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55"/>
  </p:notesMasterIdLst>
  <p:sldIdLst>
    <p:sldId id="256" r:id="rId2"/>
    <p:sldId id="257" r:id="rId3"/>
    <p:sldId id="260" r:id="rId4"/>
    <p:sldId id="261" r:id="rId5"/>
    <p:sldId id="266" r:id="rId6"/>
    <p:sldId id="262" r:id="rId7"/>
    <p:sldId id="267" r:id="rId8"/>
    <p:sldId id="268" r:id="rId9"/>
    <p:sldId id="263" r:id="rId10"/>
    <p:sldId id="269" r:id="rId11"/>
    <p:sldId id="336" r:id="rId12"/>
    <p:sldId id="280" r:id="rId13"/>
    <p:sldId id="281" r:id="rId14"/>
    <p:sldId id="282" r:id="rId15"/>
    <p:sldId id="337" r:id="rId16"/>
    <p:sldId id="338" r:id="rId17"/>
    <p:sldId id="339" r:id="rId18"/>
    <p:sldId id="340" r:id="rId19"/>
    <p:sldId id="341" r:id="rId20"/>
    <p:sldId id="342" r:id="rId21"/>
    <p:sldId id="343" r:id="rId22"/>
    <p:sldId id="344" r:id="rId23"/>
    <p:sldId id="345" r:id="rId24"/>
    <p:sldId id="346" r:id="rId25"/>
    <p:sldId id="347" r:id="rId26"/>
    <p:sldId id="272" r:id="rId27"/>
    <p:sldId id="349" r:id="rId28"/>
    <p:sldId id="350" r:id="rId29"/>
    <p:sldId id="348" r:id="rId30"/>
    <p:sldId id="270" r:id="rId31"/>
    <p:sldId id="271" r:id="rId32"/>
    <p:sldId id="273" r:id="rId33"/>
    <p:sldId id="274" r:id="rId34"/>
    <p:sldId id="275" r:id="rId35"/>
    <p:sldId id="302" r:id="rId36"/>
    <p:sldId id="303" r:id="rId37"/>
    <p:sldId id="304" r:id="rId38"/>
    <p:sldId id="305" r:id="rId39"/>
    <p:sldId id="306" r:id="rId40"/>
    <p:sldId id="307" r:id="rId41"/>
    <p:sldId id="308" r:id="rId42"/>
    <p:sldId id="310" r:id="rId43"/>
    <p:sldId id="314" r:id="rId44"/>
    <p:sldId id="315" r:id="rId45"/>
    <p:sldId id="277" r:id="rId46"/>
    <p:sldId id="278" r:id="rId47"/>
    <p:sldId id="321" r:id="rId48"/>
    <p:sldId id="322" r:id="rId49"/>
    <p:sldId id="323" r:id="rId50"/>
    <p:sldId id="324" r:id="rId51"/>
    <p:sldId id="325" r:id="rId52"/>
    <p:sldId id="327" r:id="rId53"/>
    <p:sldId id="32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8" autoAdjust="0"/>
    <p:restoredTop sz="94660"/>
  </p:normalViewPr>
  <p:slideViewPr>
    <p:cSldViewPr snapToGrid="0">
      <p:cViewPr varScale="1">
        <p:scale>
          <a:sx n="72" d="100"/>
          <a:sy n="72" d="100"/>
        </p:scale>
        <p:origin x="94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B25C5-836E-447F-A328-80C42603CAAB}" type="datetimeFigureOut">
              <a:rPr kumimoji="1" lang="ja-JP" altLang="en-US" smtClean="0"/>
              <a:t>2017/4/5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8CE6B-53BA-4345-97EF-C6B118796FF0}" type="slidenum">
              <a:rPr kumimoji="1" lang="ja-JP" altLang="en-US" smtClean="0"/>
              <a:t>‹#›</a:t>
            </a:fld>
            <a:endParaRPr kumimoji="1" lang="ja-JP" altLang="en-US"/>
          </a:p>
        </p:txBody>
      </p:sp>
    </p:spTree>
    <p:extLst>
      <p:ext uri="{BB962C8B-B14F-4D97-AF65-F5344CB8AC3E}">
        <p14:creationId xmlns:p14="http://schemas.microsoft.com/office/powerpoint/2010/main" val="34033009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6A8CE6B-53BA-4345-97EF-C6B118796FF0}" type="slidenum">
              <a:rPr kumimoji="1" lang="ja-JP" altLang="en-US" smtClean="0"/>
              <a:t>1</a:t>
            </a:fld>
            <a:endParaRPr kumimoji="1" lang="ja-JP" altLang="en-US"/>
          </a:p>
        </p:txBody>
      </p:sp>
    </p:spTree>
    <p:extLst>
      <p:ext uri="{BB962C8B-B14F-4D97-AF65-F5344CB8AC3E}">
        <p14:creationId xmlns:p14="http://schemas.microsoft.com/office/powerpoint/2010/main" val="53064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6A8CE6B-53BA-4345-97EF-C6B118796FF0}" type="slidenum">
              <a:rPr kumimoji="1" lang="ja-JP" altLang="en-US" smtClean="0"/>
              <a:t>2</a:t>
            </a:fld>
            <a:endParaRPr kumimoji="1" lang="ja-JP" altLang="en-US"/>
          </a:p>
        </p:txBody>
      </p:sp>
    </p:spTree>
    <p:extLst>
      <p:ext uri="{BB962C8B-B14F-4D97-AF65-F5344CB8AC3E}">
        <p14:creationId xmlns:p14="http://schemas.microsoft.com/office/powerpoint/2010/main" val="197157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1C52189-821A-4247-870A-86B6F399DA43}" type="datetime1">
              <a:rPr lang="en-US" altLang="ja-JP"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07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1051523-5D9C-4C45-898B-5A9AD5FB9B71}" type="datetime1">
              <a:rPr lang="en-US" altLang="ja-JP"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364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A72281D-B4CE-46C5-A625-CD099F2528A1}" type="datetime1">
              <a:rPr lang="en-US" altLang="ja-JP"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09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B286C67-EC1D-4C17-9ADB-76651C905E0D}" type="datetime1">
              <a:rPr lang="en-US" altLang="ja-JP"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74075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B99274F-7BE5-45A3-B172-41FFC37621BC}" type="datetime1">
              <a:rPr lang="en-US" altLang="ja-JP" smtClean="0"/>
              <a:t>4/5/2017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9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4B2433E-CB10-4AA2-BD3B-284F221F8493}" type="datetime1">
              <a:rPr lang="en-US" altLang="ja-JP" smtClean="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929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A5AAB43-F297-4805-8D97-08F079714BFB}" type="datetime1">
              <a:rPr lang="en-US" altLang="ja-JP" smtClean="0"/>
              <a:t>4/5/2017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084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17E3876-20F8-433A-8727-2D8BFB3DBE48}" type="datetime1">
              <a:rPr lang="en-US" altLang="ja-JP" smtClean="0"/>
              <a:t>4/5/2017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8679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4AC3B2-E572-40A7-A444-B27B0E35208D}" type="datetime1">
              <a:rPr lang="en-US" altLang="ja-JP" smtClean="0"/>
              <a:t>4/5/2017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551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D1CA46-FFEF-4DD6-8CF7-6C1333BFE363}" type="datetime1">
              <a:rPr lang="en-US" altLang="ja-JP" smtClean="0"/>
              <a:t>4/5/2017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832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3B6106-4A5A-4D86-9ACB-3BEA55A3CB2E}" type="datetime1">
              <a:rPr lang="en-US" altLang="ja-JP" smtClean="0"/>
              <a:t>4/5/2017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836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49CD12D-3465-42FC-888B-0C8EE6F64386}" type="datetime1">
              <a:rPr lang="en-US" altLang="ja-JP" smtClean="0"/>
              <a:t>4/5/2017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2903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mysql.com/downloads/windows/installer/5.7.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eclipse.org/downloads/eclipse-packag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ftp.tsukuba.wide.ad.jp/software/apache/tomcat/tomcat-7/v7.0.68/bin/apache-tomcat-7.0.68.exe" TargetMode="External"/><Relationship Id="rId2" Type="http://schemas.openxmlformats.org/officeDocument/2006/relationships/hyperlink" Target="http://tomcat.apache.org/download-70.cgi"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forge.net/projects/tomcatplugin/files/updatesit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ja.atlassian.com/software/sourcetree/overview/"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07やさしさゴシック" panose="02000600000000000000" pitchFamily="2" charset="-128"/>
                <a:ea typeface="07やさしさゴシック" panose="02000600000000000000" pitchFamily="2" charset="-128"/>
              </a:rPr>
              <a:t>環境</a:t>
            </a:r>
            <a:r>
              <a:rPr lang="ja-JP" altLang="en-US" dirty="0" smtClean="0">
                <a:latin typeface="07やさしさゴシック" panose="02000600000000000000" pitchFamily="2" charset="-128"/>
                <a:ea typeface="07やさしさゴシック" panose="02000600000000000000" pitchFamily="2" charset="-128"/>
              </a:rPr>
              <a:t>設定</a:t>
            </a:r>
            <a:r>
              <a:rPr lang="en-US" altLang="ja-JP" sz="5400" dirty="0" smtClean="0">
                <a:latin typeface="07やさしさゴシック" panose="02000600000000000000" pitchFamily="2" charset="-128"/>
                <a:ea typeface="07やさしさゴシック" panose="02000600000000000000" pitchFamily="2" charset="-128"/>
              </a:rPr>
              <a:t>2017</a:t>
            </a:r>
            <a:endParaRPr kumimoji="1" lang="ja-JP" altLang="en-US" dirty="0">
              <a:latin typeface="07やさしさゴシック" panose="02000600000000000000" pitchFamily="2" charset="-128"/>
              <a:ea typeface="07やさしさゴシック" panose="02000600000000000000" pitchFamily="2" charset="-128"/>
            </a:endParaRPr>
          </a:p>
        </p:txBody>
      </p:sp>
      <p:sp>
        <p:nvSpPr>
          <p:cNvPr id="3" name="サブタイトル 2"/>
          <p:cNvSpPr>
            <a:spLocks noGrp="1"/>
          </p:cNvSpPr>
          <p:nvPr>
            <p:ph type="subTitle" idx="1"/>
          </p:nvPr>
        </p:nvSpPr>
        <p:spPr>
          <a:xfrm>
            <a:off x="912122" y="4455621"/>
            <a:ext cx="7543800" cy="1143000"/>
          </a:xfrm>
        </p:spPr>
        <p:txBody>
          <a:bodyPr/>
          <a:lstStyle/>
          <a:p>
            <a:r>
              <a:rPr kumimoji="1" lang="ja-JP" altLang="en-US" dirty="0" smtClean="0">
                <a:solidFill>
                  <a:schemeClr val="tx2">
                    <a:lumMod val="50000"/>
                  </a:schemeClr>
                </a:solidFill>
                <a:latin typeface="07やさしさゴシック" panose="02000600000000000000" pitchFamily="2" charset="-128"/>
                <a:ea typeface="07やさしさゴシック" panose="02000600000000000000" pitchFamily="2" charset="-128"/>
              </a:rPr>
              <a:t>櫨山研究室　</a:t>
            </a:r>
            <a:r>
              <a:rPr lang="ja-JP" altLang="en-US" dirty="0" smtClean="0">
                <a:solidFill>
                  <a:schemeClr val="tx2">
                    <a:lumMod val="50000"/>
                  </a:schemeClr>
                </a:solidFill>
                <a:latin typeface="07やさしさゴシック" panose="02000600000000000000" pitchFamily="2" charset="-128"/>
                <a:ea typeface="07やさしさゴシック" panose="02000600000000000000" pitchFamily="2" charset="-128"/>
              </a:rPr>
              <a:t>一ノ瀬</a:t>
            </a:r>
            <a:r>
              <a:rPr lang="ja-JP" altLang="en-US" dirty="0">
                <a:solidFill>
                  <a:schemeClr val="tx2">
                    <a:lumMod val="50000"/>
                  </a:schemeClr>
                </a:solidFill>
                <a:latin typeface="07やさしさゴシック" panose="02000600000000000000" pitchFamily="2" charset="-128"/>
                <a:ea typeface="07やさしさゴシック" panose="02000600000000000000" pitchFamily="2" charset="-128"/>
              </a:rPr>
              <a:t>郁</a:t>
            </a:r>
            <a:r>
              <a:rPr kumimoji="1" lang="ja-JP" altLang="en-US" dirty="0" smtClean="0">
                <a:latin typeface="07やさしさゴシック" panose="02000600000000000000" pitchFamily="2" charset="-128"/>
                <a:ea typeface="07やさしさゴシック" panose="02000600000000000000" pitchFamily="2" charset="-128"/>
              </a:rPr>
              <a:t>　</a:t>
            </a:r>
            <a:endParaRPr kumimoji="1" lang="ja-JP" altLang="en-US" dirty="0">
              <a:latin typeface="07やさしさゴシック" panose="02000600000000000000" pitchFamily="2" charset="-128"/>
              <a:ea typeface="07やさしさゴシック" panose="02000600000000000000" pitchFamily="2" charset="-128"/>
            </a:endParaRPr>
          </a:p>
        </p:txBody>
      </p:sp>
    </p:spTree>
    <p:extLst>
      <p:ext uri="{BB962C8B-B14F-4D97-AF65-F5344CB8AC3E}">
        <p14:creationId xmlns:p14="http://schemas.microsoft.com/office/powerpoint/2010/main" val="4172234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2"/>
                </a:solidFill>
                <a:latin typeface="+mj-ea"/>
              </a:rPr>
              <a:t>３</a:t>
            </a:r>
            <a:r>
              <a:rPr lang="en-US" altLang="ja-JP" dirty="0" smtClean="0">
                <a:solidFill>
                  <a:schemeClr val="accent2"/>
                </a:solidFill>
                <a:latin typeface="+mj-ea"/>
              </a:rPr>
              <a:t>.MySQL</a:t>
            </a:r>
            <a:r>
              <a:rPr lang="ja-JP" altLang="en-US" dirty="0" smtClean="0">
                <a:solidFill>
                  <a:schemeClr val="accent2"/>
                </a:solidFill>
                <a:latin typeface="+mj-ea"/>
              </a:rPr>
              <a:t>のインストール</a:t>
            </a:r>
            <a:endParaRPr kumimoji="1" lang="ja-JP" altLang="en-US" dirty="0">
              <a:solidFill>
                <a:schemeClr val="accent2"/>
              </a:solidFill>
            </a:endParaRPr>
          </a:p>
        </p:txBody>
      </p:sp>
      <p:sp>
        <p:nvSpPr>
          <p:cNvPr id="4" name="コンテンツ プレースホルダー 3"/>
          <p:cNvSpPr>
            <a:spLocks noGrp="1"/>
          </p:cNvSpPr>
          <p:nvPr>
            <p:ph idx="1"/>
          </p:nvPr>
        </p:nvSpPr>
        <p:spPr>
          <a:xfrm>
            <a:off x="695595" y="2022378"/>
            <a:ext cx="8269501" cy="3161697"/>
          </a:xfrm>
        </p:spPr>
        <p:txBody>
          <a:bodyPr>
            <a:normAutofit/>
          </a:bodyPr>
          <a:lstStyle/>
          <a:p>
            <a:r>
              <a:rPr kumimoji="1" lang="en-US" altLang="ja-JP" sz="3200" dirty="0" smtClean="0">
                <a:solidFill>
                  <a:schemeClr val="tx1">
                    <a:lumMod val="85000"/>
                    <a:lumOff val="15000"/>
                  </a:schemeClr>
                </a:solidFill>
                <a:latin typeface="+mn-ea"/>
              </a:rPr>
              <a:t>MySQL</a:t>
            </a:r>
            <a:r>
              <a:rPr kumimoji="1" lang="ja-JP" altLang="en-US" sz="3200" dirty="0" smtClean="0">
                <a:solidFill>
                  <a:schemeClr val="tx1">
                    <a:lumMod val="85000"/>
                    <a:lumOff val="15000"/>
                  </a:schemeClr>
                </a:solidFill>
                <a:latin typeface="+mn-ea"/>
              </a:rPr>
              <a:t>とは</a:t>
            </a:r>
            <a:r>
              <a:rPr kumimoji="1" lang="en-US" altLang="ja-JP" sz="3200" dirty="0" smtClean="0">
                <a:solidFill>
                  <a:schemeClr val="tx1">
                    <a:lumMod val="85000"/>
                    <a:lumOff val="15000"/>
                  </a:schemeClr>
                </a:solidFill>
                <a:latin typeface="+mn-ea"/>
              </a:rPr>
              <a:t>…</a:t>
            </a:r>
            <a:r>
              <a:rPr kumimoji="1" lang="ja-JP" altLang="en-US" sz="3200" dirty="0" smtClean="0">
                <a:solidFill>
                  <a:schemeClr val="tx1">
                    <a:lumMod val="85000"/>
                    <a:lumOff val="15000"/>
                  </a:schemeClr>
                </a:solidFill>
                <a:latin typeface="+mn-ea"/>
              </a:rPr>
              <a:t>データベース管理システム</a:t>
            </a:r>
            <a:endParaRPr kumimoji="1" lang="en-US" altLang="ja-JP" sz="3200" dirty="0" smtClean="0">
              <a:solidFill>
                <a:schemeClr val="tx1">
                  <a:lumMod val="85000"/>
                  <a:lumOff val="15000"/>
                </a:schemeClr>
              </a:solidFill>
              <a:latin typeface="+mn-ea"/>
            </a:endParaRPr>
          </a:p>
          <a:p>
            <a:r>
              <a:rPr lang="en-US" altLang="ja-JP" sz="2400" dirty="0">
                <a:solidFill>
                  <a:schemeClr val="tx1">
                    <a:lumMod val="85000"/>
                    <a:lumOff val="15000"/>
                  </a:schemeClr>
                </a:solidFill>
              </a:rPr>
              <a:t>MySQL</a:t>
            </a:r>
            <a:r>
              <a:rPr lang="ja-JP" altLang="en-US" sz="2400" dirty="0">
                <a:solidFill>
                  <a:schemeClr val="tx1">
                    <a:lumMod val="85000"/>
                    <a:lumOff val="15000"/>
                  </a:schemeClr>
                </a:solidFill>
              </a:rPr>
              <a:t>の公式ページから</a:t>
            </a:r>
            <a:r>
              <a:rPr lang="ja-JP" altLang="en-US" sz="2400" dirty="0" smtClean="0">
                <a:solidFill>
                  <a:schemeClr val="tx1">
                    <a:lumMod val="85000"/>
                    <a:lumOff val="15000"/>
                  </a:schemeClr>
                </a:solidFill>
              </a:rPr>
              <a:t>インストール</a:t>
            </a:r>
            <a:r>
              <a:rPr lang="en-US" altLang="ja-JP" sz="2400" dirty="0" smtClean="0">
                <a:solidFill>
                  <a:schemeClr val="tx1">
                    <a:lumMod val="85000"/>
                    <a:lumOff val="15000"/>
                  </a:schemeClr>
                </a:solidFill>
              </a:rPr>
              <a:t> </a:t>
            </a:r>
            <a:r>
              <a:rPr lang="en-US" altLang="ja-JP" sz="2400" dirty="0">
                <a:solidFill>
                  <a:schemeClr val="tx1">
                    <a:lumMod val="85000"/>
                    <a:lumOff val="15000"/>
                  </a:schemeClr>
                </a:solidFill>
                <a:hlinkClick r:id="rId2"/>
              </a:rPr>
              <a:t>https://</a:t>
            </a:r>
            <a:r>
              <a:rPr lang="en-US" altLang="ja-JP" sz="2400" dirty="0" smtClean="0">
                <a:solidFill>
                  <a:schemeClr val="tx1">
                    <a:lumMod val="85000"/>
                    <a:lumOff val="15000"/>
                  </a:schemeClr>
                </a:solidFill>
                <a:hlinkClick r:id="rId2"/>
              </a:rPr>
              <a:t>dev.mysql.com/downloads/windows/installer/5.7.html</a:t>
            </a:r>
            <a:endParaRPr lang="ja-JP" altLang="en-US" sz="2800" dirty="0">
              <a:solidFill>
                <a:srgbClr val="FF0000"/>
              </a:solidFill>
            </a:endParaRPr>
          </a:p>
          <a:p>
            <a:r>
              <a:rPr kumimoji="1" lang="ja-JP" altLang="en-US" sz="2400" dirty="0" smtClean="0">
                <a:solidFill>
                  <a:srgbClr val="FF0000"/>
                </a:solidFill>
                <a:latin typeface="+mn-ea"/>
              </a:rPr>
              <a:t>一番上をダウンロード！</a:t>
            </a:r>
            <a:endParaRPr kumimoji="1" lang="ja-JP" altLang="en-US" sz="2400" dirty="0">
              <a:solidFill>
                <a:srgbClr val="FF0000"/>
              </a:solidFill>
              <a:latin typeface="+mn-ea"/>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10</a:t>
            </a:fld>
            <a:endParaRPr lang="en-US" sz="2400" dirty="0"/>
          </a:p>
        </p:txBody>
      </p:sp>
      <p:pic>
        <p:nvPicPr>
          <p:cNvPr id="7" name="図 6"/>
          <p:cNvPicPr>
            <a:picLocks noChangeAspect="1"/>
          </p:cNvPicPr>
          <p:nvPr/>
        </p:nvPicPr>
        <p:blipFill>
          <a:blip r:embed="rId3"/>
          <a:stretch>
            <a:fillRect/>
          </a:stretch>
        </p:blipFill>
        <p:spPr>
          <a:xfrm>
            <a:off x="697736" y="3909400"/>
            <a:ext cx="7669024" cy="2296562"/>
          </a:xfrm>
          <a:prstGeom prst="rect">
            <a:avLst/>
          </a:prstGeom>
        </p:spPr>
      </p:pic>
    </p:spTree>
    <p:extLst>
      <p:ext uri="{BB962C8B-B14F-4D97-AF65-F5344CB8AC3E}">
        <p14:creationId xmlns:p14="http://schemas.microsoft.com/office/powerpoint/2010/main" val="1754849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776577" y="2510981"/>
            <a:ext cx="7543800" cy="2083688"/>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11</a:t>
            </a:fld>
            <a:endParaRPr lang="en-US" dirty="0"/>
          </a:p>
        </p:txBody>
      </p:sp>
      <p:sp>
        <p:nvSpPr>
          <p:cNvPr id="7" name="四角形吹き出し 6"/>
          <p:cNvSpPr/>
          <p:nvPr/>
        </p:nvSpPr>
        <p:spPr>
          <a:xfrm>
            <a:off x="1583636" y="4911001"/>
            <a:ext cx="1948069" cy="795130"/>
          </a:xfrm>
          <a:prstGeom prst="wedgeRectCallout">
            <a:avLst>
              <a:gd name="adj1" fmla="val -32738"/>
              <a:gd name="adj2" fmla="val -991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ここをクリック</a:t>
            </a:r>
            <a:endParaRPr kumimoji="1" lang="ja-JP" altLang="en-US" dirty="0"/>
          </a:p>
        </p:txBody>
      </p:sp>
    </p:spTree>
    <p:extLst>
      <p:ext uri="{BB962C8B-B14F-4D97-AF65-F5344CB8AC3E}">
        <p14:creationId xmlns:p14="http://schemas.microsoft.com/office/powerpoint/2010/main" val="397936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242769" y="1923743"/>
            <a:ext cx="5551241" cy="4132499"/>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12</a:t>
            </a:fld>
            <a:endParaRPr lang="en-US" sz="2400" dirty="0"/>
          </a:p>
        </p:txBody>
      </p:sp>
      <p:sp>
        <p:nvSpPr>
          <p:cNvPr id="4" name="テキスト ボックス 3"/>
          <p:cNvSpPr txBox="1"/>
          <p:nvPr/>
        </p:nvSpPr>
        <p:spPr>
          <a:xfrm>
            <a:off x="7039430" y="4659083"/>
            <a:ext cx="2104569" cy="400110"/>
          </a:xfrm>
          <a:prstGeom prst="rect">
            <a:avLst/>
          </a:prstGeom>
          <a:noFill/>
        </p:spPr>
        <p:txBody>
          <a:bodyPr wrap="square" rtlCol="0">
            <a:spAutoFit/>
          </a:bodyPr>
          <a:lstStyle/>
          <a:p>
            <a:r>
              <a:rPr kumimoji="1" lang="ja-JP" altLang="en-US" sz="2000" b="1" dirty="0" smtClean="0"/>
              <a:t>「</a:t>
            </a:r>
            <a:r>
              <a:rPr kumimoji="1" lang="en-US" altLang="ja-JP" sz="2000" b="1" dirty="0" smtClean="0"/>
              <a:t>Next</a:t>
            </a:r>
            <a:r>
              <a:rPr kumimoji="1" lang="ja-JP" altLang="en-US" sz="2000" b="1" dirty="0" smtClean="0"/>
              <a:t>」をクリック</a:t>
            </a:r>
            <a:endParaRPr kumimoji="1" lang="ja-JP" altLang="en-US" sz="2000" b="1" dirty="0"/>
          </a:p>
        </p:txBody>
      </p:sp>
      <p:cxnSp>
        <p:nvCxnSpPr>
          <p:cNvPr id="7" name="直線矢印コネクタ 6"/>
          <p:cNvCxnSpPr/>
          <p:nvPr/>
        </p:nvCxnSpPr>
        <p:spPr>
          <a:xfrm flipH="1">
            <a:off x="5704114" y="4939907"/>
            <a:ext cx="1335316" cy="696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2781047" y="5378512"/>
            <a:ext cx="507999" cy="33189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601809" y="5378512"/>
            <a:ext cx="1807027" cy="369332"/>
          </a:xfrm>
          <a:prstGeom prst="rect">
            <a:avLst/>
          </a:prstGeom>
          <a:noFill/>
        </p:spPr>
        <p:txBody>
          <a:bodyPr wrap="square" rtlCol="0">
            <a:spAutoFit/>
          </a:bodyPr>
          <a:lstStyle/>
          <a:p>
            <a:r>
              <a:rPr kumimoji="1" lang="ja-JP" altLang="en-US" b="1" dirty="0" smtClean="0"/>
              <a:t>チェックを入れる</a:t>
            </a:r>
            <a:endParaRPr kumimoji="1" lang="ja-JP" altLang="en-US" b="1" dirty="0"/>
          </a:p>
        </p:txBody>
      </p:sp>
      <p:sp>
        <p:nvSpPr>
          <p:cNvPr id="6" name="コンテンツ プレースホルダー 5"/>
          <p:cNvSpPr>
            <a:spLocks noGrp="1"/>
          </p:cNvSpPr>
          <p:nvPr>
            <p:ph idx="1"/>
          </p:nvPr>
        </p:nvSpPr>
        <p:spPr>
          <a:xfrm>
            <a:off x="2790907" y="1978313"/>
            <a:ext cx="7543801" cy="4023360"/>
          </a:xfrm>
        </p:spPr>
        <p:txBody>
          <a:bodyPr/>
          <a:lstStyle/>
          <a:p>
            <a:endParaRPr kumimoji="1" lang="en-US" altLang="ja-JP" dirty="0" smtClean="0"/>
          </a:p>
          <a:p>
            <a:endParaRPr lang="en-US" altLang="ja-JP" dirty="0"/>
          </a:p>
          <a:p>
            <a:pPr marL="0" indent="0">
              <a:buNone/>
            </a:pPr>
            <a:endParaRPr kumimoji="1" lang="ja-JP" altLang="en-US" dirty="0"/>
          </a:p>
        </p:txBody>
      </p:sp>
    </p:spTree>
    <p:extLst>
      <p:ext uri="{BB962C8B-B14F-4D97-AF65-F5344CB8AC3E}">
        <p14:creationId xmlns:p14="http://schemas.microsoft.com/office/powerpoint/2010/main" val="22481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822960" y="1795008"/>
            <a:ext cx="4501157" cy="4393096"/>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13</a:t>
            </a:fld>
            <a:endParaRPr lang="en-US" sz="2400" dirty="0"/>
          </a:p>
        </p:txBody>
      </p:sp>
      <p:sp>
        <p:nvSpPr>
          <p:cNvPr id="4" name="テキスト ボックス 3"/>
          <p:cNvSpPr txBox="1"/>
          <p:nvPr/>
        </p:nvSpPr>
        <p:spPr>
          <a:xfrm>
            <a:off x="5831644" y="3689458"/>
            <a:ext cx="2278741" cy="400110"/>
          </a:xfrm>
          <a:prstGeom prst="rect">
            <a:avLst/>
          </a:prstGeom>
          <a:noFill/>
        </p:spPr>
        <p:txBody>
          <a:bodyPr wrap="square" rtlCol="0">
            <a:spAutoFit/>
          </a:bodyPr>
          <a:lstStyle/>
          <a:p>
            <a:r>
              <a:rPr kumimoji="1" lang="ja-JP" altLang="en-US" sz="2000" b="1" dirty="0" smtClean="0"/>
              <a:t>「</a:t>
            </a:r>
            <a:r>
              <a:rPr kumimoji="1" lang="en-US" altLang="ja-JP" sz="2000" b="1" dirty="0"/>
              <a:t>Custom</a:t>
            </a:r>
            <a:r>
              <a:rPr kumimoji="1" lang="ja-JP" altLang="en-US" sz="2000" b="1" dirty="0" smtClean="0"/>
              <a:t>」</a:t>
            </a:r>
            <a:r>
              <a:rPr kumimoji="1" lang="ja-JP" altLang="en-US" sz="2000" b="1" dirty="0" smtClean="0"/>
              <a:t>を</a:t>
            </a:r>
            <a:r>
              <a:rPr kumimoji="1" lang="ja-JP" altLang="en-US" b="1" dirty="0"/>
              <a:t>チェック</a:t>
            </a:r>
            <a:endParaRPr kumimoji="1" lang="ja-JP" altLang="en-US" b="1" dirty="0"/>
          </a:p>
        </p:txBody>
      </p:sp>
      <p:cxnSp>
        <p:nvCxnSpPr>
          <p:cNvPr id="7" name="直線矢印コネクタ 6"/>
          <p:cNvCxnSpPr/>
          <p:nvPr/>
        </p:nvCxnSpPr>
        <p:spPr>
          <a:xfrm flipH="1">
            <a:off x="2741929" y="3889513"/>
            <a:ext cx="2843862" cy="11840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コンテンツ プレースホルダー 7"/>
          <p:cNvSpPr>
            <a:spLocks noGrp="1"/>
          </p:cNvSpPr>
          <p:nvPr>
            <p:ph idx="1"/>
          </p:nvPr>
        </p:nvSpPr>
        <p:spPr>
          <a:xfrm>
            <a:off x="812437" y="1979876"/>
            <a:ext cx="7543801" cy="4023360"/>
          </a:xfrm>
        </p:spPr>
        <p:txBody>
          <a:bodyPr/>
          <a:lstStyle/>
          <a:p>
            <a:endParaRPr kumimoji="1" lang="en-US" altLang="ja-JP" dirty="0" smtClean="0"/>
          </a:p>
          <a:p>
            <a:endParaRPr kumimoji="1" lang="ja-JP" altLang="en-US" dirty="0"/>
          </a:p>
        </p:txBody>
      </p:sp>
      <p:cxnSp>
        <p:nvCxnSpPr>
          <p:cNvPr id="11" name="直線矢印コネクタ 10"/>
          <p:cNvCxnSpPr/>
          <p:nvPr/>
        </p:nvCxnSpPr>
        <p:spPr>
          <a:xfrm flipH="1">
            <a:off x="4234704" y="5473148"/>
            <a:ext cx="1529992" cy="3556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078648" y="5250838"/>
            <a:ext cx="2104569" cy="400110"/>
          </a:xfrm>
          <a:prstGeom prst="rect">
            <a:avLst/>
          </a:prstGeom>
          <a:noFill/>
        </p:spPr>
        <p:txBody>
          <a:bodyPr wrap="square" rtlCol="0">
            <a:spAutoFit/>
          </a:bodyPr>
          <a:lstStyle/>
          <a:p>
            <a:r>
              <a:rPr kumimoji="1" lang="ja-JP" altLang="en-US" sz="2000" b="1" dirty="0" smtClean="0"/>
              <a:t>「</a:t>
            </a:r>
            <a:r>
              <a:rPr kumimoji="1" lang="en-US" altLang="ja-JP" sz="2000" b="1" dirty="0" smtClean="0"/>
              <a:t>Next</a:t>
            </a:r>
            <a:r>
              <a:rPr kumimoji="1" lang="ja-JP" altLang="en-US" sz="2000" b="1" dirty="0" smtClean="0"/>
              <a:t>」をクリック</a:t>
            </a:r>
            <a:endParaRPr kumimoji="1" lang="ja-JP" altLang="en-US" sz="2000" b="1" dirty="0"/>
          </a:p>
        </p:txBody>
      </p:sp>
    </p:spTree>
    <p:extLst>
      <p:ext uri="{BB962C8B-B14F-4D97-AF65-F5344CB8AC3E}">
        <p14:creationId xmlns:p14="http://schemas.microsoft.com/office/powerpoint/2010/main" val="3303441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14</a:t>
            </a:fld>
            <a:endParaRPr lang="en-US" sz="2400" dirty="0"/>
          </a:p>
        </p:txBody>
      </p:sp>
      <p:sp>
        <p:nvSpPr>
          <p:cNvPr id="4" name="テキスト ボックス 3"/>
          <p:cNvSpPr txBox="1"/>
          <p:nvPr/>
        </p:nvSpPr>
        <p:spPr>
          <a:xfrm>
            <a:off x="5493026" y="2450797"/>
            <a:ext cx="3220280" cy="2031325"/>
          </a:xfrm>
          <a:prstGeom prst="rect">
            <a:avLst/>
          </a:prstGeom>
          <a:noFill/>
        </p:spPr>
        <p:txBody>
          <a:bodyPr wrap="square" rtlCol="0">
            <a:spAutoFit/>
          </a:bodyPr>
          <a:lstStyle/>
          <a:p>
            <a:r>
              <a:rPr kumimoji="1" lang="en-US" altLang="ja-JP" b="1" dirty="0" smtClean="0"/>
              <a:t>32bit </a:t>
            </a:r>
            <a:r>
              <a:rPr kumimoji="1" lang="ja-JP" altLang="en-US" b="1" dirty="0" smtClean="0"/>
              <a:t>なら</a:t>
            </a:r>
            <a:endParaRPr kumimoji="1" lang="en-US" altLang="ja-JP" b="1" dirty="0" smtClean="0"/>
          </a:p>
          <a:p>
            <a:r>
              <a:rPr kumimoji="1" lang="ja-JP" altLang="en-US" b="1" dirty="0" smtClean="0"/>
              <a:t>「</a:t>
            </a:r>
            <a:r>
              <a:rPr kumimoji="1" lang="en-US" altLang="ja-JP" b="1" dirty="0" smtClean="0"/>
              <a:t>MySQL</a:t>
            </a:r>
            <a:r>
              <a:rPr kumimoji="1" lang="ja-JP" altLang="en-US" b="1" dirty="0" smtClean="0"/>
              <a:t>　</a:t>
            </a:r>
            <a:r>
              <a:rPr kumimoji="1" lang="en-US" altLang="ja-JP" b="1" dirty="0" smtClean="0"/>
              <a:t>Server</a:t>
            </a:r>
            <a:r>
              <a:rPr kumimoji="1" lang="ja-JP" altLang="en-US" b="1" dirty="0"/>
              <a:t>　</a:t>
            </a:r>
            <a:r>
              <a:rPr kumimoji="1" lang="en-US" altLang="ja-JP" b="1" dirty="0" smtClean="0"/>
              <a:t>5.7.17 – X86</a:t>
            </a:r>
            <a:r>
              <a:rPr kumimoji="1" lang="ja-JP" altLang="en-US" b="1" dirty="0" smtClean="0"/>
              <a:t>」</a:t>
            </a:r>
            <a:endParaRPr kumimoji="1" lang="en-US" altLang="ja-JP" b="1" dirty="0" smtClean="0"/>
          </a:p>
          <a:p>
            <a:r>
              <a:rPr kumimoji="1" lang="en-US" altLang="ja-JP" b="1" dirty="0" smtClean="0"/>
              <a:t>64bit</a:t>
            </a:r>
            <a:r>
              <a:rPr kumimoji="1" lang="ja-JP" altLang="en-US" b="1" dirty="0" smtClean="0"/>
              <a:t>なら</a:t>
            </a:r>
            <a:endParaRPr kumimoji="1" lang="en-US" altLang="ja-JP" b="1" dirty="0" smtClean="0"/>
          </a:p>
          <a:p>
            <a:r>
              <a:rPr kumimoji="1" lang="ja-JP" altLang="en-US" b="1" dirty="0"/>
              <a:t>「</a:t>
            </a:r>
            <a:r>
              <a:rPr kumimoji="1" lang="en-US" altLang="ja-JP" b="1" dirty="0"/>
              <a:t>MySQL</a:t>
            </a:r>
            <a:r>
              <a:rPr kumimoji="1" lang="ja-JP" altLang="en-US" b="1" dirty="0"/>
              <a:t>　</a:t>
            </a:r>
            <a:r>
              <a:rPr kumimoji="1" lang="en-US" altLang="ja-JP" b="1" dirty="0"/>
              <a:t>Server</a:t>
            </a:r>
            <a:r>
              <a:rPr kumimoji="1" lang="ja-JP" altLang="en-US" b="1" dirty="0"/>
              <a:t>　</a:t>
            </a:r>
            <a:r>
              <a:rPr kumimoji="1" lang="en-US" altLang="ja-JP" b="1" dirty="0"/>
              <a:t>5.7.17 – </a:t>
            </a:r>
            <a:r>
              <a:rPr kumimoji="1" lang="en-US" altLang="ja-JP" b="1" dirty="0" smtClean="0"/>
              <a:t>X64</a:t>
            </a:r>
            <a:r>
              <a:rPr kumimoji="1" lang="ja-JP" altLang="en-US" b="1" dirty="0" smtClean="0"/>
              <a:t>」</a:t>
            </a:r>
            <a:endParaRPr kumimoji="1" lang="en-US" altLang="ja-JP" b="1" dirty="0" smtClean="0"/>
          </a:p>
          <a:p>
            <a:r>
              <a:rPr kumimoji="1" lang="ja-JP" altLang="en-US" b="1" dirty="0" smtClean="0"/>
              <a:t>を</a:t>
            </a:r>
            <a:r>
              <a:rPr kumimoji="1" lang="ja-JP" altLang="en-US" b="1" dirty="0"/>
              <a:t>選択</a:t>
            </a:r>
            <a:r>
              <a:rPr kumimoji="1" lang="ja-JP" altLang="en-US" b="1" dirty="0" smtClean="0"/>
              <a:t>して、右矢印をクリック</a:t>
            </a:r>
            <a:endParaRPr kumimoji="1" lang="en-US" altLang="ja-JP" b="1" dirty="0"/>
          </a:p>
          <a:p>
            <a:endParaRPr kumimoji="1" lang="en-US" altLang="ja-JP" b="1" dirty="0" smtClean="0"/>
          </a:p>
          <a:p>
            <a:endParaRPr kumimoji="1" lang="ja-JP" altLang="en-US" b="1"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pic>
        <p:nvPicPr>
          <p:cNvPr id="6" name="図 5"/>
          <p:cNvPicPr>
            <a:picLocks noChangeAspect="1"/>
          </p:cNvPicPr>
          <p:nvPr/>
        </p:nvPicPr>
        <p:blipFill>
          <a:blip r:embed="rId2"/>
          <a:stretch>
            <a:fillRect/>
          </a:stretch>
        </p:blipFill>
        <p:spPr>
          <a:xfrm>
            <a:off x="779872" y="1904487"/>
            <a:ext cx="4299287" cy="4259952"/>
          </a:xfrm>
          <a:prstGeom prst="rect">
            <a:avLst/>
          </a:prstGeom>
        </p:spPr>
      </p:pic>
      <p:sp>
        <p:nvSpPr>
          <p:cNvPr id="10" name="テキスト ボックス 9"/>
          <p:cNvSpPr txBox="1"/>
          <p:nvPr/>
        </p:nvSpPr>
        <p:spPr>
          <a:xfrm>
            <a:off x="5932874" y="5250838"/>
            <a:ext cx="2104569" cy="400110"/>
          </a:xfrm>
          <a:prstGeom prst="rect">
            <a:avLst/>
          </a:prstGeom>
          <a:noFill/>
        </p:spPr>
        <p:txBody>
          <a:bodyPr wrap="square" rtlCol="0">
            <a:spAutoFit/>
          </a:bodyPr>
          <a:lstStyle/>
          <a:p>
            <a:r>
              <a:rPr kumimoji="1" lang="ja-JP" altLang="en-US" sz="2000" b="1" dirty="0" smtClean="0"/>
              <a:t>「</a:t>
            </a:r>
            <a:r>
              <a:rPr kumimoji="1" lang="en-US" altLang="ja-JP" sz="2000" b="1" dirty="0" smtClean="0"/>
              <a:t>Next</a:t>
            </a:r>
            <a:r>
              <a:rPr kumimoji="1" lang="ja-JP" altLang="en-US" sz="2000" b="1" dirty="0" smtClean="0"/>
              <a:t>」をクリック</a:t>
            </a:r>
            <a:endParaRPr kumimoji="1" lang="ja-JP" altLang="en-US" sz="2000" b="1" dirty="0"/>
          </a:p>
        </p:txBody>
      </p:sp>
      <p:cxnSp>
        <p:nvCxnSpPr>
          <p:cNvPr id="11" name="直線矢印コネクタ 10"/>
          <p:cNvCxnSpPr/>
          <p:nvPr/>
        </p:nvCxnSpPr>
        <p:spPr>
          <a:xfrm flipH="1">
            <a:off x="4234704" y="5473148"/>
            <a:ext cx="1529992" cy="3556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円/楕円 12"/>
          <p:cNvSpPr/>
          <p:nvPr/>
        </p:nvSpPr>
        <p:spPr>
          <a:xfrm>
            <a:off x="2681657" y="3756991"/>
            <a:ext cx="359718" cy="33048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4" name="直線矢印コネクタ 13"/>
          <p:cNvCxnSpPr/>
          <p:nvPr/>
        </p:nvCxnSpPr>
        <p:spPr>
          <a:xfrm flipH="1">
            <a:off x="3176495" y="3697357"/>
            <a:ext cx="2217140" cy="2248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56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15</a:t>
            </a:fld>
            <a:endParaRPr lang="en-US" dirty="0"/>
          </a:p>
        </p:txBody>
      </p:sp>
      <p:pic>
        <p:nvPicPr>
          <p:cNvPr id="5" name="図 4"/>
          <p:cNvPicPr>
            <a:picLocks noChangeAspect="1"/>
          </p:cNvPicPr>
          <p:nvPr/>
        </p:nvPicPr>
        <p:blipFill>
          <a:blip r:embed="rId2"/>
          <a:stretch>
            <a:fillRect/>
          </a:stretch>
        </p:blipFill>
        <p:spPr>
          <a:xfrm>
            <a:off x="974036" y="1852360"/>
            <a:ext cx="5687978" cy="4224107"/>
          </a:xfrm>
          <a:prstGeom prst="rect">
            <a:avLst/>
          </a:prstGeom>
        </p:spPr>
      </p:pic>
      <p:cxnSp>
        <p:nvCxnSpPr>
          <p:cNvPr id="6" name="直線矢印コネクタ 5"/>
          <p:cNvCxnSpPr/>
          <p:nvPr/>
        </p:nvCxnSpPr>
        <p:spPr>
          <a:xfrm flipH="1">
            <a:off x="5581908" y="411521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813338" y="3764358"/>
            <a:ext cx="2264323"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1669828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1016739" y="1958907"/>
            <a:ext cx="5365930" cy="4022725"/>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16</a:t>
            </a:fld>
            <a:endParaRPr lang="en-US" dirty="0"/>
          </a:p>
        </p:txBody>
      </p:sp>
      <p:cxnSp>
        <p:nvCxnSpPr>
          <p:cNvPr id="6" name="直線矢印コネクタ 5"/>
          <p:cNvCxnSpPr/>
          <p:nvPr/>
        </p:nvCxnSpPr>
        <p:spPr>
          <a:xfrm flipH="1">
            <a:off x="5389752" y="3970269"/>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785191" y="3570159"/>
            <a:ext cx="2264323"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3025962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a:xfrm>
            <a:off x="822960" y="1845734"/>
            <a:ext cx="7543801" cy="4023360"/>
          </a:xfrm>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17</a:t>
            </a:fld>
            <a:endParaRPr lang="en-US" dirty="0"/>
          </a:p>
        </p:txBody>
      </p:sp>
      <p:pic>
        <p:nvPicPr>
          <p:cNvPr id="5" name="図 4"/>
          <p:cNvPicPr>
            <a:picLocks noChangeAspect="1"/>
          </p:cNvPicPr>
          <p:nvPr/>
        </p:nvPicPr>
        <p:blipFill>
          <a:blip r:embed="rId2"/>
          <a:stretch>
            <a:fillRect/>
          </a:stretch>
        </p:blipFill>
        <p:spPr>
          <a:xfrm>
            <a:off x="906044" y="1845734"/>
            <a:ext cx="5933144" cy="4421370"/>
          </a:xfrm>
          <a:prstGeom prst="rect">
            <a:avLst/>
          </a:prstGeom>
        </p:spPr>
      </p:pic>
      <p:cxnSp>
        <p:nvCxnSpPr>
          <p:cNvPr id="6" name="直線矢印コネクタ 5"/>
          <p:cNvCxnSpPr/>
          <p:nvPr/>
        </p:nvCxnSpPr>
        <p:spPr>
          <a:xfrm flipH="1">
            <a:off x="5674674" y="4322309"/>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35774" y="3858424"/>
            <a:ext cx="2264323"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
        <p:nvSpPr>
          <p:cNvPr id="9" name="テキスト ボックス 8"/>
          <p:cNvSpPr txBox="1"/>
          <p:nvPr/>
        </p:nvSpPr>
        <p:spPr>
          <a:xfrm>
            <a:off x="6259492" y="2004887"/>
            <a:ext cx="2816886" cy="646331"/>
          </a:xfrm>
          <a:prstGeom prst="rect">
            <a:avLst/>
          </a:prstGeom>
          <a:noFill/>
        </p:spPr>
        <p:txBody>
          <a:bodyPr wrap="square" rtlCol="0">
            <a:spAutoFit/>
          </a:bodyPr>
          <a:lstStyle/>
          <a:p>
            <a:r>
              <a:rPr kumimoji="1" lang="ja-JP" altLang="en-US" b="1" dirty="0"/>
              <a:t>「</a:t>
            </a:r>
            <a:r>
              <a:rPr kumimoji="1" lang="en-US" altLang="ja-JP" b="1" dirty="0" smtClean="0"/>
              <a:t>Development </a:t>
            </a:r>
            <a:r>
              <a:rPr kumimoji="1" lang="en-US" altLang="ja-JP" b="1" dirty="0"/>
              <a:t>Machine</a:t>
            </a:r>
            <a:r>
              <a:rPr kumimoji="1" lang="ja-JP" altLang="en-US" b="1" dirty="0"/>
              <a:t>」が</a:t>
            </a:r>
            <a:endParaRPr kumimoji="1" lang="en-US" altLang="ja-JP" b="1" dirty="0"/>
          </a:p>
          <a:p>
            <a:r>
              <a:rPr kumimoji="1" lang="ja-JP" altLang="en-US" b="1" dirty="0"/>
              <a:t>選択されていることを確認</a:t>
            </a:r>
          </a:p>
        </p:txBody>
      </p:sp>
      <p:cxnSp>
        <p:nvCxnSpPr>
          <p:cNvPr id="10" name="直線矢印コネクタ 9"/>
          <p:cNvCxnSpPr/>
          <p:nvPr/>
        </p:nvCxnSpPr>
        <p:spPr>
          <a:xfrm flipH="1">
            <a:off x="4911757" y="2328052"/>
            <a:ext cx="1276236" cy="6282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546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18</a:t>
            </a:fld>
            <a:endParaRPr lang="en-US" dirty="0"/>
          </a:p>
        </p:txBody>
      </p:sp>
      <p:pic>
        <p:nvPicPr>
          <p:cNvPr id="6" name="コンテンツ プレースホルダー 5"/>
          <p:cNvPicPr>
            <a:picLocks noGrp="1" noChangeAspect="1"/>
          </p:cNvPicPr>
          <p:nvPr>
            <p:ph idx="1"/>
          </p:nvPr>
        </p:nvPicPr>
        <p:blipFill>
          <a:blip r:embed="rId2"/>
          <a:stretch>
            <a:fillRect/>
          </a:stretch>
        </p:blipFill>
        <p:spPr>
          <a:xfrm>
            <a:off x="929997" y="1813132"/>
            <a:ext cx="5393637" cy="4022725"/>
          </a:xfrm>
          <a:prstGeom prst="rect">
            <a:avLst/>
          </a:prstGeom>
        </p:spPr>
      </p:pic>
      <p:cxnSp>
        <p:nvCxnSpPr>
          <p:cNvPr id="8" name="直線矢印コネクタ 7"/>
          <p:cNvCxnSpPr/>
          <p:nvPr/>
        </p:nvCxnSpPr>
        <p:spPr>
          <a:xfrm flipH="1">
            <a:off x="5316865" y="3891613"/>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785191" y="3602527"/>
            <a:ext cx="2264323"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
        <p:nvSpPr>
          <p:cNvPr id="10" name="テキスト ボックス 9"/>
          <p:cNvSpPr txBox="1"/>
          <p:nvPr/>
        </p:nvSpPr>
        <p:spPr>
          <a:xfrm>
            <a:off x="6422573" y="2457925"/>
            <a:ext cx="3381828" cy="646331"/>
          </a:xfrm>
          <a:prstGeom prst="rect">
            <a:avLst/>
          </a:prstGeom>
          <a:noFill/>
        </p:spPr>
        <p:txBody>
          <a:bodyPr wrap="square" rtlCol="0">
            <a:spAutoFit/>
          </a:bodyPr>
          <a:lstStyle/>
          <a:p>
            <a:r>
              <a:rPr kumimoji="1" lang="ja-JP" altLang="en-US" b="1" dirty="0"/>
              <a:t>パスワードに</a:t>
            </a:r>
            <a:endParaRPr kumimoji="1" lang="en-US" altLang="ja-JP" b="1" dirty="0"/>
          </a:p>
          <a:p>
            <a:r>
              <a:rPr kumimoji="1" lang="ja-JP" altLang="en-US" b="1" dirty="0"/>
              <a:t>「</a:t>
            </a:r>
            <a:r>
              <a:rPr kumimoji="1" lang="en-US" altLang="ja-JP" b="1" dirty="0">
                <a:solidFill>
                  <a:srgbClr val="FF0000"/>
                </a:solidFill>
              </a:rPr>
              <a:t>mallow</a:t>
            </a:r>
            <a:r>
              <a:rPr kumimoji="1" lang="ja-JP" altLang="en-US" b="1" dirty="0"/>
              <a:t>」と入力</a:t>
            </a:r>
            <a:endParaRPr kumimoji="1" lang="en-US" altLang="ja-JP" b="1" dirty="0"/>
          </a:p>
        </p:txBody>
      </p:sp>
      <p:cxnSp>
        <p:nvCxnSpPr>
          <p:cNvPr id="11" name="直線矢印コネクタ 10"/>
          <p:cNvCxnSpPr/>
          <p:nvPr/>
        </p:nvCxnSpPr>
        <p:spPr>
          <a:xfrm flipH="1">
            <a:off x="4812598" y="2821486"/>
            <a:ext cx="1560505" cy="231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a:off x="4846280" y="2821486"/>
            <a:ext cx="1526823" cy="2827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918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19</a:t>
            </a:fld>
            <a:endParaRPr lang="en-US" dirty="0"/>
          </a:p>
        </p:txBody>
      </p:sp>
      <p:pic>
        <p:nvPicPr>
          <p:cNvPr id="5" name="図 4"/>
          <p:cNvPicPr>
            <a:picLocks noChangeAspect="1"/>
          </p:cNvPicPr>
          <p:nvPr/>
        </p:nvPicPr>
        <p:blipFill>
          <a:blip r:embed="rId2"/>
          <a:stretch>
            <a:fillRect/>
          </a:stretch>
        </p:blipFill>
        <p:spPr>
          <a:xfrm>
            <a:off x="950564" y="1911406"/>
            <a:ext cx="5721906" cy="4282247"/>
          </a:xfrm>
          <a:prstGeom prst="rect">
            <a:avLst/>
          </a:prstGeom>
        </p:spPr>
      </p:pic>
      <p:cxnSp>
        <p:nvCxnSpPr>
          <p:cNvPr id="6" name="直線矢印コネクタ 5"/>
          <p:cNvCxnSpPr/>
          <p:nvPr/>
        </p:nvCxnSpPr>
        <p:spPr>
          <a:xfrm flipH="1">
            <a:off x="5615039" y="421393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795191" y="3857414"/>
            <a:ext cx="1944448"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2092133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3" name="コンテンツ プレースホルダー 2"/>
          <p:cNvSpPr>
            <a:spLocks noGrp="1"/>
          </p:cNvSpPr>
          <p:nvPr>
            <p:ph idx="1"/>
          </p:nvPr>
        </p:nvSpPr>
        <p:spPr>
          <a:xfrm>
            <a:off x="865562" y="1845734"/>
            <a:ext cx="7543801" cy="4023360"/>
          </a:xfrm>
        </p:spPr>
        <p:txBody>
          <a:bodyPr>
            <a:normAutofit/>
          </a:bodyPr>
          <a:lstStyle/>
          <a:p>
            <a:endParaRPr kumimoji="1" lang="en-US" altLang="ja-JP" sz="2800" dirty="0" smtClean="0">
              <a:solidFill>
                <a:schemeClr val="tx1">
                  <a:lumMod val="85000"/>
                  <a:lumOff val="15000"/>
                </a:schemeClr>
              </a:solidFill>
            </a:endParaRPr>
          </a:p>
          <a:p>
            <a:endParaRPr kumimoji="1" lang="ja-JP" altLang="en-US" sz="2800" dirty="0">
              <a:solidFill>
                <a:schemeClr val="tx1">
                  <a:lumMod val="85000"/>
                  <a:lumOff val="15000"/>
                </a:schemeClr>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2</a:t>
            </a:fld>
            <a:endParaRPr lang="en-US" sz="2400" dirty="0"/>
          </a:p>
        </p:txBody>
      </p:sp>
      <p:sp>
        <p:nvSpPr>
          <p:cNvPr id="8" name="コンテンツ プレースホルダー 2"/>
          <p:cNvSpPr txBox="1">
            <a:spLocks/>
          </p:cNvSpPr>
          <p:nvPr/>
        </p:nvSpPr>
        <p:spPr>
          <a:xfrm>
            <a:off x="822959" y="1845734"/>
            <a:ext cx="7543801" cy="413596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smtClean="0">
                <a:solidFill>
                  <a:schemeClr val="tx1"/>
                </a:solidFill>
              </a:rPr>
              <a:t>目次</a:t>
            </a:r>
            <a:endParaRPr lang="en-US" altLang="ja-JP" sz="2800" dirty="0" smtClean="0">
              <a:solidFill>
                <a:schemeClr val="tx1"/>
              </a:solidFill>
            </a:endParaRPr>
          </a:p>
          <a:p>
            <a:r>
              <a:rPr lang="en-US" altLang="ja-JP" sz="2800" dirty="0" smtClean="0">
                <a:solidFill>
                  <a:schemeClr val="tx1"/>
                </a:solidFill>
              </a:rPr>
              <a:t>1.</a:t>
            </a:r>
            <a:r>
              <a:rPr lang="ja-JP" altLang="en-US" sz="2800" dirty="0" smtClean="0">
                <a:solidFill>
                  <a:schemeClr val="tx1"/>
                </a:solidFill>
              </a:rPr>
              <a:t>　ネットワークの設定</a:t>
            </a:r>
            <a:endParaRPr lang="en-US" altLang="ja-JP" sz="2800" dirty="0" smtClean="0">
              <a:solidFill>
                <a:schemeClr val="tx1"/>
              </a:solidFill>
            </a:endParaRPr>
          </a:p>
          <a:p>
            <a:r>
              <a:rPr lang="en-US" altLang="ja-JP" sz="2800" dirty="0" smtClean="0">
                <a:solidFill>
                  <a:schemeClr val="tx1"/>
                </a:solidFill>
              </a:rPr>
              <a:t>2.</a:t>
            </a:r>
            <a:r>
              <a:rPr lang="ja-JP" altLang="en-US" sz="2800" dirty="0" smtClean="0">
                <a:solidFill>
                  <a:schemeClr val="tx1"/>
                </a:solidFill>
              </a:rPr>
              <a:t>　プロキシの設定</a:t>
            </a:r>
            <a:endParaRPr lang="en-US" altLang="ja-JP" sz="2800" dirty="0" smtClean="0">
              <a:solidFill>
                <a:schemeClr val="tx1"/>
              </a:solidFill>
            </a:endParaRPr>
          </a:p>
          <a:p>
            <a:r>
              <a:rPr lang="en-US" altLang="ja-JP" sz="2800" dirty="0" smtClean="0">
                <a:solidFill>
                  <a:schemeClr val="tx1"/>
                </a:solidFill>
              </a:rPr>
              <a:t>3.</a:t>
            </a:r>
            <a:r>
              <a:rPr lang="ja-JP" altLang="en-US" sz="2800" dirty="0" smtClean="0">
                <a:solidFill>
                  <a:schemeClr val="tx1"/>
                </a:solidFill>
              </a:rPr>
              <a:t>　</a:t>
            </a:r>
            <a:r>
              <a:rPr lang="en-US" altLang="ja-JP" sz="2800" dirty="0" smtClean="0">
                <a:solidFill>
                  <a:schemeClr val="tx1"/>
                </a:solidFill>
              </a:rPr>
              <a:t>MySQL</a:t>
            </a:r>
            <a:r>
              <a:rPr lang="ja-JP" altLang="en-US" sz="2800" dirty="0" smtClean="0">
                <a:solidFill>
                  <a:schemeClr val="tx1"/>
                </a:solidFill>
              </a:rPr>
              <a:t>のインストール</a:t>
            </a:r>
            <a:endParaRPr lang="en-US" altLang="ja-JP" sz="2800" dirty="0" smtClean="0">
              <a:solidFill>
                <a:schemeClr val="tx1"/>
              </a:solidFill>
            </a:endParaRPr>
          </a:p>
          <a:p>
            <a:r>
              <a:rPr lang="en-US" altLang="ja-JP" sz="2800" dirty="0" smtClean="0">
                <a:solidFill>
                  <a:schemeClr val="tx1"/>
                </a:solidFill>
              </a:rPr>
              <a:t>4.   Eclipse</a:t>
            </a:r>
            <a:r>
              <a:rPr lang="ja-JP" altLang="en-US" sz="2800" dirty="0" smtClean="0">
                <a:solidFill>
                  <a:schemeClr val="tx1"/>
                </a:solidFill>
              </a:rPr>
              <a:t>のインストール</a:t>
            </a:r>
            <a:endParaRPr lang="en-US" altLang="ja-JP" sz="2800" dirty="0" smtClean="0">
              <a:solidFill>
                <a:schemeClr val="tx1"/>
              </a:solidFill>
            </a:endParaRPr>
          </a:p>
          <a:p>
            <a:r>
              <a:rPr lang="en-US" altLang="ja-JP" sz="2800" dirty="0" smtClean="0">
                <a:solidFill>
                  <a:schemeClr val="tx1"/>
                </a:solidFill>
              </a:rPr>
              <a:t>5.</a:t>
            </a:r>
            <a:r>
              <a:rPr lang="ja-JP" altLang="en-US" sz="2800" dirty="0" smtClean="0">
                <a:solidFill>
                  <a:schemeClr val="tx1"/>
                </a:solidFill>
              </a:rPr>
              <a:t>　</a:t>
            </a:r>
            <a:r>
              <a:rPr lang="en-US" altLang="ja-JP" sz="2800" dirty="0" smtClean="0">
                <a:solidFill>
                  <a:schemeClr val="tx1"/>
                </a:solidFill>
              </a:rPr>
              <a:t>JAVA_HOME</a:t>
            </a:r>
            <a:r>
              <a:rPr lang="ja-JP" altLang="en-US" sz="2800" dirty="0" smtClean="0">
                <a:solidFill>
                  <a:schemeClr val="tx1"/>
                </a:solidFill>
              </a:rPr>
              <a:t>の設定</a:t>
            </a:r>
            <a:endParaRPr lang="en-US" altLang="ja-JP" sz="2800" dirty="0" smtClean="0">
              <a:solidFill>
                <a:schemeClr val="tx1"/>
              </a:solidFill>
            </a:endParaRPr>
          </a:p>
          <a:p>
            <a:r>
              <a:rPr lang="en-US" altLang="ja-JP" sz="2800" dirty="0" smtClean="0">
                <a:solidFill>
                  <a:schemeClr val="tx1"/>
                </a:solidFill>
              </a:rPr>
              <a:t>6.</a:t>
            </a:r>
            <a:r>
              <a:rPr lang="ja-JP" altLang="en-US" sz="2800" dirty="0" smtClean="0">
                <a:solidFill>
                  <a:schemeClr val="tx1"/>
                </a:solidFill>
              </a:rPr>
              <a:t>　</a:t>
            </a:r>
            <a:r>
              <a:rPr lang="en-US" altLang="ja-JP" sz="2800" dirty="0" smtClean="0">
                <a:solidFill>
                  <a:schemeClr val="tx1"/>
                </a:solidFill>
              </a:rPr>
              <a:t>Tomcat</a:t>
            </a:r>
            <a:r>
              <a:rPr lang="ja-JP" altLang="en-US" sz="2800" dirty="0" smtClean="0">
                <a:solidFill>
                  <a:schemeClr val="tx1"/>
                </a:solidFill>
              </a:rPr>
              <a:t>の設定</a:t>
            </a:r>
            <a:endParaRPr lang="en-US" altLang="ja-JP" sz="2800" dirty="0" smtClean="0">
              <a:solidFill>
                <a:schemeClr val="tx1"/>
              </a:solidFill>
            </a:endParaRPr>
          </a:p>
          <a:p>
            <a:r>
              <a:rPr lang="en-US" altLang="ja-JP" sz="2800" dirty="0" smtClean="0">
                <a:solidFill>
                  <a:schemeClr val="tx1"/>
                </a:solidFill>
              </a:rPr>
              <a:t>7.</a:t>
            </a:r>
            <a:r>
              <a:rPr lang="ja-JP" altLang="en-US" sz="2800" dirty="0" smtClean="0">
                <a:solidFill>
                  <a:schemeClr val="tx1"/>
                </a:solidFill>
              </a:rPr>
              <a:t>　</a:t>
            </a:r>
            <a:r>
              <a:rPr lang="en-US" altLang="ja-JP" sz="2800" dirty="0" err="1" smtClean="0">
                <a:solidFill>
                  <a:schemeClr val="tx1"/>
                </a:solidFill>
              </a:rPr>
              <a:t>Git</a:t>
            </a:r>
            <a:r>
              <a:rPr lang="ja-JP" altLang="en-US" sz="2800" dirty="0" smtClean="0">
                <a:solidFill>
                  <a:schemeClr val="tx1"/>
                </a:solidFill>
              </a:rPr>
              <a:t>環境設定（</a:t>
            </a:r>
            <a:r>
              <a:rPr lang="en-US" altLang="ja-JP" sz="2800" dirty="0" smtClean="0">
                <a:solidFill>
                  <a:schemeClr val="tx1"/>
                </a:solidFill>
              </a:rPr>
              <a:t>Source</a:t>
            </a:r>
            <a:r>
              <a:rPr lang="ja-JP" altLang="en-US" sz="2800" dirty="0" smtClean="0">
                <a:solidFill>
                  <a:schemeClr val="tx1"/>
                </a:solidFill>
              </a:rPr>
              <a:t> </a:t>
            </a:r>
            <a:r>
              <a:rPr lang="en-US" altLang="ja-JP" sz="2800" dirty="0" smtClean="0">
                <a:solidFill>
                  <a:schemeClr val="tx1"/>
                </a:solidFill>
              </a:rPr>
              <a:t>Tree</a:t>
            </a:r>
            <a:r>
              <a:rPr lang="ja-JP" altLang="en-US" sz="2800" dirty="0" smtClean="0">
                <a:solidFill>
                  <a:schemeClr val="tx1"/>
                </a:solidFill>
              </a:rPr>
              <a:t>）</a:t>
            </a:r>
            <a:endParaRPr lang="ja-JP" altLang="en-US" sz="2800" dirty="0">
              <a:solidFill>
                <a:schemeClr val="tx1"/>
              </a:solidFill>
            </a:endParaRPr>
          </a:p>
        </p:txBody>
      </p:sp>
    </p:spTree>
    <p:extLst>
      <p:ext uri="{BB962C8B-B14F-4D97-AF65-F5344CB8AC3E}">
        <p14:creationId xmlns:p14="http://schemas.microsoft.com/office/powerpoint/2010/main" val="34692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20</a:t>
            </a:fld>
            <a:endParaRPr lang="en-US" dirty="0"/>
          </a:p>
        </p:txBody>
      </p:sp>
      <p:pic>
        <p:nvPicPr>
          <p:cNvPr id="5" name="図 4"/>
          <p:cNvPicPr>
            <a:picLocks noChangeAspect="1"/>
          </p:cNvPicPr>
          <p:nvPr/>
        </p:nvPicPr>
        <p:blipFill>
          <a:blip r:embed="rId2"/>
          <a:stretch>
            <a:fillRect/>
          </a:stretch>
        </p:blipFill>
        <p:spPr>
          <a:xfrm>
            <a:off x="822959" y="1897781"/>
            <a:ext cx="5458340" cy="4079686"/>
          </a:xfrm>
          <a:prstGeom prst="rect">
            <a:avLst/>
          </a:prstGeom>
        </p:spPr>
      </p:pic>
      <p:cxnSp>
        <p:nvCxnSpPr>
          <p:cNvPr id="6" name="直線矢印コネクタ 5"/>
          <p:cNvCxnSpPr/>
          <p:nvPr/>
        </p:nvCxnSpPr>
        <p:spPr>
          <a:xfrm flipH="1">
            <a:off x="5284149" y="4007984"/>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492818" y="3537514"/>
            <a:ext cx="1944448"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3674749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21</a:t>
            </a:fld>
            <a:endParaRPr lang="en-US" dirty="0"/>
          </a:p>
        </p:txBody>
      </p:sp>
      <p:pic>
        <p:nvPicPr>
          <p:cNvPr id="5" name="図 4"/>
          <p:cNvPicPr>
            <a:picLocks noChangeAspect="1"/>
          </p:cNvPicPr>
          <p:nvPr/>
        </p:nvPicPr>
        <p:blipFill>
          <a:blip r:embed="rId2"/>
          <a:stretch>
            <a:fillRect/>
          </a:stretch>
        </p:blipFill>
        <p:spPr>
          <a:xfrm>
            <a:off x="822959" y="1952850"/>
            <a:ext cx="5837956" cy="4335486"/>
          </a:xfrm>
          <a:prstGeom prst="rect">
            <a:avLst/>
          </a:prstGeom>
        </p:spPr>
      </p:pic>
      <p:cxnSp>
        <p:nvCxnSpPr>
          <p:cNvPr id="6" name="直線矢印コネクタ 5"/>
          <p:cNvCxnSpPr/>
          <p:nvPr/>
        </p:nvCxnSpPr>
        <p:spPr>
          <a:xfrm flipH="1">
            <a:off x="5655624" y="4321052"/>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559564" y="3920942"/>
            <a:ext cx="2240324" cy="400110"/>
          </a:xfrm>
          <a:prstGeom prst="rect">
            <a:avLst/>
          </a:prstGeom>
          <a:noFill/>
        </p:spPr>
        <p:txBody>
          <a:bodyPr wrap="square" rtlCol="0">
            <a:spAutoFit/>
          </a:bodyPr>
          <a:lstStyle/>
          <a:p>
            <a:r>
              <a:rPr kumimoji="1" lang="ja-JP" altLang="en-US" sz="2000" b="1" dirty="0" smtClean="0"/>
              <a:t>「</a:t>
            </a:r>
            <a:r>
              <a:rPr kumimoji="1" lang="en-US" altLang="ja-JP" sz="2000" b="1" dirty="0" smtClean="0"/>
              <a:t>Execute</a:t>
            </a:r>
            <a:r>
              <a:rPr kumimoji="1" lang="ja-JP" altLang="en-US" sz="2000" b="1" dirty="0" smtClean="0"/>
              <a: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3438294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914579" y="1970088"/>
            <a:ext cx="5359041" cy="4022725"/>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22</a:t>
            </a:fld>
            <a:endParaRPr lang="en-US" dirty="0"/>
          </a:p>
        </p:txBody>
      </p:sp>
      <p:cxnSp>
        <p:nvCxnSpPr>
          <p:cNvPr id="6" name="直線矢印コネクタ 5"/>
          <p:cNvCxnSpPr/>
          <p:nvPr/>
        </p:nvCxnSpPr>
        <p:spPr>
          <a:xfrm flipH="1">
            <a:off x="5872314" y="3981450"/>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681214" y="3581340"/>
            <a:ext cx="2197721" cy="400110"/>
          </a:xfrm>
          <a:prstGeom prst="rect">
            <a:avLst/>
          </a:prstGeom>
          <a:noFill/>
        </p:spPr>
        <p:txBody>
          <a:bodyPr wrap="square" rtlCol="0">
            <a:spAutoFit/>
          </a:bodyPr>
          <a:lstStyle/>
          <a:p>
            <a:r>
              <a:rPr kumimoji="1" lang="ja-JP" altLang="en-US" sz="2000" b="1" dirty="0" smtClean="0"/>
              <a:t>「</a:t>
            </a:r>
            <a:r>
              <a:rPr kumimoji="1" lang="en-US" altLang="ja-JP" sz="2000" b="1" dirty="0" smtClean="0"/>
              <a:t>Finish</a:t>
            </a:r>
            <a:r>
              <a:rPr kumimoji="1" lang="ja-JP" altLang="en-US" sz="2000" b="1" dirty="0" smtClean="0"/>
              <a: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1437813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23</a:t>
            </a:fld>
            <a:endParaRPr lang="en-US" dirty="0"/>
          </a:p>
        </p:txBody>
      </p:sp>
      <p:pic>
        <p:nvPicPr>
          <p:cNvPr id="5" name="図 4"/>
          <p:cNvPicPr>
            <a:picLocks noChangeAspect="1"/>
          </p:cNvPicPr>
          <p:nvPr/>
        </p:nvPicPr>
        <p:blipFill>
          <a:blip r:embed="rId2"/>
          <a:stretch>
            <a:fillRect/>
          </a:stretch>
        </p:blipFill>
        <p:spPr>
          <a:xfrm>
            <a:off x="822959" y="2072857"/>
            <a:ext cx="5500045" cy="4091583"/>
          </a:xfrm>
          <a:prstGeom prst="rect">
            <a:avLst/>
          </a:prstGeom>
        </p:spPr>
      </p:pic>
      <p:cxnSp>
        <p:nvCxnSpPr>
          <p:cNvPr id="6" name="直線矢印コネクタ 5"/>
          <p:cNvCxnSpPr/>
          <p:nvPr/>
        </p:nvCxnSpPr>
        <p:spPr>
          <a:xfrm flipH="1">
            <a:off x="5379399" y="421393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677371" y="3813826"/>
            <a:ext cx="1944448" cy="400110"/>
          </a:xfrm>
          <a:prstGeom prst="rect">
            <a:avLst/>
          </a:prstGeom>
          <a:noFill/>
        </p:spPr>
        <p:txBody>
          <a:bodyPr wrap="square" rtlCol="0">
            <a:spAutoFit/>
          </a:bodyPr>
          <a:lstStyle/>
          <a:p>
            <a:r>
              <a:rPr kumimoji="1" lang="ja-JP" altLang="en-US" sz="2000" b="1" dirty="0"/>
              <a:t>「</a:t>
            </a:r>
            <a:r>
              <a:rPr kumimoji="1" lang="en-US" altLang="ja-JP" sz="2000" b="1" dirty="0"/>
              <a:t>Next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506887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24</a:t>
            </a:fld>
            <a:endParaRPr lang="en-US" dirty="0"/>
          </a:p>
        </p:txBody>
      </p:sp>
      <p:pic>
        <p:nvPicPr>
          <p:cNvPr id="5" name="図 4"/>
          <p:cNvPicPr>
            <a:picLocks noChangeAspect="1"/>
          </p:cNvPicPr>
          <p:nvPr/>
        </p:nvPicPr>
        <p:blipFill>
          <a:blip r:embed="rId2"/>
          <a:stretch>
            <a:fillRect/>
          </a:stretch>
        </p:blipFill>
        <p:spPr>
          <a:xfrm>
            <a:off x="822959" y="2003359"/>
            <a:ext cx="5600630" cy="4161081"/>
          </a:xfrm>
          <a:prstGeom prst="rect">
            <a:avLst/>
          </a:prstGeom>
        </p:spPr>
      </p:pic>
      <p:cxnSp>
        <p:nvCxnSpPr>
          <p:cNvPr id="6" name="直線矢印コネクタ 5"/>
          <p:cNvCxnSpPr/>
          <p:nvPr/>
        </p:nvCxnSpPr>
        <p:spPr>
          <a:xfrm flipH="1">
            <a:off x="6008049" y="421393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820893" y="3740590"/>
            <a:ext cx="2104032" cy="400110"/>
          </a:xfrm>
          <a:prstGeom prst="rect">
            <a:avLst/>
          </a:prstGeom>
          <a:noFill/>
        </p:spPr>
        <p:txBody>
          <a:bodyPr wrap="square" rtlCol="0">
            <a:spAutoFit/>
          </a:bodyPr>
          <a:lstStyle/>
          <a:p>
            <a:r>
              <a:rPr kumimoji="1" lang="ja-JP" altLang="en-US" sz="2000" b="1" dirty="0" smtClean="0"/>
              <a:t>「</a:t>
            </a:r>
            <a:r>
              <a:rPr kumimoji="1" lang="en-US" altLang="ja-JP" sz="2000" b="1" dirty="0" smtClean="0"/>
              <a:t>Finish</a:t>
            </a:r>
            <a:r>
              <a:rPr kumimoji="1" lang="ja-JP" altLang="en-US" sz="2000" b="1" dirty="0" smtClean="0"/>
              <a:t>」</a:t>
            </a:r>
            <a:r>
              <a:rPr kumimoji="1" lang="ja-JP" altLang="en-US" sz="2000" b="1" dirty="0"/>
              <a:t>を</a:t>
            </a:r>
            <a:r>
              <a:rPr kumimoji="1" lang="ja-JP" altLang="en-US" b="1" dirty="0"/>
              <a:t>クリック</a:t>
            </a:r>
            <a:endParaRPr kumimoji="1" lang="en-US" altLang="ja-JP" b="1" dirty="0"/>
          </a:p>
        </p:txBody>
      </p:sp>
    </p:spTree>
    <p:extLst>
      <p:ext uri="{BB962C8B-B14F-4D97-AF65-F5344CB8AC3E}">
        <p14:creationId xmlns:p14="http://schemas.microsoft.com/office/powerpoint/2010/main" val="186682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３</a:t>
            </a:r>
            <a:r>
              <a:rPr lang="en-US" altLang="ja-JP" dirty="0">
                <a:solidFill>
                  <a:schemeClr val="accent2"/>
                </a:solidFill>
                <a:latin typeface="+mj-ea"/>
              </a:rPr>
              <a:t>.MySQL</a:t>
            </a:r>
            <a:r>
              <a:rPr lang="ja-JP" altLang="en-US" dirty="0">
                <a:solidFill>
                  <a:schemeClr val="accent2"/>
                </a:solidFill>
                <a:latin typeface="+mj-ea"/>
              </a:rPr>
              <a:t>のインストール</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25</a:t>
            </a:fld>
            <a:endParaRPr lang="en-US" dirty="0"/>
          </a:p>
        </p:txBody>
      </p:sp>
      <p:pic>
        <p:nvPicPr>
          <p:cNvPr id="5" name="図 4"/>
          <p:cNvPicPr>
            <a:picLocks noChangeAspect="1"/>
          </p:cNvPicPr>
          <p:nvPr/>
        </p:nvPicPr>
        <p:blipFill>
          <a:blip r:embed="rId2"/>
          <a:stretch>
            <a:fillRect/>
          </a:stretch>
        </p:blipFill>
        <p:spPr>
          <a:xfrm>
            <a:off x="822959" y="2414175"/>
            <a:ext cx="4677428" cy="2886478"/>
          </a:xfrm>
          <a:prstGeom prst="rect">
            <a:avLst/>
          </a:prstGeom>
        </p:spPr>
      </p:pic>
      <p:sp>
        <p:nvSpPr>
          <p:cNvPr id="6" name="テキスト ボックス 5"/>
          <p:cNvSpPr txBox="1"/>
          <p:nvPr/>
        </p:nvSpPr>
        <p:spPr>
          <a:xfrm>
            <a:off x="5764893" y="2149254"/>
            <a:ext cx="2902857" cy="3046988"/>
          </a:xfrm>
          <a:prstGeom prst="rect">
            <a:avLst/>
          </a:prstGeom>
          <a:noFill/>
        </p:spPr>
        <p:txBody>
          <a:bodyPr wrap="square" rtlCol="0">
            <a:spAutoFit/>
          </a:bodyPr>
          <a:lstStyle/>
          <a:p>
            <a:r>
              <a:rPr kumimoji="1" lang="en-US" altLang="ja-JP" sz="2400" b="1" dirty="0" smtClean="0"/>
              <a:t>MySQL 5.7 Command Line Client </a:t>
            </a:r>
            <a:r>
              <a:rPr kumimoji="1" lang="ja-JP" altLang="en-US" sz="2400" b="1" dirty="0" smtClean="0"/>
              <a:t>を開き、</a:t>
            </a:r>
            <a:endParaRPr kumimoji="1" lang="en-US" altLang="ja-JP" sz="2400" b="1" dirty="0" smtClean="0"/>
          </a:p>
          <a:p>
            <a:endParaRPr kumimoji="1" lang="en-US" altLang="ja-JP" sz="2400" b="1" dirty="0"/>
          </a:p>
          <a:p>
            <a:r>
              <a:rPr kumimoji="1" lang="ja-JP" altLang="en-US" sz="2400" b="1" dirty="0" smtClean="0"/>
              <a:t>パスワード</a:t>
            </a:r>
            <a:r>
              <a:rPr kumimoji="1" lang="ja-JP" altLang="en-US" sz="2400" b="1" dirty="0"/>
              <a:t>に「</a:t>
            </a:r>
            <a:r>
              <a:rPr kumimoji="1" lang="en-US" altLang="ja-JP" sz="2400" b="1" dirty="0"/>
              <a:t>mallow</a:t>
            </a:r>
            <a:r>
              <a:rPr kumimoji="1" lang="ja-JP" altLang="en-US" sz="2400" b="1" dirty="0"/>
              <a:t>」で</a:t>
            </a:r>
            <a:r>
              <a:rPr kumimoji="1" lang="en-US" altLang="ja-JP" sz="2400" b="1" dirty="0"/>
              <a:t>Enter</a:t>
            </a:r>
          </a:p>
          <a:p>
            <a:endParaRPr kumimoji="1" lang="en-US" altLang="ja-JP" sz="2400" b="1" dirty="0"/>
          </a:p>
          <a:p>
            <a:r>
              <a:rPr kumimoji="1" lang="ja-JP" altLang="en-US" sz="2400" b="1" dirty="0"/>
              <a:t>左の画面が出てくれば</a:t>
            </a:r>
            <a:r>
              <a:rPr kumimoji="1" lang="en-US" altLang="ja-JP" sz="2400" b="1" dirty="0"/>
              <a:t>OK</a:t>
            </a:r>
            <a:r>
              <a:rPr kumimoji="1" lang="ja-JP" altLang="en-US" sz="2400" b="1" dirty="0"/>
              <a:t>！</a:t>
            </a:r>
            <a:endParaRPr kumimoji="1" lang="en-US" altLang="ja-JP" sz="2400" b="1" dirty="0"/>
          </a:p>
        </p:txBody>
      </p:sp>
    </p:spTree>
    <p:extLst>
      <p:ext uri="{BB962C8B-B14F-4D97-AF65-F5344CB8AC3E}">
        <p14:creationId xmlns:p14="http://schemas.microsoft.com/office/powerpoint/2010/main" val="3675512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26</a:t>
            </a:fld>
            <a:endParaRPr lang="en-US" sz="2400" dirty="0"/>
          </a:p>
        </p:txBody>
      </p:sp>
      <p:sp>
        <p:nvSpPr>
          <p:cNvPr id="5" name="コンテンツ プレースホルダー 2"/>
          <p:cNvSpPr>
            <a:spLocks noGrp="1"/>
          </p:cNvSpPr>
          <p:nvPr>
            <p:ph idx="1"/>
          </p:nvPr>
        </p:nvSpPr>
        <p:spPr/>
        <p:txBody>
          <a:bodyPr>
            <a:normAutofit fontScale="92500" lnSpcReduction="10000"/>
          </a:bodyPr>
          <a:lstStyle/>
          <a:p>
            <a:r>
              <a:rPr kumimoji="1" lang="ja-JP" altLang="en-US" sz="2800" dirty="0" smtClean="0">
                <a:solidFill>
                  <a:schemeClr val="tx1">
                    <a:lumMod val="85000"/>
                    <a:lumOff val="15000"/>
                  </a:schemeClr>
                </a:solidFill>
              </a:rPr>
              <a:t>目次</a:t>
            </a:r>
            <a:endParaRPr kumimoji="1" lang="en-US" altLang="ja-JP" sz="2800" dirty="0" smtClean="0">
              <a:solidFill>
                <a:schemeClr val="tx1">
                  <a:lumMod val="85000"/>
                  <a:lumOff val="15000"/>
                </a:schemeClr>
              </a:solidFill>
            </a:endParaRPr>
          </a:p>
          <a:p>
            <a:r>
              <a:rPr lang="en-US" altLang="ja-JP" sz="2800" dirty="0">
                <a:solidFill>
                  <a:schemeClr val="bg1">
                    <a:lumMod val="50000"/>
                  </a:schemeClr>
                </a:solidFill>
              </a:rPr>
              <a:t>1</a:t>
            </a:r>
            <a:r>
              <a:rPr lang="en-US" altLang="ja-JP" sz="2800" dirty="0" smtClean="0">
                <a:solidFill>
                  <a:schemeClr val="bg1">
                    <a:lumMod val="50000"/>
                  </a:schemeClr>
                </a:solidFill>
              </a:rPr>
              <a:t>.</a:t>
            </a:r>
            <a:r>
              <a:rPr lang="ja-JP" altLang="en-US" sz="2800" dirty="0" smtClean="0">
                <a:solidFill>
                  <a:schemeClr val="bg1">
                    <a:lumMod val="50000"/>
                  </a:schemeClr>
                </a:solidFill>
              </a:rPr>
              <a:t>　ネットワークの設定</a:t>
            </a:r>
            <a:endParaRPr lang="en-US" altLang="ja-JP" sz="2800" dirty="0" smtClean="0">
              <a:solidFill>
                <a:schemeClr val="bg1">
                  <a:lumMod val="50000"/>
                </a:schemeClr>
              </a:solidFill>
            </a:endParaRPr>
          </a:p>
          <a:p>
            <a:r>
              <a:rPr kumimoji="1" lang="en-US" altLang="ja-JP" sz="2800" dirty="0">
                <a:solidFill>
                  <a:schemeClr val="bg1">
                    <a:lumMod val="50000"/>
                  </a:schemeClr>
                </a:solidFill>
              </a:rPr>
              <a:t>2</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プロキシの設定</a:t>
            </a:r>
            <a:endParaRPr kumimoji="1" lang="en-US" altLang="ja-JP" sz="2800" dirty="0" smtClean="0">
              <a:solidFill>
                <a:schemeClr val="bg1">
                  <a:lumMod val="50000"/>
                </a:schemeClr>
              </a:solidFill>
            </a:endParaRPr>
          </a:p>
          <a:p>
            <a:r>
              <a:rPr lang="en-US" altLang="ja-JP" sz="2800" dirty="0">
                <a:solidFill>
                  <a:schemeClr val="bg1">
                    <a:lumMod val="50000"/>
                  </a:schemeClr>
                </a:solidFill>
              </a:rPr>
              <a:t>3</a:t>
            </a:r>
            <a:r>
              <a:rPr lang="en-US" altLang="ja-JP" sz="2800" dirty="0" smtClean="0">
                <a:solidFill>
                  <a:schemeClr val="bg1">
                    <a:lumMod val="50000"/>
                  </a:schemeClr>
                </a:solidFill>
              </a:rPr>
              <a:t>.</a:t>
            </a:r>
            <a:r>
              <a:rPr lang="ja-JP" altLang="en-US" sz="2800" dirty="0" smtClean="0">
                <a:solidFill>
                  <a:schemeClr val="bg1">
                    <a:lumMod val="50000"/>
                  </a:schemeClr>
                </a:solidFill>
              </a:rPr>
              <a:t>　</a:t>
            </a:r>
            <a:r>
              <a:rPr lang="en-US" altLang="ja-JP" sz="2800" dirty="0" smtClean="0">
                <a:solidFill>
                  <a:schemeClr val="bg1">
                    <a:lumMod val="50000"/>
                  </a:schemeClr>
                </a:solidFill>
              </a:rPr>
              <a:t>MySQL</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lang="en-US" altLang="ja-JP" sz="2800" dirty="0" smtClean="0">
                <a:solidFill>
                  <a:schemeClr val="tx1"/>
                </a:solidFill>
              </a:rPr>
              <a:t>4.   Eclipse</a:t>
            </a:r>
            <a:r>
              <a:rPr lang="ja-JP" altLang="en-US" sz="2800" dirty="0" smtClean="0">
                <a:solidFill>
                  <a:schemeClr val="tx1"/>
                </a:solidFill>
              </a:rPr>
              <a:t>のインストール</a:t>
            </a:r>
            <a:endParaRPr lang="en-US" altLang="ja-JP" sz="2800" dirty="0" smtClean="0">
              <a:solidFill>
                <a:schemeClr val="tx1"/>
              </a:solidFill>
            </a:endParaRPr>
          </a:p>
          <a:p>
            <a:r>
              <a:rPr kumimoji="1" lang="en-US" altLang="ja-JP" sz="2800" dirty="0" smtClean="0">
                <a:solidFill>
                  <a:schemeClr val="bg1">
                    <a:lumMod val="50000"/>
                  </a:schemeClr>
                </a:solidFill>
              </a:rPr>
              <a:t>5.</a:t>
            </a:r>
            <a:r>
              <a:rPr kumimoji="1" lang="ja-JP" altLang="en-US" sz="2800" dirty="0" smtClean="0">
                <a:solidFill>
                  <a:schemeClr val="bg1">
                    <a:lumMod val="50000"/>
                  </a:schemeClr>
                </a:solidFill>
              </a:rPr>
              <a:t>　</a:t>
            </a:r>
            <a:r>
              <a:rPr kumimoji="1" lang="en-US" altLang="ja-JP" sz="2800" dirty="0" smtClean="0">
                <a:solidFill>
                  <a:schemeClr val="bg1">
                    <a:lumMod val="50000"/>
                  </a:schemeClr>
                </a:solidFill>
              </a:rPr>
              <a:t>JAVA_HOME</a:t>
            </a:r>
            <a:r>
              <a:rPr kumimoji="1" lang="ja-JP" altLang="en-US" sz="2800" dirty="0" smtClean="0">
                <a:solidFill>
                  <a:schemeClr val="bg1">
                    <a:lumMod val="50000"/>
                  </a:schemeClr>
                </a:solidFill>
              </a:rPr>
              <a:t>の設定</a:t>
            </a:r>
            <a:endParaRPr kumimoji="1" lang="en-US" altLang="ja-JP" sz="2800" dirty="0" smtClean="0">
              <a:solidFill>
                <a:schemeClr val="bg1">
                  <a:lumMod val="50000"/>
                </a:schemeClr>
              </a:solidFill>
            </a:endParaRPr>
          </a:p>
          <a:p>
            <a:r>
              <a:rPr lang="en-US" altLang="ja-JP" sz="2800" dirty="0">
                <a:solidFill>
                  <a:schemeClr val="bg1">
                    <a:lumMod val="50000"/>
                  </a:schemeClr>
                </a:solidFill>
              </a:rPr>
              <a:t>6</a:t>
            </a:r>
            <a:r>
              <a:rPr lang="en-US" altLang="ja-JP" sz="2800" dirty="0" smtClean="0">
                <a:solidFill>
                  <a:schemeClr val="bg1">
                    <a:lumMod val="50000"/>
                  </a:schemeClr>
                </a:solidFill>
              </a:rPr>
              <a:t>.</a:t>
            </a:r>
            <a:r>
              <a:rPr lang="ja-JP" altLang="en-US" sz="2800" dirty="0" smtClean="0">
                <a:solidFill>
                  <a:schemeClr val="bg1">
                    <a:lumMod val="50000"/>
                  </a:schemeClr>
                </a:solidFill>
              </a:rPr>
              <a:t>　</a:t>
            </a:r>
            <a:r>
              <a:rPr lang="en-US" altLang="ja-JP" sz="2800" dirty="0" smtClean="0">
                <a:solidFill>
                  <a:schemeClr val="bg1">
                    <a:lumMod val="50000"/>
                  </a:schemeClr>
                </a:solidFill>
              </a:rPr>
              <a:t>Tomcat</a:t>
            </a:r>
            <a:r>
              <a:rPr lang="ja-JP" altLang="en-US" sz="2800" dirty="0" smtClean="0">
                <a:solidFill>
                  <a:schemeClr val="bg1">
                    <a:lumMod val="50000"/>
                  </a:schemeClr>
                </a:solidFill>
              </a:rPr>
              <a:t>の設定</a:t>
            </a:r>
            <a:endParaRPr lang="en-US" altLang="ja-JP" sz="2800" dirty="0" smtClean="0">
              <a:solidFill>
                <a:schemeClr val="bg1">
                  <a:lumMod val="50000"/>
                </a:schemeClr>
              </a:solidFill>
            </a:endParaRPr>
          </a:p>
          <a:p>
            <a:r>
              <a:rPr lang="en-US" altLang="ja-JP" sz="2800" dirty="0">
                <a:solidFill>
                  <a:schemeClr val="bg1">
                    <a:lumMod val="50000"/>
                  </a:schemeClr>
                </a:solidFill>
              </a:rPr>
              <a:t>7</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a:t>
            </a:r>
            <a:r>
              <a:rPr kumimoji="1" lang="en-US" altLang="ja-JP" sz="2800" dirty="0" err="1" smtClean="0">
                <a:solidFill>
                  <a:schemeClr val="bg1">
                    <a:lumMod val="50000"/>
                  </a:schemeClr>
                </a:solidFill>
              </a:rPr>
              <a:t>Git</a:t>
            </a:r>
            <a:r>
              <a:rPr kumimoji="1" lang="ja-JP" altLang="en-US" sz="2800" dirty="0" smtClean="0">
                <a:solidFill>
                  <a:schemeClr val="bg1">
                    <a:lumMod val="50000"/>
                  </a:schemeClr>
                </a:solidFill>
              </a:rPr>
              <a:t>環境設定（</a:t>
            </a:r>
            <a:r>
              <a:rPr kumimoji="1" lang="en-US" altLang="ja-JP" sz="2800" dirty="0" smtClean="0">
                <a:solidFill>
                  <a:schemeClr val="bg1">
                    <a:lumMod val="50000"/>
                  </a:schemeClr>
                </a:solidFill>
              </a:rPr>
              <a:t>Source</a:t>
            </a:r>
            <a:r>
              <a:rPr lang="ja-JP" altLang="en-US" sz="2800" dirty="0" smtClean="0">
                <a:solidFill>
                  <a:schemeClr val="bg1">
                    <a:lumMod val="50000"/>
                  </a:schemeClr>
                </a:solidFill>
              </a:rPr>
              <a:t> </a:t>
            </a:r>
            <a:r>
              <a:rPr kumimoji="1" lang="en-US" altLang="ja-JP" sz="2800" dirty="0" smtClean="0">
                <a:solidFill>
                  <a:schemeClr val="bg1">
                    <a:lumMod val="50000"/>
                  </a:schemeClr>
                </a:solidFill>
              </a:rPr>
              <a:t>Tree</a:t>
            </a:r>
            <a:r>
              <a:rPr kumimoji="1" lang="ja-JP" altLang="en-US" sz="2800" dirty="0" smtClean="0">
                <a:solidFill>
                  <a:schemeClr val="bg1">
                    <a:lumMod val="50000"/>
                  </a:schemeClr>
                </a:solidFill>
              </a:rPr>
              <a:t>）</a:t>
            </a:r>
            <a:endParaRPr kumimoji="1" lang="ja-JP" altLang="en-US" sz="2800" dirty="0">
              <a:solidFill>
                <a:schemeClr val="bg1">
                  <a:lumMod val="50000"/>
                </a:schemeClr>
              </a:solidFill>
            </a:endParaRPr>
          </a:p>
        </p:txBody>
      </p:sp>
    </p:spTree>
    <p:extLst>
      <p:ext uri="{BB962C8B-B14F-4D97-AF65-F5344CB8AC3E}">
        <p14:creationId xmlns:p14="http://schemas.microsoft.com/office/powerpoint/2010/main" val="2390786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lang="en-US" altLang="ja-JP" dirty="0" smtClean="0"/>
          </a:p>
          <a:p>
            <a:r>
              <a:rPr lang="ja-JP" altLang="en-US" dirty="0" smtClean="0">
                <a:hlinkClick r:id="rId2"/>
              </a:rPr>
              <a:t>http</a:t>
            </a:r>
            <a:r>
              <a:rPr lang="ja-JP" altLang="en-US" dirty="0">
                <a:hlinkClick r:id="rId2"/>
              </a:rPr>
              <a:t>://www.eclipse.org/downloads/eclipse-packages</a:t>
            </a:r>
            <a:r>
              <a:rPr lang="ja-JP" altLang="en-US" dirty="0" smtClean="0">
                <a:hlinkClick r:id="rId2"/>
              </a:rPr>
              <a:t>/</a:t>
            </a:r>
            <a:r>
              <a:rPr lang="ja-JP" altLang="en-US" dirty="0" smtClean="0"/>
              <a:t>　にアクセスして</a:t>
            </a:r>
            <a:endParaRPr lang="en-US" altLang="ja-JP" dirty="0"/>
          </a:p>
          <a:p>
            <a:endParaRPr lang="ja-JP" altLang="en-US" dirty="0"/>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27</a:t>
            </a:fld>
            <a:endParaRPr lang="en-US" dirty="0"/>
          </a:p>
        </p:txBody>
      </p:sp>
      <p:sp>
        <p:nvSpPr>
          <p:cNvPr id="5" name="タイトル 1"/>
          <p:cNvSpPr>
            <a:spLocks noGrp="1"/>
          </p:cNvSpPr>
          <p:nvPr>
            <p:ph type="title"/>
          </p:nvPr>
        </p:nvSpPr>
        <p:spPr/>
        <p:txBody>
          <a:bodyPr/>
          <a:lstStyle/>
          <a:p>
            <a:r>
              <a:rPr lang="ja-JP" altLang="en-US" dirty="0">
                <a:solidFill>
                  <a:schemeClr val="accent2"/>
                </a:solidFill>
                <a:latin typeface="+mj-ea"/>
              </a:rPr>
              <a:t>４</a:t>
            </a:r>
            <a:r>
              <a:rPr lang="en-US" altLang="ja-JP" dirty="0" smtClean="0">
                <a:solidFill>
                  <a:schemeClr val="accent2"/>
                </a:solidFill>
                <a:latin typeface="+mj-ea"/>
              </a:rPr>
              <a:t>.Eclipse</a:t>
            </a:r>
            <a:r>
              <a:rPr lang="ja-JP" altLang="en-US" dirty="0" smtClean="0">
                <a:solidFill>
                  <a:schemeClr val="accent2"/>
                </a:solidFill>
                <a:latin typeface="+mj-ea"/>
              </a:rPr>
              <a:t>の</a:t>
            </a:r>
            <a:r>
              <a:rPr lang="ja-JP" altLang="en-US" dirty="0">
                <a:solidFill>
                  <a:schemeClr val="accent2"/>
                </a:solidFill>
                <a:latin typeface="+mj-ea"/>
              </a:rPr>
              <a:t>インストール</a:t>
            </a:r>
            <a:endParaRPr kumimoji="1" lang="ja-JP" altLang="en-US" dirty="0"/>
          </a:p>
        </p:txBody>
      </p:sp>
      <p:pic>
        <p:nvPicPr>
          <p:cNvPr id="6" name="図 5"/>
          <p:cNvPicPr>
            <a:picLocks noChangeAspect="1"/>
          </p:cNvPicPr>
          <p:nvPr/>
        </p:nvPicPr>
        <p:blipFill>
          <a:blip r:embed="rId3"/>
          <a:stretch>
            <a:fillRect/>
          </a:stretch>
        </p:blipFill>
        <p:spPr>
          <a:xfrm>
            <a:off x="536713" y="3257517"/>
            <a:ext cx="5670795" cy="2313475"/>
          </a:xfrm>
          <a:prstGeom prst="rect">
            <a:avLst/>
          </a:prstGeom>
        </p:spPr>
      </p:pic>
      <p:sp>
        <p:nvSpPr>
          <p:cNvPr id="7" name="テキスト ボックス 6"/>
          <p:cNvSpPr txBox="1"/>
          <p:nvPr/>
        </p:nvSpPr>
        <p:spPr>
          <a:xfrm>
            <a:off x="6447183" y="3982278"/>
            <a:ext cx="2272084" cy="646331"/>
          </a:xfrm>
          <a:prstGeom prst="rect">
            <a:avLst/>
          </a:prstGeom>
          <a:noFill/>
        </p:spPr>
        <p:txBody>
          <a:bodyPr wrap="square" rtlCol="0">
            <a:spAutoFit/>
          </a:bodyPr>
          <a:lstStyle/>
          <a:p>
            <a:r>
              <a:rPr kumimoji="1" lang="en-US" altLang="ja-JP" dirty="0" smtClean="0"/>
              <a:t>32bit</a:t>
            </a:r>
            <a:r>
              <a:rPr kumimoji="1" lang="ja-JP" altLang="en-US" dirty="0" smtClean="0"/>
              <a:t>か</a:t>
            </a:r>
            <a:r>
              <a:rPr kumimoji="1" lang="en-US" altLang="ja-JP" dirty="0" smtClean="0"/>
              <a:t>64bit</a:t>
            </a:r>
            <a:r>
              <a:rPr kumimoji="1" lang="ja-JP" altLang="en-US" dirty="0" smtClean="0"/>
              <a:t>を選んでダウンロード</a:t>
            </a:r>
            <a:endParaRPr kumimoji="1" lang="ja-JP" altLang="en-US" dirty="0"/>
          </a:p>
        </p:txBody>
      </p:sp>
      <p:sp>
        <p:nvSpPr>
          <p:cNvPr id="8" name="円/楕円 7"/>
          <p:cNvSpPr/>
          <p:nvPr/>
        </p:nvSpPr>
        <p:spPr>
          <a:xfrm flipV="1">
            <a:off x="4535826" y="4810524"/>
            <a:ext cx="1671682" cy="86884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9" name="直線矢印コネクタ 8"/>
          <p:cNvCxnSpPr/>
          <p:nvPr/>
        </p:nvCxnSpPr>
        <p:spPr>
          <a:xfrm flipH="1">
            <a:off x="6027927" y="4669660"/>
            <a:ext cx="1128247" cy="50859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772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stretch>
            <a:fillRect/>
          </a:stretch>
        </p:blipFill>
        <p:spPr>
          <a:xfrm>
            <a:off x="730195" y="2570042"/>
            <a:ext cx="5763429" cy="2619741"/>
          </a:xfrm>
          <a:prstGeom prst="rect">
            <a:avLst/>
          </a:prstGeom>
        </p:spPr>
      </p:pic>
      <p:sp>
        <p:nvSpPr>
          <p:cNvPr id="4" name="スライド番号プレースホルダー 3"/>
          <p:cNvSpPr>
            <a:spLocks noGrp="1"/>
          </p:cNvSpPr>
          <p:nvPr>
            <p:ph type="sldNum" sz="quarter" idx="12"/>
          </p:nvPr>
        </p:nvSpPr>
        <p:spPr/>
        <p:txBody>
          <a:bodyPr/>
          <a:lstStyle/>
          <a:p>
            <a:fld id="{6113E31D-E2AB-40D1-8B51-AFA5AFEF393A}" type="slidenum">
              <a:rPr lang="en-US" smtClean="0"/>
              <a:t>28</a:t>
            </a:fld>
            <a:endParaRPr lang="en-US" dirty="0"/>
          </a:p>
        </p:txBody>
      </p:sp>
      <p:sp>
        <p:nvSpPr>
          <p:cNvPr id="6" name="タイトル 1"/>
          <p:cNvSpPr>
            <a:spLocks noGrp="1"/>
          </p:cNvSpPr>
          <p:nvPr>
            <p:ph type="title"/>
          </p:nvPr>
        </p:nvSpPr>
        <p:spPr/>
        <p:txBody>
          <a:bodyPr/>
          <a:lstStyle/>
          <a:p>
            <a:r>
              <a:rPr lang="ja-JP" altLang="en-US" dirty="0">
                <a:solidFill>
                  <a:schemeClr val="accent2"/>
                </a:solidFill>
                <a:latin typeface="+mj-ea"/>
              </a:rPr>
              <a:t>４</a:t>
            </a:r>
            <a:r>
              <a:rPr lang="en-US" altLang="ja-JP" dirty="0" smtClean="0">
                <a:solidFill>
                  <a:schemeClr val="accent2"/>
                </a:solidFill>
                <a:latin typeface="+mj-ea"/>
              </a:rPr>
              <a:t>.Eclipse</a:t>
            </a:r>
            <a:r>
              <a:rPr lang="ja-JP" altLang="en-US" dirty="0" smtClean="0">
                <a:solidFill>
                  <a:schemeClr val="accent2"/>
                </a:solidFill>
                <a:latin typeface="+mj-ea"/>
              </a:rPr>
              <a:t>の</a:t>
            </a:r>
            <a:r>
              <a:rPr lang="ja-JP" altLang="en-US" dirty="0">
                <a:solidFill>
                  <a:schemeClr val="accent2"/>
                </a:solidFill>
                <a:latin typeface="+mj-ea"/>
              </a:rPr>
              <a:t>インストール</a:t>
            </a:r>
            <a:endParaRPr kumimoji="1" lang="ja-JP" altLang="en-US" dirty="0"/>
          </a:p>
        </p:txBody>
      </p:sp>
      <p:sp>
        <p:nvSpPr>
          <p:cNvPr id="7" name="テキスト ボックス 6"/>
          <p:cNvSpPr txBox="1"/>
          <p:nvPr/>
        </p:nvSpPr>
        <p:spPr>
          <a:xfrm>
            <a:off x="6800857" y="3339599"/>
            <a:ext cx="2232992" cy="646331"/>
          </a:xfrm>
          <a:prstGeom prst="rect">
            <a:avLst/>
          </a:prstGeom>
          <a:noFill/>
        </p:spPr>
        <p:txBody>
          <a:bodyPr wrap="square" rtlCol="0">
            <a:spAutoFit/>
          </a:bodyPr>
          <a:lstStyle/>
          <a:p>
            <a:r>
              <a:rPr kumimoji="1" lang="en-US" altLang="ja-JP" dirty="0" smtClean="0"/>
              <a:t>Eclipse</a:t>
            </a:r>
            <a:r>
              <a:rPr kumimoji="1" lang="ja-JP" altLang="en-US" dirty="0" smtClean="0"/>
              <a:t>を起動し、</a:t>
            </a:r>
            <a:endParaRPr kumimoji="1" lang="en-US" altLang="ja-JP" dirty="0" smtClean="0"/>
          </a:p>
          <a:p>
            <a:r>
              <a:rPr kumimoji="1" lang="ja-JP" altLang="en-US" dirty="0" smtClean="0"/>
              <a:t>チェックを入れる</a:t>
            </a:r>
            <a:endParaRPr kumimoji="1" lang="en-US" altLang="ja-JP" dirty="0" smtClean="0"/>
          </a:p>
        </p:txBody>
      </p:sp>
      <p:sp>
        <p:nvSpPr>
          <p:cNvPr id="8" name="円/楕円 7"/>
          <p:cNvSpPr/>
          <p:nvPr/>
        </p:nvSpPr>
        <p:spPr>
          <a:xfrm flipV="1">
            <a:off x="549768" y="4359964"/>
            <a:ext cx="546383" cy="52426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9" name="直線矢印コネクタ 8"/>
          <p:cNvCxnSpPr/>
          <p:nvPr/>
        </p:nvCxnSpPr>
        <p:spPr>
          <a:xfrm flipH="1">
            <a:off x="1250519" y="3770243"/>
            <a:ext cx="5474959" cy="7515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647992" y="4261503"/>
            <a:ext cx="2104032" cy="400110"/>
          </a:xfrm>
          <a:prstGeom prst="rect">
            <a:avLst/>
          </a:prstGeom>
          <a:noFill/>
        </p:spPr>
        <p:txBody>
          <a:bodyPr wrap="square" rtlCol="0">
            <a:spAutoFit/>
          </a:bodyPr>
          <a:lstStyle/>
          <a:p>
            <a:r>
              <a:rPr kumimoji="1" lang="ja-JP" altLang="en-US" sz="2000" b="1" dirty="0" smtClean="0"/>
              <a:t>「</a:t>
            </a:r>
            <a:r>
              <a:rPr kumimoji="1" lang="en-US" altLang="ja-JP" sz="2000" b="1" dirty="0" smtClean="0"/>
              <a:t>O</a:t>
            </a:r>
            <a:r>
              <a:rPr kumimoji="1" lang="en-US" altLang="ja-JP" sz="2000" b="1" dirty="0"/>
              <a:t>K</a:t>
            </a:r>
            <a:r>
              <a:rPr kumimoji="1" lang="ja-JP" altLang="en-US" sz="2000" b="1" dirty="0" smtClean="0"/>
              <a:t>」</a:t>
            </a:r>
            <a:r>
              <a:rPr kumimoji="1" lang="ja-JP" altLang="en-US" sz="2000" b="1" dirty="0"/>
              <a:t>を</a:t>
            </a:r>
            <a:r>
              <a:rPr kumimoji="1" lang="ja-JP" altLang="en-US" b="1" dirty="0"/>
              <a:t>クリック</a:t>
            </a:r>
            <a:endParaRPr kumimoji="1" lang="en-US" altLang="ja-JP" b="1" dirty="0"/>
          </a:p>
        </p:txBody>
      </p:sp>
      <p:cxnSp>
        <p:nvCxnSpPr>
          <p:cNvPr id="12" name="直線矢印コネクタ 11"/>
          <p:cNvCxnSpPr/>
          <p:nvPr/>
        </p:nvCxnSpPr>
        <p:spPr>
          <a:xfrm flipH="1">
            <a:off x="5204820" y="4446633"/>
            <a:ext cx="1326493" cy="3504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539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113E31D-E2AB-40D1-8B51-AFA5AFEF393A}" type="slidenum">
              <a:rPr lang="en-US" smtClean="0"/>
              <a:t>29</a:t>
            </a:fld>
            <a:endParaRPr lang="en-US" dirty="0"/>
          </a:p>
        </p:txBody>
      </p:sp>
      <p:sp>
        <p:nvSpPr>
          <p:cNvPr id="6"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7" name="コンテンツ プレースホルダー 2"/>
          <p:cNvSpPr>
            <a:spLocks noGrp="1"/>
          </p:cNvSpPr>
          <p:nvPr>
            <p:ph idx="1"/>
          </p:nvPr>
        </p:nvSpPr>
        <p:spPr/>
        <p:txBody>
          <a:bodyPr>
            <a:normAutofit fontScale="92500" lnSpcReduction="10000"/>
          </a:bodyPr>
          <a:lstStyle/>
          <a:p>
            <a:r>
              <a:rPr kumimoji="1" lang="ja-JP" altLang="en-US" sz="2800" dirty="0" smtClean="0">
                <a:solidFill>
                  <a:schemeClr val="tx1">
                    <a:lumMod val="85000"/>
                    <a:lumOff val="15000"/>
                  </a:schemeClr>
                </a:solidFill>
              </a:rPr>
              <a:t>目次</a:t>
            </a:r>
            <a:endParaRPr kumimoji="1" lang="en-US" altLang="ja-JP" sz="2800" dirty="0" smtClean="0">
              <a:solidFill>
                <a:schemeClr val="tx1">
                  <a:lumMod val="85000"/>
                  <a:lumOff val="15000"/>
                </a:schemeClr>
              </a:solidFill>
            </a:endParaRPr>
          </a:p>
          <a:p>
            <a:r>
              <a:rPr lang="en-US" altLang="ja-JP" sz="2800" dirty="0">
                <a:solidFill>
                  <a:schemeClr val="bg1">
                    <a:lumMod val="50000"/>
                  </a:schemeClr>
                </a:solidFill>
              </a:rPr>
              <a:t>1</a:t>
            </a:r>
            <a:r>
              <a:rPr lang="en-US" altLang="ja-JP" sz="2800" dirty="0" smtClean="0">
                <a:solidFill>
                  <a:schemeClr val="bg1">
                    <a:lumMod val="50000"/>
                  </a:schemeClr>
                </a:solidFill>
              </a:rPr>
              <a:t>.</a:t>
            </a:r>
            <a:r>
              <a:rPr lang="ja-JP" altLang="en-US" sz="2800" dirty="0" smtClean="0">
                <a:solidFill>
                  <a:schemeClr val="bg1">
                    <a:lumMod val="50000"/>
                  </a:schemeClr>
                </a:solidFill>
              </a:rPr>
              <a:t>　ネットワークの設定</a:t>
            </a:r>
            <a:endParaRPr lang="en-US" altLang="ja-JP" sz="2800" dirty="0" smtClean="0">
              <a:solidFill>
                <a:schemeClr val="bg1">
                  <a:lumMod val="50000"/>
                </a:schemeClr>
              </a:solidFill>
            </a:endParaRPr>
          </a:p>
          <a:p>
            <a:r>
              <a:rPr kumimoji="1" lang="en-US" altLang="ja-JP" sz="2800" dirty="0">
                <a:solidFill>
                  <a:schemeClr val="bg1">
                    <a:lumMod val="50000"/>
                  </a:schemeClr>
                </a:solidFill>
              </a:rPr>
              <a:t>2</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プロキシの設定</a:t>
            </a:r>
            <a:endParaRPr kumimoji="1" lang="en-US" altLang="ja-JP" sz="2800" dirty="0" smtClean="0">
              <a:solidFill>
                <a:schemeClr val="bg1">
                  <a:lumMod val="50000"/>
                </a:schemeClr>
              </a:solidFill>
            </a:endParaRPr>
          </a:p>
          <a:p>
            <a:r>
              <a:rPr lang="en-US" altLang="ja-JP" sz="2800" dirty="0">
                <a:solidFill>
                  <a:schemeClr val="bg1">
                    <a:lumMod val="50000"/>
                  </a:schemeClr>
                </a:solidFill>
              </a:rPr>
              <a:t>3</a:t>
            </a:r>
            <a:r>
              <a:rPr lang="en-US" altLang="ja-JP" sz="2800" dirty="0" smtClean="0">
                <a:solidFill>
                  <a:schemeClr val="bg1">
                    <a:lumMod val="50000"/>
                  </a:schemeClr>
                </a:solidFill>
              </a:rPr>
              <a:t>.</a:t>
            </a:r>
            <a:r>
              <a:rPr lang="ja-JP" altLang="en-US" sz="2800" dirty="0" smtClean="0">
                <a:solidFill>
                  <a:schemeClr val="bg1">
                    <a:lumMod val="50000"/>
                  </a:schemeClr>
                </a:solidFill>
              </a:rPr>
              <a:t>　</a:t>
            </a:r>
            <a:r>
              <a:rPr lang="en-US" altLang="ja-JP" sz="2800" dirty="0" smtClean="0">
                <a:solidFill>
                  <a:schemeClr val="bg1">
                    <a:lumMod val="50000"/>
                  </a:schemeClr>
                </a:solidFill>
              </a:rPr>
              <a:t>MySQL</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lang="en-US" altLang="ja-JP" sz="2800" dirty="0" smtClean="0">
                <a:solidFill>
                  <a:schemeClr val="bg1">
                    <a:lumMod val="50000"/>
                  </a:schemeClr>
                </a:solidFill>
              </a:rPr>
              <a:t>4.   Eclipse</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kumimoji="1" lang="en-US" altLang="ja-JP" sz="2800" dirty="0" smtClean="0">
                <a:solidFill>
                  <a:schemeClr val="tx1"/>
                </a:solidFill>
              </a:rPr>
              <a:t>5.</a:t>
            </a:r>
            <a:r>
              <a:rPr kumimoji="1" lang="ja-JP" altLang="en-US" sz="2800" dirty="0" smtClean="0">
                <a:solidFill>
                  <a:schemeClr val="tx1"/>
                </a:solidFill>
              </a:rPr>
              <a:t>　</a:t>
            </a:r>
            <a:r>
              <a:rPr kumimoji="1" lang="en-US" altLang="ja-JP" sz="2800" dirty="0" smtClean="0">
                <a:solidFill>
                  <a:schemeClr val="tx1"/>
                </a:solidFill>
              </a:rPr>
              <a:t>JAVA_HOME</a:t>
            </a:r>
            <a:r>
              <a:rPr kumimoji="1" lang="ja-JP" altLang="en-US" sz="2800" dirty="0" smtClean="0">
                <a:solidFill>
                  <a:schemeClr val="tx1"/>
                </a:solidFill>
              </a:rPr>
              <a:t>の設定</a:t>
            </a:r>
            <a:endParaRPr kumimoji="1" lang="en-US" altLang="ja-JP" sz="2800" dirty="0" smtClean="0">
              <a:solidFill>
                <a:schemeClr val="tx1"/>
              </a:solidFill>
            </a:endParaRPr>
          </a:p>
          <a:p>
            <a:r>
              <a:rPr lang="en-US" altLang="ja-JP" sz="2800" dirty="0">
                <a:solidFill>
                  <a:schemeClr val="bg1">
                    <a:lumMod val="50000"/>
                  </a:schemeClr>
                </a:solidFill>
              </a:rPr>
              <a:t>6</a:t>
            </a:r>
            <a:r>
              <a:rPr lang="en-US" altLang="ja-JP" sz="2800" dirty="0" smtClean="0">
                <a:solidFill>
                  <a:schemeClr val="bg1">
                    <a:lumMod val="50000"/>
                  </a:schemeClr>
                </a:solidFill>
              </a:rPr>
              <a:t>.</a:t>
            </a:r>
            <a:r>
              <a:rPr lang="ja-JP" altLang="en-US" sz="2800" dirty="0" smtClean="0">
                <a:solidFill>
                  <a:schemeClr val="bg1">
                    <a:lumMod val="50000"/>
                  </a:schemeClr>
                </a:solidFill>
              </a:rPr>
              <a:t>　</a:t>
            </a:r>
            <a:r>
              <a:rPr lang="en-US" altLang="ja-JP" sz="2800" dirty="0" smtClean="0">
                <a:solidFill>
                  <a:schemeClr val="bg1">
                    <a:lumMod val="50000"/>
                  </a:schemeClr>
                </a:solidFill>
              </a:rPr>
              <a:t>Tomcat</a:t>
            </a:r>
            <a:r>
              <a:rPr lang="ja-JP" altLang="en-US" sz="2800" dirty="0" smtClean="0">
                <a:solidFill>
                  <a:schemeClr val="bg1">
                    <a:lumMod val="50000"/>
                  </a:schemeClr>
                </a:solidFill>
              </a:rPr>
              <a:t>の設定</a:t>
            </a:r>
            <a:endParaRPr lang="en-US" altLang="ja-JP" sz="2800" dirty="0" smtClean="0">
              <a:solidFill>
                <a:schemeClr val="bg1">
                  <a:lumMod val="50000"/>
                </a:schemeClr>
              </a:solidFill>
            </a:endParaRPr>
          </a:p>
          <a:p>
            <a:r>
              <a:rPr lang="en-US" altLang="ja-JP" sz="2800" dirty="0">
                <a:solidFill>
                  <a:schemeClr val="bg1">
                    <a:lumMod val="50000"/>
                  </a:schemeClr>
                </a:solidFill>
              </a:rPr>
              <a:t>7</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a:t>
            </a:r>
            <a:r>
              <a:rPr kumimoji="1" lang="en-US" altLang="ja-JP" sz="2800" dirty="0" err="1" smtClean="0">
                <a:solidFill>
                  <a:schemeClr val="bg1">
                    <a:lumMod val="50000"/>
                  </a:schemeClr>
                </a:solidFill>
              </a:rPr>
              <a:t>Git</a:t>
            </a:r>
            <a:r>
              <a:rPr kumimoji="1" lang="ja-JP" altLang="en-US" sz="2800" dirty="0" smtClean="0">
                <a:solidFill>
                  <a:schemeClr val="bg1">
                    <a:lumMod val="50000"/>
                  </a:schemeClr>
                </a:solidFill>
              </a:rPr>
              <a:t>環境設定（</a:t>
            </a:r>
            <a:r>
              <a:rPr kumimoji="1" lang="en-US" altLang="ja-JP" sz="2800" dirty="0" smtClean="0">
                <a:solidFill>
                  <a:schemeClr val="bg1">
                    <a:lumMod val="50000"/>
                  </a:schemeClr>
                </a:solidFill>
              </a:rPr>
              <a:t>Source</a:t>
            </a:r>
            <a:r>
              <a:rPr lang="ja-JP" altLang="en-US" sz="2800" dirty="0" smtClean="0">
                <a:solidFill>
                  <a:schemeClr val="bg1">
                    <a:lumMod val="50000"/>
                  </a:schemeClr>
                </a:solidFill>
              </a:rPr>
              <a:t> </a:t>
            </a:r>
            <a:r>
              <a:rPr kumimoji="1" lang="en-US" altLang="ja-JP" sz="2800" dirty="0" smtClean="0">
                <a:solidFill>
                  <a:schemeClr val="bg1">
                    <a:lumMod val="50000"/>
                  </a:schemeClr>
                </a:solidFill>
              </a:rPr>
              <a:t>Tree</a:t>
            </a:r>
            <a:r>
              <a:rPr kumimoji="1" lang="ja-JP" altLang="en-US" sz="2800" dirty="0" smtClean="0">
                <a:solidFill>
                  <a:schemeClr val="bg1">
                    <a:lumMod val="50000"/>
                  </a:schemeClr>
                </a:solidFill>
              </a:rPr>
              <a:t>）</a:t>
            </a:r>
            <a:endParaRPr kumimoji="1" lang="ja-JP" altLang="en-US" sz="2800" dirty="0">
              <a:solidFill>
                <a:schemeClr val="bg1">
                  <a:lumMod val="50000"/>
                </a:schemeClr>
              </a:solidFill>
            </a:endParaRPr>
          </a:p>
        </p:txBody>
      </p:sp>
    </p:spTree>
    <p:extLst>
      <p:ext uri="{BB962C8B-B14F-4D97-AF65-F5344CB8AC3E}">
        <p14:creationId xmlns:p14="http://schemas.microsoft.com/office/powerpoint/2010/main" val="196056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3</a:t>
            </a:fld>
            <a:endParaRPr lang="en-US" sz="2400" dirty="0"/>
          </a:p>
        </p:txBody>
      </p:sp>
      <p:sp>
        <p:nvSpPr>
          <p:cNvPr id="5" name="テキスト ボックス 4"/>
          <p:cNvSpPr txBox="1"/>
          <p:nvPr/>
        </p:nvSpPr>
        <p:spPr>
          <a:xfrm>
            <a:off x="5442856" y="2657085"/>
            <a:ext cx="349794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en-US" altLang="ja-JP" b="1" dirty="0"/>
              <a:t>1</a:t>
            </a:r>
            <a:r>
              <a:rPr kumimoji="1" lang="ja-JP" altLang="en-US" b="1" dirty="0" smtClean="0"/>
              <a:t>と</a:t>
            </a:r>
            <a:r>
              <a:rPr kumimoji="1" lang="en-US" altLang="ja-JP" b="1" dirty="0" smtClean="0"/>
              <a:t>2</a:t>
            </a:r>
            <a:r>
              <a:rPr kumimoji="1" lang="ja-JP" altLang="en-US" b="1" dirty="0" smtClean="0"/>
              <a:t>は研究室内でのネットワーク設定です！</a:t>
            </a:r>
            <a:endParaRPr kumimoji="1" lang="en-US" altLang="ja-JP" b="1" dirty="0" smtClean="0"/>
          </a:p>
          <a:p>
            <a:r>
              <a:rPr kumimoji="1" lang="ja-JP" altLang="en-US" b="1" dirty="0"/>
              <a:t>家</a:t>
            </a:r>
            <a:r>
              <a:rPr kumimoji="1" lang="ja-JP" altLang="en-US" b="1" dirty="0" smtClean="0"/>
              <a:t>でインストールして欲しいのは</a:t>
            </a:r>
            <a:endParaRPr kumimoji="1" lang="en-US" altLang="ja-JP" b="1" dirty="0" smtClean="0"/>
          </a:p>
          <a:p>
            <a:r>
              <a:rPr kumimoji="1" lang="en-US" altLang="ja-JP" b="1" dirty="0" smtClean="0"/>
              <a:t>3</a:t>
            </a:r>
            <a:r>
              <a:rPr kumimoji="1" lang="ja-JP" altLang="en-US" b="1" dirty="0" smtClean="0"/>
              <a:t>から！！</a:t>
            </a:r>
            <a:endParaRPr kumimoji="1" lang="ja-JP" altLang="en-US" b="1" dirty="0"/>
          </a:p>
        </p:txBody>
      </p:sp>
      <p:sp>
        <p:nvSpPr>
          <p:cNvPr id="6" name="コンテンツ プレースホルダー 2"/>
          <p:cNvSpPr>
            <a:spLocks noGrp="1"/>
          </p:cNvSpPr>
          <p:nvPr>
            <p:ph idx="1"/>
          </p:nvPr>
        </p:nvSpPr>
        <p:spPr/>
        <p:txBody>
          <a:bodyPr>
            <a:normAutofit fontScale="92500" lnSpcReduction="10000"/>
          </a:bodyPr>
          <a:lstStyle/>
          <a:p>
            <a:r>
              <a:rPr kumimoji="1" lang="ja-JP" altLang="en-US" sz="2800" dirty="0" smtClean="0">
                <a:solidFill>
                  <a:schemeClr val="tx1">
                    <a:lumMod val="85000"/>
                    <a:lumOff val="15000"/>
                  </a:schemeClr>
                </a:solidFill>
              </a:rPr>
              <a:t>目次</a:t>
            </a:r>
            <a:endParaRPr kumimoji="1" lang="en-US" altLang="ja-JP" sz="2800" dirty="0" smtClean="0">
              <a:solidFill>
                <a:schemeClr val="tx1">
                  <a:lumMod val="85000"/>
                  <a:lumOff val="15000"/>
                </a:schemeClr>
              </a:solidFill>
            </a:endParaRPr>
          </a:p>
          <a:p>
            <a:r>
              <a:rPr lang="en-US" altLang="ja-JP" sz="2800" dirty="0">
                <a:solidFill>
                  <a:schemeClr val="tx1"/>
                </a:solidFill>
              </a:rPr>
              <a:t>1</a:t>
            </a:r>
            <a:r>
              <a:rPr lang="en-US" altLang="ja-JP" sz="2800" dirty="0" smtClean="0">
                <a:solidFill>
                  <a:schemeClr val="tx1"/>
                </a:solidFill>
              </a:rPr>
              <a:t>.</a:t>
            </a:r>
            <a:r>
              <a:rPr lang="ja-JP" altLang="en-US" sz="2800" dirty="0" smtClean="0">
                <a:solidFill>
                  <a:schemeClr val="tx1"/>
                </a:solidFill>
              </a:rPr>
              <a:t>　ネットワークの設定</a:t>
            </a:r>
            <a:endParaRPr lang="en-US" altLang="ja-JP" sz="2800" dirty="0" smtClean="0">
              <a:solidFill>
                <a:schemeClr val="tx1"/>
              </a:solidFill>
            </a:endParaRPr>
          </a:p>
          <a:p>
            <a:r>
              <a:rPr kumimoji="1" lang="en-US" altLang="ja-JP" sz="2800" dirty="0">
                <a:solidFill>
                  <a:schemeClr val="bg1">
                    <a:lumMod val="50000"/>
                  </a:schemeClr>
                </a:solidFill>
              </a:rPr>
              <a:t>2</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プロキシの設定</a:t>
            </a:r>
            <a:endParaRPr kumimoji="1" lang="en-US" altLang="ja-JP" sz="2800" dirty="0" smtClean="0">
              <a:solidFill>
                <a:schemeClr val="bg1">
                  <a:lumMod val="50000"/>
                </a:schemeClr>
              </a:solidFill>
            </a:endParaRPr>
          </a:p>
          <a:p>
            <a:r>
              <a:rPr lang="en-US" altLang="ja-JP" sz="2800" dirty="0">
                <a:solidFill>
                  <a:schemeClr val="bg1">
                    <a:lumMod val="50000"/>
                  </a:schemeClr>
                </a:solidFill>
              </a:rPr>
              <a:t>3</a:t>
            </a:r>
            <a:r>
              <a:rPr lang="en-US" altLang="ja-JP" sz="2800" dirty="0" smtClean="0">
                <a:solidFill>
                  <a:schemeClr val="bg1">
                    <a:lumMod val="50000"/>
                  </a:schemeClr>
                </a:solidFill>
              </a:rPr>
              <a:t>.</a:t>
            </a:r>
            <a:r>
              <a:rPr lang="ja-JP" altLang="en-US" sz="2800" dirty="0" smtClean="0">
                <a:solidFill>
                  <a:schemeClr val="bg1">
                    <a:lumMod val="50000"/>
                  </a:schemeClr>
                </a:solidFill>
              </a:rPr>
              <a:t>　</a:t>
            </a:r>
            <a:r>
              <a:rPr lang="en-US" altLang="ja-JP" sz="2800" dirty="0" smtClean="0">
                <a:solidFill>
                  <a:schemeClr val="bg1">
                    <a:lumMod val="50000"/>
                  </a:schemeClr>
                </a:solidFill>
              </a:rPr>
              <a:t>MySQL</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lang="en-US" altLang="ja-JP" sz="2800" dirty="0" smtClean="0">
                <a:solidFill>
                  <a:schemeClr val="bg1">
                    <a:lumMod val="50000"/>
                  </a:schemeClr>
                </a:solidFill>
              </a:rPr>
              <a:t>4.   Eclipse</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kumimoji="1" lang="en-US" altLang="ja-JP" sz="2800" dirty="0" smtClean="0">
                <a:solidFill>
                  <a:schemeClr val="bg1">
                    <a:lumMod val="50000"/>
                  </a:schemeClr>
                </a:solidFill>
              </a:rPr>
              <a:t>5.</a:t>
            </a:r>
            <a:r>
              <a:rPr kumimoji="1" lang="ja-JP" altLang="en-US" sz="2800" dirty="0" smtClean="0">
                <a:solidFill>
                  <a:schemeClr val="bg1">
                    <a:lumMod val="50000"/>
                  </a:schemeClr>
                </a:solidFill>
              </a:rPr>
              <a:t>　</a:t>
            </a:r>
            <a:r>
              <a:rPr kumimoji="1" lang="en-US" altLang="ja-JP" sz="2800" dirty="0" smtClean="0">
                <a:solidFill>
                  <a:schemeClr val="bg1">
                    <a:lumMod val="50000"/>
                  </a:schemeClr>
                </a:solidFill>
              </a:rPr>
              <a:t>JAVA_HOME</a:t>
            </a:r>
            <a:r>
              <a:rPr kumimoji="1" lang="ja-JP" altLang="en-US" sz="2800" dirty="0" smtClean="0">
                <a:solidFill>
                  <a:schemeClr val="bg1">
                    <a:lumMod val="50000"/>
                  </a:schemeClr>
                </a:solidFill>
              </a:rPr>
              <a:t>の設定</a:t>
            </a:r>
            <a:endParaRPr kumimoji="1" lang="en-US" altLang="ja-JP" sz="2800" dirty="0" smtClean="0">
              <a:solidFill>
                <a:schemeClr val="bg1">
                  <a:lumMod val="50000"/>
                </a:schemeClr>
              </a:solidFill>
            </a:endParaRPr>
          </a:p>
          <a:p>
            <a:r>
              <a:rPr lang="en-US" altLang="ja-JP" sz="2800" dirty="0">
                <a:solidFill>
                  <a:schemeClr val="bg1">
                    <a:lumMod val="50000"/>
                  </a:schemeClr>
                </a:solidFill>
              </a:rPr>
              <a:t>6</a:t>
            </a:r>
            <a:r>
              <a:rPr lang="en-US" altLang="ja-JP" sz="2800" dirty="0" smtClean="0">
                <a:solidFill>
                  <a:schemeClr val="bg1">
                    <a:lumMod val="50000"/>
                  </a:schemeClr>
                </a:solidFill>
              </a:rPr>
              <a:t>.</a:t>
            </a:r>
            <a:r>
              <a:rPr lang="ja-JP" altLang="en-US" sz="2800" dirty="0" smtClean="0">
                <a:solidFill>
                  <a:schemeClr val="bg1">
                    <a:lumMod val="50000"/>
                  </a:schemeClr>
                </a:solidFill>
              </a:rPr>
              <a:t>　</a:t>
            </a:r>
            <a:r>
              <a:rPr lang="en-US" altLang="ja-JP" sz="2800" dirty="0" smtClean="0">
                <a:solidFill>
                  <a:schemeClr val="bg1">
                    <a:lumMod val="50000"/>
                  </a:schemeClr>
                </a:solidFill>
              </a:rPr>
              <a:t>Tomcat</a:t>
            </a:r>
            <a:r>
              <a:rPr lang="ja-JP" altLang="en-US" sz="2800" dirty="0" smtClean="0">
                <a:solidFill>
                  <a:schemeClr val="bg1">
                    <a:lumMod val="50000"/>
                  </a:schemeClr>
                </a:solidFill>
              </a:rPr>
              <a:t>の設定</a:t>
            </a:r>
            <a:endParaRPr lang="en-US" altLang="ja-JP" sz="2800" dirty="0" smtClean="0">
              <a:solidFill>
                <a:schemeClr val="bg1">
                  <a:lumMod val="50000"/>
                </a:schemeClr>
              </a:solidFill>
            </a:endParaRPr>
          </a:p>
          <a:p>
            <a:r>
              <a:rPr lang="en-US" altLang="ja-JP" sz="2800" dirty="0">
                <a:solidFill>
                  <a:schemeClr val="bg1">
                    <a:lumMod val="50000"/>
                  </a:schemeClr>
                </a:solidFill>
              </a:rPr>
              <a:t>7</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a:t>
            </a:r>
            <a:r>
              <a:rPr kumimoji="1" lang="en-US" altLang="ja-JP" sz="2800" dirty="0" err="1" smtClean="0">
                <a:solidFill>
                  <a:schemeClr val="bg1">
                    <a:lumMod val="50000"/>
                  </a:schemeClr>
                </a:solidFill>
              </a:rPr>
              <a:t>Git</a:t>
            </a:r>
            <a:r>
              <a:rPr kumimoji="1" lang="ja-JP" altLang="en-US" sz="2800" dirty="0" smtClean="0">
                <a:solidFill>
                  <a:schemeClr val="bg1">
                    <a:lumMod val="50000"/>
                  </a:schemeClr>
                </a:solidFill>
              </a:rPr>
              <a:t>環境設定（</a:t>
            </a:r>
            <a:r>
              <a:rPr kumimoji="1" lang="en-US" altLang="ja-JP" sz="2800" dirty="0" smtClean="0">
                <a:solidFill>
                  <a:schemeClr val="bg1">
                    <a:lumMod val="50000"/>
                  </a:schemeClr>
                </a:solidFill>
              </a:rPr>
              <a:t>Source</a:t>
            </a:r>
            <a:r>
              <a:rPr lang="ja-JP" altLang="en-US" sz="2800" dirty="0" smtClean="0">
                <a:solidFill>
                  <a:schemeClr val="bg1">
                    <a:lumMod val="50000"/>
                  </a:schemeClr>
                </a:solidFill>
              </a:rPr>
              <a:t> </a:t>
            </a:r>
            <a:r>
              <a:rPr kumimoji="1" lang="en-US" altLang="ja-JP" sz="2800" dirty="0" smtClean="0">
                <a:solidFill>
                  <a:schemeClr val="bg1">
                    <a:lumMod val="50000"/>
                  </a:schemeClr>
                </a:solidFill>
              </a:rPr>
              <a:t>Tree</a:t>
            </a:r>
            <a:r>
              <a:rPr kumimoji="1" lang="ja-JP" altLang="en-US" sz="2800" dirty="0" smtClean="0">
                <a:solidFill>
                  <a:schemeClr val="bg1">
                    <a:lumMod val="50000"/>
                  </a:schemeClr>
                </a:solidFill>
              </a:rPr>
              <a:t>）</a:t>
            </a:r>
            <a:endParaRPr kumimoji="1" lang="ja-JP" altLang="en-US" sz="2800" dirty="0">
              <a:solidFill>
                <a:schemeClr val="bg1">
                  <a:lumMod val="50000"/>
                </a:schemeClr>
              </a:solidFill>
            </a:endParaRPr>
          </a:p>
        </p:txBody>
      </p:sp>
    </p:spTree>
    <p:extLst>
      <p:ext uri="{BB962C8B-B14F-4D97-AF65-F5344CB8AC3E}">
        <p14:creationId xmlns:p14="http://schemas.microsoft.com/office/powerpoint/2010/main" val="3390309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５</a:t>
            </a:r>
            <a:r>
              <a:rPr lang="en-US" altLang="ja-JP" dirty="0" smtClean="0">
                <a:solidFill>
                  <a:schemeClr val="accent2"/>
                </a:solidFill>
              </a:rPr>
              <a:t>.</a:t>
            </a:r>
            <a:r>
              <a:rPr lang="en-US" altLang="ja-JP" b="1" dirty="0" smtClean="0">
                <a:solidFill>
                  <a:schemeClr val="accent2"/>
                </a:solidFill>
              </a:rPr>
              <a:t>JAVA_HOME</a:t>
            </a:r>
            <a:r>
              <a:rPr lang="ja-JP" altLang="en-US" dirty="0">
                <a:solidFill>
                  <a:schemeClr val="accent2"/>
                </a:solidFill>
              </a:rPr>
              <a:t>の設定</a:t>
            </a:r>
            <a:endParaRPr kumimoji="1" lang="ja-JP" altLang="en-US" dirty="0">
              <a:solidFill>
                <a:schemeClr val="accent2"/>
              </a:solidFill>
            </a:endParaRPr>
          </a:p>
        </p:txBody>
      </p:sp>
      <p:sp>
        <p:nvSpPr>
          <p:cNvPr id="4" name="コンテンツ プレースホルダー 3"/>
          <p:cNvSpPr>
            <a:spLocks noGrp="1"/>
          </p:cNvSpPr>
          <p:nvPr>
            <p:ph idx="1"/>
          </p:nvPr>
        </p:nvSpPr>
        <p:spPr>
          <a:xfrm>
            <a:off x="822959" y="2104567"/>
            <a:ext cx="7543801" cy="3381829"/>
          </a:xfrm>
        </p:spPr>
        <p:txBody>
          <a:bodyPr>
            <a:normAutofit/>
          </a:bodyPr>
          <a:lstStyle/>
          <a:p>
            <a:endParaRPr kumimoji="1" lang="en-US" altLang="ja-JP" sz="100" dirty="0" smtClean="0">
              <a:solidFill>
                <a:schemeClr val="tx1">
                  <a:lumMod val="85000"/>
                  <a:lumOff val="15000"/>
                </a:schemeClr>
              </a:solidFill>
              <a:latin typeface="+mn-ea"/>
            </a:endParaRPr>
          </a:p>
          <a:p>
            <a:r>
              <a:rPr lang="ja-JP" altLang="en-US" sz="2400" dirty="0" smtClean="0">
                <a:solidFill>
                  <a:schemeClr val="tx1">
                    <a:lumMod val="85000"/>
                    <a:lumOff val="15000"/>
                  </a:schemeClr>
                </a:solidFill>
                <a:latin typeface="+mn-ea"/>
              </a:rPr>
              <a:t>環境</a:t>
            </a:r>
            <a:r>
              <a:rPr lang="ja-JP" altLang="en-US" sz="2400" dirty="0">
                <a:solidFill>
                  <a:schemeClr val="tx1">
                    <a:lumMod val="85000"/>
                    <a:lumOff val="15000"/>
                  </a:schemeClr>
                </a:solidFill>
                <a:latin typeface="+mn-ea"/>
              </a:rPr>
              <a:t>変数とは</a:t>
            </a:r>
            <a:r>
              <a:rPr lang="en-US" altLang="ja-JP" sz="2400" dirty="0">
                <a:solidFill>
                  <a:schemeClr val="tx1">
                    <a:lumMod val="85000"/>
                    <a:lumOff val="15000"/>
                  </a:schemeClr>
                </a:solidFill>
                <a:latin typeface="+mn-ea"/>
              </a:rPr>
              <a:t>…</a:t>
            </a:r>
            <a:r>
              <a:rPr lang="ja-JP" altLang="en-US" sz="2400" dirty="0">
                <a:solidFill>
                  <a:schemeClr val="tx1">
                    <a:lumMod val="85000"/>
                    <a:lumOff val="15000"/>
                  </a:schemeClr>
                </a:solidFill>
                <a:latin typeface="+mn-ea"/>
              </a:rPr>
              <a:t>システム</a:t>
            </a:r>
            <a:r>
              <a:rPr lang="ja-JP" altLang="en-US" sz="2400" dirty="0" smtClean="0">
                <a:solidFill>
                  <a:schemeClr val="tx1">
                    <a:lumMod val="85000"/>
                    <a:lumOff val="15000"/>
                  </a:schemeClr>
                </a:solidFill>
                <a:latin typeface="+mn-ea"/>
              </a:rPr>
              <a:t>実行</a:t>
            </a:r>
            <a:r>
              <a:rPr lang="ja-JP" altLang="en-US" sz="2400" dirty="0">
                <a:solidFill>
                  <a:schemeClr val="tx1">
                    <a:lumMod val="85000"/>
                    <a:lumOff val="15000"/>
                  </a:schemeClr>
                </a:solidFill>
                <a:latin typeface="+mn-ea"/>
              </a:rPr>
              <a:t>ファイルが置いてある</a:t>
            </a:r>
            <a:r>
              <a:rPr lang="ja-JP" altLang="en-US" sz="2400" dirty="0" smtClean="0">
                <a:solidFill>
                  <a:schemeClr val="tx1">
                    <a:lumMod val="85000"/>
                    <a:lumOff val="15000"/>
                  </a:schemeClr>
                </a:solidFill>
                <a:latin typeface="+mn-ea"/>
              </a:rPr>
              <a:t>ディレ</a:t>
            </a:r>
            <a:r>
              <a:rPr lang="en-US" altLang="ja-JP" sz="2400" dirty="0" smtClean="0">
                <a:solidFill>
                  <a:schemeClr val="tx1">
                    <a:lumMod val="85000"/>
                    <a:lumOff val="15000"/>
                  </a:schemeClr>
                </a:solidFill>
                <a:latin typeface="+mn-ea"/>
              </a:rPr>
              <a:t>		</a:t>
            </a:r>
            <a:r>
              <a:rPr lang="ja-JP" altLang="en-US" sz="2400" dirty="0" smtClean="0">
                <a:solidFill>
                  <a:schemeClr val="tx1">
                    <a:lumMod val="85000"/>
                    <a:lumOff val="15000"/>
                  </a:schemeClr>
                </a:solidFill>
                <a:latin typeface="+mn-ea"/>
              </a:rPr>
              <a:t>クトリ</a:t>
            </a:r>
            <a:r>
              <a:rPr lang="ja-JP" altLang="en-US" sz="2400" dirty="0">
                <a:solidFill>
                  <a:schemeClr val="tx1">
                    <a:lumMod val="85000"/>
                    <a:lumOff val="15000"/>
                  </a:schemeClr>
                </a:solidFill>
                <a:latin typeface="+mn-ea"/>
              </a:rPr>
              <a:t>の指定など</a:t>
            </a:r>
            <a:r>
              <a:rPr lang="ja-JP" altLang="en-US" sz="2400" dirty="0" smtClean="0">
                <a:solidFill>
                  <a:schemeClr val="tx1">
                    <a:lumMod val="85000"/>
                    <a:lumOff val="15000"/>
                  </a:schemeClr>
                </a:solidFill>
                <a:latin typeface="+mn-ea"/>
              </a:rPr>
              <a:t>、アプリケーションソフト</a:t>
            </a:r>
            <a:r>
              <a:rPr lang="ja-JP" altLang="en-US" sz="2400" dirty="0">
                <a:solidFill>
                  <a:schemeClr val="tx1">
                    <a:lumMod val="85000"/>
                    <a:lumOff val="15000"/>
                  </a:schemeClr>
                </a:solidFill>
                <a:latin typeface="+mn-ea"/>
              </a:rPr>
              <a:t>が</a:t>
            </a:r>
            <a:r>
              <a:rPr lang="ja-JP" altLang="en-US" sz="2400" dirty="0" smtClean="0">
                <a:solidFill>
                  <a:schemeClr val="tx1">
                    <a:lumMod val="85000"/>
                    <a:lumOff val="15000"/>
                  </a:schemeClr>
                </a:solidFill>
                <a:latin typeface="+mn-ea"/>
              </a:rPr>
              <a:t>参</a:t>
            </a:r>
            <a:r>
              <a:rPr lang="en-US" altLang="ja-JP" sz="2400" dirty="0" smtClean="0">
                <a:solidFill>
                  <a:schemeClr val="tx1">
                    <a:lumMod val="85000"/>
                    <a:lumOff val="15000"/>
                  </a:schemeClr>
                </a:solidFill>
                <a:latin typeface="+mn-ea"/>
              </a:rPr>
              <a:t>		</a:t>
            </a:r>
            <a:r>
              <a:rPr lang="ja-JP" altLang="en-US" sz="2400" dirty="0" smtClean="0">
                <a:solidFill>
                  <a:schemeClr val="tx1">
                    <a:lumMod val="85000"/>
                    <a:lumOff val="15000"/>
                  </a:schemeClr>
                </a:solidFill>
                <a:latin typeface="+mn-ea"/>
              </a:rPr>
              <a:t>照するためにあるもの。</a:t>
            </a:r>
            <a:endParaRPr lang="en-US" altLang="ja-JP" sz="2400" dirty="0" smtClean="0">
              <a:solidFill>
                <a:schemeClr val="tx1">
                  <a:lumMod val="85000"/>
                  <a:lumOff val="15000"/>
                </a:schemeClr>
              </a:solidFill>
              <a:latin typeface="+mn-ea"/>
            </a:endParaRPr>
          </a:p>
          <a:p>
            <a:endParaRPr kumimoji="1" lang="en-US" altLang="ja-JP" sz="100" dirty="0">
              <a:solidFill>
                <a:schemeClr val="tx1">
                  <a:lumMod val="85000"/>
                  <a:lumOff val="15000"/>
                </a:schemeClr>
              </a:solidFill>
              <a:latin typeface="+mn-ea"/>
            </a:endParaRPr>
          </a:p>
          <a:p>
            <a:r>
              <a:rPr kumimoji="1" lang="en-US" altLang="ja-JP" sz="2400" dirty="0" smtClean="0">
                <a:solidFill>
                  <a:schemeClr val="tx1">
                    <a:lumMod val="85000"/>
                    <a:lumOff val="15000"/>
                  </a:schemeClr>
                </a:solidFill>
                <a:latin typeface="+mn-ea"/>
              </a:rPr>
              <a:t>PATH</a:t>
            </a:r>
            <a:r>
              <a:rPr kumimoji="1" lang="ja-JP" altLang="en-US" sz="2400" dirty="0" smtClean="0">
                <a:solidFill>
                  <a:schemeClr val="tx1">
                    <a:lumMod val="85000"/>
                    <a:lumOff val="15000"/>
                  </a:schemeClr>
                </a:solidFill>
                <a:latin typeface="+mn-ea"/>
              </a:rPr>
              <a:t>とは</a:t>
            </a:r>
            <a:r>
              <a:rPr kumimoji="1" lang="en-US" altLang="ja-JP" sz="2400" dirty="0" smtClean="0">
                <a:solidFill>
                  <a:schemeClr val="tx1">
                    <a:lumMod val="85000"/>
                    <a:lumOff val="15000"/>
                  </a:schemeClr>
                </a:solidFill>
                <a:latin typeface="+mn-ea"/>
              </a:rPr>
              <a:t>…</a:t>
            </a:r>
            <a:r>
              <a:rPr lang="ja-JP" altLang="en-US" sz="2400" dirty="0">
                <a:solidFill>
                  <a:schemeClr val="tx1">
                    <a:lumMod val="85000"/>
                    <a:lumOff val="15000"/>
                  </a:schemeClr>
                </a:solidFill>
                <a:latin typeface="+mn-ea"/>
              </a:rPr>
              <a:t>外部記憶装置内でファイルやフォルダの</a:t>
            </a:r>
            <a:r>
              <a:rPr lang="ja-JP" altLang="en-US" sz="2400" dirty="0" smtClean="0">
                <a:solidFill>
                  <a:schemeClr val="tx1">
                    <a:lumMod val="85000"/>
                    <a:lumOff val="15000"/>
                  </a:schemeClr>
                </a:solidFill>
                <a:latin typeface="+mn-ea"/>
              </a:rPr>
              <a:t>所在</a:t>
            </a:r>
            <a:r>
              <a:rPr lang="en-US" altLang="ja-JP" sz="2400" dirty="0" smtClean="0">
                <a:solidFill>
                  <a:schemeClr val="tx1">
                    <a:lumMod val="85000"/>
                    <a:lumOff val="15000"/>
                  </a:schemeClr>
                </a:solidFill>
                <a:latin typeface="+mn-ea"/>
              </a:rPr>
              <a:t>	</a:t>
            </a:r>
            <a:r>
              <a:rPr lang="ja-JP" altLang="en-US" sz="2400" dirty="0" smtClean="0">
                <a:solidFill>
                  <a:schemeClr val="tx1">
                    <a:lumMod val="85000"/>
                    <a:lumOff val="15000"/>
                  </a:schemeClr>
                </a:solidFill>
                <a:latin typeface="+mn-ea"/>
              </a:rPr>
              <a:t>　　　　を</a:t>
            </a:r>
            <a:r>
              <a:rPr lang="ja-JP" altLang="en-US" sz="2400" dirty="0">
                <a:solidFill>
                  <a:schemeClr val="tx1">
                    <a:lumMod val="85000"/>
                    <a:lumOff val="15000"/>
                  </a:schemeClr>
                </a:solidFill>
                <a:latin typeface="+mn-ea"/>
              </a:rPr>
              <a:t>示す文字列。ファイルやフォルダの</a:t>
            </a:r>
            <a:r>
              <a:rPr lang="ja-JP" altLang="en-US" sz="2400" dirty="0" smtClean="0">
                <a:solidFill>
                  <a:schemeClr val="tx1">
                    <a:lumMod val="85000"/>
                    <a:lumOff val="15000"/>
                  </a:schemeClr>
                </a:solidFill>
                <a:latin typeface="+mn-ea"/>
              </a:rPr>
              <a:t>コン　　　　　　　　　</a:t>
            </a:r>
            <a:r>
              <a:rPr lang="en-US" altLang="ja-JP" sz="2400" dirty="0" smtClean="0">
                <a:solidFill>
                  <a:schemeClr val="tx1">
                    <a:lumMod val="85000"/>
                    <a:lumOff val="15000"/>
                  </a:schemeClr>
                </a:solidFill>
                <a:latin typeface="+mn-ea"/>
              </a:rPr>
              <a:t>	</a:t>
            </a:r>
            <a:r>
              <a:rPr lang="ja-JP" altLang="en-US" sz="2400" dirty="0" smtClean="0">
                <a:solidFill>
                  <a:schemeClr val="tx1">
                    <a:lumMod val="85000"/>
                    <a:lumOff val="15000"/>
                  </a:schemeClr>
                </a:solidFill>
                <a:latin typeface="+mn-ea"/>
              </a:rPr>
              <a:t>　　　　ピュータ内</a:t>
            </a:r>
            <a:r>
              <a:rPr lang="ja-JP" altLang="en-US" sz="2400" dirty="0">
                <a:solidFill>
                  <a:schemeClr val="tx1">
                    <a:lumMod val="85000"/>
                    <a:lumOff val="15000"/>
                  </a:schemeClr>
                </a:solidFill>
                <a:latin typeface="+mn-ea"/>
              </a:rPr>
              <a:t>での住所にあたる</a:t>
            </a:r>
            <a:endParaRPr kumimoji="1" lang="ja-JP" altLang="en-US" sz="2400" dirty="0">
              <a:solidFill>
                <a:schemeClr val="tx1">
                  <a:lumMod val="85000"/>
                  <a:lumOff val="15000"/>
                </a:schemeClr>
              </a:solidFill>
              <a:latin typeface="+mn-ea"/>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30</a:t>
            </a:fld>
            <a:endParaRPr lang="en-US" sz="2400" dirty="0"/>
          </a:p>
        </p:txBody>
      </p:sp>
    </p:spTree>
    <p:extLst>
      <p:ext uri="{BB962C8B-B14F-4D97-AF65-F5344CB8AC3E}">
        <p14:creationId xmlns:p14="http://schemas.microsoft.com/office/powerpoint/2010/main" val="1115939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５</a:t>
            </a:r>
            <a:r>
              <a:rPr lang="en-US" altLang="ja-JP" dirty="0" smtClean="0">
                <a:solidFill>
                  <a:schemeClr val="accent2"/>
                </a:solidFill>
              </a:rPr>
              <a:t>.</a:t>
            </a:r>
            <a:r>
              <a:rPr lang="en-US" altLang="ja-JP" b="1" dirty="0" smtClean="0">
                <a:solidFill>
                  <a:schemeClr val="accent2"/>
                </a:solidFill>
              </a:rPr>
              <a:t>JAVA_HOME</a:t>
            </a:r>
            <a:r>
              <a:rPr lang="ja-JP" altLang="en-US" dirty="0">
                <a:solidFill>
                  <a:schemeClr val="accent2"/>
                </a:solidFill>
              </a:rPr>
              <a:t>の設定</a:t>
            </a:r>
            <a:endParaRPr kumimoji="1" lang="ja-JP" altLang="en-US" dirty="0">
              <a:solidFill>
                <a:schemeClr val="accent2"/>
              </a:solidFill>
            </a:endParaRPr>
          </a:p>
        </p:txBody>
      </p:sp>
      <p:sp>
        <p:nvSpPr>
          <p:cNvPr id="4" name="コンテンツ プレースホルダー 3"/>
          <p:cNvSpPr>
            <a:spLocks noGrp="1"/>
          </p:cNvSpPr>
          <p:nvPr>
            <p:ph idx="1"/>
          </p:nvPr>
        </p:nvSpPr>
        <p:spPr>
          <a:xfrm>
            <a:off x="503651" y="1828800"/>
            <a:ext cx="7543801" cy="3860800"/>
          </a:xfrm>
        </p:spPr>
        <p:txBody>
          <a:bodyPr>
            <a:normAutofit/>
          </a:bodyPr>
          <a:lstStyle/>
          <a:p>
            <a:r>
              <a:rPr kumimoji="1" lang="ja-JP" altLang="en-US" sz="3200" dirty="0" smtClean="0">
                <a:solidFill>
                  <a:schemeClr val="tx1">
                    <a:lumMod val="85000"/>
                    <a:lumOff val="15000"/>
                  </a:schemeClr>
                </a:solidFill>
                <a:latin typeface="+mn-ea"/>
              </a:rPr>
              <a:t>環境変数</a:t>
            </a:r>
            <a:endParaRPr kumimoji="1" lang="en-US" altLang="ja-JP" sz="3200" dirty="0" smtClean="0">
              <a:solidFill>
                <a:schemeClr val="tx1">
                  <a:lumMod val="85000"/>
                  <a:lumOff val="15000"/>
                </a:schemeClr>
              </a:solidFill>
              <a:latin typeface="+mn-ea"/>
            </a:endParaRPr>
          </a:p>
          <a:p>
            <a:r>
              <a:rPr lang="en-US" altLang="ja-JP" sz="2800" dirty="0">
                <a:solidFill>
                  <a:schemeClr val="tx1">
                    <a:lumMod val="85000"/>
                    <a:lumOff val="15000"/>
                  </a:schemeClr>
                </a:solidFill>
                <a:latin typeface="+mn-ea"/>
              </a:rPr>
              <a:t>1</a:t>
            </a:r>
            <a:r>
              <a:rPr lang="en-US" altLang="ja-JP" sz="2800" dirty="0" smtClean="0">
                <a:solidFill>
                  <a:schemeClr val="tx1">
                    <a:lumMod val="85000"/>
                    <a:lumOff val="15000"/>
                  </a:schemeClr>
                </a:solidFill>
                <a:latin typeface="+mn-ea"/>
              </a:rPr>
              <a:t>.</a:t>
            </a:r>
            <a:r>
              <a:rPr lang="ja-JP" altLang="en-US" sz="2800" dirty="0" smtClean="0">
                <a:solidFill>
                  <a:schemeClr val="tx1">
                    <a:lumMod val="85000"/>
                    <a:lumOff val="15000"/>
                  </a:schemeClr>
                </a:solidFill>
                <a:latin typeface="+mn-ea"/>
              </a:rPr>
              <a:t>コントロールパネルを開く</a:t>
            </a:r>
            <a:endParaRPr lang="en-US" altLang="ja-JP" sz="2800" dirty="0" smtClean="0">
              <a:solidFill>
                <a:schemeClr val="tx1">
                  <a:lumMod val="85000"/>
                  <a:lumOff val="15000"/>
                </a:schemeClr>
              </a:solidFill>
              <a:latin typeface="+mn-ea"/>
            </a:endParaRPr>
          </a:p>
          <a:p>
            <a:r>
              <a:rPr kumimoji="1" lang="en-US" altLang="ja-JP" sz="2800" dirty="0">
                <a:solidFill>
                  <a:schemeClr val="tx1">
                    <a:lumMod val="85000"/>
                    <a:lumOff val="15000"/>
                  </a:schemeClr>
                </a:solidFill>
                <a:latin typeface="+mn-ea"/>
              </a:rPr>
              <a:t>2</a:t>
            </a:r>
            <a:r>
              <a:rPr lang="en-US" altLang="ja-JP" sz="2800" dirty="0">
                <a:solidFill>
                  <a:schemeClr val="tx1">
                    <a:lumMod val="85000"/>
                    <a:lumOff val="15000"/>
                  </a:schemeClr>
                </a:solidFill>
                <a:latin typeface="+mn-ea"/>
              </a:rPr>
              <a:t>. </a:t>
            </a:r>
            <a:r>
              <a:rPr lang="en-US" altLang="ja-JP" sz="2800" dirty="0" smtClean="0">
                <a:solidFill>
                  <a:schemeClr val="tx1">
                    <a:lumMod val="85000"/>
                    <a:lumOff val="15000"/>
                  </a:schemeClr>
                </a:solidFill>
                <a:latin typeface="+mn-ea"/>
              </a:rPr>
              <a:t>[</a:t>
            </a:r>
            <a:r>
              <a:rPr lang="ja-JP" altLang="en-US" sz="2800" dirty="0" smtClean="0">
                <a:solidFill>
                  <a:schemeClr val="tx1">
                    <a:lumMod val="85000"/>
                    <a:lumOff val="15000"/>
                  </a:schemeClr>
                </a:solidFill>
                <a:latin typeface="+mn-ea"/>
              </a:rPr>
              <a:t>システムとセキュリティ］を</a:t>
            </a:r>
            <a:endParaRPr lang="en-US" altLang="ja-JP" sz="2800" dirty="0" smtClean="0">
              <a:solidFill>
                <a:schemeClr val="tx1">
                  <a:lumMod val="85000"/>
                  <a:lumOff val="15000"/>
                </a:schemeClr>
              </a:solidFill>
              <a:latin typeface="+mn-ea"/>
            </a:endParaRPr>
          </a:p>
          <a:p>
            <a:pPr marL="201168" lvl="1" indent="0">
              <a:buNone/>
            </a:pPr>
            <a:r>
              <a:rPr lang="ja-JP" altLang="en-US" sz="2600" dirty="0" smtClean="0">
                <a:solidFill>
                  <a:schemeClr val="tx1">
                    <a:lumMod val="85000"/>
                    <a:lumOff val="15000"/>
                  </a:schemeClr>
                </a:solidFill>
                <a:latin typeface="+mn-ea"/>
              </a:rPr>
              <a:t>　クリック</a:t>
            </a:r>
            <a:endParaRPr lang="en-US" altLang="ja-JP" sz="2600" dirty="0" smtClean="0">
              <a:solidFill>
                <a:schemeClr val="tx1">
                  <a:lumMod val="85000"/>
                  <a:lumOff val="15000"/>
                </a:schemeClr>
              </a:solidFill>
              <a:latin typeface="+mn-ea"/>
            </a:endParaRPr>
          </a:p>
          <a:p>
            <a:r>
              <a:rPr lang="en-US" altLang="ja-JP" sz="2800" dirty="0" smtClean="0">
                <a:solidFill>
                  <a:schemeClr val="tx1">
                    <a:lumMod val="85000"/>
                    <a:lumOff val="15000"/>
                  </a:schemeClr>
                </a:solidFill>
                <a:latin typeface="+mn-ea"/>
              </a:rPr>
              <a:t>3.</a:t>
            </a:r>
            <a:r>
              <a:rPr lang="ja-JP" altLang="en-US" sz="2800" dirty="0" smtClean="0">
                <a:solidFill>
                  <a:schemeClr val="tx1">
                    <a:lumMod val="85000"/>
                    <a:lumOff val="15000"/>
                  </a:schemeClr>
                </a:solidFill>
                <a:latin typeface="+mn-ea"/>
              </a:rPr>
              <a:t>［システム］をクリック</a:t>
            </a:r>
            <a:endParaRPr lang="en-US" altLang="ja-JP" sz="2800" dirty="0">
              <a:solidFill>
                <a:schemeClr val="tx1">
                  <a:lumMod val="85000"/>
                  <a:lumOff val="15000"/>
                </a:schemeClr>
              </a:solidFill>
              <a:latin typeface="+mn-ea"/>
            </a:endParaRPr>
          </a:p>
          <a:p>
            <a:r>
              <a:rPr lang="en-US" altLang="ja-JP" sz="2800" dirty="0" smtClean="0">
                <a:solidFill>
                  <a:schemeClr val="tx1">
                    <a:lumMod val="85000"/>
                    <a:lumOff val="15000"/>
                  </a:schemeClr>
                </a:solidFill>
                <a:latin typeface="+mn-ea"/>
              </a:rPr>
              <a:t>4.</a:t>
            </a:r>
            <a:r>
              <a:rPr lang="ja-JP" altLang="en-US" sz="2800" dirty="0" smtClean="0">
                <a:solidFill>
                  <a:schemeClr val="tx1">
                    <a:lumMod val="85000"/>
                    <a:lumOff val="15000"/>
                  </a:schemeClr>
                </a:solidFill>
                <a:latin typeface="+mn-ea"/>
              </a:rPr>
              <a:t>［システムの詳細設定］をクリック</a:t>
            </a:r>
            <a:endParaRPr lang="en-US" altLang="ja-JP" sz="2800" dirty="0" smtClean="0">
              <a:solidFill>
                <a:schemeClr val="tx1">
                  <a:lumMod val="85000"/>
                  <a:lumOff val="15000"/>
                </a:schemeClr>
              </a:solidFill>
              <a:latin typeface="+mn-ea"/>
            </a:endParaRPr>
          </a:p>
          <a:p>
            <a:r>
              <a:rPr lang="en-US" altLang="ja-JP" sz="2800" dirty="0">
                <a:solidFill>
                  <a:schemeClr val="tx1">
                    <a:lumMod val="85000"/>
                    <a:lumOff val="15000"/>
                  </a:schemeClr>
                </a:solidFill>
                <a:latin typeface="+mn-ea"/>
              </a:rPr>
              <a:t>5</a:t>
            </a:r>
            <a:r>
              <a:rPr lang="en-US" altLang="ja-JP" sz="2800" dirty="0" smtClean="0">
                <a:solidFill>
                  <a:schemeClr val="tx1">
                    <a:lumMod val="85000"/>
                    <a:lumOff val="15000"/>
                  </a:schemeClr>
                </a:solidFill>
                <a:latin typeface="+mn-ea"/>
              </a:rPr>
              <a:t>.[</a:t>
            </a:r>
            <a:r>
              <a:rPr lang="ja-JP" altLang="en-US" sz="2800" dirty="0" smtClean="0">
                <a:solidFill>
                  <a:schemeClr val="tx1">
                    <a:lumMod val="85000"/>
                    <a:lumOff val="15000"/>
                  </a:schemeClr>
                </a:solidFill>
                <a:latin typeface="+mn-ea"/>
              </a:rPr>
              <a:t>環境変数</a:t>
            </a:r>
            <a:r>
              <a:rPr lang="en-US" altLang="ja-JP" sz="2800" dirty="0" smtClean="0">
                <a:solidFill>
                  <a:schemeClr val="tx1">
                    <a:lumMod val="85000"/>
                    <a:lumOff val="15000"/>
                  </a:schemeClr>
                </a:solidFill>
                <a:latin typeface="+mn-ea"/>
              </a:rPr>
              <a:t>]</a:t>
            </a:r>
            <a:r>
              <a:rPr lang="ja-JP" altLang="en-US" sz="2800" dirty="0" smtClean="0">
                <a:solidFill>
                  <a:schemeClr val="tx1">
                    <a:lumMod val="85000"/>
                    <a:lumOff val="15000"/>
                  </a:schemeClr>
                </a:solidFill>
                <a:latin typeface="+mn-ea"/>
              </a:rPr>
              <a:t>をクリック</a:t>
            </a:r>
            <a:endParaRPr lang="en-US" altLang="ja-JP" sz="2800" dirty="0" smtClean="0">
              <a:solidFill>
                <a:schemeClr val="tx1">
                  <a:lumMod val="85000"/>
                  <a:lumOff val="15000"/>
                </a:schemeClr>
              </a:solidFill>
              <a:latin typeface="+mn-ea"/>
            </a:endParaRPr>
          </a:p>
          <a:p>
            <a:endParaRPr kumimoji="1" lang="en-US" altLang="ja-JP" sz="100" dirty="0" smtClean="0">
              <a:solidFill>
                <a:schemeClr val="tx1">
                  <a:lumMod val="85000"/>
                  <a:lumOff val="15000"/>
                </a:schemeClr>
              </a:solidFill>
              <a:latin typeface="+mn-ea"/>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31</a:t>
            </a:fld>
            <a:endParaRPr lang="en-US" sz="2400" dirty="0"/>
          </a:p>
        </p:txBody>
      </p:sp>
      <p:pic>
        <p:nvPicPr>
          <p:cNvPr id="3" name="図 2"/>
          <p:cNvPicPr>
            <a:picLocks noChangeAspect="1"/>
          </p:cNvPicPr>
          <p:nvPr/>
        </p:nvPicPr>
        <p:blipFill>
          <a:blip r:embed="rId2"/>
          <a:stretch>
            <a:fillRect/>
          </a:stretch>
        </p:blipFill>
        <p:spPr>
          <a:xfrm>
            <a:off x="5751718" y="1828800"/>
            <a:ext cx="3291969" cy="3628571"/>
          </a:xfrm>
          <a:prstGeom prst="rect">
            <a:avLst/>
          </a:prstGeom>
        </p:spPr>
      </p:pic>
    </p:spTree>
    <p:extLst>
      <p:ext uri="{BB962C8B-B14F-4D97-AF65-F5344CB8AC3E}">
        <p14:creationId xmlns:p14="http://schemas.microsoft.com/office/powerpoint/2010/main" val="2077343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５</a:t>
            </a:r>
            <a:r>
              <a:rPr kumimoji="1" lang="en-US" altLang="ja-JP" dirty="0" smtClean="0">
                <a:solidFill>
                  <a:schemeClr val="accent2"/>
                </a:solidFill>
              </a:rPr>
              <a:t>.</a:t>
            </a:r>
            <a:r>
              <a:rPr kumimoji="1" lang="en-US" altLang="ja-JP" b="1" dirty="0" smtClean="0">
                <a:solidFill>
                  <a:schemeClr val="accent2"/>
                </a:solidFill>
              </a:rPr>
              <a:t>JAVA_HOME</a:t>
            </a:r>
            <a:r>
              <a:rPr kumimoji="1" lang="ja-JP" altLang="en-US" dirty="0" smtClean="0">
                <a:solidFill>
                  <a:schemeClr val="accent2"/>
                </a:solidFill>
              </a:rPr>
              <a:t>の設定</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32</a:t>
            </a:fld>
            <a:endParaRPr lang="en-US" sz="2400" dirty="0"/>
          </a:p>
        </p:txBody>
      </p:sp>
      <p:sp>
        <p:nvSpPr>
          <p:cNvPr id="7" name="テキスト ボックス 6"/>
          <p:cNvSpPr txBox="1"/>
          <p:nvPr/>
        </p:nvSpPr>
        <p:spPr>
          <a:xfrm>
            <a:off x="348343" y="2162626"/>
            <a:ext cx="8650514" cy="2985433"/>
          </a:xfrm>
          <a:prstGeom prst="rect">
            <a:avLst/>
          </a:prstGeom>
          <a:noFill/>
        </p:spPr>
        <p:txBody>
          <a:bodyPr wrap="square" rtlCol="0">
            <a:spAutoFit/>
          </a:bodyPr>
          <a:lstStyle/>
          <a:p>
            <a:r>
              <a:rPr kumimoji="1" lang="en-US" altLang="ja-JP" sz="2800" dirty="0" smtClean="0"/>
              <a:t>1.</a:t>
            </a:r>
            <a:r>
              <a:rPr kumimoji="1" lang="ja-JP" altLang="en-US" sz="2800" dirty="0" smtClean="0"/>
              <a:t>［環境変数］ダイアログを表示</a:t>
            </a:r>
            <a:endParaRPr kumimoji="1" lang="en-US" altLang="ja-JP" sz="2800" dirty="0" smtClean="0"/>
          </a:p>
          <a:p>
            <a:r>
              <a:rPr kumimoji="1" lang="en-US" altLang="ja-JP" sz="2800" dirty="0"/>
              <a:t>2</a:t>
            </a:r>
            <a:r>
              <a:rPr kumimoji="1" lang="en-US" altLang="ja-JP" sz="2800" dirty="0" smtClean="0"/>
              <a:t>.</a:t>
            </a:r>
            <a:r>
              <a:rPr kumimoji="1" lang="ja-JP" altLang="en-US" sz="2800" dirty="0" smtClean="0"/>
              <a:t>システム環境変数の下にある［新規］をクリック</a:t>
            </a:r>
            <a:endParaRPr kumimoji="1" lang="en-US" altLang="ja-JP" sz="2800" dirty="0" smtClean="0"/>
          </a:p>
          <a:p>
            <a:r>
              <a:rPr kumimoji="1" lang="en-US" altLang="ja-JP" sz="2800" dirty="0"/>
              <a:t>3</a:t>
            </a:r>
            <a:r>
              <a:rPr kumimoji="1" lang="en-US" altLang="ja-JP" sz="2800" dirty="0" smtClean="0"/>
              <a:t>.</a:t>
            </a:r>
            <a:r>
              <a:rPr kumimoji="1" lang="ja-JP" altLang="en-US" sz="2800" dirty="0" smtClean="0"/>
              <a:t>［変数名］に「</a:t>
            </a:r>
            <a:r>
              <a:rPr kumimoji="1" lang="en-US" altLang="ja-JP" sz="2800" dirty="0" smtClean="0"/>
              <a:t>JAVA_HOME</a:t>
            </a:r>
            <a:r>
              <a:rPr kumimoji="1" lang="ja-JP" altLang="en-US" sz="2800" dirty="0" smtClean="0"/>
              <a:t>」</a:t>
            </a:r>
            <a:endParaRPr kumimoji="1" lang="en-US" altLang="ja-JP" sz="2800" dirty="0" smtClean="0"/>
          </a:p>
          <a:p>
            <a:r>
              <a:rPr kumimoji="1" lang="ja-JP" altLang="en-US" sz="2800" dirty="0"/>
              <a:t>　</a:t>
            </a:r>
            <a:r>
              <a:rPr kumimoji="1" lang="ja-JP" altLang="en-US" sz="2800" dirty="0" smtClean="0"/>
              <a:t>［変数値］に「</a:t>
            </a:r>
            <a:r>
              <a:rPr kumimoji="1" lang="en-US" altLang="ja-JP" sz="2800" dirty="0">
                <a:solidFill>
                  <a:srgbClr val="FF0000"/>
                </a:solidFill>
              </a:rPr>
              <a:t>C:\</a:t>
            </a:r>
            <a:r>
              <a:rPr kumimoji="1" lang="en-US" altLang="ja-JP" sz="2800" u="sng" dirty="0">
                <a:solidFill>
                  <a:srgbClr val="FF0000"/>
                </a:solidFill>
              </a:rPr>
              <a:t>Program </a:t>
            </a:r>
            <a:r>
              <a:rPr kumimoji="1" lang="en-US" altLang="ja-JP" sz="2800" u="sng" dirty="0" smtClean="0">
                <a:solidFill>
                  <a:srgbClr val="FF0000"/>
                </a:solidFill>
              </a:rPr>
              <a:t>Files(x86)\Java\jre1.8.0_77</a:t>
            </a:r>
            <a:r>
              <a:rPr kumimoji="1" lang="ja-JP" altLang="en-US" sz="2800" dirty="0" smtClean="0"/>
              <a:t>」</a:t>
            </a:r>
            <a:endParaRPr kumimoji="1" lang="en-US" altLang="ja-JP" sz="2800" dirty="0" smtClean="0"/>
          </a:p>
          <a:p>
            <a:r>
              <a:rPr kumimoji="1" lang="en-US" altLang="ja-JP" sz="2400" dirty="0" smtClean="0"/>
              <a:t>(</a:t>
            </a:r>
            <a:r>
              <a:rPr kumimoji="1" lang="ja-JP" altLang="en-US" sz="2400" dirty="0" smtClean="0"/>
              <a:t>下線部は人によって</a:t>
            </a:r>
            <a:endParaRPr kumimoji="1" lang="en-US" altLang="ja-JP" sz="2400" dirty="0" smtClean="0"/>
          </a:p>
          <a:p>
            <a:r>
              <a:rPr kumimoji="1" lang="ja-JP" altLang="en-US" sz="2400" dirty="0" smtClean="0"/>
              <a:t>異なります</a:t>
            </a:r>
            <a:r>
              <a:rPr kumimoji="1" lang="en-US" altLang="ja-JP" sz="2400" dirty="0" smtClean="0"/>
              <a:t>)</a:t>
            </a:r>
          </a:p>
          <a:p>
            <a:r>
              <a:rPr kumimoji="1" lang="en-US" altLang="ja-JP" sz="2800" dirty="0"/>
              <a:t>4</a:t>
            </a:r>
            <a:r>
              <a:rPr kumimoji="1" lang="en-US" altLang="ja-JP" sz="2800" dirty="0" smtClean="0"/>
              <a:t>.</a:t>
            </a:r>
            <a:r>
              <a:rPr kumimoji="1" lang="ja-JP" altLang="en-US" sz="2800" dirty="0" smtClean="0"/>
              <a:t>［</a:t>
            </a:r>
            <a:r>
              <a:rPr kumimoji="1" lang="en-US" altLang="ja-JP" sz="2800" dirty="0" smtClean="0"/>
              <a:t>OK</a:t>
            </a:r>
            <a:r>
              <a:rPr kumimoji="1" lang="ja-JP" altLang="en-US" sz="2800" dirty="0" smtClean="0"/>
              <a:t>］をクリック</a:t>
            </a:r>
            <a:endParaRPr kumimoji="1" lang="ja-JP" altLang="en-US" sz="2800" dirty="0"/>
          </a:p>
        </p:txBody>
      </p:sp>
      <p:pic>
        <p:nvPicPr>
          <p:cNvPr id="4" name="図 3"/>
          <p:cNvPicPr>
            <a:picLocks noChangeAspect="1"/>
          </p:cNvPicPr>
          <p:nvPr/>
        </p:nvPicPr>
        <p:blipFill rotWithShape="1">
          <a:blip r:embed="rId2"/>
          <a:srcRect l="3866" t="8457" r="4622" b="8450"/>
          <a:stretch/>
        </p:blipFill>
        <p:spPr>
          <a:xfrm>
            <a:off x="3466011" y="4096912"/>
            <a:ext cx="5225144" cy="2171011"/>
          </a:xfrm>
          <a:prstGeom prst="rect">
            <a:avLst/>
          </a:prstGeom>
        </p:spPr>
      </p:pic>
    </p:spTree>
    <p:extLst>
      <p:ext uri="{BB962C8B-B14F-4D97-AF65-F5344CB8AC3E}">
        <p14:creationId xmlns:p14="http://schemas.microsoft.com/office/powerpoint/2010/main" val="1102420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3" name="コンテンツ プレースホルダー 2"/>
          <p:cNvSpPr>
            <a:spLocks noGrp="1"/>
          </p:cNvSpPr>
          <p:nvPr>
            <p:ph idx="1"/>
          </p:nvPr>
        </p:nvSpPr>
        <p:spPr/>
        <p:txBody>
          <a:bodyPr>
            <a:normAutofit fontScale="92500" lnSpcReduction="10000"/>
          </a:bodyPr>
          <a:lstStyle/>
          <a:p>
            <a:r>
              <a:rPr lang="ja-JP" altLang="en-US" sz="2800" dirty="0">
                <a:solidFill>
                  <a:schemeClr val="tx1">
                    <a:lumMod val="85000"/>
                    <a:lumOff val="15000"/>
                  </a:schemeClr>
                </a:solidFill>
              </a:rPr>
              <a:t>目次</a:t>
            </a:r>
            <a:endParaRPr lang="en-US" altLang="ja-JP" sz="2800" dirty="0">
              <a:solidFill>
                <a:schemeClr val="tx1">
                  <a:lumMod val="85000"/>
                  <a:lumOff val="15000"/>
                </a:schemeClr>
              </a:solidFill>
            </a:endParaRPr>
          </a:p>
          <a:p>
            <a:r>
              <a:rPr lang="en-US" altLang="ja-JP" sz="2800" dirty="0">
                <a:solidFill>
                  <a:schemeClr val="bg1">
                    <a:lumMod val="50000"/>
                  </a:schemeClr>
                </a:solidFill>
              </a:rPr>
              <a:t>1.</a:t>
            </a:r>
            <a:r>
              <a:rPr lang="ja-JP" altLang="en-US" sz="2800" dirty="0">
                <a:solidFill>
                  <a:schemeClr val="bg1">
                    <a:lumMod val="50000"/>
                  </a:schemeClr>
                </a:solidFill>
              </a:rPr>
              <a:t>　ネットワークの設定</a:t>
            </a:r>
            <a:endParaRPr lang="en-US" altLang="ja-JP" sz="2800" dirty="0">
              <a:solidFill>
                <a:schemeClr val="bg1">
                  <a:lumMod val="50000"/>
                </a:schemeClr>
              </a:solidFill>
            </a:endParaRPr>
          </a:p>
          <a:p>
            <a:r>
              <a:rPr lang="en-US" altLang="ja-JP" sz="2800" dirty="0">
                <a:solidFill>
                  <a:schemeClr val="bg1">
                    <a:lumMod val="50000"/>
                  </a:schemeClr>
                </a:solidFill>
              </a:rPr>
              <a:t>2.</a:t>
            </a:r>
            <a:r>
              <a:rPr lang="ja-JP" altLang="en-US" sz="2800" dirty="0">
                <a:solidFill>
                  <a:schemeClr val="bg1">
                    <a:lumMod val="50000"/>
                  </a:schemeClr>
                </a:solidFill>
              </a:rPr>
              <a:t>　プロキシの設定</a:t>
            </a:r>
            <a:endParaRPr lang="en-US" altLang="ja-JP" sz="2800" dirty="0">
              <a:solidFill>
                <a:schemeClr val="bg1">
                  <a:lumMod val="50000"/>
                </a:schemeClr>
              </a:solidFill>
            </a:endParaRPr>
          </a:p>
          <a:p>
            <a:r>
              <a:rPr lang="en-US" altLang="ja-JP" sz="2800" dirty="0">
                <a:solidFill>
                  <a:schemeClr val="bg1">
                    <a:lumMod val="50000"/>
                  </a:schemeClr>
                </a:solidFill>
              </a:rPr>
              <a:t>3.</a:t>
            </a:r>
            <a:r>
              <a:rPr lang="ja-JP" altLang="en-US" sz="2800" dirty="0">
                <a:solidFill>
                  <a:schemeClr val="bg1">
                    <a:lumMod val="50000"/>
                  </a:schemeClr>
                </a:solidFill>
              </a:rPr>
              <a:t>　</a:t>
            </a:r>
            <a:r>
              <a:rPr lang="en-US" altLang="ja-JP" sz="2800" dirty="0">
                <a:solidFill>
                  <a:schemeClr val="bg1">
                    <a:lumMod val="50000"/>
                  </a:schemeClr>
                </a:solidFill>
              </a:rPr>
              <a:t>MySQL</a:t>
            </a:r>
            <a:r>
              <a:rPr lang="ja-JP" altLang="en-US" sz="2800" dirty="0">
                <a:solidFill>
                  <a:schemeClr val="bg1">
                    <a:lumMod val="50000"/>
                  </a:schemeClr>
                </a:solidFill>
              </a:rPr>
              <a:t>のインストール</a:t>
            </a:r>
            <a:endParaRPr lang="en-US" altLang="ja-JP" sz="2800" dirty="0">
              <a:solidFill>
                <a:schemeClr val="bg1">
                  <a:lumMod val="50000"/>
                </a:schemeClr>
              </a:solidFill>
            </a:endParaRPr>
          </a:p>
          <a:p>
            <a:r>
              <a:rPr lang="en-US" altLang="ja-JP" sz="2800" dirty="0">
                <a:solidFill>
                  <a:schemeClr val="bg1">
                    <a:lumMod val="50000"/>
                  </a:schemeClr>
                </a:solidFill>
              </a:rPr>
              <a:t>4.   Eclipse</a:t>
            </a:r>
            <a:r>
              <a:rPr lang="ja-JP" altLang="en-US" sz="2800" dirty="0">
                <a:solidFill>
                  <a:schemeClr val="bg1">
                    <a:lumMod val="50000"/>
                  </a:schemeClr>
                </a:solidFill>
              </a:rPr>
              <a:t>のインストール</a:t>
            </a:r>
            <a:endParaRPr lang="en-US" altLang="ja-JP" sz="2800" dirty="0">
              <a:solidFill>
                <a:schemeClr val="bg1">
                  <a:lumMod val="50000"/>
                </a:schemeClr>
              </a:solidFill>
            </a:endParaRPr>
          </a:p>
          <a:p>
            <a:r>
              <a:rPr lang="en-US" altLang="ja-JP" sz="2800" dirty="0" smtClean="0">
                <a:solidFill>
                  <a:schemeClr val="bg1">
                    <a:lumMod val="50000"/>
                  </a:schemeClr>
                </a:solidFill>
              </a:rPr>
              <a:t>5.</a:t>
            </a:r>
            <a:r>
              <a:rPr lang="ja-JP" altLang="en-US" sz="2800" dirty="0" smtClean="0">
                <a:solidFill>
                  <a:schemeClr val="bg1">
                    <a:lumMod val="50000"/>
                  </a:schemeClr>
                </a:solidFill>
              </a:rPr>
              <a:t>　</a:t>
            </a:r>
            <a:r>
              <a:rPr lang="en-US" altLang="ja-JP" sz="2800" dirty="0" smtClean="0">
                <a:solidFill>
                  <a:schemeClr val="bg1">
                    <a:lumMod val="50000"/>
                  </a:schemeClr>
                </a:solidFill>
              </a:rPr>
              <a:t>JAVA_HOME</a:t>
            </a:r>
            <a:r>
              <a:rPr lang="ja-JP" altLang="en-US" sz="2800" dirty="0" smtClean="0">
                <a:solidFill>
                  <a:schemeClr val="bg1">
                    <a:lumMod val="50000"/>
                  </a:schemeClr>
                </a:solidFill>
              </a:rPr>
              <a:t>の設定</a:t>
            </a:r>
            <a:endParaRPr lang="en-US" altLang="ja-JP" sz="2800" dirty="0" smtClean="0">
              <a:solidFill>
                <a:schemeClr val="bg1">
                  <a:lumMod val="50000"/>
                </a:schemeClr>
              </a:solidFill>
            </a:endParaRPr>
          </a:p>
          <a:p>
            <a:r>
              <a:rPr lang="en-US" altLang="ja-JP" sz="2800" dirty="0" smtClean="0">
                <a:solidFill>
                  <a:schemeClr val="tx1"/>
                </a:solidFill>
              </a:rPr>
              <a:t>6.</a:t>
            </a:r>
            <a:r>
              <a:rPr lang="ja-JP" altLang="en-US" sz="2800" dirty="0" smtClean="0">
                <a:solidFill>
                  <a:schemeClr val="tx1"/>
                </a:solidFill>
              </a:rPr>
              <a:t>　</a:t>
            </a:r>
            <a:r>
              <a:rPr lang="en-US" altLang="ja-JP" sz="2800" dirty="0" smtClean="0">
                <a:solidFill>
                  <a:schemeClr val="tx1"/>
                </a:solidFill>
              </a:rPr>
              <a:t>Tomcat</a:t>
            </a:r>
            <a:r>
              <a:rPr lang="ja-JP" altLang="en-US" sz="2800" dirty="0" smtClean="0">
                <a:solidFill>
                  <a:schemeClr val="tx1"/>
                </a:solidFill>
              </a:rPr>
              <a:t>の設定</a:t>
            </a:r>
            <a:endParaRPr lang="en-US" altLang="ja-JP" sz="2800" dirty="0" smtClean="0">
              <a:solidFill>
                <a:schemeClr val="tx1"/>
              </a:solidFill>
            </a:endParaRPr>
          </a:p>
          <a:p>
            <a:r>
              <a:rPr lang="en-US" altLang="ja-JP" sz="2800" dirty="0" smtClean="0">
                <a:solidFill>
                  <a:schemeClr val="bg1">
                    <a:lumMod val="50000"/>
                  </a:schemeClr>
                </a:solidFill>
              </a:rPr>
              <a:t>7</a:t>
            </a:r>
            <a:r>
              <a:rPr lang="en-US" altLang="ja-JP" sz="2800" dirty="0">
                <a:solidFill>
                  <a:schemeClr val="bg1">
                    <a:lumMod val="50000"/>
                  </a:schemeClr>
                </a:solidFill>
              </a:rPr>
              <a:t>.</a:t>
            </a:r>
            <a:r>
              <a:rPr lang="ja-JP" altLang="en-US" sz="2800" dirty="0">
                <a:solidFill>
                  <a:schemeClr val="bg1">
                    <a:lumMod val="50000"/>
                  </a:schemeClr>
                </a:solidFill>
              </a:rPr>
              <a:t>　</a:t>
            </a:r>
            <a:r>
              <a:rPr lang="en-US" altLang="ja-JP" sz="2800" dirty="0" err="1">
                <a:solidFill>
                  <a:schemeClr val="bg1">
                    <a:lumMod val="50000"/>
                  </a:schemeClr>
                </a:solidFill>
              </a:rPr>
              <a:t>Git</a:t>
            </a:r>
            <a:r>
              <a:rPr lang="ja-JP" altLang="en-US" sz="2800" dirty="0">
                <a:solidFill>
                  <a:schemeClr val="bg1">
                    <a:lumMod val="50000"/>
                  </a:schemeClr>
                </a:solidFill>
              </a:rPr>
              <a:t>環境設定（</a:t>
            </a:r>
            <a:r>
              <a:rPr lang="en-US" altLang="ja-JP" sz="2800" dirty="0">
                <a:solidFill>
                  <a:schemeClr val="bg1">
                    <a:lumMod val="50000"/>
                  </a:schemeClr>
                </a:solidFill>
              </a:rPr>
              <a:t>Source</a:t>
            </a:r>
            <a:r>
              <a:rPr lang="ja-JP" altLang="en-US" sz="2800" dirty="0">
                <a:solidFill>
                  <a:schemeClr val="bg1">
                    <a:lumMod val="50000"/>
                  </a:schemeClr>
                </a:solidFill>
              </a:rPr>
              <a:t> </a:t>
            </a:r>
            <a:r>
              <a:rPr lang="en-US" altLang="ja-JP" sz="2800" dirty="0">
                <a:solidFill>
                  <a:schemeClr val="bg1">
                    <a:lumMod val="50000"/>
                  </a:schemeClr>
                </a:solidFill>
              </a:rPr>
              <a:t>Tree</a:t>
            </a:r>
            <a:r>
              <a:rPr lang="ja-JP" altLang="en-US" sz="2800" dirty="0">
                <a:solidFill>
                  <a:schemeClr val="bg1">
                    <a:lumMod val="50000"/>
                  </a:schemeClr>
                </a:solidFill>
              </a:rPr>
              <a:t>）</a:t>
            </a:r>
          </a:p>
          <a:p>
            <a:endParaRPr kumimoji="1" lang="ja-JP" altLang="en-US" sz="2800" dirty="0">
              <a:solidFill>
                <a:schemeClr val="tx1">
                  <a:lumMod val="50000"/>
                  <a:lumOff val="50000"/>
                </a:schemeClr>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33</a:t>
            </a:fld>
            <a:endParaRPr lang="en-US" sz="2400" dirty="0"/>
          </a:p>
        </p:txBody>
      </p:sp>
    </p:spTree>
    <p:extLst>
      <p:ext uri="{BB962C8B-B14F-4D97-AF65-F5344CB8AC3E}">
        <p14:creationId xmlns:p14="http://schemas.microsoft.com/office/powerpoint/2010/main" val="631834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smtClean="0">
                <a:solidFill>
                  <a:schemeClr val="accent2"/>
                </a:solidFill>
                <a:latin typeface="+mj-ea"/>
              </a:rPr>
              <a:t>の設定</a:t>
            </a:r>
            <a:endParaRPr kumimoji="1" lang="ja-JP" altLang="en-US" dirty="0">
              <a:solidFill>
                <a:schemeClr val="accent2"/>
              </a:solidFill>
            </a:endParaRPr>
          </a:p>
        </p:txBody>
      </p:sp>
      <p:sp>
        <p:nvSpPr>
          <p:cNvPr id="4" name="コンテンツ プレースホルダー 3"/>
          <p:cNvSpPr>
            <a:spLocks noGrp="1"/>
          </p:cNvSpPr>
          <p:nvPr>
            <p:ph idx="1"/>
          </p:nvPr>
        </p:nvSpPr>
        <p:spPr>
          <a:xfrm>
            <a:off x="822959" y="1961848"/>
            <a:ext cx="7543801" cy="3161697"/>
          </a:xfrm>
        </p:spPr>
        <p:txBody>
          <a:bodyPr>
            <a:normAutofit/>
          </a:bodyPr>
          <a:lstStyle/>
          <a:p>
            <a:r>
              <a:rPr lang="en-US" altLang="ja-JP" sz="2400" dirty="0">
                <a:solidFill>
                  <a:schemeClr val="tx1">
                    <a:lumMod val="85000"/>
                    <a:lumOff val="15000"/>
                  </a:schemeClr>
                </a:solidFill>
                <a:latin typeface="+mn-ea"/>
                <a:hlinkClick r:id="rId2"/>
              </a:rPr>
              <a:t>http://</a:t>
            </a:r>
            <a:r>
              <a:rPr lang="en-US" altLang="ja-JP" sz="2400" dirty="0" smtClean="0">
                <a:solidFill>
                  <a:schemeClr val="tx1">
                    <a:lumMod val="85000"/>
                    <a:lumOff val="15000"/>
                  </a:schemeClr>
                </a:solidFill>
                <a:latin typeface="+mn-ea"/>
                <a:hlinkClick r:id="rId2"/>
              </a:rPr>
              <a:t>tomcat.apache.org/download-70.cgi</a:t>
            </a:r>
            <a:r>
              <a:rPr lang="ja-JP" altLang="en-US" sz="2400" dirty="0">
                <a:solidFill>
                  <a:schemeClr val="tx1">
                    <a:lumMod val="85000"/>
                    <a:lumOff val="15000"/>
                  </a:schemeClr>
                </a:solidFill>
                <a:latin typeface="+mn-ea"/>
              </a:rPr>
              <a:t> </a:t>
            </a:r>
            <a:r>
              <a:rPr lang="ja-JP" altLang="en-US" sz="2400" dirty="0" smtClean="0">
                <a:solidFill>
                  <a:schemeClr val="tx1">
                    <a:lumMod val="85000"/>
                    <a:lumOff val="15000"/>
                  </a:schemeClr>
                </a:solidFill>
                <a:latin typeface="+mn-ea"/>
              </a:rPr>
              <a:t>にアクセスして</a:t>
            </a:r>
            <a:endParaRPr lang="en-US" altLang="ja-JP" sz="2400" dirty="0" smtClean="0">
              <a:solidFill>
                <a:schemeClr val="tx1">
                  <a:lumMod val="85000"/>
                  <a:lumOff val="15000"/>
                </a:schemeClr>
              </a:solidFill>
              <a:latin typeface="+mn-ea"/>
            </a:endParaRPr>
          </a:p>
          <a:p>
            <a:r>
              <a:rPr lang="en-US" altLang="ja-JP" dirty="0">
                <a:hlinkClick r:id="rId3"/>
              </a:rPr>
              <a:t>32-bit/64-bit Windows Service </a:t>
            </a:r>
            <a:r>
              <a:rPr lang="en-US" altLang="ja-JP" dirty="0" smtClean="0">
                <a:hlinkClick r:id="rId3"/>
              </a:rPr>
              <a:t>Installer</a:t>
            </a:r>
            <a:r>
              <a:rPr lang="ja-JP" altLang="en-US" dirty="0"/>
              <a:t> </a:t>
            </a:r>
            <a:r>
              <a:rPr lang="ja-JP" altLang="en-US" sz="2400" dirty="0" smtClean="0"/>
              <a:t>をクリックして</a:t>
            </a:r>
            <a:r>
              <a:rPr lang="ja-JP" altLang="en-US" sz="2400" dirty="0"/>
              <a:t>ダウンロード</a:t>
            </a:r>
            <a:endParaRPr lang="en-US" altLang="ja-JP" sz="2400" dirty="0" smtClean="0">
              <a:solidFill>
                <a:schemeClr val="tx1">
                  <a:lumMod val="85000"/>
                  <a:lumOff val="15000"/>
                </a:schemeClr>
              </a:solidFill>
              <a:latin typeface="+mn-ea"/>
            </a:endParaRPr>
          </a:p>
          <a:p>
            <a:endParaRPr kumimoji="1" lang="en-US" altLang="ja-JP" sz="3200" dirty="0">
              <a:solidFill>
                <a:schemeClr val="tx1">
                  <a:lumMod val="85000"/>
                  <a:lumOff val="15000"/>
                </a:schemeClr>
              </a:solidFill>
              <a:latin typeface="+mn-ea"/>
            </a:endParaRPr>
          </a:p>
          <a:p>
            <a:endParaRPr kumimoji="1" lang="ja-JP" altLang="en-US" sz="3200" dirty="0">
              <a:solidFill>
                <a:schemeClr val="tx1">
                  <a:lumMod val="85000"/>
                  <a:lumOff val="15000"/>
                </a:schemeClr>
              </a:solidFill>
              <a:latin typeface="+mn-ea"/>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34</a:t>
            </a:fld>
            <a:endParaRPr lang="en-US" sz="2400" dirty="0"/>
          </a:p>
        </p:txBody>
      </p:sp>
      <p:pic>
        <p:nvPicPr>
          <p:cNvPr id="8" name="図 7"/>
          <p:cNvPicPr>
            <a:picLocks noChangeAspect="1"/>
          </p:cNvPicPr>
          <p:nvPr/>
        </p:nvPicPr>
        <p:blipFill>
          <a:blip r:embed="rId4"/>
          <a:stretch>
            <a:fillRect/>
          </a:stretch>
        </p:blipFill>
        <p:spPr>
          <a:xfrm>
            <a:off x="942537" y="3089429"/>
            <a:ext cx="6268325" cy="2181529"/>
          </a:xfrm>
          <a:prstGeom prst="rect">
            <a:avLst/>
          </a:prstGeom>
        </p:spPr>
      </p:pic>
      <p:sp>
        <p:nvSpPr>
          <p:cNvPr id="6" name="片側の 2 つの角を丸めた四角形 5"/>
          <p:cNvSpPr/>
          <p:nvPr/>
        </p:nvSpPr>
        <p:spPr>
          <a:xfrm>
            <a:off x="1793130" y="5090486"/>
            <a:ext cx="4128988" cy="223079"/>
          </a:xfrm>
          <a:prstGeom prst="round2Same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511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000070" y="2115592"/>
            <a:ext cx="5010550" cy="3866728"/>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35</a:t>
            </a:fld>
            <a:endParaRPr lang="en-US" sz="2400" dirty="0"/>
          </a:p>
        </p:txBody>
      </p:sp>
      <p:sp>
        <p:nvSpPr>
          <p:cNvPr id="4" name="テキスト ボックス 3"/>
          <p:cNvSpPr txBox="1"/>
          <p:nvPr/>
        </p:nvSpPr>
        <p:spPr>
          <a:xfrm>
            <a:off x="6531430" y="3848901"/>
            <a:ext cx="2133599" cy="400110"/>
          </a:xfrm>
          <a:prstGeom prst="rect">
            <a:avLst/>
          </a:prstGeom>
          <a:noFill/>
        </p:spPr>
        <p:txBody>
          <a:bodyPr wrap="square" rtlCol="0">
            <a:spAutoFit/>
          </a:bodyPr>
          <a:lstStyle/>
          <a:p>
            <a:r>
              <a:rPr kumimoji="1" lang="ja-JP" altLang="en-US" sz="2000" b="1" dirty="0" smtClean="0"/>
              <a:t>「</a:t>
            </a:r>
            <a:r>
              <a:rPr kumimoji="1" lang="en-US" altLang="ja-JP" sz="2000" b="1" dirty="0"/>
              <a:t>Next</a:t>
            </a:r>
            <a:r>
              <a:rPr kumimoji="1" lang="ja-JP" altLang="en-US" sz="2000" b="1" dirty="0" smtClean="0"/>
              <a:t>」を</a:t>
            </a:r>
            <a:r>
              <a:rPr kumimoji="1" lang="ja-JP" altLang="en-US" b="1" dirty="0" smtClean="0"/>
              <a:t>クリック</a:t>
            </a:r>
            <a:endParaRPr kumimoji="1" lang="ja-JP" altLang="en-US" b="1" dirty="0"/>
          </a:p>
        </p:txBody>
      </p:sp>
      <p:cxnSp>
        <p:nvCxnSpPr>
          <p:cNvPr id="7" name="直線矢印コネクタ 6"/>
          <p:cNvCxnSpPr>
            <a:stCxn id="4" idx="1"/>
          </p:cNvCxnSpPr>
          <p:nvPr/>
        </p:nvCxnSpPr>
        <p:spPr>
          <a:xfrm flipH="1">
            <a:off x="4978400" y="404895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コンテンツ プレースホルダー 7"/>
          <p:cNvSpPr>
            <a:spLocks noGrp="1"/>
          </p:cNvSpPr>
          <p:nvPr>
            <p:ph idx="1"/>
          </p:nvPr>
        </p:nvSpPr>
        <p:spPr/>
        <p:txBody>
          <a:bodyPr/>
          <a:lstStyle/>
          <a:p>
            <a:endParaRPr lang="en-US" altLang="ja-JP" dirty="0" smtClean="0"/>
          </a:p>
          <a:p>
            <a:endParaRPr kumimoji="1" lang="ja-JP" altLang="en-US" dirty="0"/>
          </a:p>
        </p:txBody>
      </p:sp>
    </p:spTree>
    <p:extLst>
      <p:ext uri="{BB962C8B-B14F-4D97-AF65-F5344CB8AC3E}">
        <p14:creationId xmlns:p14="http://schemas.microsoft.com/office/powerpoint/2010/main" val="386412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822960" y="1979091"/>
            <a:ext cx="5301003" cy="4139729"/>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36</a:t>
            </a:fld>
            <a:endParaRPr lang="en-US" sz="2400" dirty="0"/>
          </a:p>
        </p:txBody>
      </p:sp>
      <p:sp>
        <p:nvSpPr>
          <p:cNvPr id="4" name="テキスト ボックス 3"/>
          <p:cNvSpPr txBox="1"/>
          <p:nvPr/>
        </p:nvSpPr>
        <p:spPr>
          <a:xfrm>
            <a:off x="6531430" y="3848901"/>
            <a:ext cx="2133599" cy="400110"/>
          </a:xfrm>
          <a:prstGeom prst="rect">
            <a:avLst/>
          </a:prstGeom>
          <a:noFill/>
        </p:spPr>
        <p:txBody>
          <a:bodyPr wrap="square" rtlCol="0">
            <a:spAutoFit/>
          </a:bodyPr>
          <a:lstStyle/>
          <a:p>
            <a:r>
              <a:rPr kumimoji="1" lang="ja-JP" altLang="en-US" sz="2000" b="1" dirty="0" smtClean="0"/>
              <a:t>「</a:t>
            </a:r>
            <a:r>
              <a:rPr kumimoji="1" lang="en-US" altLang="ja-JP" sz="2000" b="1" dirty="0" smtClean="0"/>
              <a:t>I Agree</a:t>
            </a:r>
            <a:r>
              <a:rPr kumimoji="1" lang="ja-JP" altLang="en-US" sz="2000" b="1" dirty="0" smtClean="0"/>
              <a:t>」を</a:t>
            </a:r>
            <a:r>
              <a:rPr kumimoji="1" lang="ja-JP" altLang="en-US" b="1" dirty="0" smtClean="0"/>
              <a:t>クリック</a:t>
            </a:r>
            <a:endParaRPr kumimoji="1" lang="ja-JP" altLang="en-US" b="1" dirty="0"/>
          </a:p>
        </p:txBody>
      </p:sp>
      <p:cxnSp>
        <p:nvCxnSpPr>
          <p:cNvPr id="7" name="直線矢印コネクタ 6"/>
          <p:cNvCxnSpPr>
            <a:stCxn id="4" idx="1"/>
          </p:cNvCxnSpPr>
          <p:nvPr/>
        </p:nvCxnSpPr>
        <p:spPr>
          <a:xfrm flipH="1">
            <a:off x="4978400" y="404895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p:cNvSpPr>
            <a:spLocks noGrp="1"/>
          </p:cNvSpPr>
          <p:nvPr>
            <p:ph idx="1"/>
          </p:nvPr>
        </p:nvSpPr>
        <p:spPr>
          <a:xfrm>
            <a:off x="1063898" y="1936456"/>
            <a:ext cx="7543801" cy="4023360"/>
          </a:xfrm>
        </p:spPr>
        <p:txBody>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2672713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p:cNvPicPr>
            <a:picLocks noGrp="1" noChangeAspect="1"/>
          </p:cNvPicPr>
          <p:nvPr>
            <p:ph idx="1"/>
          </p:nvPr>
        </p:nvPicPr>
        <p:blipFill>
          <a:blip r:embed="rId2"/>
          <a:stretch>
            <a:fillRect/>
          </a:stretch>
        </p:blipFill>
        <p:spPr>
          <a:xfrm>
            <a:off x="822960" y="2024336"/>
            <a:ext cx="5204651" cy="4049240"/>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37</a:t>
            </a:fld>
            <a:endParaRPr lang="en-US" sz="2400" dirty="0"/>
          </a:p>
        </p:txBody>
      </p:sp>
      <p:sp>
        <p:nvSpPr>
          <p:cNvPr id="4" name="テキスト ボックス 3"/>
          <p:cNvSpPr txBox="1"/>
          <p:nvPr/>
        </p:nvSpPr>
        <p:spPr>
          <a:xfrm>
            <a:off x="6531430" y="3848901"/>
            <a:ext cx="2133599" cy="400110"/>
          </a:xfrm>
          <a:prstGeom prst="rect">
            <a:avLst/>
          </a:prstGeom>
          <a:noFill/>
        </p:spPr>
        <p:txBody>
          <a:bodyPr wrap="square" rtlCol="0">
            <a:spAutoFit/>
          </a:bodyPr>
          <a:lstStyle/>
          <a:p>
            <a:r>
              <a:rPr kumimoji="1" lang="ja-JP" altLang="en-US" sz="2000" b="1" dirty="0" smtClean="0"/>
              <a:t>「</a:t>
            </a:r>
            <a:r>
              <a:rPr kumimoji="1" lang="en-US" altLang="ja-JP" sz="2000" b="1" dirty="0"/>
              <a:t>Next</a:t>
            </a:r>
            <a:r>
              <a:rPr kumimoji="1" lang="ja-JP" altLang="en-US" sz="2000" b="1" dirty="0" smtClean="0"/>
              <a:t>」を</a:t>
            </a:r>
            <a:r>
              <a:rPr kumimoji="1" lang="ja-JP" altLang="en-US" b="1" dirty="0" smtClean="0"/>
              <a:t>クリック</a:t>
            </a:r>
            <a:endParaRPr kumimoji="1" lang="ja-JP" altLang="en-US" b="1" dirty="0"/>
          </a:p>
        </p:txBody>
      </p:sp>
      <p:cxnSp>
        <p:nvCxnSpPr>
          <p:cNvPr id="7" name="直線矢印コネクタ 6"/>
          <p:cNvCxnSpPr>
            <a:stCxn id="4" idx="1"/>
          </p:cNvCxnSpPr>
          <p:nvPr/>
        </p:nvCxnSpPr>
        <p:spPr>
          <a:xfrm flipH="1">
            <a:off x="4978400" y="404895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446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a:stretch>
            <a:fillRect/>
          </a:stretch>
        </p:blipFill>
        <p:spPr>
          <a:xfrm>
            <a:off x="822960" y="2055322"/>
            <a:ext cx="5159376" cy="3987267"/>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38</a:t>
            </a:fld>
            <a:endParaRPr lang="en-US" sz="2400" dirty="0"/>
          </a:p>
        </p:txBody>
      </p:sp>
      <p:sp>
        <p:nvSpPr>
          <p:cNvPr id="4" name="テキスト ボックス 3"/>
          <p:cNvSpPr txBox="1"/>
          <p:nvPr/>
        </p:nvSpPr>
        <p:spPr>
          <a:xfrm>
            <a:off x="6531430" y="3848901"/>
            <a:ext cx="2133599" cy="400110"/>
          </a:xfrm>
          <a:prstGeom prst="rect">
            <a:avLst/>
          </a:prstGeom>
          <a:noFill/>
        </p:spPr>
        <p:txBody>
          <a:bodyPr wrap="square" rtlCol="0">
            <a:spAutoFit/>
          </a:bodyPr>
          <a:lstStyle/>
          <a:p>
            <a:r>
              <a:rPr kumimoji="1" lang="ja-JP" altLang="en-US" sz="2000" b="1" dirty="0" smtClean="0"/>
              <a:t>「</a:t>
            </a:r>
            <a:r>
              <a:rPr kumimoji="1" lang="en-US" altLang="ja-JP" sz="2000" b="1" dirty="0"/>
              <a:t>Next</a:t>
            </a:r>
            <a:r>
              <a:rPr kumimoji="1" lang="ja-JP" altLang="en-US" sz="2000" b="1" dirty="0" smtClean="0"/>
              <a:t>」を</a:t>
            </a:r>
            <a:r>
              <a:rPr kumimoji="1" lang="ja-JP" altLang="en-US" b="1" dirty="0" smtClean="0"/>
              <a:t>クリック</a:t>
            </a:r>
            <a:endParaRPr kumimoji="1" lang="ja-JP" altLang="en-US" b="1" dirty="0"/>
          </a:p>
        </p:txBody>
      </p:sp>
      <p:cxnSp>
        <p:nvCxnSpPr>
          <p:cNvPr id="7" name="直線矢印コネクタ 6"/>
          <p:cNvCxnSpPr>
            <a:stCxn id="4" idx="1"/>
          </p:cNvCxnSpPr>
          <p:nvPr/>
        </p:nvCxnSpPr>
        <p:spPr>
          <a:xfrm flipH="1">
            <a:off x="4978400" y="4048956"/>
            <a:ext cx="1553030" cy="1655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082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712549" y="2247359"/>
            <a:ext cx="5042091" cy="3917081"/>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39</a:t>
            </a:fld>
            <a:endParaRPr lang="en-US" sz="2400" dirty="0"/>
          </a:p>
        </p:txBody>
      </p:sp>
      <p:sp>
        <p:nvSpPr>
          <p:cNvPr id="4" name="テキスト ボックス 3"/>
          <p:cNvSpPr txBox="1"/>
          <p:nvPr/>
        </p:nvSpPr>
        <p:spPr>
          <a:xfrm>
            <a:off x="6255660" y="4505392"/>
            <a:ext cx="2133599" cy="400110"/>
          </a:xfrm>
          <a:prstGeom prst="rect">
            <a:avLst/>
          </a:prstGeom>
          <a:noFill/>
        </p:spPr>
        <p:txBody>
          <a:bodyPr wrap="square" rtlCol="0">
            <a:spAutoFit/>
          </a:bodyPr>
          <a:lstStyle/>
          <a:p>
            <a:r>
              <a:rPr kumimoji="1" lang="ja-JP" altLang="en-US" sz="2000" b="1" dirty="0" smtClean="0"/>
              <a:t>「</a:t>
            </a:r>
            <a:r>
              <a:rPr kumimoji="1" lang="en-US" altLang="ja-JP" sz="2000" b="1" dirty="0"/>
              <a:t>Next</a:t>
            </a:r>
            <a:r>
              <a:rPr kumimoji="1" lang="ja-JP" altLang="en-US" sz="2000" b="1" dirty="0" smtClean="0"/>
              <a:t>」を</a:t>
            </a:r>
            <a:r>
              <a:rPr kumimoji="1" lang="ja-JP" altLang="en-US" b="1" dirty="0" smtClean="0"/>
              <a:t>クリック</a:t>
            </a:r>
            <a:endParaRPr kumimoji="1" lang="ja-JP" altLang="en-US" b="1" dirty="0"/>
          </a:p>
        </p:txBody>
      </p:sp>
      <p:cxnSp>
        <p:nvCxnSpPr>
          <p:cNvPr id="7" name="直線矢印コネクタ 6"/>
          <p:cNvCxnSpPr/>
          <p:nvPr/>
        </p:nvCxnSpPr>
        <p:spPr>
          <a:xfrm flipH="1">
            <a:off x="4572001" y="4705447"/>
            <a:ext cx="1524001" cy="11132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110515" y="2127812"/>
            <a:ext cx="3033485" cy="923330"/>
          </a:xfrm>
          <a:prstGeom prst="rect">
            <a:avLst/>
          </a:prstGeom>
          <a:noFill/>
        </p:spPr>
        <p:txBody>
          <a:bodyPr wrap="square" rtlCol="0">
            <a:spAutoFit/>
          </a:bodyPr>
          <a:lstStyle/>
          <a:p>
            <a:r>
              <a:rPr kumimoji="1" lang="en-US" altLang="ja-JP" b="1" dirty="0" smtClean="0"/>
              <a:t>Java</a:t>
            </a:r>
            <a:r>
              <a:rPr kumimoji="1" lang="ja-JP" altLang="en-US" b="1" dirty="0" smtClean="0"/>
              <a:t>が</a:t>
            </a:r>
            <a:r>
              <a:rPr kumimoji="1" lang="en-US" altLang="ja-JP" b="1" dirty="0" smtClean="0"/>
              <a:t>PC</a:t>
            </a:r>
            <a:r>
              <a:rPr kumimoji="1" lang="ja-JP" altLang="en-US" b="1" dirty="0" smtClean="0"/>
              <a:t>に入っている場合は</a:t>
            </a:r>
            <a:endParaRPr kumimoji="1" lang="en-US" altLang="ja-JP" b="1" dirty="0" smtClean="0"/>
          </a:p>
          <a:p>
            <a:r>
              <a:rPr kumimoji="1" lang="ja-JP" altLang="en-US" b="1" dirty="0"/>
              <a:t>自動的</a:t>
            </a:r>
            <a:r>
              <a:rPr kumimoji="1" lang="ja-JP" altLang="en-US" b="1" dirty="0" smtClean="0"/>
              <a:t>にパスが表示されます。</a:t>
            </a:r>
            <a:endParaRPr kumimoji="1" lang="ja-JP" altLang="en-US" b="1" dirty="0"/>
          </a:p>
        </p:txBody>
      </p:sp>
    </p:spTree>
    <p:extLst>
      <p:ext uri="{BB962C8B-B14F-4D97-AF65-F5344CB8AC3E}">
        <p14:creationId xmlns:p14="http://schemas.microsoft.com/office/powerpoint/2010/main" val="2748533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１</a:t>
            </a:r>
            <a:r>
              <a:rPr kumimoji="1" lang="en-US" altLang="ja-JP" dirty="0" smtClean="0">
                <a:solidFill>
                  <a:schemeClr val="accent2"/>
                </a:solidFill>
                <a:latin typeface="+mj-ea"/>
              </a:rPr>
              <a:t>.</a:t>
            </a:r>
            <a:r>
              <a:rPr kumimoji="1" lang="ja-JP" altLang="en-US" dirty="0" smtClean="0">
                <a:solidFill>
                  <a:schemeClr val="accent2"/>
                </a:solidFill>
              </a:rPr>
              <a:t>ネットワークの設定</a:t>
            </a:r>
            <a:endParaRPr kumimoji="1" lang="ja-JP" altLang="en-US" dirty="0">
              <a:solidFill>
                <a:schemeClr val="accent2"/>
              </a:solidFill>
            </a:endParaRPr>
          </a:p>
        </p:txBody>
      </p:sp>
      <p:sp>
        <p:nvSpPr>
          <p:cNvPr id="4" name="コンテンツ プレースホルダー 3"/>
          <p:cNvSpPr>
            <a:spLocks noGrp="1"/>
          </p:cNvSpPr>
          <p:nvPr>
            <p:ph idx="1"/>
          </p:nvPr>
        </p:nvSpPr>
        <p:spPr>
          <a:xfrm>
            <a:off x="822959" y="2121503"/>
            <a:ext cx="7543801" cy="3161697"/>
          </a:xfrm>
        </p:spPr>
        <p:txBody>
          <a:bodyPr>
            <a:normAutofit/>
          </a:bodyPr>
          <a:lstStyle/>
          <a:p>
            <a:r>
              <a:rPr kumimoji="1" lang="ja-JP" altLang="en-US" sz="3200" dirty="0" smtClean="0">
                <a:solidFill>
                  <a:schemeClr val="tx1">
                    <a:lumMod val="85000"/>
                    <a:lumOff val="15000"/>
                  </a:schemeClr>
                </a:solidFill>
                <a:latin typeface="+mn-ea"/>
              </a:rPr>
              <a:t>・ワイヤレスネットワーク接続</a:t>
            </a:r>
            <a:endParaRPr kumimoji="1" lang="en-US" altLang="ja-JP" sz="3200" dirty="0" smtClean="0">
              <a:solidFill>
                <a:schemeClr val="tx1">
                  <a:lumMod val="85000"/>
                  <a:lumOff val="15000"/>
                </a:schemeClr>
              </a:solidFill>
              <a:latin typeface="+mn-ea"/>
            </a:endParaRPr>
          </a:p>
          <a:p>
            <a:r>
              <a:rPr lang="ja-JP" altLang="en-US" sz="3200" dirty="0" smtClean="0">
                <a:solidFill>
                  <a:schemeClr val="tx1">
                    <a:lumMod val="85000"/>
                    <a:lumOff val="15000"/>
                  </a:schemeClr>
                </a:solidFill>
                <a:latin typeface="+mn-ea"/>
              </a:rPr>
              <a:t>→　</a:t>
            </a:r>
            <a:r>
              <a:rPr lang="en-US" altLang="ja-JP" sz="3200" dirty="0" smtClean="0">
                <a:solidFill>
                  <a:schemeClr val="tx1">
                    <a:lumMod val="85000"/>
                    <a:lumOff val="15000"/>
                  </a:schemeClr>
                </a:solidFill>
                <a:latin typeface="+mn-ea"/>
              </a:rPr>
              <a:t>Hazelab-G</a:t>
            </a:r>
          </a:p>
          <a:p>
            <a:endParaRPr kumimoji="1" lang="en-US" altLang="ja-JP" sz="3200" dirty="0">
              <a:solidFill>
                <a:schemeClr val="tx1">
                  <a:lumMod val="85000"/>
                  <a:lumOff val="15000"/>
                </a:schemeClr>
              </a:solidFill>
              <a:latin typeface="+mn-ea"/>
            </a:endParaRPr>
          </a:p>
          <a:p>
            <a:r>
              <a:rPr lang="ja-JP" altLang="en-US" sz="3200" dirty="0" smtClean="0">
                <a:solidFill>
                  <a:schemeClr val="tx1">
                    <a:lumMod val="85000"/>
                    <a:lumOff val="15000"/>
                  </a:schemeClr>
                </a:solidFill>
                <a:latin typeface="+mn-ea"/>
              </a:rPr>
              <a:t>・セキュリティキー</a:t>
            </a:r>
            <a:endParaRPr lang="en-US" altLang="ja-JP" sz="3200" dirty="0" smtClean="0">
              <a:solidFill>
                <a:schemeClr val="tx1">
                  <a:lumMod val="85000"/>
                  <a:lumOff val="15000"/>
                </a:schemeClr>
              </a:solidFill>
              <a:latin typeface="+mn-ea"/>
            </a:endParaRPr>
          </a:p>
          <a:p>
            <a:r>
              <a:rPr kumimoji="1" lang="ja-JP" altLang="en-US" sz="3200" dirty="0" smtClean="0">
                <a:solidFill>
                  <a:schemeClr val="tx1">
                    <a:lumMod val="85000"/>
                    <a:lumOff val="15000"/>
                  </a:schemeClr>
                </a:solidFill>
                <a:latin typeface="+mn-ea"/>
              </a:rPr>
              <a:t>→　</a:t>
            </a:r>
            <a:r>
              <a:rPr kumimoji="1" lang="en-US" altLang="ja-JP" sz="3200" dirty="0" smtClean="0">
                <a:solidFill>
                  <a:schemeClr val="tx1">
                    <a:lumMod val="85000"/>
                    <a:lumOff val="15000"/>
                  </a:schemeClr>
                </a:solidFill>
                <a:latin typeface="+mn-ea"/>
              </a:rPr>
              <a:t>NetworkForAtsuo</a:t>
            </a:r>
            <a:endParaRPr kumimoji="1" lang="ja-JP" altLang="en-US" sz="3200" dirty="0">
              <a:solidFill>
                <a:schemeClr val="tx1">
                  <a:lumMod val="85000"/>
                  <a:lumOff val="15000"/>
                </a:schemeClr>
              </a:solidFill>
              <a:latin typeface="+mn-ea"/>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a:t>
            </a:fld>
            <a:endParaRPr lang="en-US" sz="2400" dirty="0"/>
          </a:p>
        </p:txBody>
      </p:sp>
    </p:spTree>
    <p:extLst>
      <p:ext uri="{BB962C8B-B14F-4D97-AF65-F5344CB8AC3E}">
        <p14:creationId xmlns:p14="http://schemas.microsoft.com/office/powerpoint/2010/main" val="24664138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844174" y="1914524"/>
            <a:ext cx="5360619" cy="4153665"/>
          </a:xfrm>
          <a:prstGeom prst="rect">
            <a:avLst/>
          </a:prstGeom>
        </p:spPr>
      </p:pic>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3" name="コンテンツ プレースホルダー 2"/>
          <p:cNvSpPr>
            <a:spLocks noGrp="1"/>
          </p:cNvSpPr>
          <p:nvPr>
            <p:ph idx="1"/>
          </p:nvPr>
        </p:nvSpPr>
        <p:spPr>
          <a:xfrm>
            <a:off x="937259" y="1979677"/>
            <a:ext cx="7543801" cy="4023360"/>
          </a:xfrm>
        </p:spPr>
        <p:txBody>
          <a:bodyPr/>
          <a:lstStyle/>
          <a:p>
            <a:endParaRPr kumimoji="1" lang="en-US" altLang="ja-JP" dirty="0" smtClean="0"/>
          </a:p>
          <a:p>
            <a:endParaRPr kumimoji="1" lang="ja-JP" altLang="en-US"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40</a:t>
            </a:fld>
            <a:endParaRPr lang="en-US" sz="2400" dirty="0"/>
          </a:p>
        </p:txBody>
      </p:sp>
      <p:sp>
        <p:nvSpPr>
          <p:cNvPr id="4" name="テキスト ボックス 3"/>
          <p:cNvSpPr txBox="1"/>
          <p:nvPr/>
        </p:nvSpPr>
        <p:spPr>
          <a:xfrm>
            <a:off x="6255660" y="4360251"/>
            <a:ext cx="2133599" cy="400110"/>
          </a:xfrm>
          <a:prstGeom prst="rect">
            <a:avLst/>
          </a:prstGeom>
          <a:noFill/>
        </p:spPr>
        <p:txBody>
          <a:bodyPr wrap="square" rtlCol="0">
            <a:spAutoFit/>
          </a:bodyPr>
          <a:lstStyle/>
          <a:p>
            <a:r>
              <a:rPr kumimoji="1" lang="ja-JP" altLang="en-US" sz="2000" b="1" dirty="0" smtClean="0"/>
              <a:t>「</a:t>
            </a:r>
            <a:r>
              <a:rPr kumimoji="1" lang="en-US" altLang="ja-JP" sz="2000" b="1" dirty="0"/>
              <a:t>Install</a:t>
            </a:r>
            <a:r>
              <a:rPr kumimoji="1" lang="ja-JP" altLang="en-US" sz="2000" b="1" dirty="0" smtClean="0"/>
              <a:t>」を</a:t>
            </a:r>
            <a:r>
              <a:rPr kumimoji="1" lang="ja-JP" altLang="en-US" b="1" dirty="0" smtClean="0"/>
              <a:t>クリック</a:t>
            </a:r>
            <a:endParaRPr kumimoji="1" lang="ja-JP" altLang="en-US" b="1" dirty="0"/>
          </a:p>
        </p:txBody>
      </p:sp>
      <p:cxnSp>
        <p:nvCxnSpPr>
          <p:cNvPr id="7" name="直線矢印コネクタ 6"/>
          <p:cNvCxnSpPr/>
          <p:nvPr/>
        </p:nvCxnSpPr>
        <p:spPr>
          <a:xfrm flipH="1">
            <a:off x="4709160" y="4556330"/>
            <a:ext cx="1524001" cy="11132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255660" y="2328053"/>
            <a:ext cx="3033485" cy="646331"/>
          </a:xfrm>
          <a:prstGeom prst="rect">
            <a:avLst/>
          </a:prstGeom>
          <a:noFill/>
        </p:spPr>
        <p:txBody>
          <a:bodyPr wrap="square" rtlCol="0">
            <a:spAutoFit/>
          </a:bodyPr>
          <a:lstStyle/>
          <a:p>
            <a:r>
              <a:rPr kumimoji="1" lang="ja-JP" altLang="en-US" b="1" dirty="0" smtClean="0"/>
              <a:t>左は私の</a:t>
            </a:r>
            <a:r>
              <a:rPr kumimoji="1" lang="en-US" altLang="ja-JP" b="1" dirty="0" smtClean="0"/>
              <a:t>PC</a:t>
            </a:r>
            <a:r>
              <a:rPr kumimoji="1" lang="ja-JP" altLang="en-US" b="1" dirty="0" smtClean="0"/>
              <a:t>の場合です！</a:t>
            </a:r>
            <a:endParaRPr kumimoji="1" lang="en-US" altLang="ja-JP" b="1" dirty="0" smtClean="0"/>
          </a:p>
          <a:p>
            <a:r>
              <a:rPr kumimoji="1" lang="ja-JP" altLang="en-US" b="1" dirty="0"/>
              <a:t>基本的</a:t>
            </a:r>
            <a:r>
              <a:rPr kumimoji="1" lang="ja-JP" altLang="en-US" b="1" dirty="0" smtClean="0"/>
              <a:t>にそのままで</a:t>
            </a:r>
            <a:r>
              <a:rPr kumimoji="1" lang="en-US" altLang="ja-JP" b="1" dirty="0" smtClean="0"/>
              <a:t>OK</a:t>
            </a:r>
            <a:r>
              <a:rPr kumimoji="1" lang="ja-JP" altLang="en-US" b="1" dirty="0" smtClean="0"/>
              <a:t>！</a:t>
            </a:r>
            <a:endParaRPr kumimoji="1" lang="en-US" altLang="ja-JP" b="1" dirty="0" smtClean="0"/>
          </a:p>
        </p:txBody>
      </p:sp>
    </p:spTree>
    <p:extLst>
      <p:ext uri="{BB962C8B-B14F-4D97-AF65-F5344CB8AC3E}">
        <p14:creationId xmlns:p14="http://schemas.microsoft.com/office/powerpoint/2010/main" val="2110864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3" name="コンテンツ プレースホルダー 2"/>
          <p:cNvSpPr>
            <a:spLocks noGrp="1"/>
          </p:cNvSpPr>
          <p:nvPr>
            <p:ph idx="1"/>
          </p:nvPr>
        </p:nvSpPr>
        <p:spPr>
          <a:xfrm>
            <a:off x="822959" y="2307771"/>
            <a:ext cx="7543801" cy="3343608"/>
          </a:xfrm>
        </p:spPr>
        <p:txBody>
          <a:bodyPr/>
          <a:lstStyle/>
          <a:p>
            <a:endParaRPr kumimoji="1" lang="en-US" altLang="ja-JP" dirty="0" smtClean="0"/>
          </a:p>
          <a:p>
            <a:r>
              <a:rPr lang="ja-JP" altLang="en-US" sz="2400" b="1" dirty="0"/>
              <a:t>その</a:t>
            </a:r>
            <a:r>
              <a:rPr lang="ja-JP" altLang="en-US" sz="2400" b="1" dirty="0" smtClean="0"/>
              <a:t>ままインストールが完了すれば</a:t>
            </a:r>
            <a:r>
              <a:rPr lang="en-US" altLang="ja-JP" sz="2400" b="1" dirty="0" smtClean="0"/>
              <a:t>OK</a:t>
            </a:r>
            <a:r>
              <a:rPr lang="ja-JP" altLang="en-US" sz="2400" b="1" dirty="0" smtClean="0"/>
              <a:t>！</a:t>
            </a:r>
            <a:endParaRPr lang="en-US" altLang="ja-JP" sz="2400" b="1" dirty="0" smtClean="0"/>
          </a:p>
          <a:p>
            <a:pPr>
              <a:lnSpc>
                <a:spcPct val="150000"/>
              </a:lnSpc>
            </a:pPr>
            <a:r>
              <a:rPr kumimoji="1" lang="ja-JP" altLang="en-US" sz="2400" b="1" dirty="0" smtClean="0"/>
              <a:t>すべてのチェックを外して</a:t>
            </a:r>
            <a:r>
              <a:rPr lang="ja-JP" altLang="en-US" sz="2400" b="1" dirty="0" smtClean="0"/>
              <a:t>「</a:t>
            </a:r>
            <a:r>
              <a:rPr lang="en-US" altLang="ja-JP" sz="2400" b="1" dirty="0" smtClean="0"/>
              <a:t>Finish</a:t>
            </a:r>
            <a:r>
              <a:rPr lang="ja-JP" altLang="en-US" sz="2400" b="1" dirty="0" smtClean="0"/>
              <a:t>」をクリックしましょう。</a:t>
            </a:r>
            <a:endParaRPr lang="en-US" altLang="ja-JP" sz="2400" b="1" dirty="0" smtClean="0"/>
          </a:p>
          <a:p>
            <a:pPr>
              <a:lnSpc>
                <a:spcPct val="150000"/>
              </a:lnSpc>
            </a:pPr>
            <a:r>
              <a:rPr lang="ja-JP" altLang="en-US" sz="2400" b="1" dirty="0"/>
              <a:t>ここから</a:t>
            </a:r>
            <a:r>
              <a:rPr lang="ja-JP" altLang="en-US" sz="2400" b="1" dirty="0" smtClean="0"/>
              <a:t>はインストールできたかのテストを行います。</a:t>
            </a:r>
            <a:endParaRPr kumimoji="1" lang="ja-JP" altLang="en-US" sz="2400" b="1" dirty="0"/>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41</a:t>
            </a:fld>
            <a:endParaRPr lang="en-US" sz="2400" dirty="0"/>
          </a:p>
        </p:txBody>
      </p:sp>
    </p:spTree>
    <p:extLst>
      <p:ext uri="{BB962C8B-B14F-4D97-AF65-F5344CB8AC3E}">
        <p14:creationId xmlns:p14="http://schemas.microsoft.com/office/powerpoint/2010/main" val="1557359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3" name="コンテンツ プレースホルダー 2"/>
          <p:cNvSpPr>
            <a:spLocks noGrp="1"/>
          </p:cNvSpPr>
          <p:nvPr>
            <p:ph idx="1"/>
          </p:nvPr>
        </p:nvSpPr>
        <p:spPr>
          <a:xfrm>
            <a:off x="822959" y="2557390"/>
            <a:ext cx="7543801" cy="3343608"/>
          </a:xfrm>
        </p:spPr>
        <p:txBody>
          <a:bodyPr>
            <a:normAutofit/>
          </a:bodyPr>
          <a:lstStyle/>
          <a:p>
            <a:r>
              <a:rPr lang="en-US" altLang="ja-JP" sz="3600" dirty="0">
                <a:hlinkClick r:id="rId2"/>
              </a:rPr>
              <a:t>http://</a:t>
            </a:r>
            <a:r>
              <a:rPr lang="en-US" altLang="ja-JP" sz="3600" dirty="0" smtClean="0">
                <a:hlinkClick r:id="rId2"/>
              </a:rPr>
              <a:t>localhost:8080/</a:t>
            </a:r>
            <a:r>
              <a:rPr lang="ja-JP" altLang="en-US" sz="3600" dirty="0" smtClean="0"/>
              <a:t>　へアクセスしてみましょう。</a:t>
            </a:r>
            <a:endParaRPr lang="en-US" altLang="ja-JP" sz="3600" dirty="0" smtClean="0"/>
          </a:p>
          <a:p>
            <a:r>
              <a:rPr lang="en-US" altLang="ja-JP" sz="3600" b="1" dirty="0"/>
              <a:t>Apache </a:t>
            </a:r>
            <a:r>
              <a:rPr lang="en-US" altLang="ja-JP" sz="3600" b="1" dirty="0" smtClean="0"/>
              <a:t>Tomcat</a:t>
            </a:r>
            <a:r>
              <a:rPr lang="ja-JP" altLang="en-US" sz="3600" b="1" dirty="0" smtClean="0"/>
              <a:t>の表示があるページが表示されれば</a:t>
            </a:r>
            <a:r>
              <a:rPr lang="en-US" altLang="ja-JP" sz="3600" b="1" dirty="0" smtClean="0"/>
              <a:t>OK</a:t>
            </a:r>
            <a:r>
              <a:rPr lang="ja-JP" altLang="en-US" sz="3600" b="1" dirty="0" smtClean="0"/>
              <a:t>です。</a:t>
            </a:r>
            <a:endParaRPr lang="en-US" altLang="ja-JP" sz="3600" b="1" dirty="0"/>
          </a:p>
          <a:p>
            <a:endParaRPr kumimoji="1" lang="en-US" altLang="ja-JP" sz="3600" dirty="0" smtClean="0"/>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42</a:t>
            </a:fld>
            <a:endParaRPr lang="en-US" sz="2400" dirty="0"/>
          </a:p>
        </p:txBody>
      </p:sp>
    </p:spTree>
    <p:extLst>
      <p:ext uri="{BB962C8B-B14F-4D97-AF65-F5344CB8AC3E}">
        <p14:creationId xmlns:p14="http://schemas.microsoft.com/office/powerpoint/2010/main" val="1668372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3" name="コンテンツ プレースホルダー 2"/>
          <p:cNvSpPr>
            <a:spLocks noGrp="1"/>
          </p:cNvSpPr>
          <p:nvPr>
            <p:ph idx="1"/>
          </p:nvPr>
        </p:nvSpPr>
        <p:spPr>
          <a:xfrm>
            <a:off x="822960" y="1883388"/>
            <a:ext cx="7543801" cy="3563256"/>
          </a:xfrm>
        </p:spPr>
        <p:txBody>
          <a:bodyPr>
            <a:normAutofit fontScale="85000" lnSpcReduction="20000"/>
          </a:bodyPr>
          <a:lstStyle/>
          <a:p>
            <a:r>
              <a:rPr lang="ja-JP" altLang="en-US" sz="3200" dirty="0"/>
              <a:t>次に</a:t>
            </a:r>
            <a:r>
              <a:rPr lang="en-US" altLang="ja-JP" sz="3200" dirty="0"/>
              <a:t>Eclipse</a:t>
            </a:r>
            <a:r>
              <a:rPr lang="ja-JP" altLang="en-US" sz="3200" dirty="0"/>
              <a:t>で</a:t>
            </a:r>
            <a:r>
              <a:rPr lang="en-US" altLang="ja-JP" sz="3200" dirty="0"/>
              <a:t>Tomcat</a:t>
            </a:r>
            <a:r>
              <a:rPr lang="ja-JP" altLang="en-US" sz="3200" dirty="0"/>
              <a:t>を使うための設定を行います</a:t>
            </a:r>
            <a:r>
              <a:rPr lang="ja-JP" altLang="en-US" sz="3200" dirty="0" smtClean="0"/>
              <a:t>。</a:t>
            </a:r>
            <a:endParaRPr kumimoji="1" lang="en-US" altLang="ja-JP" sz="3200" dirty="0" smtClean="0"/>
          </a:p>
          <a:p>
            <a:r>
              <a:rPr kumimoji="1" lang="en-US" altLang="ja-JP" sz="3200" dirty="0" smtClean="0"/>
              <a:t>Eclipse</a:t>
            </a:r>
            <a:r>
              <a:rPr kumimoji="1" lang="ja-JP" altLang="en-US" sz="3200" dirty="0" smtClean="0"/>
              <a:t>に入ったかの確認をします。</a:t>
            </a:r>
            <a:endParaRPr kumimoji="1" lang="en-US" altLang="ja-JP" sz="3200" dirty="0" smtClean="0"/>
          </a:p>
          <a:p>
            <a:r>
              <a:rPr lang="en-US" altLang="ja-JP" sz="3200" dirty="0" smtClean="0"/>
              <a:t>Eclipse</a:t>
            </a:r>
            <a:r>
              <a:rPr lang="ja-JP" altLang="en-US" sz="3200" dirty="0" smtClean="0"/>
              <a:t>を起動して猫みたいなマークが表示されていれば</a:t>
            </a:r>
            <a:r>
              <a:rPr lang="en-US" altLang="ja-JP" sz="3200" dirty="0" smtClean="0"/>
              <a:t>OK</a:t>
            </a:r>
          </a:p>
          <a:p>
            <a:endParaRPr lang="en-US" altLang="ja-JP" sz="3200" dirty="0"/>
          </a:p>
          <a:p>
            <a:endParaRPr lang="en-US" altLang="ja-JP" sz="3200" dirty="0" smtClean="0"/>
          </a:p>
          <a:p>
            <a:endParaRPr lang="en-US" altLang="ja-JP" sz="3200" dirty="0" smtClean="0"/>
          </a:p>
          <a:p>
            <a:r>
              <a:rPr lang="ja-JP" altLang="en-US" sz="3200" dirty="0" smtClean="0"/>
              <a:t>マーク</a:t>
            </a:r>
            <a:r>
              <a:rPr lang="ja-JP" altLang="en-US" sz="3200" dirty="0" smtClean="0"/>
              <a:t>がない</a:t>
            </a:r>
            <a:r>
              <a:rPr lang="ja-JP" altLang="en-US" sz="3200" dirty="0"/>
              <a:t>場合</a:t>
            </a:r>
            <a:r>
              <a:rPr lang="ja-JP" altLang="en-US" sz="3200" dirty="0" smtClean="0"/>
              <a:t>は次のスライドへ</a:t>
            </a:r>
            <a:endParaRPr lang="en-US" altLang="ja-JP" sz="3200" dirty="0" smtClean="0"/>
          </a:p>
          <a:p>
            <a:endParaRPr kumimoji="1" lang="en-US" altLang="ja-JP" sz="3200" dirty="0" smtClean="0"/>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43</a:t>
            </a:fld>
            <a:endParaRPr lang="en-US" sz="2400" dirty="0"/>
          </a:p>
        </p:txBody>
      </p:sp>
      <p:pic>
        <p:nvPicPr>
          <p:cNvPr id="4" name="図 3"/>
          <p:cNvPicPr>
            <a:picLocks noChangeAspect="1"/>
          </p:cNvPicPr>
          <p:nvPr/>
        </p:nvPicPr>
        <p:blipFill>
          <a:blip r:embed="rId2"/>
          <a:stretch>
            <a:fillRect/>
          </a:stretch>
        </p:blipFill>
        <p:spPr>
          <a:xfrm>
            <a:off x="1641100" y="3665016"/>
            <a:ext cx="6015566" cy="997631"/>
          </a:xfrm>
          <a:prstGeom prst="rect">
            <a:avLst/>
          </a:prstGeom>
        </p:spPr>
      </p:pic>
      <p:sp>
        <p:nvSpPr>
          <p:cNvPr id="6" name="円/楕円 5"/>
          <p:cNvSpPr/>
          <p:nvPr/>
        </p:nvSpPr>
        <p:spPr>
          <a:xfrm>
            <a:off x="4252686" y="4259511"/>
            <a:ext cx="1349828" cy="4934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5566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６</a:t>
            </a:r>
            <a:r>
              <a:rPr lang="en-US" altLang="ja-JP" dirty="0" smtClean="0">
                <a:solidFill>
                  <a:schemeClr val="accent2"/>
                </a:solidFill>
                <a:latin typeface="+mj-ea"/>
              </a:rPr>
              <a:t>.Tomcat</a:t>
            </a:r>
            <a:r>
              <a:rPr lang="ja-JP" altLang="en-US" dirty="0">
                <a:solidFill>
                  <a:schemeClr val="accent2"/>
                </a:solidFill>
                <a:latin typeface="+mj-ea"/>
              </a:rPr>
              <a:t>の設定</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44</a:t>
            </a:fld>
            <a:endParaRPr lang="en-US" sz="2400" dirty="0"/>
          </a:p>
        </p:txBody>
      </p:sp>
      <p:sp>
        <p:nvSpPr>
          <p:cNvPr id="8" name="コンテンツ プレースホルダー 7"/>
          <p:cNvSpPr>
            <a:spLocks noGrp="1"/>
          </p:cNvSpPr>
          <p:nvPr>
            <p:ph idx="1"/>
          </p:nvPr>
        </p:nvSpPr>
        <p:spPr>
          <a:xfrm>
            <a:off x="683811" y="1971630"/>
            <a:ext cx="7958184" cy="4023360"/>
          </a:xfrm>
        </p:spPr>
        <p:txBody>
          <a:bodyPr>
            <a:normAutofit fontScale="92500"/>
          </a:bodyPr>
          <a:lstStyle/>
          <a:p>
            <a:r>
              <a:rPr lang="ja-JP" altLang="en-US" sz="2400" dirty="0" smtClean="0">
                <a:solidFill>
                  <a:schemeClr val="tx1"/>
                </a:solidFill>
              </a:rPr>
              <a:t>１．</a:t>
            </a:r>
            <a:r>
              <a:rPr lang="en-US" altLang="ja-JP" sz="2400" dirty="0">
                <a:solidFill>
                  <a:schemeClr val="tx1"/>
                </a:solidFill>
                <a:hlinkClick r:id="rId2"/>
              </a:rPr>
              <a:t>https://sourceforge.net/projects/tomcatplugin/files/updatesite</a:t>
            </a:r>
            <a:r>
              <a:rPr lang="en-US" altLang="ja-JP" sz="2400" dirty="0" smtClean="0">
                <a:solidFill>
                  <a:schemeClr val="tx1"/>
                </a:solidFill>
                <a:hlinkClick r:id="rId2"/>
              </a:rPr>
              <a:t>/</a:t>
            </a:r>
            <a:r>
              <a:rPr lang="ja-JP" altLang="en-US" sz="2400" dirty="0">
                <a:solidFill>
                  <a:schemeClr val="tx1"/>
                </a:solidFill>
              </a:rPr>
              <a:t>　</a:t>
            </a:r>
            <a:r>
              <a:rPr lang="ja-JP" altLang="en-US" sz="2400" dirty="0" smtClean="0">
                <a:solidFill>
                  <a:schemeClr val="tx1"/>
                </a:solidFill>
              </a:rPr>
              <a:t>の</a:t>
            </a:r>
            <a:r>
              <a:rPr lang="ja-JP" altLang="en-US" sz="2400" dirty="0">
                <a:solidFill>
                  <a:schemeClr val="tx1"/>
                </a:solidFill>
              </a:rPr>
              <a:t>「</a:t>
            </a:r>
            <a:r>
              <a:rPr lang="en-US" altLang="ja-JP" sz="2400" dirty="0">
                <a:solidFill>
                  <a:schemeClr val="tx1"/>
                </a:solidFill>
              </a:rPr>
              <a:t>Download update site archive (1.5 MB)</a:t>
            </a:r>
            <a:r>
              <a:rPr lang="ja-JP" altLang="en-US" sz="2400" dirty="0">
                <a:solidFill>
                  <a:schemeClr val="tx1"/>
                </a:solidFill>
              </a:rPr>
              <a:t>」のリンクから</a:t>
            </a:r>
            <a:r>
              <a:rPr lang="en-US" altLang="ja-JP" sz="2400" dirty="0">
                <a:solidFill>
                  <a:schemeClr val="tx1"/>
                </a:solidFill>
              </a:rPr>
              <a:t>zip</a:t>
            </a:r>
            <a:r>
              <a:rPr lang="ja-JP" altLang="en-US" sz="2400" dirty="0">
                <a:solidFill>
                  <a:schemeClr val="tx1"/>
                </a:solidFill>
              </a:rPr>
              <a:t>ファイルをダウンロードする。</a:t>
            </a:r>
          </a:p>
          <a:p>
            <a:r>
              <a:rPr lang="ja-JP" altLang="en-US" sz="2400" dirty="0" smtClean="0">
                <a:solidFill>
                  <a:schemeClr val="tx1"/>
                </a:solidFill>
              </a:rPr>
              <a:t>２．</a:t>
            </a:r>
            <a:r>
              <a:rPr lang="en-US" altLang="ja-JP" sz="2400" dirty="0" smtClean="0">
                <a:solidFill>
                  <a:schemeClr val="tx1"/>
                </a:solidFill>
              </a:rPr>
              <a:t>Eclipse</a:t>
            </a:r>
            <a:r>
              <a:rPr lang="ja-JP" altLang="en-US" sz="2400" dirty="0" smtClean="0">
                <a:solidFill>
                  <a:schemeClr val="tx1"/>
                </a:solidFill>
              </a:rPr>
              <a:t>の［</a:t>
            </a:r>
            <a:r>
              <a:rPr lang="ja-JP" altLang="en-US" sz="2400" dirty="0">
                <a:solidFill>
                  <a:schemeClr val="tx1"/>
                </a:solidFill>
              </a:rPr>
              <a:t>ヘルプ］</a:t>
            </a:r>
            <a:r>
              <a:rPr lang="en-US" altLang="ja-JP" sz="2400" dirty="0">
                <a:solidFill>
                  <a:schemeClr val="tx1"/>
                </a:solidFill>
              </a:rPr>
              <a:t>&gt;</a:t>
            </a:r>
            <a:r>
              <a:rPr lang="ja-JP" altLang="en-US" sz="2400" dirty="0">
                <a:solidFill>
                  <a:schemeClr val="tx1"/>
                </a:solidFill>
              </a:rPr>
              <a:t>［新規ソフトウェアのインストール］</a:t>
            </a:r>
            <a:br>
              <a:rPr lang="ja-JP" altLang="en-US" sz="2400" dirty="0">
                <a:solidFill>
                  <a:schemeClr val="tx1"/>
                </a:solidFill>
              </a:rPr>
            </a:br>
            <a:r>
              <a:rPr lang="ja-JP" altLang="en-US" sz="2400" dirty="0" smtClean="0">
                <a:solidFill>
                  <a:schemeClr val="tx1"/>
                </a:solidFill>
              </a:rPr>
              <a:t>で表示</a:t>
            </a:r>
            <a:r>
              <a:rPr lang="ja-JP" altLang="en-US" sz="2400" dirty="0">
                <a:solidFill>
                  <a:schemeClr val="tx1"/>
                </a:solidFill>
              </a:rPr>
              <a:t>されたインストール画面で、サイトの追加ボタンをクリック。</a:t>
            </a:r>
          </a:p>
          <a:p>
            <a:r>
              <a:rPr lang="ja-JP" altLang="en-US" sz="2400" dirty="0" smtClean="0">
                <a:solidFill>
                  <a:schemeClr val="tx1"/>
                </a:solidFill>
              </a:rPr>
              <a:t>３．表示</a:t>
            </a:r>
            <a:r>
              <a:rPr lang="ja-JP" altLang="en-US" sz="2400" dirty="0">
                <a:solidFill>
                  <a:schemeClr val="tx1"/>
                </a:solidFill>
              </a:rPr>
              <a:t>されたダイアログで、</a:t>
            </a:r>
            <a:r>
              <a:rPr lang="en-US" altLang="ja-JP" sz="2400" dirty="0">
                <a:solidFill>
                  <a:schemeClr val="tx1"/>
                </a:solidFill>
              </a:rPr>
              <a:t>URL</a:t>
            </a:r>
            <a:r>
              <a:rPr lang="ja-JP" altLang="en-US" sz="2400" dirty="0">
                <a:solidFill>
                  <a:schemeClr val="tx1"/>
                </a:solidFill>
              </a:rPr>
              <a:t>を入力するのではなく、［アーカイブ］を選択し、</a:t>
            </a:r>
            <a:r>
              <a:rPr lang="en-US" altLang="ja-JP" sz="2400" dirty="0">
                <a:solidFill>
                  <a:schemeClr val="tx1"/>
                </a:solidFill>
              </a:rPr>
              <a:t>1</a:t>
            </a:r>
            <a:r>
              <a:rPr lang="ja-JP" altLang="en-US" sz="2400" dirty="0">
                <a:solidFill>
                  <a:schemeClr val="tx1"/>
                </a:solidFill>
              </a:rPr>
              <a:t>でダウンロードした</a:t>
            </a:r>
            <a:r>
              <a:rPr lang="en-US" altLang="ja-JP" sz="2400" dirty="0">
                <a:solidFill>
                  <a:schemeClr val="tx1"/>
                </a:solidFill>
              </a:rPr>
              <a:t>zip</a:t>
            </a:r>
            <a:r>
              <a:rPr lang="ja-JP" altLang="en-US" sz="2400" dirty="0">
                <a:solidFill>
                  <a:schemeClr val="tx1"/>
                </a:solidFill>
              </a:rPr>
              <a:t>ファイルを指定し、［</a:t>
            </a:r>
            <a:r>
              <a:rPr lang="en-US" altLang="ja-JP" sz="2400" dirty="0">
                <a:solidFill>
                  <a:schemeClr val="tx1"/>
                </a:solidFill>
              </a:rPr>
              <a:t>OK</a:t>
            </a:r>
            <a:r>
              <a:rPr lang="ja-JP" altLang="en-US" sz="2400" dirty="0">
                <a:solidFill>
                  <a:schemeClr val="tx1"/>
                </a:solidFill>
              </a:rPr>
              <a:t>］をクリックする</a:t>
            </a:r>
            <a:r>
              <a:rPr lang="ja-JP" altLang="en-US" sz="2400" dirty="0" smtClean="0">
                <a:solidFill>
                  <a:schemeClr val="tx1"/>
                </a:solidFill>
              </a:rPr>
              <a:t>。</a:t>
            </a:r>
            <a:endParaRPr lang="en-US" altLang="ja-JP" sz="2400" dirty="0" smtClean="0">
              <a:solidFill>
                <a:schemeClr val="tx1"/>
              </a:solidFill>
            </a:endParaRPr>
          </a:p>
          <a:p>
            <a:r>
              <a:rPr lang="ja-JP" altLang="en-US" sz="2400" dirty="0" smtClean="0">
                <a:solidFill>
                  <a:schemeClr val="tx1"/>
                </a:solidFill>
              </a:rPr>
              <a:t>４．</a:t>
            </a:r>
            <a:r>
              <a:rPr lang="ja-JP" altLang="en-US" sz="2400" dirty="0"/>
              <a:t>あとは、</a:t>
            </a:r>
            <a:r>
              <a:rPr lang="en-US" altLang="ja-JP" sz="2400" dirty="0"/>
              <a:t>[</a:t>
            </a:r>
            <a:r>
              <a:rPr lang="ja-JP" altLang="en-US" sz="2400" dirty="0"/>
              <a:t>次へ</a:t>
            </a:r>
            <a:r>
              <a:rPr lang="en-US" altLang="ja-JP" sz="2400" dirty="0"/>
              <a:t>][</a:t>
            </a:r>
            <a:r>
              <a:rPr lang="ja-JP" altLang="en-US" sz="2400" dirty="0"/>
              <a:t>次へ</a:t>
            </a:r>
            <a:r>
              <a:rPr lang="en-US" altLang="ja-JP" sz="2400" dirty="0"/>
              <a:t>]</a:t>
            </a:r>
            <a:r>
              <a:rPr lang="ja-JP" altLang="en-US" sz="2400" dirty="0"/>
              <a:t>とクリックしていき</a:t>
            </a:r>
            <a:r>
              <a:rPr lang="ja-JP" altLang="en-US" sz="2400" dirty="0" smtClean="0"/>
              <a:t>、再起動</a:t>
            </a:r>
            <a:r>
              <a:rPr lang="ja-JP" altLang="en-US" sz="2400" dirty="0"/>
              <a:t>して猫みたいなマークが表示されていれば</a:t>
            </a:r>
            <a:r>
              <a:rPr lang="en-US" altLang="ja-JP" sz="2400" dirty="0"/>
              <a:t>OK</a:t>
            </a:r>
            <a:endParaRPr lang="ja-JP" altLang="en-US" sz="2400" dirty="0"/>
          </a:p>
          <a:p>
            <a:endParaRPr lang="ja-JP" altLang="en-US" sz="2400" dirty="0">
              <a:solidFill>
                <a:schemeClr val="tx1"/>
              </a:solidFill>
            </a:endParaRPr>
          </a:p>
          <a:p>
            <a:endParaRPr kumimoji="1" lang="ja-JP" altLang="en-US" sz="2400" b="1" dirty="0"/>
          </a:p>
        </p:txBody>
      </p:sp>
    </p:spTree>
    <p:extLst>
      <p:ext uri="{BB962C8B-B14F-4D97-AF65-F5344CB8AC3E}">
        <p14:creationId xmlns:p14="http://schemas.microsoft.com/office/powerpoint/2010/main" val="1615180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3" name="コンテンツ プレースホルダー 2"/>
          <p:cNvSpPr>
            <a:spLocks noGrp="1"/>
          </p:cNvSpPr>
          <p:nvPr>
            <p:ph idx="1"/>
          </p:nvPr>
        </p:nvSpPr>
        <p:spPr/>
        <p:txBody>
          <a:bodyPr>
            <a:normAutofit fontScale="92500" lnSpcReduction="10000"/>
          </a:bodyPr>
          <a:lstStyle/>
          <a:p>
            <a:r>
              <a:rPr lang="ja-JP" altLang="en-US" sz="2800" dirty="0">
                <a:solidFill>
                  <a:schemeClr val="tx1">
                    <a:lumMod val="85000"/>
                    <a:lumOff val="15000"/>
                  </a:schemeClr>
                </a:solidFill>
              </a:rPr>
              <a:t>目次</a:t>
            </a:r>
            <a:endParaRPr lang="en-US" altLang="ja-JP" sz="2800" dirty="0">
              <a:solidFill>
                <a:schemeClr val="tx1">
                  <a:lumMod val="85000"/>
                  <a:lumOff val="15000"/>
                </a:schemeClr>
              </a:solidFill>
            </a:endParaRPr>
          </a:p>
          <a:p>
            <a:r>
              <a:rPr lang="en-US" altLang="ja-JP" sz="2800" dirty="0">
                <a:solidFill>
                  <a:schemeClr val="bg1">
                    <a:lumMod val="50000"/>
                  </a:schemeClr>
                </a:solidFill>
              </a:rPr>
              <a:t>1.</a:t>
            </a:r>
            <a:r>
              <a:rPr lang="ja-JP" altLang="en-US" sz="2800" dirty="0">
                <a:solidFill>
                  <a:schemeClr val="bg1">
                    <a:lumMod val="50000"/>
                  </a:schemeClr>
                </a:solidFill>
              </a:rPr>
              <a:t>　ネットワークの設定</a:t>
            </a:r>
            <a:endParaRPr lang="en-US" altLang="ja-JP" sz="2800" dirty="0">
              <a:solidFill>
                <a:schemeClr val="bg1">
                  <a:lumMod val="50000"/>
                </a:schemeClr>
              </a:solidFill>
            </a:endParaRPr>
          </a:p>
          <a:p>
            <a:r>
              <a:rPr lang="en-US" altLang="ja-JP" sz="2800" dirty="0">
                <a:solidFill>
                  <a:schemeClr val="bg1">
                    <a:lumMod val="50000"/>
                  </a:schemeClr>
                </a:solidFill>
              </a:rPr>
              <a:t>2.</a:t>
            </a:r>
            <a:r>
              <a:rPr lang="ja-JP" altLang="en-US" sz="2800" dirty="0">
                <a:solidFill>
                  <a:schemeClr val="bg1">
                    <a:lumMod val="50000"/>
                  </a:schemeClr>
                </a:solidFill>
              </a:rPr>
              <a:t>　プロキシの設定</a:t>
            </a:r>
            <a:endParaRPr lang="en-US" altLang="ja-JP" sz="2800" dirty="0">
              <a:solidFill>
                <a:schemeClr val="bg1">
                  <a:lumMod val="50000"/>
                </a:schemeClr>
              </a:solidFill>
            </a:endParaRPr>
          </a:p>
          <a:p>
            <a:r>
              <a:rPr lang="en-US" altLang="ja-JP" sz="2800" dirty="0">
                <a:solidFill>
                  <a:schemeClr val="bg1">
                    <a:lumMod val="50000"/>
                  </a:schemeClr>
                </a:solidFill>
              </a:rPr>
              <a:t>3.</a:t>
            </a:r>
            <a:r>
              <a:rPr lang="ja-JP" altLang="en-US" sz="2800" dirty="0">
                <a:solidFill>
                  <a:schemeClr val="bg1">
                    <a:lumMod val="50000"/>
                  </a:schemeClr>
                </a:solidFill>
              </a:rPr>
              <a:t>　</a:t>
            </a:r>
            <a:r>
              <a:rPr lang="en-US" altLang="ja-JP" sz="2800" dirty="0">
                <a:solidFill>
                  <a:schemeClr val="bg1">
                    <a:lumMod val="50000"/>
                  </a:schemeClr>
                </a:solidFill>
              </a:rPr>
              <a:t>MySQL</a:t>
            </a:r>
            <a:r>
              <a:rPr lang="ja-JP" altLang="en-US" sz="2800" dirty="0">
                <a:solidFill>
                  <a:schemeClr val="bg1">
                    <a:lumMod val="50000"/>
                  </a:schemeClr>
                </a:solidFill>
              </a:rPr>
              <a:t>のインストール</a:t>
            </a:r>
            <a:endParaRPr lang="en-US" altLang="ja-JP" sz="2800" dirty="0">
              <a:solidFill>
                <a:schemeClr val="bg1">
                  <a:lumMod val="50000"/>
                </a:schemeClr>
              </a:solidFill>
            </a:endParaRPr>
          </a:p>
          <a:p>
            <a:r>
              <a:rPr lang="en-US" altLang="ja-JP" sz="2800" dirty="0">
                <a:solidFill>
                  <a:schemeClr val="bg1">
                    <a:lumMod val="50000"/>
                  </a:schemeClr>
                </a:solidFill>
              </a:rPr>
              <a:t>4.   Eclipse</a:t>
            </a:r>
            <a:r>
              <a:rPr lang="ja-JP" altLang="en-US" sz="2800" dirty="0">
                <a:solidFill>
                  <a:schemeClr val="bg1">
                    <a:lumMod val="50000"/>
                  </a:schemeClr>
                </a:solidFill>
              </a:rPr>
              <a:t>のインストール</a:t>
            </a:r>
            <a:endParaRPr lang="en-US" altLang="ja-JP" sz="2800" dirty="0">
              <a:solidFill>
                <a:schemeClr val="bg1">
                  <a:lumMod val="50000"/>
                </a:schemeClr>
              </a:solidFill>
            </a:endParaRPr>
          </a:p>
          <a:p>
            <a:r>
              <a:rPr lang="en-US" altLang="ja-JP" sz="2800" dirty="0">
                <a:solidFill>
                  <a:schemeClr val="bg1">
                    <a:lumMod val="50000"/>
                  </a:schemeClr>
                </a:solidFill>
              </a:rPr>
              <a:t>5.</a:t>
            </a:r>
            <a:r>
              <a:rPr lang="ja-JP" altLang="en-US" sz="2800" dirty="0">
                <a:solidFill>
                  <a:schemeClr val="bg1">
                    <a:lumMod val="50000"/>
                  </a:schemeClr>
                </a:solidFill>
              </a:rPr>
              <a:t>　</a:t>
            </a:r>
            <a:r>
              <a:rPr lang="en-US" altLang="ja-JP" sz="2800" dirty="0">
                <a:solidFill>
                  <a:schemeClr val="bg1">
                    <a:lumMod val="50000"/>
                  </a:schemeClr>
                </a:solidFill>
              </a:rPr>
              <a:t>JAVA_HOME</a:t>
            </a:r>
            <a:r>
              <a:rPr lang="ja-JP" altLang="en-US" sz="2800" dirty="0">
                <a:solidFill>
                  <a:schemeClr val="bg1">
                    <a:lumMod val="50000"/>
                  </a:schemeClr>
                </a:solidFill>
              </a:rPr>
              <a:t>の設定</a:t>
            </a:r>
            <a:endParaRPr lang="en-US" altLang="ja-JP" sz="2800" dirty="0">
              <a:solidFill>
                <a:schemeClr val="bg1">
                  <a:lumMod val="50000"/>
                </a:schemeClr>
              </a:solidFill>
            </a:endParaRPr>
          </a:p>
          <a:p>
            <a:r>
              <a:rPr lang="en-US" altLang="ja-JP" sz="2800" dirty="0">
                <a:solidFill>
                  <a:schemeClr val="bg1">
                    <a:lumMod val="50000"/>
                  </a:schemeClr>
                </a:solidFill>
              </a:rPr>
              <a:t>6.</a:t>
            </a:r>
            <a:r>
              <a:rPr lang="ja-JP" altLang="en-US" sz="2800" dirty="0">
                <a:solidFill>
                  <a:schemeClr val="bg1">
                    <a:lumMod val="50000"/>
                  </a:schemeClr>
                </a:solidFill>
              </a:rPr>
              <a:t>　</a:t>
            </a:r>
            <a:r>
              <a:rPr lang="en-US" altLang="ja-JP" sz="2800" dirty="0">
                <a:solidFill>
                  <a:schemeClr val="bg1">
                    <a:lumMod val="50000"/>
                  </a:schemeClr>
                </a:solidFill>
              </a:rPr>
              <a:t>Tomcat</a:t>
            </a:r>
            <a:r>
              <a:rPr lang="ja-JP" altLang="en-US" sz="2800" dirty="0">
                <a:solidFill>
                  <a:schemeClr val="bg1">
                    <a:lumMod val="50000"/>
                  </a:schemeClr>
                </a:solidFill>
              </a:rPr>
              <a:t>の設定</a:t>
            </a:r>
            <a:endParaRPr lang="en-US" altLang="ja-JP" sz="2800" dirty="0">
              <a:solidFill>
                <a:schemeClr val="bg1">
                  <a:lumMod val="50000"/>
                </a:schemeClr>
              </a:solidFill>
            </a:endParaRPr>
          </a:p>
          <a:p>
            <a:r>
              <a:rPr lang="en-US" altLang="ja-JP" sz="2800" dirty="0">
                <a:solidFill>
                  <a:schemeClr val="tx1"/>
                </a:solidFill>
              </a:rPr>
              <a:t>7.</a:t>
            </a:r>
            <a:r>
              <a:rPr lang="ja-JP" altLang="en-US" sz="2800" dirty="0">
                <a:solidFill>
                  <a:schemeClr val="tx1"/>
                </a:solidFill>
              </a:rPr>
              <a:t>　</a:t>
            </a:r>
            <a:r>
              <a:rPr lang="en-US" altLang="ja-JP" sz="2800" dirty="0" err="1">
                <a:solidFill>
                  <a:schemeClr val="tx1"/>
                </a:solidFill>
              </a:rPr>
              <a:t>Git</a:t>
            </a:r>
            <a:r>
              <a:rPr lang="ja-JP" altLang="en-US" sz="2800" dirty="0">
                <a:solidFill>
                  <a:schemeClr val="tx1"/>
                </a:solidFill>
              </a:rPr>
              <a:t>環境設定（</a:t>
            </a:r>
            <a:r>
              <a:rPr lang="en-US" altLang="ja-JP" sz="2800" dirty="0">
                <a:solidFill>
                  <a:schemeClr val="tx1"/>
                </a:solidFill>
              </a:rPr>
              <a:t>Source</a:t>
            </a:r>
            <a:r>
              <a:rPr lang="ja-JP" altLang="en-US" sz="2800" dirty="0">
                <a:solidFill>
                  <a:schemeClr val="tx1"/>
                </a:solidFill>
              </a:rPr>
              <a:t> </a:t>
            </a:r>
            <a:r>
              <a:rPr lang="en-US" altLang="ja-JP" sz="2800" dirty="0">
                <a:solidFill>
                  <a:schemeClr val="tx1"/>
                </a:solidFill>
              </a:rPr>
              <a:t>Tree</a:t>
            </a:r>
            <a:r>
              <a:rPr lang="ja-JP" altLang="en-US" sz="2800" dirty="0">
                <a:solidFill>
                  <a:schemeClr val="tx1"/>
                </a:solidFill>
              </a:rPr>
              <a:t>）</a:t>
            </a: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45</a:t>
            </a:fld>
            <a:endParaRPr lang="en-US" sz="2400" dirty="0"/>
          </a:p>
        </p:txBody>
      </p:sp>
    </p:spTree>
    <p:extLst>
      <p:ext uri="{BB962C8B-B14F-4D97-AF65-F5344CB8AC3E}">
        <p14:creationId xmlns:p14="http://schemas.microsoft.com/office/powerpoint/2010/main" val="4022137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ja-JP" altLang="en-US" sz="4400" dirty="0">
                <a:solidFill>
                  <a:schemeClr val="accent2"/>
                </a:solidFill>
                <a:latin typeface="+mj-ea"/>
              </a:rPr>
              <a:t>（</a:t>
            </a:r>
            <a:r>
              <a:rPr lang="en-US" altLang="ja-JP" sz="4400" dirty="0" smtClean="0">
                <a:solidFill>
                  <a:schemeClr val="accent2"/>
                </a:solidFill>
                <a:latin typeface="+mj-ea"/>
              </a:rPr>
              <a:t>Source </a:t>
            </a:r>
            <a:r>
              <a:rPr lang="en-US" altLang="ja-JP" sz="4400" dirty="0">
                <a:solidFill>
                  <a:schemeClr val="accent2"/>
                </a:solidFill>
                <a:latin typeface="+mj-ea"/>
              </a:rPr>
              <a:t>Tree</a:t>
            </a:r>
            <a:r>
              <a:rPr lang="ja-JP" altLang="en-US" sz="4400" dirty="0">
                <a:solidFill>
                  <a:schemeClr val="accent2"/>
                </a:solidFill>
                <a:latin typeface="+mj-ea"/>
              </a:rPr>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solidFill>
                  <a:schemeClr val="tx1">
                    <a:lumMod val="95000"/>
                    <a:lumOff val="5000"/>
                  </a:schemeClr>
                </a:solidFill>
              </a:rPr>
              <a:t>以下のサイトからダウンロード</a:t>
            </a:r>
            <a:endParaRPr lang="en-US" altLang="ja-JP" sz="3200" dirty="0">
              <a:solidFill>
                <a:schemeClr val="tx1">
                  <a:lumMod val="95000"/>
                  <a:lumOff val="5000"/>
                </a:schemeClr>
              </a:solidFill>
            </a:endParaRPr>
          </a:p>
          <a:p>
            <a:r>
              <a:rPr lang="en-US" altLang="ja-JP" sz="3200" dirty="0" smtClean="0">
                <a:solidFill>
                  <a:schemeClr val="tx1">
                    <a:lumMod val="95000"/>
                    <a:lumOff val="5000"/>
                  </a:schemeClr>
                </a:solidFill>
                <a:hlinkClick r:id="rId2"/>
              </a:rPr>
              <a:t>https</a:t>
            </a:r>
            <a:r>
              <a:rPr lang="en-US" altLang="ja-JP" sz="3200" dirty="0">
                <a:solidFill>
                  <a:schemeClr val="tx1">
                    <a:lumMod val="95000"/>
                    <a:lumOff val="5000"/>
                  </a:schemeClr>
                </a:solidFill>
                <a:hlinkClick r:id="rId2"/>
              </a:rPr>
              <a:t>://ja.atlassian.com/software/sourcetree/overview/</a:t>
            </a:r>
            <a:endParaRPr kumimoji="1" lang="ja-JP" altLang="en-US" sz="3200" dirty="0">
              <a:solidFill>
                <a:schemeClr val="tx1">
                  <a:lumMod val="95000"/>
                  <a:lumOff val="5000"/>
                </a:schemeClr>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mtClean="0"/>
              <a:t>46</a:t>
            </a:fld>
            <a:endParaRPr lang="en-US" dirty="0"/>
          </a:p>
        </p:txBody>
      </p:sp>
      <p:pic>
        <p:nvPicPr>
          <p:cNvPr id="8" name="図 7"/>
          <p:cNvPicPr>
            <a:picLocks noChangeAspect="1"/>
          </p:cNvPicPr>
          <p:nvPr/>
        </p:nvPicPr>
        <p:blipFill>
          <a:blip r:embed="rId3"/>
          <a:stretch>
            <a:fillRect/>
          </a:stretch>
        </p:blipFill>
        <p:spPr>
          <a:xfrm>
            <a:off x="1786666" y="3600234"/>
            <a:ext cx="5616386" cy="2216741"/>
          </a:xfrm>
          <a:prstGeom prst="rect">
            <a:avLst/>
          </a:prstGeom>
        </p:spPr>
      </p:pic>
    </p:spTree>
    <p:extLst>
      <p:ext uri="{BB962C8B-B14F-4D97-AF65-F5344CB8AC3E}">
        <p14:creationId xmlns:p14="http://schemas.microsoft.com/office/powerpoint/2010/main" val="5495406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6717" y="273707"/>
            <a:ext cx="7742646" cy="1450757"/>
          </a:xfrm>
        </p:spPr>
        <p:txBody>
          <a:bodyPr/>
          <a:lstStyle/>
          <a:p>
            <a:r>
              <a:rPr lang="ja-JP" altLang="en-US" dirty="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en-US" altLang="ja-JP" dirty="0">
                <a:solidFill>
                  <a:schemeClr val="accent2"/>
                </a:solidFill>
                <a:latin typeface="+mj-ea"/>
              </a:rPr>
              <a:t>Source Tree</a:t>
            </a:r>
            <a:r>
              <a:rPr lang="ja-JP" altLang="en-US" dirty="0">
                <a:solidFill>
                  <a:schemeClr val="accent2"/>
                </a:solidFill>
                <a:latin typeface="+mj-ea"/>
              </a:rPr>
              <a:t>）</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47</a:t>
            </a:fld>
            <a:endParaRPr lang="en-US" sz="2400" dirty="0"/>
          </a:p>
        </p:txBody>
      </p:sp>
      <p:sp>
        <p:nvSpPr>
          <p:cNvPr id="4" name="テキスト ボックス 3"/>
          <p:cNvSpPr txBox="1"/>
          <p:nvPr/>
        </p:nvSpPr>
        <p:spPr>
          <a:xfrm>
            <a:off x="7277201" y="4957799"/>
            <a:ext cx="2264323" cy="707886"/>
          </a:xfrm>
          <a:prstGeom prst="rect">
            <a:avLst/>
          </a:prstGeom>
          <a:noFill/>
        </p:spPr>
        <p:txBody>
          <a:bodyPr wrap="square" rtlCol="0">
            <a:spAutoFit/>
          </a:bodyPr>
          <a:lstStyle/>
          <a:p>
            <a:r>
              <a:rPr kumimoji="1" lang="ja-JP" altLang="en-US" sz="2000" b="1" dirty="0" smtClean="0"/>
              <a:t>チェックをつけて</a:t>
            </a:r>
            <a:endParaRPr kumimoji="1" lang="en-US" altLang="ja-JP" sz="2000" b="1" dirty="0" smtClean="0"/>
          </a:p>
          <a:p>
            <a:r>
              <a:rPr kumimoji="1" lang="ja-JP" altLang="en-US" sz="2000" b="1" dirty="0" smtClean="0"/>
              <a:t>「</a:t>
            </a:r>
            <a:r>
              <a:rPr kumimoji="1" lang="ja-JP" altLang="en-US" sz="2000" b="1" dirty="0"/>
              <a:t>続行</a:t>
            </a:r>
            <a:r>
              <a:rPr kumimoji="1" lang="ja-JP" altLang="en-US" sz="2000" b="1" dirty="0" smtClean="0"/>
              <a:t>」を</a:t>
            </a:r>
            <a:r>
              <a:rPr kumimoji="1" lang="ja-JP" altLang="en-US" b="1" dirty="0" smtClean="0"/>
              <a:t>クリック</a:t>
            </a:r>
            <a:endParaRPr kumimoji="1" lang="en-US" altLang="ja-JP" b="1" dirty="0" smtClean="0"/>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l="2456" t="5026" r="6633" b="3497"/>
          <a:stretch/>
        </p:blipFill>
        <p:spPr>
          <a:xfrm>
            <a:off x="231289" y="1915886"/>
            <a:ext cx="6713743" cy="3904343"/>
          </a:xfrm>
        </p:spPr>
      </p:pic>
      <p:cxnSp>
        <p:nvCxnSpPr>
          <p:cNvPr id="7" name="直線矢印コネクタ 6"/>
          <p:cNvCxnSpPr>
            <a:stCxn id="4" idx="1"/>
          </p:cNvCxnSpPr>
          <p:nvPr/>
        </p:nvCxnSpPr>
        <p:spPr>
          <a:xfrm flipH="1">
            <a:off x="6357257" y="5311742"/>
            <a:ext cx="919944" cy="1311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053943" y="1915886"/>
            <a:ext cx="2090057" cy="2708434"/>
          </a:xfrm>
          <a:prstGeom prst="rect">
            <a:avLst/>
          </a:prstGeom>
          <a:noFill/>
        </p:spPr>
        <p:txBody>
          <a:bodyPr wrap="square" rtlCol="0">
            <a:spAutoFit/>
          </a:bodyPr>
          <a:lstStyle/>
          <a:p>
            <a:r>
              <a:rPr kumimoji="1" lang="ja-JP" altLang="en-US" b="1" dirty="0" smtClean="0"/>
              <a:t>　</a:t>
            </a:r>
            <a:r>
              <a:rPr kumimoji="1" lang="ja-JP" altLang="en-US" sz="1600" b="1" dirty="0" smtClean="0"/>
              <a:t>アカウントに</a:t>
            </a:r>
            <a:endParaRPr kumimoji="1" lang="en-US" altLang="ja-JP" sz="1600" b="1" dirty="0" smtClean="0"/>
          </a:p>
          <a:p>
            <a:r>
              <a:rPr kumimoji="1" lang="ja-JP" altLang="en-US" sz="1600" b="1" dirty="0" smtClean="0"/>
              <a:t>ついて聞かれます。</a:t>
            </a:r>
            <a:endParaRPr kumimoji="1" lang="en-US" altLang="ja-JP" sz="1600" b="1" dirty="0" smtClean="0"/>
          </a:p>
          <a:p>
            <a:r>
              <a:rPr kumimoji="1" lang="ja-JP" altLang="en-US" sz="1600" b="1" dirty="0" smtClean="0"/>
              <a:t>　アカウントが無いと期限切れになったりするので作っておきましょう。</a:t>
            </a:r>
            <a:endParaRPr kumimoji="1" lang="en-US" altLang="ja-JP" sz="1600" b="1" dirty="0" smtClean="0"/>
          </a:p>
          <a:p>
            <a:r>
              <a:rPr kumimoji="1" lang="ja-JP" altLang="en-US" sz="1600" b="1" dirty="0" smtClean="0"/>
              <a:t>　アカウント作成時のメールは迷惑メールに振り分けられることがあります</a:t>
            </a:r>
            <a:r>
              <a:rPr kumimoji="1" lang="ja-JP" altLang="en-US" b="1" dirty="0" smtClean="0"/>
              <a:t>。</a:t>
            </a:r>
            <a:endParaRPr kumimoji="1" lang="ja-JP" altLang="en-US" b="1" dirty="0"/>
          </a:p>
        </p:txBody>
      </p:sp>
      <p:sp>
        <p:nvSpPr>
          <p:cNvPr id="11" name="テキスト ボックス 10"/>
          <p:cNvSpPr txBox="1"/>
          <p:nvPr/>
        </p:nvSpPr>
        <p:spPr>
          <a:xfrm>
            <a:off x="1769804" y="5981621"/>
            <a:ext cx="5022882" cy="369332"/>
          </a:xfrm>
          <a:prstGeom prst="rect">
            <a:avLst/>
          </a:prstGeom>
          <a:noFill/>
        </p:spPr>
        <p:txBody>
          <a:bodyPr wrap="square" rtlCol="0">
            <a:spAutoFit/>
          </a:bodyPr>
          <a:lstStyle/>
          <a:p>
            <a:r>
              <a:rPr kumimoji="1" lang="ja-JP" altLang="en-US" b="1" dirty="0" smtClean="0"/>
              <a:t>アカウントを作ったら左のボタンから次に進めます</a:t>
            </a:r>
            <a:endParaRPr kumimoji="1" lang="ja-JP" altLang="en-US" b="1" dirty="0"/>
          </a:p>
        </p:txBody>
      </p:sp>
    </p:spTree>
    <p:extLst>
      <p:ext uri="{BB962C8B-B14F-4D97-AF65-F5344CB8AC3E}">
        <p14:creationId xmlns:p14="http://schemas.microsoft.com/office/powerpoint/2010/main" val="300160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917201" y="2139916"/>
            <a:ext cx="6288772" cy="3850448"/>
          </a:xfrm>
          <a:prstGeom prst="rect">
            <a:avLst/>
          </a:prstGeom>
        </p:spPr>
      </p:pic>
      <p:sp>
        <p:nvSpPr>
          <p:cNvPr id="2" name="タイトル 1"/>
          <p:cNvSpPr>
            <a:spLocks noGrp="1"/>
          </p:cNvSpPr>
          <p:nvPr>
            <p:ph type="title"/>
          </p:nvPr>
        </p:nvSpPr>
        <p:spPr>
          <a:xfrm>
            <a:off x="666717" y="273707"/>
            <a:ext cx="7742646" cy="1450757"/>
          </a:xfrm>
        </p:spPr>
        <p:txBody>
          <a:bodyPr/>
          <a:lstStyle/>
          <a:p>
            <a:r>
              <a:rPr lang="ja-JP" altLang="en-US" dirty="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en-US" altLang="ja-JP" dirty="0">
                <a:solidFill>
                  <a:schemeClr val="accent2"/>
                </a:solidFill>
                <a:latin typeface="+mj-ea"/>
              </a:rPr>
              <a:t>Source Tree</a:t>
            </a:r>
            <a:r>
              <a:rPr lang="ja-JP" altLang="en-US" dirty="0">
                <a:solidFill>
                  <a:schemeClr val="accent2"/>
                </a:solidFill>
                <a:latin typeface="+mj-ea"/>
              </a:rPr>
              <a:t>）</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48</a:t>
            </a:fld>
            <a:endParaRPr lang="en-US" sz="2400" dirty="0"/>
          </a:p>
        </p:txBody>
      </p:sp>
      <p:sp>
        <p:nvSpPr>
          <p:cNvPr id="4" name="テキスト ボックス 3"/>
          <p:cNvSpPr txBox="1"/>
          <p:nvPr/>
        </p:nvSpPr>
        <p:spPr>
          <a:xfrm>
            <a:off x="7300215" y="4370578"/>
            <a:ext cx="2264323" cy="400110"/>
          </a:xfrm>
          <a:prstGeom prst="rect">
            <a:avLst/>
          </a:prstGeom>
          <a:noFill/>
        </p:spPr>
        <p:txBody>
          <a:bodyPr wrap="square" rtlCol="0">
            <a:spAutoFit/>
          </a:bodyPr>
          <a:lstStyle/>
          <a:p>
            <a:r>
              <a:rPr kumimoji="1" lang="ja-JP" altLang="en-US" sz="2000" b="1" dirty="0" smtClean="0"/>
              <a:t>「</a:t>
            </a:r>
            <a:r>
              <a:rPr kumimoji="1" lang="ja-JP" altLang="en-US" sz="2000" b="1" dirty="0"/>
              <a:t>続行</a:t>
            </a:r>
            <a:r>
              <a:rPr kumimoji="1" lang="ja-JP" altLang="en-US" sz="2000" b="1" dirty="0" smtClean="0"/>
              <a:t>」を</a:t>
            </a:r>
            <a:r>
              <a:rPr kumimoji="1" lang="ja-JP" altLang="en-US" b="1" dirty="0" smtClean="0"/>
              <a:t>クリック</a:t>
            </a:r>
            <a:endParaRPr kumimoji="1" lang="en-US" altLang="ja-JP" b="1" dirty="0" smtClean="0"/>
          </a:p>
        </p:txBody>
      </p:sp>
      <p:cxnSp>
        <p:nvCxnSpPr>
          <p:cNvPr id="7" name="直線矢印コネクタ 6"/>
          <p:cNvCxnSpPr/>
          <p:nvPr/>
        </p:nvCxnSpPr>
        <p:spPr>
          <a:xfrm flipH="1">
            <a:off x="6648829" y="4637520"/>
            <a:ext cx="776515" cy="8014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コンテンツ プレースホルダー 7"/>
          <p:cNvSpPr>
            <a:spLocks noGrp="1"/>
          </p:cNvSpPr>
          <p:nvPr>
            <p:ph idx="1"/>
          </p:nvPr>
        </p:nvSpPr>
        <p:spPr/>
        <p:txBody>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1933638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6717" y="273707"/>
            <a:ext cx="7742646" cy="1450757"/>
          </a:xfrm>
        </p:spPr>
        <p:txBody>
          <a:bodyPr/>
          <a:lstStyle/>
          <a:p>
            <a:r>
              <a:rPr lang="ja-JP" altLang="en-US" dirty="0" smtClean="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en-US" altLang="ja-JP" dirty="0">
                <a:solidFill>
                  <a:schemeClr val="accent2"/>
                </a:solidFill>
                <a:latin typeface="+mj-ea"/>
              </a:rPr>
              <a:t>Source Tree</a:t>
            </a:r>
            <a:r>
              <a:rPr lang="ja-JP" altLang="en-US" dirty="0">
                <a:solidFill>
                  <a:schemeClr val="accent2"/>
                </a:solidFill>
                <a:latin typeface="+mj-ea"/>
              </a:rPr>
              <a:t>）</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49</a:t>
            </a:fld>
            <a:endParaRPr lang="en-US" sz="2400" dirty="0"/>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l="1910" t="3537" r="4148" b="5828"/>
          <a:stretch/>
        </p:blipFill>
        <p:spPr>
          <a:xfrm>
            <a:off x="385915" y="1930399"/>
            <a:ext cx="7039429" cy="4093029"/>
          </a:xfrm>
        </p:spPr>
      </p:pic>
      <p:sp>
        <p:nvSpPr>
          <p:cNvPr id="4" name="テキスト ボックス 3"/>
          <p:cNvSpPr txBox="1"/>
          <p:nvPr/>
        </p:nvSpPr>
        <p:spPr>
          <a:xfrm>
            <a:off x="7425344" y="4437245"/>
            <a:ext cx="1611556" cy="984885"/>
          </a:xfrm>
          <a:prstGeom prst="rect">
            <a:avLst/>
          </a:prstGeom>
          <a:noFill/>
        </p:spPr>
        <p:txBody>
          <a:bodyPr wrap="square" rtlCol="0">
            <a:spAutoFit/>
          </a:bodyPr>
          <a:lstStyle/>
          <a:p>
            <a:r>
              <a:rPr kumimoji="1" lang="ja-JP" altLang="en-US" sz="2000" b="1" dirty="0" smtClean="0"/>
              <a:t>今のところは</a:t>
            </a:r>
            <a:endParaRPr kumimoji="1" lang="en-US" altLang="ja-JP" sz="2000" b="1" dirty="0" smtClean="0"/>
          </a:p>
          <a:p>
            <a:r>
              <a:rPr kumimoji="1" lang="ja-JP" altLang="en-US" sz="2000" b="1" dirty="0" smtClean="0"/>
              <a:t>「</a:t>
            </a:r>
            <a:r>
              <a:rPr kumimoji="1" lang="ja-JP" altLang="en-US" sz="2000" b="1" dirty="0"/>
              <a:t>スキップ</a:t>
            </a:r>
            <a:r>
              <a:rPr kumimoji="1" lang="ja-JP" altLang="en-US" sz="2000" b="1" dirty="0" smtClean="0"/>
              <a:t>」を</a:t>
            </a:r>
            <a:endParaRPr kumimoji="1" lang="en-US" altLang="ja-JP" sz="2000" b="1" dirty="0" smtClean="0"/>
          </a:p>
          <a:p>
            <a:r>
              <a:rPr kumimoji="1" lang="ja-JP" altLang="en-US" b="1" dirty="0" smtClean="0"/>
              <a:t>クリック</a:t>
            </a:r>
            <a:endParaRPr kumimoji="1" lang="en-US" altLang="ja-JP" b="1" dirty="0" smtClean="0"/>
          </a:p>
        </p:txBody>
      </p:sp>
      <p:cxnSp>
        <p:nvCxnSpPr>
          <p:cNvPr id="7" name="直線矢印コネクタ 6"/>
          <p:cNvCxnSpPr>
            <a:stCxn id="4" idx="1"/>
          </p:cNvCxnSpPr>
          <p:nvPr/>
        </p:nvCxnSpPr>
        <p:spPr>
          <a:xfrm flipH="1">
            <a:off x="3744686" y="4929688"/>
            <a:ext cx="3680658" cy="62102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164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accent2"/>
                </a:solidFill>
                <a:latin typeface="+mj-ea"/>
              </a:rPr>
              <a:t>１</a:t>
            </a:r>
            <a:r>
              <a:rPr lang="en-US" altLang="ja-JP" dirty="0" smtClean="0">
                <a:solidFill>
                  <a:schemeClr val="accent2"/>
                </a:solidFill>
                <a:latin typeface="+mj-ea"/>
              </a:rPr>
              <a:t>.</a:t>
            </a:r>
            <a:r>
              <a:rPr lang="ja-JP" altLang="en-US" dirty="0" smtClean="0">
                <a:solidFill>
                  <a:schemeClr val="accent2"/>
                </a:solidFill>
                <a:latin typeface="+mj-ea"/>
              </a:rPr>
              <a:t>ネ</a:t>
            </a:r>
            <a:r>
              <a:rPr kumimoji="1" lang="ja-JP" altLang="en-US" dirty="0" smtClean="0">
                <a:solidFill>
                  <a:schemeClr val="accent2"/>
                </a:solidFill>
              </a:rPr>
              <a:t>ットワークの設定</a:t>
            </a:r>
            <a:endParaRPr kumimoji="1" lang="ja-JP" altLang="en-US" dirty="0">
              <a:solidFill>
                <a:schemeClr val="accent2"/>
              </a:solidFill>
            </a:endParaRPr>
          </a:p>
        </p:txBody>
      </p:sp>
      <p:sp>
        <p:nvSpPr>
          <p:cNvPr id="4" name="コンテンツ プレースホルダー 3"/>
          <p:cNvSpPr>
            <a:spLocks noGrp="1"/>
          </p:cNvSpPr>
          <p:nvPr>
            <p:ph idx="1"/>
          </p:nvPr>
        </p:nvSpPr>
        <p:spPr>
          <a:xfrm>
            <a:off x="822959" y="2165045"/>
            <a:ext cx="7543801" cy="2058611"/>
          </a:xfrm>
        </p:spPr>
        <p:txBody>
          <a:bodyPr>
            <a:normAutofit lnSpcReduction="10000"/>
          </a:bodyPr>
          <a:lstStyle/>
          <a:p>
            <a:r>
              <a:rPr lang="ja-JP" altLang="en-US" sz="3200" dirty="0">
                <a:solidFill>
                  <a:schemeClr val="tx1">
                    <a:lumMod val="85000"/>
                    <a:lumOff val="15000"/>
                  </a:schemeClr>
                </a:solidFill>
                <a:latin typeface="+mn-ea"/>
              </a:rPr>
              <a:t>自動的</a:t>
            </a:r>
            <a:r>
              <a:rPr lang="ja-JP" altLang="en-US" sz="3200" dirty="0" smtClean="0">
                <a:solidFill>
                  <a:schemeClr val="tx1">
                    <a:lumMod val="85000"/>
                    <a:lumOff val="15000"/>
                  </a:schemeClr>
                </a:solidFill>
                <a:latin typeface="+mn-ea"/>
              </a:rPr>
              <a:t>に学芸ポータルのログイン画面が出てくれば</a:t>
            </a:r>
            <a:r>
              <a:rPr lang="en-US" altLang="ja-JP" sz="3200" dirty="0" smtClean="0">
                <a:solidFill>
                  <a:schemeClr val="tx1">
                    <a:lumMod val="85000"/>
                    <a:lumOff val="15000"/>
                  </a:schemeClr>
                </a:solidFill>
                <a:latin typeface="+mn-ea"/>
              </a:rPr>
              <a:t>OK</a:t>
            </a:r>
            <a:r>
              <a:rPr lang="ja-JP" altLang="en-US" sz="3200" dirty="0" smtClean="0">
                <a:solidFill>
                  <a:schemeClr val="tx1">
                    <a:lumMod val="85000"/>
                    <a:lumOff val="15000"/>
                  </a:schemeClr>
                </a:solidFill>
                <a:latin typeface="+mn-ea"/>
              </a:rPr>
              <a:t>！</a:t>
            </a:r>
            <a:endParaRPr lang="en-US" altLang="ja-JP" sz="3200" dirty="0" smtClean="0">
              <a:solidFill>
                <a:schemeClr val="tx1">
                  <a:lumMod val="85000"/>
                  <a:lumOff val="15000"/>
                </a:schemeClr>
              </a:solidFill>
              <a:latin typeface="+mn-ea"/>
            </a:endParaRPr>
          </a:p>
          <a:p>
            <a:endParaRPr lang="en-US" altLang="ja-JP" sz="3200" dirty="0" smtClean="0">
              <a:solidFill>
                <a:schemeClr val="tx1">
                  <a:lumMod val="85000"/>
                  <a:lumOff val="15000"/>
                </a:schemeClr>
              </a:solidFill>
              <a:latin typeface="+mn-ea"/>
            </a:endParaRPr>
          </a:p>
          <a:p>
            <a:r>
              <a:rPr kumimoji="1" lang="ja-JP" altLang="en-US" sz="3200" dirty="0" smtClean="0">
                <a:solidFill>
                  <a:schemeClr val="tx1">
                    <a:lumMod val="85000"/>
                    <a:lumOff val="15000"/>
                  </a:schemeClr>
                </a:solidFill>
                <a:latin typeface="+mn-ea"/>
              </a:rPr>
              <a:t>何か検索できるか試してみよう。</a:t>
            </a:r>
            <a:endParaRPr kumimoji="1" lang="ja-JP" altLang="en-US" sz="3200" dirty="0">
              <a:solidFill>
                <a:schemeClr val="tx1">
                  <a:lumMod val="85000"/>
                  <a:lumOff val="15000"/>
                </a:schemeClr>
              </a:solidFill>
              <a:latin typeface="+mn-ea"/>
            </a:endParaRPr>
          </a:p>
        </p:txBody>
      </p:sp>
      <p:sp>
        <p:nvSpPr>
          <p:cNvPr id="3" name="テキスト ボックス 2"/>
          <p:cNvSpPr txBox="1"/>
          <p:nvPr/>
        </p:nvSpPr>
        <p:spPr>
          <a:xfrm>
            <a:off x="822960" y="4586515"/>
            <a:ext cx="7543800" cy="1323439"/>
          </a:xfrm>
          <a:prstGeom prst="rect">
            <a:avLst/>
          </a:prstGeom>
          <a:noFill/>
        </p:spPr>
        <p:txBody>
          <a:bodyPr wrap="square" rtlCol="0">
            <a:spAutoFit/>
          </a:bodyPr>
          <a:lstStyle/>
          <a:p>
            <a:pPr algn="ctr"/>
            <a:r>
              <a:rPr kumimoji="1" lang="ja-JP" altLang="en-US" sz="4000" dirty="0" smtClean="0">
                <a:solidFill>
                  <a:schemeClr val="tx1">
                    <a:lumMod val="85000"/>
                    <a:lumOff val="15000"/>
                  </a:schemeClr>
                </a:solidFill>
                <a:latin typeface="+mn-ea"/>
              </a:rPr>
              <a:t>つながらないときは</a:t>
            </a:r>
            <a:r>
              <a:rPr kumimoji="1" lang="en-US" altLang="ja-JP" sz="4000" dirty="0" smtClean="0">
                <a:solidFill>
                  <a:schemeClr val="tx1">
                    <a:lumMod val="85000"/>
                    <a:lumOff val="15000"/>
                  </a:schemeClr>
                </a:solidFill>
                <a:latin typeface="+mn-ea"/>
              </a:rPr>
              <a:t>…</a:t>
            </a:r>
          </a:p>
          <a:p>
            <a:pPr algn="ctr"/>
            <a:r>
              <a:rPr kumimoji="1" lang="ja-JP" altLang="en-US" sz="4000" dirty="0">
                <a:solidFill>
                  <a:schemeClr val="tx1">
                    <a:lumMod val="85000"/>
                    <a:lumOff val="15000"/>
                  </a:schemeClr>
                </a:solidFill>
                <a:latin typeface="+mn-ea"/>
              </a:rPr>
              <a:t>プロキシ</a:t>
            </a:r>
            <a:r>
              <a:rPr kumimoji="1" lang="ja-JP" altLang="en-US" sz="4000" dirty="0" smtClean="0">
                <a:solidFill>
                  <a:schemeClr val="tx1">
                    <a:lumMod val="85000"/>
                    <a:lumOff val="15000"/>
                  </a:schemeClr>
                </a:solidFill>
                <a:latin typeface="+mn-ea"/>
              </a:rPr>
              <a:t>の設定が必要！！</a:t>
            </a:r>
            <a:endParaRPr kumimoji="1" lang="ja-JP" altLang="en-US" sz="4000" dirty="0">
              <a:solidFill>
                <a:schemeClr val="tx1">
                  <a:lumMod val="85000"/>
                  <a:lumOff val="15000"/>
                </a:schemeClr>
              </a:solidFill>
              <a:latin typeface="+mn-ea"/>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5</a:t>
            </a:fld>
            <a:endParaRPr lang="en-US" sz="2400" dirty="0"/>
          </a:p>
        </p:txBody>
      </p:sp>
    </p:spTree>
    <p:extLst>
      <p:ext uri="{BB962C8B-B14F-4D97-AF65-F5344CB8AC3E}">
        <p14:creationId xmlns:p14="http://schemas.microsoft.com/office/powerpoint/2010/main" val="2166374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859157" y="2843130"/>
            <a:ext cx="5851504" cy="1602974"/>
          </a:xfrm>
          <a:prstGeom prst="rect">
            <a:avLst/>
          </a:prstGeom>
        </p:spPr>
      </p:pic>
      <p:sp>
        <p:nvSpPr>
          <p:cNvPr id="2" name="タイトル 1"/>
          <p:cNvSpPr>
            <a:spLocks noGrp="1"/>
          </p:cNvSpPr>
          <p:nvPr>
            <p:ph type="title"/>
          </p:nvPr>
        </p:nvSpPr>
        <p:spPr>
          <a:xfrm>
            <a:off x="666717" y="273707"/>
            <a:ext cx="7742646" cy="1450757"/>
          </a:xfrm>
        </p:spPr>
        <p:txBody>
          <a:bodyPr/>
          <a:lstStyle/>
          <a:p>
            <a:r>
              <a:rPr lang="ja-JP" altLang="en-US" dirty="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en-US" altLang="ja-JP" dirty="0">
                <a:solidFill>
                  <a:schemeClr val="accent2"/>
                </a:solidFill>
                <a:latin typeface="+mj-ea"/>
              </a:rPr>
              <a:t>Source Tree</a:t>
            </a:r>
            <a:r>
              <a:rPr lang="ja-JP" altLang="en-US" dirty="0">
                <a:solidFill>
                  <a:schemeClr val="accent2"/>
                </a:solidFill>
                <a:latin typeface="+mj-ea"/>
              </a:rPr>
              <a:t>）</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50</a:t>
            </a:fld>
            <a:endParaRPr lang="en-US" sz="2400" dirty="0"/>
          </a:p>
        </p:txBody>
      </p:sp>
      <p:sp>
        <p:nvSpPr>
          <p:cNvPr id="4" name="テキスト ボックス 3"/>
          <p:cNvSpPr txBox="1"/>
          <p:nvPr/>
        </p:nvSpPr>
        <p:spPr>
          <a:xfrm>
            <a:off x="7173566" y="3116665"/>
            <a:ext cx="2264323" cy="400110"/>
          </a:xfrm>
          <a:prstGeom prst="rect">
            <a:avLst/>
          </a:prstGeom>
          <a:noFill/>
        </p:spPr>
        <p:txBody>
          <a:bodyPr wrap="square" rtlCol="0">
            <a:spAutoFit/>
          </a:bodyPr>
          <a:lstStyle/>
          <a:p>
            <a:r>
              <a:rPr kumimoji="1" lang="ja-JP" altLang="en-US" sz="2000" b="1" dirty="0" smtClean="0"/>
              <a:t>「</a:t>
            </a:r>
            <a:r>
              <a:rPr kumimoji="1" lang="en-US" altLang="ja-JP" sz="2000" b="1" dirty="0"/>
              <a:t>No</a:t>
            </a:r>
            <a:r>
              <a:rPr kumimoji="1" lang="ja-JP" altLang="en-US" sz="2000" b="1" dirty="0" smtClean="0"/>
              <a:t>」を</a:t>
            </a:r>
            <a:r>
              <a:rPr kumimoji="1" lang="ja-JP" altLang="en-US" b="1" dirty="0" smtClean="0"/>
              <a:t>クリック</a:t>
            </a:r>
            <a:endParaRPr kumimoji="1" lang="en-US" altLang="ja-JP" b="1" dirty="0" smtClean="0"/>
          </a:p>
        </p:txBody>
      </p:sp>
      <p:cxnSp>
        <p:nvCxnSpPr>
          <p:cNvPr id="7" name="直線矢印コネクタ 6"/>
          <p:cNvCxnSpPr/>
          <p:nvPr/>
        </p:nvCxnSpPr>
        <p:spPr>
          <a:xfrm flipH="1">
            <a:off x="6397051" y="3316720"/>
            <a:ext cx="776515" cy="8014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165839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28519" y="1724464"/>
            <a:ext cx="5106113" cy="3086531"/>
          </a:xfrm>
          <a:prstGeom prst="rect">
            <a:avLst/>
          </a:prstGeom>
        </p:spPr>
      </p:pic>
      <p:sp>
        <p:nvSpPr>
          <p:cNvPr id="2" name="タイトル 1"/>
          <p:cNvSpPr>
            <a:spLocks noGrp="1"/>
          </p:cNvSpPr>
          <p:nvPr>
            <p:ph type="title"/>
          </p:nvPr>
        </p:nvSpPr>
        <p:spPr>
          <a:xfrm>
            <a:off x="666717" y="273707"/>
            <a:ext cx="7742646" cy="1450757"/>
          </a:xfrm>
        </p:spPr>
        <p:txBody>
          <a:bodyPr/>
          <a:lstStyle/>
          <a:p>
            <a:r>
              <a:rPr lang="ja-JP" altLang="en-US" dirty="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en-US" altLang="ja-JP" dirty="0">
                <a:solidFill>
                  <a:schemeClr val="accent2"/>
                </a:solidFill>
                <a:latin typeface="+mj-ea"/>
              </a:rPr>
              <a:t>Source Tree</a:t>
            </a:r>
            <a:r>
              <a:rPr lang="ja-JP" altLang="en-US" dirty="0">
                <a:solidFill>
                  <a:schemeClr val="accent2"/>
                </a:solidFill>
                <a:latin typeface="+mj-ea"/>
              </a:rPr>
              <a:t>）</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51</a:t>
            </a:fld>
            <a:endParaRPr lang="en-US" sz="2400" dirty="0"/>
          </a:p>
        </p:txBody>
      </p:sp>
      <p:sp>
        <p:nvSpPr>
          <p:cNvPr id="4" name="テキスト ボックス 3"/>
          <p:cNvSpPr txBox="1"/>
          <p:nvPr/>
        </p:nvSpPr>
        <p:spPr>
          <a:xfrm>
            <a:off x="6662057" y="3200608"/>
            <a:ext cx="2387457" cy="1015663"/>
          </a:xfrm>
          <a:prstGeom prst="rect">
            <a:avLst/>
          </a:prstGeom>
          <a:noFill/>
        </p:spPr>
        <p:txBody>
          <a:bodyPr wrap="square" rtlCol="0">
            <a:spAutoFit/>
          </a:bodyPr>
          <a:lstStyle/>
          <a:p>
            <a:r>
              <a:rPr kumimoji="1" lang="ja-JP" altLang="en-US" sz="2000" b="1" dirty="0" smtClean="0"/>
              <a:t>とりあえず</a:t>
            </a:r>
            <a:endParaRPr kumimoji="1" lang="en-US" altLang="ja-JP" sz="2000" b="1" dirty="0" smtClean="0"/>
          </a:p>
          <a:p>
            <a:r>
              <a:rPr kumimoji="1" lang="ja-JP" altLang="en-US" sz="2000" b="1" dirty="0" smtClean="0"/>
              <a:t>「</a:t>
            </a:r>
            <a:r>
              <a:rPr kumimoji="1" lang="en-US" altLang="ja-JP" sz="2000" b="1" dirty="0" err="1" smtClean="0"/>
              <a:t>Git</a:t>
            </a:r>
            <a:r>
              <a:rPr kumimoji="1" lang="ja-JP" altLang="en-US" sz="2000" b="1" dirty="0" smtClean="0"/>
              <a:t>を使いたくない」を選択</a:t>
            </a:r>
            <a:endParaRPr kumimoji="1" lang="en-US" altLang="ja-JP" b="1" dirty="0" smtClean="0"/>
          </a:p>
        </p:txBody>
      </p:sp>
      <p:cxnSp>
        <p:nvCxnSpPr>
          <p:cNvPr id="7" name="直線矢印コネクタ 6"/>
          <p:cNvCxnSpPr/>
          <p:nvPr/>
        </p:nvCxnSpPr>
        <p:spPr>
          <a:xfrm flipH="1">
            <a:off x="2656115" y="3516775"/>
            <a:ext cx="4005942" cy="8665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793919" y="4993568"/>
            <a:ext cx="5730334" cy="369332"/>
          </a:xfrm>
          <a:prstGeom prst="rect">
            <a:avLst/>
          </a:prstGeom>
          <a:noFill/>
        </p:spPr>
        <p:txBody>
          <a:bodyPr wrap="square" rtlCol="0">
            <a:spAutoFit/>
          </a:bodyPr>
          <a:lstStyle/>
          <a:p>
            <a:r>
              <a:rPr kumimoji="1" lang="ja-JP" altLang="en-US" b="1" dirty="0" smtClean="0"/>
              <a:t>もう一回同じような選択肢が出ますが同じく一番下を選択</a:t>
            </a:r>
            <a:endParaRPr kumimoji="1" lang="ja-JP" altLang="en-US" b="1" dirty="0"/>
          </a:p>
        </p:txBody>
      </p:sp>
      <p:sp>
        <p:nvSpPr>
          <p:cNvPr id="3" name="コンテンツ プレースホルダー 2"/>
          <p:cNvSpPr>
            <a:spLocks noGrp="1"/>
          </p:cNvSpPr>
          <p:nvPr>
            <p:ph idx="1"/>
          </p:nvPr>
        </p:nvSpPr>
        <p:spPr/>
        <p:txBody>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1290219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6717" y="273707"/>
            <a:ext cx="7742646" cy="1450757"/>
          </a:xfrm>
        </p:spPr>
        <p:txBody>
          <a:bodyPr/>
          <a:lstStyle/>
          <a:p>
            <a:r>
              <a:rPr lang="ja-JP" altLang="en-US" dirty="0">
                <a:solidFill>
                  <a:schemeClr val="accent2"/>
                </a:solidFill>
                <a:latin typeface="+mj-ea"/>
              </a:rPr>
              <a:t>７</a:t>
            </a:r>
            <a:r>
              <a:rPr lang="en-US" altLang="ja-JP" dirty="0" smtClean="0">
                <a:solidFill>
                  <a:schemeClr val="accent2"/>
                </a:solidFill>
                <a:latin typeface="+mj-ea"/>
              </a:rPr>
              <a:t>.</a:t>
            </a:r>
            <a:r>
              <a:rPr lang="en-US" altLang="ja-JP" dirty="0" err="1" smtClean="0">
                <a:solidFill>
                  <a:schemeClr val="accent2"/>
                </a:solidFill>
                <a:latin typeface="+mj-ea"/>
              </a:rPr>
              <a:t>Git</a:t>
            </a:r>
            <a:r>
              <a:rPr lang="ja-JP" altLang="en-US" dirty="0">
                <a:solidFill>
                  <a:schemeClr val="accent2"/>
                </a:solidFill>
                <a:latin typeface="+mj-ea"/>
              </a:rPr>
              <a:t>環境設定（</a:t>
            </a:r>
            <a:r>
              <a:rPr lang="en-US" altLang="ja-JP" dirty="0">
                <a:solidFill>
                  <a:schemeClr val="accent2"/>
                </a:solidFill>
                <a:latin typeface="+mj-ea"/>
              </a:rPr>
              <a:t>Source Tree</a:t>
            </a:r>
            <a:r>
              <a:rPr lang="ja-JP" altLang="en-US" dirty="0">
                <a:solidFill>
                  <a:schemeClr val="accent2"/>
                </a:solidFill>
                <a:latin typeface="+mj-ea"/>
              </a:rPr>
              <a:t>）</a:t>
            </a:r>
            <a:endParaRPr kumimoji="1" lang="ja-JP" altLang="en-US"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52</a:t>
            </a:fld>
            <a:endParaRPr lang="en-US" sz="2400" dirty="0"/>
          </a:p>
        </p:txBody>
      </p:sp>
      <p:sp>
        <p:nvSpPr>
          <p:cNvPr id="9" name="テキスト ボックス 8"/>
          <p:cNvSpPr txBox="1"/>
          <p:nvPr/>
        </p:nvSpPr>
        <p:spPr>
          <a:xfrm>
            <a:off x="1518597" y="5840130"/>
            <a:ext cx="6038883" cy="369332"/>
          </a:xfrm>
          <a:prstGeom prst="rect">
            <a:avLst/>
          </a:prstGeom>
          <a:noFill/>
        </p:spPr>
        <p:txBody>
          <a:bodyPr wrap="square" rtlCol="0">
            <a:spAutoFit/>
          </a:bodyPr>
          <a:lstStyle/>
          <a:p>
            <a:r>
              <a:rPr kumimoji="1" lang="ja-JP" altLang="en-US" b="1" dirty="0" smtClean="0"/>
              <a:t>こんな感じの画面が出れば</a:t>
            </a:r>
            <a:r>
              <a:rPr kumimoji="1" lang="en-US" altLang="ja-JP" b="1" dirty="0" smtClean="0"/>
              <a:t>OK</a:t>
            </a:r>
            <a:r>
              <a:rPr kumimoji="1" lang="ja-JP" altLang="en-US" b="1" dirty="0" smtClean="0"/>
              <a:t>！使い方は後々の技ゼミで！</a:t>
            </a:r>
            <a:endParaRPr kumimoji="1" lang="ja-JP" altLang="en-US" b="1" dirty="0"/>
          </a:p>
        </p:txBody>
      </p:sp>
      <p:pic>
        <p:nvPicPr>
          <p:cNvPr id="3" name="図 2"/>
          <p:cNvPicPr>
            <a:picLocks noChangeAspect="1"/>
          </p:cNvPicPr>
          <p:nvPr/>
        </p:nvPicPr>
        <p:blipFill>
          <a:blip r:embed="rId2"/>
          <a:stretch>
            <a:fillRect/>
          </a:stretch>
        </p:blipFill>
        <p:spPr>
          <a:xfrm>
            <a:off x="1284213" y="1916644"/>
            <a:ext cx="6507649" cy="3731305"/>
          </a:xfrm>
          <a:prstGeom prst="rect">
            <a:avLst/>
          </a:prstGeom>
        </p:spPr>
      </p:pic>
    </p:spTree>
    <p:extLst>
      <p:ext uri="{BB962C8B-B14F-4D97-AF65-F5344CB8AC3E}">
        <p14:creationId xmlns:p14="http://schemas.microsoft.com/office/powerpoint/2010/main" val="35511784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6717" y="273707"/>
            <a:ext cx="7742646" cy="1450757"/>
          </a:xfrm>
        </p:spPr>
        <p:txBody>
          <a:bodyPr/>
          <a:lstStyle/>
          <a:p>
            <a:r>
              <a:rPr kumimoji="1" lang="ja-JP" altLang="en-US" dirty="0" smtClean="0">
                <a:solidFill>
                  <a:schemeClr val="accent2"/>
                </a:solidFill>
              </a:rPr>
              <a:t>環境設定</a:t>
            </a:r>
            <a:r>
              <a:rPr kumimoji="1" lang="en-US" altLang="ja-JP" b="1" dirty="0" smtClean="0">
                <a:solidFill>
                  <a:schemeClr val="accent2"/>
                </a:solidFill>
              </a:rPr>
              <a:t>2017</a:t>
            </a:r>
            <a:endParaRPr kumimoji="1" lang="ja-JP" altLang="en-US" b="1" dirty="0">
              <a:solidFill>
                <a:schemeClr val="accent2"/>
              </a:solidFill>
            </a:endParaRPr>
          </a:p>
        </p:txBody>
      </p:sp>
      <p:sp>
        <p:nvSpPr>
          <p:cNvPr id="5" name="スライド番号プレースホルダー 4"/>
          <p:cNvSpPr>
            <a:spLocks noGrp="1"/>
          </p:cNvSpPr>
          <p:nvPr>
            <p:ph type="sldNum" sz="quarter" idx="12"/>
          </p:nvPr>
        </p:nvSpPr>
        <p:spPr/>
        <p:txBody>
          <a:bodyPr/>
          <a:lstStyle/>
          <a:p>
            <a:fld id="{6113E31D-E2AB-40D1-8B51-AFA5AFEF393A}" type="slidenum">
              <a:rPr lang="en-US" sz="2400" smtClean="0"/>
              <a:t>53</a:t>
            </a:fld>
            <a:endParaRPr lang="en-US" sz="2400" dirty="0"/>
          </a:p>
        </p:txBody>
      </p:sp>
      <p:sp>
        <p:nvSpPr>
          <p:cNvPr id="3" name="テキスト ボックス 2"/>
          <p:cNvSpPr txBox="1"/>
          <p:nvPr/>
        </p:nvSpPr>
        <p:spPr>
          <a:xfrm>
            <a:off x="666717" y="2527710"/>
            <a:ext cx="7896712" cy="3231654"/>
          </a:xfrm>
          <a:prstGeom prst="rect">
            <a:avLst/>
          </a:prstGeom>
          <a:noFill/>
        </p:spPr>
        <p:txBody>
          <a:bodyPr wrap="square" rtlCol="0">
            <a:spAutoFit/>
          </a:bodyPr>
          <a:lstStyle/>
          <a:p>
            <a:pPr algn="ctr"/>
            <a:r>
              <a:rPr kumimoji="1" lang="ja-JP" altLang="en-US" sz="3600" b="1" dirty="0" smtClean="0"/>
              <a:t>環境設定はここで一通り終了！</a:t>
            </a:r>
            <a:endParaRPr kumimoji="1" lang="en-US" altLang="ja-JP" sz="3600" b="1" dirty="0" smtClean="0"/>
          </a:p>
          <a:p>
            <a:pPr algn="ctr"/>
            <a:r>
              <a:rPr kumimoji="1" lang="ja-JP" altLang="en-US" sz="3600" b="1" dirty="0"/>
              <a:t>必要なこと</a:t>
            </a:r>
            <a:r>
              <a:rPr kumimoji="1" lang="ja-JP" altLang="en-US" sz="3600" b="1" dirty="0" smtClean="0"/>
              <a:t>が増えたら適宜</a:t>
            </a:r>
            <a:endParaRPr kumimoji="1" lang="en-US" altLang="ja-JP" sz="3600" b="1" dirty="0" smtClean="0"/>
          </a:p>
          <a:p>
            <a:pPr algn="ctr"/>
            <a:r>
              <a:rPr kumimoji="1" lang="ja-JP" altLang="en-US" sz="3600" b="1" dirty="0" smtClean="0"/>
              <a:t>対応していきましょう！</a:t>
            </a:r>
            <a:endParaRPr kumimoji="1" lang="en-US" altLang="ja-JP" sz="3600" b="1" dirty="0" smtClean="0"/>
          </a:p>
          <a:p>
            <a:pPr algn="ctr"/>
            <a:endParaRPr kumimoji="1" lang="en-US" altLang="ja-JP" sz="2800" dirty="0"/>
          </a:p>
          <a:p>
            <a:pPr algn="ctr"/>
            <a:endParaRPr kumimoji="1" lang="en-US" altLang="ja-JP" sz="2800" b="1" dirty="0" smtClean="0">
              <a:solidFill>
                <a:srgbClr val="FF0000"/>
              </a:solidFill>
            </a:endParaRPr>
          </a:p>
          <a:p>
            <a:pPr algn="ctr"/>
            <a:r>
              <a:rPr kumimoji="1" lang="ja-JP" altLang="en-US" sz="4000" b="1" dirty="0">
                <a:solidFill>
                  <a:srgbClr val="FF0000"/>
                </a:solidFill>
              </a:rPr>
              <a:t>春</a:t>
            </a:r>
            <a:r>
              <a:rPr kumimoji="1" lang="ja-JP" altLang="en-US" sz="4000" b="1" dirty="0" smtClean="0">
                <a:solidFill>
                  <a:srgbClr val="FF0000"/>
                </a:solidFill>
              </a:rPr>
              <a:t>課題ファイト！！</a:t>
            </a:r>
            <a:endParaRPr kumimoji="1" lang="ja-JP" altLang="en-US" sz="4000" b="1" dirty="0">
              <a:solidFill>
                <a:srgbClr val="FF0000"/>
              </a:solidFill>
            </a:endParaRPr>
          </a:p>
        </p:txBody>
      </p:sp>
    </p:spTree>
    <p:extLst>
      <p:ext uri="{BB962C8B-B14F-4D97-AF65-F5344CB8AC3E}">
        <p14:creationId xmlns:p14="http://schemas.microsoft.com/office/powerpoint/2010/main" val="2768801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6</a:t>
            </a:fld>
            <a:endParaRPr lang="en-US" sz="2400" dirty="0"/>
          </a:p>
        </p:txBody>
      </p:sp>
      <p:sp>
        <p:nvSpPr>
          <p:cNvPr id="5" name="コンテンツ プレースホルダー 2"/>
          <p:cNvSpPr>
            <a:spLocks noGrp="1"/>
          </p:cNvSpPr>
          <p:nvPr>
            <p:ph idx="1"/>
          </p:nvPr>
        </p:nvSpPr>
        <p:spPr/>
        <p:txBody>
          <a:bodyPr>
            <a:normAutofit fontScale="92500" lnSpcReduction="10000"/>
          </a:bodyPr>
          <a:lstStyle/>
          <a:p>
            <a:r>
              <a:rPr kumimoji="1" lang="ja-JP" altLang="en-US" sz="2800" dirty="0" smtClean="0">
                <a:solidFill>
                  <a:schemeClr val="tx1">
                    <a:lumMod val="85000"/>
                    <a:lumOff val="15000"/>
                  </a:schemeClr>
                </a:solidFill>
              </a:rPr>
              <a:t>目次</a:t>
            </a:r>
            <a:endParaRPr kumimoji="1" lang="en-US" altLang="ja-JP" sz="2800" dirty="0" smtClean="0">
              <a:solidFill>
                <a:schemeClr val="tx1">
                  <a:lumMod val="85000"/>
                  <a:lumOff val="15000"/>
                </a:schemeClr>
              </a:solidFill>
            </a:endParaRPr>
          </a:p>
          <a:p>
            <a:r>
              <a:rPr lang="en-US" altLang="ja-JP" sz="2800" dirty="0">
                <a:solidFill>
                  <a:schemeClr val="tx1">
                    <a:lumMod val="50000"/>
                    <a:lumOff val="50000"/>
                  </a:schemeClr>
                </a:solidFill>
              </a:rPr>
              <a:t>1</a:t>
            </a:r>
            <a:r>
              <a:rPr lang="en-US" altLang="ja-JP" sz="2800" dirty="0" smtClean="0">
                <a:solidFill>
                  <a:schemeClr val="tx1">
                    <a:lumMod val="50000"/>
                    <a:lumOff val="50000"/>
                  </a:schemeClr>
                </a:solidFill>
              </a:rPr>
              <a:t>.</a:t>
            </a:r>
            <a:r>
              <a:rPr lang="ja-JP" altLang="en-US" sz="2800" dirty="0" smtClean="0">
                <a:solidFill>
                  <a:schemeClr val="tx1">
                    <a:lumMod val="50000"/>
                    <a:lumOff val="50000"/>
                  </a:schemeClr>
                </a:solidFill>
              </a:rPr>
              <a:t>　ネットワークの設定</a:t>
            </a:r>
            <a:endParaRPr lang="en-US" altLang="ja-JP" sz="2800" dirty="0" smtClean="0">
              <a:solidFill>
                <a:schemeClr val="tx1">
                  <a:lumMod val="50000"/>
                  <a:lumOff val="50000"/>
                </a:schemeClr>
              </a:solidFill>
            </a:endParaRPr>
          </a:p>
          <a:p>
            <a:r>
              <a:rPr kumimoji="1" lang="en-US" altLang="ja-JP" sz="2800" dirty="0">
                <a:solidFill>
                  <a:schemeClr val="tx1"/>
                </a:solidFill>
              </a:rPr>
              <a:t>2</a:t>
            </a:r>
            <a:r>
              <a:rPr kumimoji="1" lang="en-US" altLang="ja-JP" sz="2800" dirty="0" smtClean="0">
                <a:solidFill>
                  <a:schemeClr val="tx1"/>
                </a:solidFill>
              </a:rPr>
              <a:t>.</a:t>
            </a:r>
            <a:r>
              <a:rPr kumimoji="1" lang="ja-JP" altLang="en-US" sz="2800" dirty="0" smtClean="0">
                <a:solidFill>
                  <a:schemeClr val="tx1"/>
                </a:solidFill>
              </a:rPr>
              <a:t>　プロキシの設定</a:t>
            </a:r>
            <a:endParaRPr kumimoji="1" lang="en-US" altLang="ja-JP" sz="2800" dirty="0" smtClean="0">
              <a:solidFill>
                <a:schemeClr val="tx1"/>
              </a:solidFill>
            </a:endParaRPr>
          </a:p>
          <a:p>
            <a:r>
              <a:rPr lang="en-US" altLang="ja-JP" sz="2800" dirty="0" smtClean="0">
                <a:solidFill>
                  <a:schemeClr val="bg1">
                    <a:lumMod val="50000"/>
                  </a:schemeClr>
                </a:solidFill>
              </a:rPr>
              <a:t>3.</a:t>
            </a:r>
            <a:r>
              <a:rPr lang="ja-JP" altLang="en-US" sz="2800" dirty="0" smtClean="0">
                <a:solidFill>
                  <a:schemeClr val="bg1">
                    <a:lumMod val="50000"/>
                  </a:schemeClr>
                </a:solidFill>
              </a:rPr>
              <a:t>　</a:t>
            </a:r>
            <a:r>
              <a:rPr lang="en-US" altLang="ja-JP" sz="2800" dirty="0" smtClean="0">
                <a:solidFill>
                  <a:schemeClr val="bg1">
                    <a:lumMod val="50000"/>
                  </a:schemeClr>
                </a:solidFill>
              </a:rPr>
              <a:t>MySQL</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lang="en-US" altLang="ja-JP" sz="2800" dirty="0" smtClean="0">
                <a:solidFill>
                  <a:schemeClr val="bg1">
                    <a:lumMod val="50000"/>
                  </a:schemeClr>
                </a:solidFill>
              </a:rPr>
              <a:t>4.   Eclipse</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kumimoji="1" lang="en-US" altLang="ja-JP" sz="2800" dirty="0" smtClean="0">
                <a:solidFill>
                  <a:schemeClr val="bg1">
                    <a:lumMod val="50000"/>
                  </a:schemeClr>
                </a:solidFill>
              </a:rPr>
              <a:t>5.</a:t>
            </a:r>
            <a:r>
              <a:rPr kumimoji="1" lang="ja-JP" altLang="en-US" sz="2800" dirty="0" smtClean="0">
                <a:solidFill>
                  <a:schemeClr val="bg1">
                    <a:lumMod val="50000"/>
                  </a:schemeClr>
                </a:solidFill>
              </a:rPr>
              <a:t>　</a:t>
            </a:r>
            <a:r>
              <a:rPr kumimoji="1" lang="en-US" altLang="ja-JP" sz="2800" dirty="0" smtClean="0">
                <a:solidFill>
                  <a:schemeClr val="bg1">
                    <a:lumMod val="50000"/>
                  </a:schemeClr>
                </a:solidFill>
              </a:rPr>
              <a:t>JAVA_HOME</a:t>
            </a:r>
            <a:r>
              <a:rPr kumimoji="1" lang="ja-JP" altLang="en-US" sz="2800" dirty="0" smtClean="0">
                <a:solidFill>
                  <a:schemeClr val="bg1">
                    <a:lumMod val="50000"/>
                  </a:schemeClr>
                </a:solidFill>
              </a:rPr>
              <a:t>の設定</a:t>
            </a:r>
            <a:endParaRPr kumimoji="1" lang="en-US" altLang="ja-JP" sz="2800" dirty="0" smtClean="0">
              <a:solidFill>
                <a:schemeClr val="bg1">
                  <a:lumMod val="50000"/>
                </a:schemeClr>
              </a:solidFill>
            </a:endParaRPr>
          </a:p>
          <a:p>
            <a:r>
              <a:rPr lang="en-US" altLang="ja-JP" sz="2800" dirty="0" smtClean="0">
                <a:solidFill>
                  <a:schemeClr val="bg1">
                    <a:lumMod val="50000"/>
                  </a:schemeClr>
                </a:solidFill>
              </a:rPr>
              <a:t>6.</a:t>
            </a:r>
            <a:r>
              <a:rPr lang="ja-JP" altLang="en-US" sz="2800" dirty="0" smtClean="0">
                <a:solidFill>
                  <a:schemeClr val="bg1">
                    <a:lumMod val="50000"/>
                  </a:schemeClr>
                </a:solidFill>
              </a:rPr>
              <a:t>　</a:t>
            </a:r>
            <a:r>
              <a:rPr lang="en-US" altLang="ja-JP" sz="2800" dirty="0" smtClean="0">
                <a:solidFill>
                  <a:schemeClr val="bg1">
                    <a:lumMod val="50000"/>
                  </a:schemeClr>
                </a:solidFill>
              </a:rPr>
              <a:t>Tomcat</a:t>
            </a:r>
            <a:r>
              <a:rPr lang="ja-JP" altLang="en-US" sz="2800" dirty="0" smtClean="0">
                <a:solidFill>
                  <a:schemeClr val="bg1">
                    <a:lumMod val="50000"/>
                  </a:schemeClr>
                </a:solidFill>
              </a:rPr>
              <a:t>の設定</a:t>
            </a:r>
            <a:endParaRPr lang="en-US" altLang="ja-JP" sz="2800" dirty="0" smtClean="0">
              <a:solidFill>
                <a:schemeClr val="bg1">
                  <a:lumMod val="50000"/>
                </a:schemeClr>
              </a:solidFill>
            </a:endParaRPr>
          </a:p>
          <a:p>
            <a:r>
              <a:rPr lang="en-US" altLang="ja-JP" sz="2800" dirty="0">
                <a:solidFill>
                  <a:schemeClr val="bg1">
                    <a:lumMod val="50000"/>
                  </a:schemeClr>
                </a:solidFill>
              </a:rPr>
              <a:t>7</a:t>
            </a:r>
            <a:r>
              <a:rPr kumimoji="1" lang="en-US" altLang="ja-JP" sz="2800" dirty="0" smtClean="0">
                <a:solidFill>
                  <a:schemeClr val="bg1">
                    <a:lumMod val="50000"/>
                  </a:schemeClr>
                </a:solidFill>
              </a:rPr>
              <a:t>.</a:t>
            </a:r>
            <a:r>
              <a:rPr kumimoji="1" lang="ja-JP" altLang="en-US" sz="2800" dirty="0" smtClean="0">
                <a:solidFill>
                  <a:schemeClr val="bg1">
                    <a:lumMod val="50000"/>
                  </a:schemeClr>
                </a:solidFill>
              </a:rPr>
              <a:t>　</a:t>
            </a:r>
            <a:r>
              <a:rPr kumimoji="1" lang="en-US" altLang="ja-JP" sz="2800" dirty="0" err="1" smtClean="0">
                <a:solidFill>
                  <a:schemeClr val="bg1">
                    <a:lumMod val="50000"/>
                  </a:schemeClr>
                </a:solidFill>
              </a:rPr>
              <a:t>Git</a:t>
            </a:r>
            <a:r>
              <a:rPr kumimoji="1" lang="ja-JP" altLang="en-US" sz="2800" dirty="0" smtClean="0">
                <a:solidFill>
                  <a:schemeClr val="bg1">
                    <a:lumMod val="50000"/>
                  </a:schemeClr>
                </a:solidFill>
              </a:rPr>
              <a:t>環境設定（</a:t>
            </a:r>
            <a:r>
              <a:rPr kumimoji="1" lang="en-US" altLang="ja-JP" sz="2800" dirty="0" smtClean="0">
                <a:solidFill>
                  <a:schemeClr val="bg1">
                    <a:lumMod val="50000"/>
                  </a:schemeClr>
                </a:solidFill>
              </a:rPr>
              <a:t>Source</a:t>
            </a:r>
            <a:r>
              <a:rPr lang="ja-JP" altLang="en-US" sz="2800" dirty="0" smtClean="0">
                <a:solidFill>
                  <a:schemeClr val="bg1">
                    <a:lumMod val="50000"/>
                  </a:schemeClr>
                </a:solidFill>
              </a:rPr>
              <a:t> </a:t>
            </a:r>
            <a:r>
              <a:rPr kumimoji="1" lang="en-US" altLang="ja-JP" sz="2800" dirty="0" smtClean="0">
                <a:solidFill>
                  <a:schemeClr val="bg1">
                    <a:lumMod val="50000"/>
                  </a:schemeClr>
                </a:solidFill>
              </a:rPr>
              <a:t>Tree</a:t>
            </a:r>
            <a:r>
              <a:rPr kumimoji="1" lang="ja-JP" altLang="en-US" sz="2800" dirty="0" smtClean="0">
                <a:solidFill>
                  <a:schemeClr val="bg1">
                    <a:lumMod val="50000"/>
                  </a:schemeClr>
                </a:solidFill>
              </a:rPr>
              <a:t>）</a:t>
            </a:r>
            <a:endParaRPr kumimoji="1" lang="ja-JP" altLang="en-US" sz="2800" dirty="0">
              <a:solidFill>
                <a:schemeClr val="bg1">
                  <a:lumMod val="50000"/>
                </a:schemeClr>
              </a:solidFill>
            </a:endParaRPr>
          </a:p>
        </p:txBody>
      </p:sp>
    </p:spTree>
    <p:extLst>
      <p:ext uri="{BB962C8B-B14F-4D97-AF65-F5344CB8AC3E}">
        <p14:creationId xmlns:p14="http://schemas.microsoft.com/office/powerpoint/2010/main" val="2640469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43429"/>
            <a:ext cx="7543800" cy="793932"/>
          </a:xfrm>
        </p:spPr>
        <p:txBody>
          <a:bodyPr/>
          <a:lstStyle/>
          <a:p>
            <a:r>
              <a:rPr lang="ja-JP" altLang="en-US" dirty="0">
                <a:solidFill>
                  <a:schemeClr val="accent2"/>
                </a:solidFill>
                <a:latin typeface="+mj-ea"/>
              </a:rPr>
              <a:t>２</a:t>
            </a:r>
            <a:r>
              <a:rPr kumimoji="1" lang="en-US" altLang="ja-JP" dirty="0" smtClean="0">
                <a:solidFill>
                  <a:schemeClr val="accent2"/>
                </a:solidFill>
                <a:latin typeface="+mj-ea"/>
              </a:rPr>
              <a:t>.</a:t>
            </a:r>
            <a:r>
              <a:rPr kumimoji="1" lang="ja-JP" altLang="en-US" dirty="0" smtClean="0">
                <a:solidFill>
                  <a:schemeClr val="accent2"/>
                </a:solidFill>
              </a:rPr>
              <a:t>プロキシの設定</a:t>
            </a:r>
            <a:endParaRPr kumimoji="1" lang="ja-JP" altLang="en-US" dirty="0">
              <a:solidFill>
                <a:schemeClr val="accent2"/>
              </a:solidFill>
            </a:endParaRPr>
          </a:p>
        </p:txBody>
      </p:sp>
      <p:pic>
        <p:nvPicPr>
          <p:cNvPr id="5" name="Picture 2" descr="C:\Users\shun\Desktop\pc.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4270" y="2514418"/>
            <a:ext cx="2133990" cy="1814992"/>
          </a:xfrm>
          <a:prstGeom prst="rect">
            <a:avLst/>
          </a:prstGeom>
          <a:noFill/>
          <a:extLst>
            <a:ext uri="{909E8E84-426E-40DD-AFC4-6F175D3DCCD1}">
              <a14:hiddenFill xmlns:a14="http://schemas.microsoft.com/office/drawing/2010/main">
                <a:solidFill>
                  <a:srgbClr val="FFFFFF"/>
                </a:solidFill>
              </a14:hiddenFill>
            </a:ext>
          </a:extLst>
        </p:spPr>
      </p:pic>
      <p:sp>
        <p:nvSpPr>
          <p:cNvPr id="8" name="右矢印 7"/>
          <p:cNvSpPr/>
          <p:nvPr/>
        </p:nvSpPr>
        <p:spPr>
          <a:xfrm>
            <a:off x="3004457" y="3193141"/>
            <a:ext cx="3657600" cy="44994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pic>
        <p:nvPicPr>
          <p:cNvPr id="6" name="Picture 4" descr="C:\Users\shun\Desktop\server_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732" y="2575040"/>
            <a:ext cx="784763" cy="17543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hun\Desktop\lgi01a201310211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4914" y="2575040"/>
            <a:ext cx="1341846" cy="1752615"/>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986971" y="4361039"/>
            <a:ext cx="7379789" cy="1569660"/>
          </a:xfrm>
          <a:prstGeom prst="rect">
            <a:avLst/>
          </a:prstGeom>
          <a:noFill/>
        </p:spPr>
        <p:txBody>
          <a:bodyPr wrap="square" rtlCol="0">
            <a:spAutoFit/>
          </a:bodyPr>
          <a:lstStyle/>
          <a:p>
            <a:r>
              <a:rPr lang="ja-JP" altLang="en-US" sz="2400" dirty="0" smtClean="0">
                <a:latin typeface="+mj-ea"/>
                <a:ea typeface="+mj-ea"/>
              </a:rPr>
              <a:t>プロキシ</a:t>
            </a:r>
            <a:r>
              <a:rPr lang="en-US" altLang="ja-JP" sz="2400" dirty="0">
                <a:latin typeface="+mj-ea"/>
                <a:ea typeface="+mj-ea"/>
              </a:rPr>
              <a:t>(</a:t>
            </a:r>
            <a:r>
              <a:rPr lang="ja-JP" altLang="en-US" sz="2400" dirty="0">
                <a:latin typeface="+mj-ea"/>
                <a:ea typeface="+mj-ea"/>
              </a:rPr>
              <a:t>代理</a:t>
            </a:r>
            <a:r>
              <a:rPr lang="en-US" altLang="ja-JP" sz="2400" dirty="0">
                <a:latin typeface="+mj-ea"/>
                <a:ea typeface="+mj-ea"/>
              </a:rPr>
              <a:t>)</a:t>
            </a:r>
            <a:r>
              <a:rPr lang="ja-JP" altLang="en-US" sz="2400" dirty="0">
                <a:latin typeface="+mj-ea"/>
                <a:ea typeface="+mj-ea"/>
              </a:rPr>
              <a:t>という言葉が示す通り、インターネット上の目的のコンテンツ</a:t>
            </a:r>
            <a:r>
              <a:rPr lang="en-US" altLang="ja-JP" sz="2400" dirty="0">
                <a:latin typeface="+mj-ea"/>
                <a:ea typeface="+mj-ea"/>
              </a:rPr>
              <a:t>(Web</a:t>
            </a:r>
            <a:r>
              <a:rPr lang="ja-JP" altLang="en-US" sz="2400" dirty="0" smtClean="0">
                <a:latin typeface="+mj-ea"/>
                <a:ea typeface="+mj-ea"/>
              </a:rPr>
              <a:t>ページ等</a:t>
            </a:r>
            <a:r>
              <a:rPr lang="en-US" altLang="ja-JP" sz="2400" dirty="0">
                <a:latin typeface="+mj-ea"/>
                <a:ea typeface="+mj-ea"/>
              </a:rPr>
              <a:t>)</a:t>
            </a:r>
            <a:r>
              <a:rPr lang="ja-JP" altLang="en-US" sz="2400" dirty="0">
                <a:latin typeface="+mj-ea"/>
                <a:ea typeface="+mj-ea"/>
              </a:rPr>
              <a:t>をユーザのコンピュータの代わりに取って来てくれる機能を提供する</a:t>
            </a:r>
            <a:r>
              <a:rPr lang="ja-JP" altLang="en-US" sz="2400" dirty="0" smtClean="0">
                <a:latin typeface="+mj-ea"/>
                <a:ea typeface="+mj-ea"/>
              </a:rPr>
              <a:t>サーバのこと。</a:t>
            </a:r>
            <a:endParaRPr kumimoji="1" lang="ja-JP" altLang="en-US" sz="2400" dirty="0">
              <a:latin typeface="+mj-ea"/>
              <a:ea typeface="+mj-ea"/>
            </a:endParaRPr>
          </a:p>
        </p:txBody>
      </p:sp>
      <p:sp>
        <p:nvSpPr>
          <p:cNvPr id="13" name="テキスト ボックス 12"/>
          <p:cNvSpPr txBox="1"/>
          <p:nvPr/>
        </p:nvSpPr>
        <p:spPr>
          <a:xfrm>
            <a:off x="1233714" y="1872345"/>
            <a:ext cx="7133046" cy="800219"/>
          </a:xfrm>
          <a:prstGeom prst="rect">
            <a:avLst/>
          </a:prstGeom>
          <a:noFill/>
        </p:spPr>
        <p:txBody>
          <a:bodyPr wrap="square" rtlCol="0">
            <a:spAutoFit/>
          </a:bodyPr>
          <a:lstStyle/>
          <a:p>
            <a:r>
              <a:rPr lang="ja-JP" altLang="en-US" sz="2800" dirty="0">
                <a:solidFill>
                  <a:schemeClr val="accent2"/>
                </a:solidFill>
                <a:latin typeface="+mj-ea"/>
                <a:ea typeface="+mj-ea"/>
              </a:rPr>
              <a:t>プロキシ（プロキシサーバ）</a:t>
            </a:r>
            <a:r>
              <a:rPr lang="ja-JP" altLang="en-US" sz="2400" dirty="0">
                <a:latin typeface="+mj-ea"/>
                <a:ea typeface="+mj-ea"/>
              </a:rPr>
              <a:t>とは</a:t>
            </a:r>
            <a:r>
              <a:rPr lang="en-US" altLang="ja-JP" sz="2400" dirty="0">
                <a:latin typeface="+mj-ea"/>
                <a:ea typeface="+mj-ea"/>
              </a:rPr>
              <a:t>…</a:t>
            </a:r>
          </a:p>
          <a:p>
            <a:endParaRPr kumimoji="1" lang="ja-JP" altLang="en-US" dirty="0"/>
          </a:p>
        </p:txBody>
      </p:sp>
      <p:sp>
        <p:nvSpPr>
          <p:cNvPr id="14" name="スライド番号プレースホルダー 13"/>
          <p:cNvSpPr>
            <a:spLocks noGrp="1"/>
          </p:cNvSpPr>
          <p:nvPr>
            <p:ph type="sldNum" sz="quarter" idx="12"/>
          </p:nvPr>
        </p:nvSpPr>
        <p:spPr>
          <a:xfrm>
            <a:off x="7434828" y="6492875"/>
            <a:ext cx="984019" cy="365125"/>
          </a:xfrm>
        </p:spPr>
        <p:txBody>
          <a:bodyPr/>
          <a:lstStyle/>
          <a:p>
            <a:fld id="{6113E31D-E2AB-40D1-8B51-AFA5AFEF393A}" type="slidenum">
              <a:rPr lang="en-US" sz="2400" smtClean="0"/>
              <a:t>7</a:t>
            </a:fld>
            <a:endParaRPr lang="en-US" sz="2400" dirty="0"/>
          </a:p>
        </p:txBody>
      </p:sp>
      <p:sp>
        <p:nvSpPr>
          <p:cNvPr id="15" name="テキスト ボックス 14"/>
          <p:cNvSpPr txBox="1"/>
          <p:nvPr/>
        </p:nvSpPr>
        <p:spPr>
          <a:xfrm>
            <a:off x="522514" y="5930699"/>
            <a:ext cx="8432800" cy="369332"/>
          </a:xfrm>
          <a:prstGeom prst="rect">
            <a:avLst/>
          </a:prstGeom>
          <a:noFill/>
        </p:spPr>
        <p:txBody>
          <a:bodyPr wrap="square" rtlCol="0">
            <a:spAutoFit/>
          </a:bodyPr>
          <a:lstStyle/>
          <a:p>
            <a:r>
              <a:rPr kumimoji="1" lang="ja-JP" altLang="en-US" dirty="0" smtClean="0"/>
              <a:t>出典：</a:t>
            </a:r>
            <a:r>
              <a:rPr lang="en-US" altLang="ja-JP" dirty="0" err="1"/>
              <a:t>CyberSyndrome</a:t>
            </a:r>
            <a:r>
              <a:rPr lang="en-US" altLang="ja-JP" dirty="0"/>
              <a:t> : </a:t>
            </a:r>
            <a:r>
              <a:rPr lang="ja-JP" altLang="en-US" dirty="0"/>
              <a:t>プロキシサーバ</a:t>
            </a:r>
            <a:r>
              <a:rPr lang="ja-JP" altLang="en-US" dirty="0" smtClean="0"/>
              <a:t>入門</a:t>
            </a:r>
            <a:r>
              <a:rPr kumimoji="1" lang="en-US" altLang="ja-JP" dirty="0"/>
              <a:t>,</a:t>
            </a:r>
            <a:r>
              <a:rPr kumimoji="1" lang="en-US" altLang="ja-JP" dirty="0" smtClean="0"/>
              <a:t>http</a:t>
            </a:r>
            <a:r>
              <a:rPr kumimoji="1" lang="en-US" altLang="ja-JP" dirty="0"/>
              <a:t>://www.cybersyndrome.net/pg.html</a:t>
            </a:r>
            <a:endParaRPr kumimoji="1" lang="ja-JP" altLang="en-US" dirty="0"/>
          </a:p>
        </p:txBody>
      </p:sp>
    </p:spTree>
    <p:extLst>
      <p:ext uri="{BB962C8B-B14F-4D97-AF65-F5344CB8AC3E}">
        <p14:creationId xmlns:p14="http://schemas.microsoft.com/office/powerpoint/2010/main" val="1922570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latin typeface="+mj-ea"/>
              </a:rPr>
              <a:t>２</a:t>
            </a:r>
            <a:r>
              <a:rPr lang="en-US" altLang="ja-JP" dirty="0">
                <a:solidFill>
                  <a:schemeClr val="accent2"/>
                </a:solidFill>
                <a:latin typeface="+mj-ea"/>
              </a:rPr>
              <a:t>.</a:t>
            </a:r>
            <a:r>
              <a:rPr lang="ja-JP" altLang="en-US" dirty="0">
                <a:solidFill>
                  <a:schemeClr val="accent2"/>
                </a:solidFill>
              </a:rPr>
              <a:t>プロキシの設定</a:t>
            </a:r>
            <a:endParaRPr kumimoji="1" lang="ja-JP" altLang="en-US" dirty="0">
              <a:solidFill>
                <a:schemeClr val="accent2"/>
              </a:solidFill>
            </a:endParaRPr>
          </a:p>
        </p:txBody>
      </p:sp>
      <p:sp>
        <p:nvSpPr>
          <p:cNvPr id="4" name="コンテンツ プレースホルダー 3"/>
          <p:cNvSpPr>
            <a:spLocks noGrp="1"/>
          </p:cNvSpPr>
          <p:nvPr>
            <p:ph idx="1"/>
          </p:nvPr>
        </p:nvSpPr>
        <p:spPr>
          <a:xfrm>
            <a:off x="435429" y="1872343"/>
            <a:ext cx="8403771" cy="3410857"/>
          </a:xfrm>
        </p:spPr>
        <p:txBody>
          <a:bodyPr>
            <a:normAutofit/>
          </a:bodyPr>
          <a:lstStyle/>
          <a:p>
            <a:r>
              <a:rPr kumimoji="1" lang="en-US" altLang="ja-JP" sz="2400" dirty="0" smtClean="0">
                <a:solidFill>
                  <a:schemeClr val="tx1">
                    <a:lumMod val="85000"/>
                    <a:lumOff val="15000"/>
                  </a:schemeClr>
                </a:solidFill>
                <a:latin typeface="+mn-ea"/>
              </a:rPr>
              <a:t>&lt;IE</a:t>
            </a:r>
            <a:r>
              <a:rPr kumimoji="1" lang="ja-JP" altLang="en-US" sz="2400" dirty="0" smtClean="0">
                <a:solidFill>
                  <a:schemeClr val="tx1">
                    <a:lumMod val="85000"/>
                    <a:lumOff val="15000"/>
                  </a:schemeClr>
                </a:solidFill>
                <a:latin typeface="+mn-ea"/>
              </a:rPr>
              <a:t>の場合</a:t>
            </a:r>
            <a:r>
              <a:rPr kumimoji="1" lang="en-US" altLang="ja-JP" sz="2400" dirty="0" smtClean="0">
                <a:solidFill>
                  <a:schemeClr val="tx1">
                    <a:lumMod val="85000"/>
                    <a:lumOff val="15000"/>
                  </a:schemeClr>
                </a:solidFill>
                <a:latin typeface="+mn-ea"/>
              </a:rPr>
              <a:t>&gt;</a:t>
            </a:r>
          </a:p>
          <a:p>
            <a:r>
              <a:rPr lang="en-US" altLang="ja-JP" sz="2400" dirty="0">
                <a:solidFill>
                  <a:schemeClr val="tx1">
                    <a:lumMod val="85000"/>
                    <a:lumOff val="15000"/>
                  </a:schemeClr>
                </a:solidFill>
                <a:latin typeface="+mn-ea"/>
              </a:rPr>
              <a:t>1</a:t>
            </a:r>
            <a:r>
              <a:rPr lang="en-US" altLang="ja-JP" sz="2400" dirty="0" smtClean="0">
                <a:solidFill>
                  <a:schemeClr val="tx1">
                    <a:lumMod val="85000"/>
                    <a:lumOff val="15000"/>
                  </a:schemeClr>
                </a:solidFill>
                <a:latin typeface="+mn-ea"/>
              </a:rPr>
              <a:t>.</a:t>
            </a:r>
            <a:r>
              <a:rPr lang="ja-JP" altLang="en-US" sz="2400" dirty="0" smtClean="0">
                <a:solidFill>
                  <a:schemeClr val="tx1">
                    <a:lumMod val="85000"/>
                    <a:lumOff val="15000"/>
                  </a:schemeClr>
                </a:solidFill>
                <a:latin typeface="+mn-ea"/>
              </a:rPr>
              <a:t>［ツール］ボタン、［インターネットオプション］の順にクリック</a:t>
            </a:r>
            <a:endParaRPr lang="en-US" altLang="ja-JP" sz="2400" dirty="0" smtClean="0">
              <a:solidFill>
                <a:schemeClr val="tx1">
                  <a:lumMod val="85000"/>
                  <a:lumOff val="15000"/>
                </a:schemeClr>
              </a:solidFill>
              <a:latin typeface="+mn-ea"/>
            </a:endParaRPr>
          </a:p>
          <a:p>
            <a:r>
              <a:rPr kumimoji="1" lang="en-US" altLang="ja-JP" sz="2400" dirty="0">
                <a:solidFill>
                  <a:schemeClr val="tx1">
                    <a:lumMod val="85000"/>
                    <a:lumOff val="15000"/>
                  </a:schemeClr>
                </a:solidFill>
                <a:latin typeface="+mn-ea"/>
              </a:rPr>
              <a:t>2</a:t>
            </a:r>
            <a:r>
              <a:rPr kumimoji="1" lang="en-US" altLang="ja-JP" sz="2400" dirty="0" smtClean="0">
                <a:solidFill>
                  <a:schemeClr val="tx1">
                    <a:lumMod val="85000"/>
                    <a:lumOff val="15000"/>
                  </a:schemeClr>
                </a:solidFill>
                <a:latin typeface="+mn-ea"/>
              </a:rPr>
              <a:t>.</a:t>
            </a:r>
            <a:r>
              <a:rPr kumimoji="1" lang="ja-JP" altLang="en-US" sz="2400" dirty="0" smtClean="0">
                <a:solidFill>
                  <a:schemeClr val="tx1">
                    <a:lumMod val="85000"/>
                    <a:lumOff val="15000"/>
                  </a:schemeClr>
                </a:solidFill>
                <a:latin typeface="+mn-ea"/>
              </a:rPr>
              <a:t>［接続］タブ、［</a:t>
            </a:r>
            <a:r>
              <a:rPr kumimoji="1" lang="en-US" altLang="ja-JP" sz="2400" dirty="0" smtClean="0">
                <a:solidFill>
                  <a:schemeClr val="tx1">
                    <a:lumMod val="85000"/>
                    <a:lumOff val="15000"/>
                  </a:schemeClr>
                </a:solidFill>
                <a:latin typeface="+mn-ea"/>
              </a:rPr>
              <a:t>LAN</a:t>
            </a:r>
            <a:r>
              <a:rPr kumimoji="1" lang="ja-JP" altLang="en-US" sz="2400" dirty="0" smtClean="0">
                <a:solidFill>
                  <a:schemeClr val="tx1">
                    <a:lumMod val="85000"/>
                    <a:lumOff val="15000"/>
                  </a:schemeClr>
                </a:solidFill>
                <a:latin typeface="+mn-ea"/>
              </a:rPr>
              <a:t>の設定］の順にクリック</a:t>
            </a:r>
            <a:endParaRPr kumimoji="1" lang="en-US" altLang="ja-JP" sz="2400" dirty="0" smtClean="0">
              <a:solidFill>
                <a:schemeClr val="tx1">
                  <a:lumMod val="85000"/>
                  <a:lumOff val="15000"/>
                </a:schemeClr>
              </a:solidFill>
              <a:latin typeface="+mn-ea"/>
            </a:endParaRPr>
          </a:p>
          <a:p>
            <a:r>
              <a:rPr lang="en-US" altLang="ja-JP" sz="2400" dirty="0">
                <a:solidFill>
                  <a:schemeClr val="tx1">
                    <a:lumMod val="85000"/>
                    <a:lumOff val="15000"/>
                  </a:schemeClr>
                </a:solidFill>
                <a:latin typeface="+mn-ea"/>
              </a:rPr>
              <a:t>3</a:t>
            </a:r>
            <a:r>
              <a:rPr lang="en-US" altLang="ja-JP" sz="2400" dirty="0" smtClean="0">
                <a:solidFill>
                  <a:schemeClr val="tx1">
                    <a:lumMod val="85000"/>
                    <a:lumOff val="15000"/>
                  </a:schemeClr>
                </a:solidFill>
                <a:latin typeface="+mn-ea"/>
              </a:rPr>
              <a:t>.</a:t>
            </a:r>
            <a:r>
              <a:rPr lang="ja-JP" altLang="en-US" sz="2400" dirty="0" smtClean="0">
                <a:solidFill>
                  <a:schemeClr val="tx1">
                    <a:lumMod val="85000"/>
                    <a:lumOff val="15000"/>
                  </a:schemeClr>
                </a:solidFill>
                <a:latin typeface="+mn-ea"/>
              </a:rPr>
              <a:t>設定を自動的に検出するの</a:t>
            </a:r>
            <a:endParaRPr lang="en-US" altLang="ja-JP" sz="2200" dirty="0" smtClean="0">
              <a:solidFill>
                <a:schemeClr val="tx1">
                  <a:lumMod val="85000"/>
                  <a:lumOff val="15000"/>
                </a:schemeClr>
              </a:solidFill>
              <a:latin typeface="+mn-ea"/>
            </a:endParaRPr>
          </a:p>
          <a:p>
            <a:pPr marL="201168" lvl="1" indent="0">
              <a:buNone/>
            </a:pPr>
            <a:r>
              <a:rPr lang="ja-JP" altLang="en-US" sz="2400" dirty="0" smtClean="0">
                <a:solidFill>
                  <a:schemeClr val="tx1">
                    <a:lumMod val="85000"/>
                    <a:lumOff val="15000"/>
                  </a:schemeClr>
                </a:solidFill>
                <a:latin typeface="+mn-ea"/>
              </a:rPr>
              <a:t>チェックボックスにチェックを入れる。</a:t>
            </a:r>
            <a:endParaRPr lang="en-US" altLang="ja-JP" sz="2400" dirty="0" smtClean="0">
              <a:solidFill>
                <a:schemeClr val="tx1">
                  <a:lumMod val="85000"/>
                  <a:lumOff val="15000"/>
                </a:schemeClr>
              </a:solidFill>
              <a:latin typeface="+mn-ea"/>
            </a:endParaRPr>
          </a:p>
        </p:txBody>
      </p:sp>
      <p:pic>
        <p:nvPicPr>
          <p:cNvPr id="3" name="図 2"/>
          <p:cNvPicPr>
            <a:picLocks noChangeAspect="1"/>
          </p:cNvPicPr>
          <p:nvPr/>
        </p:nvPicPr>
        <p:blipFill>
          <a:blip r:embed="rId2"/>
          <a:stretch>
            <a:fillRect/>
          </a:stretch>
        </p:blipFill>
        <p:spPr>
          <a:xfrm>
            <a:off x="5384800" y="3321454"/>
            <a:ext cx="3701141" cy="3464427"/>
          </a:xfrm>
          <a:prstGeom prst="rect">
            <a:avLst/>
          </a:prstGeom>
        </p:spPr>
      </p:pic>
      <p:sp>
        <p:nvSpPr>
          <p:cNvPr id="5" name="円/楕円 4"/>
          <p:cNvSpPr/>
          <p:nvPr/>
        </p:nvSpPr>
        <p:spPr>
          <a:xfrm>
            <a:off x="5500914" y="4107543"/>
            <a:ext cx="1509486" cy="4789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4594860" y="4325259"/>
            <a:ext cx="789939" cy="522512"/>
          </a:xfrm>
          <a:prstGeom prst="curvedConnector3">
            <a:avLst>
              <a:gd name="adj1" fmla="val 50000"/>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341084" y="4586514"/>
            <a:ext cx="4702631" cy="1200329"/>
          </a:xfrm>
          <a:prstGeom prst="rect">
            <a:avLst/>
          </a:prstGeom>
          <a:noFill/>
        </p:spPr>
        <p:txBody>
          <a:bodyPr wrap="square" rtlCol="0">
            <a:spAutoFit/>
          </a:bodyPr>
          <a:lstStyle/>
          <a:p>
            <a:r>
              <a:rPr kumimoji="1" lang="ja-JP" altLang="en-US" sz="2400" dirty="0" smtClean="0">
                <a:solidFill>
                  <a:schemeClr val="tx1">
                    <a:lumMod val="85000"/>
                    <a:lumOff val="15000"/>
                  </a:schemeClr>
                </a:solidFill>
              </a:rPr>
              <a:t>ここにチェックがあるかを確認</a:t>
            </a:r>
            <a:r>
              <a:rPr kumimoji="1" lang="en-US" altLang="ja-JP" sz="2400" dirty="0" smtClean="0">
                <a:solidFill>
                  <a:schemeClr val="tx1">
                    <a:lumMod val="85000"/>
                    <a:lumOff val="15000"/>
                  </a:schemeClr>
                </a:solidFill>
              </a:rPr>
              <a:t>!!</a:t>
            </a:r>
          </a:p>
          <a:p>
            <a:r>
              <a:rPr kumimoji="1" lang="ja-JP" altLang="en-US" sz="2400" dirty="0" smtClean="0">
                <a:solidFill>
                  <a:schemeClr val="tx1">
                    <a:lumMod val="85000"/>
                    <a:lumOff val="15000"/>
                  </a:schemeClr>
                </a:solidFill>
              </a:rPr>
              <a:t>ポータルにログイン、検索できるか確かめよう。</a:t>
            </a:r>
            <a:endParaRPr kumimoji="1" lang="ja-JP" altLang="en-US" sz="2400" dirty="0">
              <a:solidFill>
                <a:schemeClr val="tx1">
                  <a:lumMod val="85000"/>
                  <a:lumOff val="15000"/>
                </a:schemeClr>
              </a:solidFill>
            </a:endParaRPr>
          </a:p>
        </p:txBody>
      </p:sp>
      <p:sp>
        <p:nvSpPr>
          <p:cNvPr id="18" name="スライド番号プレースホルダー 17"/>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739975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2"/>
                </a:solidFill>
              </a:rPr>
              <a:t>やること</a:t>
            </a:r>
            <a:endParaRPr kumimoji="1" lang="ja-JP" altLang="en-US" dirty="0">
              <a:solidFill>
                <a:schemeClr val="accent2"/>
              </a:solidFill>
            </a:endParaRPr>
          </a:p>
        </p:txBody>
      </p:sp>
      <p:sp>
        <p:nvSpPr>
          <p:cNvPr id="3" name="コンテンツ プレースホルダー 2"/>
          <p:cNvSpPr>
            <a:spLocks noGrp="1"/>
          </p:cNvSpPr>
          <p:nvPr>
            <p:ph idx="1"/>
          </p:nvPr>
        </p:nvSpPr>
        <p:spPr>
          <a:xfrm>
            <a:off x="822959" y="1845734"/>
            <a:ext cx="7543801" cy="4135966"/>
          </a:xfrm>
        </p:spPr>
        <p:txBody>
          <a:bodyPr>
            <a:normAutofit fontScale="92500" lnSpcReduction="10000"/>
          </a:bodyPr>
          <a:lstStyle/>
          <a:p>
            <a:r>
              <a:rPr kumimoji="1" lang="ja-JP" altLang="en-US" sz="2800" dirty="0" smtClean="0">
                <a:solidFill>
                  <a:schemeClr val="tx1">
                    <a:lumMod val="85000"/>
                    <a:lumOff val="15000"/>
                  </a:schemeClr>
                </a:solidFill>
              </a:rPr>
              <a:t>目次</a:t>
            </a:r>
            <a:endParaRPr kumimoji="1" lang="en-US" altLang="ja-JP" sz="2800" dirty="0" smtClean="0">
              <a:solidFill>
                <a:schemeClr val="tx1">
                  <a:lumMod val="85000"/>
                  <a:lumOff val="15000"/>
                </a:schemeClr>
              </a:solidFill>
            </a:endParaRPr>
          </a:p>
          <a:p>
            <a:r>
              <a:rPr lang="en-US" altLang="ja-JP" sz="2800" dirty="0">
                <a:solidFill>
                  <a:schemeClr val="tx1">
                    <a:lumMod val="50000"/>
                    <a:lumOff val="50000"/>
                  </a:schemeClr>
                </a:solidFill>
              </a:rPr>
              <a:t>1</a:t>
            </a:r>
            <a:r>
              <a:rPr lang="en-US" altLang="ja-JP" sz="2800" dirty="0" smtClean="0">
                <a:solidFill>
                  <a:schemeClr val="tx1">
                    <a:lumMod val="50000"/>
                    <a:lumOff val="50000"/>
                  </a:schemeClr>
                </a:solidFill>
              </a:rPr>
              <a:t>.</a:t>
            </a:r>
            <a:r>
              <a:rPr lang="ja-JP" altLang="en-US" sz="2800" dirty="0" smtClean="0">
                <a:solidFill>
                  <a:schemeClr val="tx1">
                    <a:lumMod val="50000"/>
                    <a:lumOff val="50000"/>
                  </a:schemeClr>
                </a:solidFill>
              </a:rPr>
              <a:t>　ネットワークの設定</a:t>
            </a:r>
            <a:endParaRPr lang="en-US" altLang="ja-JP" sz="2800" dirty="0" smtClean="0">
              <a:solidFill>
                <a:schemeClr val="tx1">
                  <a:lumMod val="50000"/>
                  <a:lumOff val="50000"/>
                </a:schemeClr>
              </a:solidFill>
            </a:endParaRPr>
          </a:p>
          <a:p>
            <a:r>
              <a:rPr kumimoji="1" lang="en-US" altLang="ja-JP" sz="2800" dirty="0">
                <a:solidFill>
                  <a:schemeClr val="tx1">
                    <a:lumMod val="50000"/>
                    <a:lumOff val="50000"/>
                  </a:schemeClr>
                </a:solidFill>
              </a:rPr>
              <a:t>2</a:t>
            </a:r>
            <a:r>
              <a:rPr kumimoji="1" lang="en-US" altLang="ja-JP" sz="2800" dirty="0" smtClean="0">
                <a:solidFill>
                  <a:schemeClr val="tx1">
                    <a:lumMod val="50000"/>
                    <a:lumOff val="50000"/>
                  </a:schemeClr>
                </a:solidFill>
              </a:rPr>
              <a:t>.</a:t>
            </a:r>
            <a:r>
              <a:rPr kumimoji="1" lang="ja-JP" altLang="en-US" sz="2800" dirty="0" smtClean="0">
                <a:solidFill>
                  <a:schemeClr val="tx1">
                    <a:lumMod val="50000"/>
                    <a:lumOff val="50000"/>
                  </a:schemeClr>
                </a:solidFill>
              </a:rPr>
              <a:t>　プロキシの設定</a:t>
            </a:r>
            <a:endParaRPr kumimoji="1" lang="en-US" altLang="ja-JP" sz="2800" dirty="0" smtClean="0">
              <a:solidFill>
                <a:schemeClr val="tx1">
                  <a:lumMod val="50000"/>
                  <a:lumOff val="50000"/>
                </a:schemeClr>
              </a:solidFill>
            </a:endParaRPr>
          </a:p>
          <a:p>
            <a:r>
              <a:rPr lang="en-US" altLang="ja-JP" sz="2800" dirty="0">
                <a:solidFill>
                  <a:schemeClr val="tx1">
                    <a:lumMod val="85000"/>
                    <a:lumOff val="15000"/>
                  </a:schemeClr>
                </a:solidFill>
              </a:rPr>
              <a:t>3</a:t>
            </a:r>
            <a:r>
              <a:rPr lang="en-US" altLang="ja-JP" sz="2800" dirty="0" smtClean="0">
                <a:solidFill>
                  <a:schemeClr val="tx1">
                    <a:lumMod val="85000"/>
                    <a:lumOff val="15000"/>
                  </a:schemeClr>
                </a:solidFill>
              </a:rPr>
              <a:t>.</a:t>
            </a:r>
            <a:r>
              <a:rPr lang="ja-JP" altLang="en-US" sz="2800" dirty="0" smtClean="0">
                <a:solidFill>
                  <a:schemeClr val="tx1">
                    <a:lumMod val="85000"/>
                    <a:lumOff val="15000"/>
                  </a:schemeClr>
                </a:solidFill>
              </a:rPr>
              <a:t>　</a:t>
            </a:r>
            <a:r>
              <a:rPr lang="en-US" altLang="ja-JP" sz="2800" dirty="0" smtClean="0">
                <a:solidFill>
                  <a:schemeClr val="tx1">
                    <a:lumMod val="85000"/>
                    <a:lumOff val="15000"/>
                  </a:schemeClr>
                </a:solidFill>
              </a:rPr>
              <a:t>MySQL</a:t>
            </a:r>
            <a:r>
              <a:rPr lang="ja-JP" altLang="en-US" sz="2800" dirty="0" smtClean="0">
                <a:solidFill>
                  <a:schemeClr val="tx1">
                    <a:lumMod val="85000"/>
                    <a:lumOff val="15000"/>
                  </a:schemeClr>
                </a:solidFill>
              </a:rPr>
              <a:t>のインストール</a:t>
            </a:r>
            <a:endParaRPr lang="en-US" altLang="ja-JP" sz="2800" dirty="0" smtClean="0">
              <a:solidFill>
                <a:schemeClr val="tx1">
                  <a:lumMod val="85000"/>
                  <a:lumOff val="15000"/>
                </a:schemeClr>
              </a:solidFill>
            </a:endParaRPr>
          </a:p>
          <a:p>
            <a:r>
              <a:rPr lang="en-US" altLang="ja-JP" sz="2800" dirty="0" smtClean="0">
                <a:solidFill>
                  <a:schemeClr val="bg1">
                    <a:lumMod val="50000"/>
                  </a:schemeClr>
                </a:solidFill>
              </a:rPr>
              <a:t>4.   Eclipse</a:t>
            </a:r>
            <a:r>
              <a:rPr lang="ja-JP" altLang="en-US" sz="2800" dirty="0" smtClean="0">
                <a:solidFill>
                  <a:schemeClr val="bg1">
                    <a:lumMod val="50000"/>
                  </a:schemeClr>
                </a:solidFill>
              </a:rPr>
              <a:t>のインストール</a:t>
            </a:r>
            <a:endParaRPr lang="en-US" altLang="ja-JP" sz="2800" dirty="0" smtClean="0">
              <a:solidFill>
                <a:schemeClr val="bg1">
                  <a:lumMod val="50000"/>
                </a:schemeClr>
              </a:solidFill>
            </a:endParaRPr>
          </a:p>
          <a:p>
            <a:r>
              <a:rPr kumimoji="1" lang="en-US" altLang="ja-JP" sz="2800" dirty="0" smtClean="0">
                <a:solidFill>
                  <a:schemeClr val="tx1">
                    <a:lumMod val="50000"/>
                    <a:lumOff val="50000"/>
                  </a:schemeClr>
                </a:solidFill>
              </a:rPr>
              <a:t>5.</a:t>
            </a:r>
            <a:r>
              <a:rPr kumimoji="1" lang="ja-JP" altLang="en-US" sz="2800" dirty="0" smtClean="0">
                <a:solidFill>
                  <a:schemeClr val="tx1">
                    <a:lumMod val="50000"/>
                    <a:lumOff val="50000"/>
                  </a:schemeClr>
                </a:solidFill>
              </a:rPr>
              <a:t>　</a:t>
            </a:r>
            <a:r>
              <a:rPr kumimoji="1" lang="en-US" altLang="ja-JP" sz="2800" dirty="0" smtClean="0">
                <a:solidFill>
                  <a:schemeClr val="tx1">
                    <a:lumMod val="50000"/>
                    <a:lumOff val="50000"/>
                  </a:schemeClr>
                </a:solidFill>
              </a:rPr>
              <a:t>JAVA_HOME</a:t>
            </a:r>
            <a:r>
              <a:rPr kumimoji="1" lang="ja-JP" altLang="en-US" sz="2800" dirty="0" smtClean="0">
                <a:solidFill>
                  <a:schemeClr val="tx1">
                    <a:lumMod val="50000"/>
                    <a:lumOff val="50000"/>
                  </a:schemeClr>
                </a:solidFill>
              </a:rPr>
              <a:t>の設定</a:t>
            </a:r>
            <a:endParaRPr kumimoji="1" lang="en-US" altLang="ja-JP" sz="2800" dirty="0" smtClean="0">
              <a:solidFill>
                <a:schemeClr val="tx1">
                  <a:lumMod val="50000"/>
                  <a:lumOff val="50000"/>
                </a:schemeClr>
              </a:solidFill>
            </a:endParaRPr>
          </a:p>
          <a:p>
            <a:r>
              <a:rPr lang="en-US" altLang="ja-JP" sz="2800" dirty="0">
                <a:solidFill>
                  <a:schemeClr val="tx1">
                    <a:lumMod val="50000"/>
                    <a:lumOff val="50000"/>
                  </a:schemeClr>
                </a:solidFill>
              </a:rPr>
              <a:t>6</a:t>
            </a:r>
            <a:r>
              <a:rPr lang="en-US" altLang="ja-JP" sz="2800" dirty="0" smtClean="0">
                <a:solidFill>
                  <a:schemeClr val="tx1">
                    <a:lumMod val="50000"/>
                    <a:lumOff val="50000"/>
                  </a:schemeClr>
                </a:solidFill>
              </a:rPr>
              <a:t>.</a:t>
            </a:r>
            <a:r>
              <a:rPr lang="ja-JP" altLang="en-US" sz="2800" dirty="0" smtClean="0">
                <a:solidFill>
                  <a:schemeClr val="tx1">
                    <a:lumMod val="50000"/>
                    <a:lumOff val="50000"/>
                  </a:schemeClr>
                </a:solidFill>
              </a:rPr>
              <a:t>　</a:t>
            </a:r>
            <a:r>
              <a:rPr lang="en-US" altLang="ja-JP" sz="2800" dirty="0" smtClean="0">
                <a:solidFill>
                  <a:schemeClr val="tx1">
                    <a:lumMod val="50000"/>
                    <a:lumOff val="50000"/>
                  </a:schemeClr>
                </a:solidFill>
              </a:rPr>
              <a:t>Tomcat</a:t>
            </a:r>
            <a:r>
              <a:rPr lang="ja-JP" altLang="en-US" sz="2800" dirty="0" smtClean="0">
                <a:solidFill>
                  <a:schemeClr val="tx1">
                    <a:lumMod val="50000"/>
                    <a:lumOff val="50000"/>
                  </a:schemeClr>
                </a:solidFill>
              </a:rPr>
              <a:t>の設定</a:t>
            </a:r>
            <a:endParaRPr lang="en-US" altLang="ja-JP" sz="2800" dirty="0" smtClean="0">
              <a:solidFill>
                <a:schemeClr val="tx1">
                  <a:lumMod val="50000"/>
                  <a:lumOff val="50000"/>
                </a:schemeClr>
              </a:solidFill>
            </a:endParaRPr>
          </a:p>
          <a:p>
            <a:r>
              <a:rPr lang="en-US" altLang="ja-JP" sz="2800" dirty="0">
                <a:solidFill>
                  <a:schemeClr val="tx1">
                    <a:lumMod val="50000"/>
                    <a:lumOff val="50000"/>
                  </a:schemeClr>
                </a:solidFill>
              </a:rPr>
              <a:t>7</a:t>
            </a:r>
            <a:r>
              <a:rPr kumimoji="1" lang="en-US" altLang="ja-JP" sz="2800" dirty="0" smtClean="0">
                <a:solidFill>
                  <a:schemeClr val="tx1">
                    <a:lumMod val="50000"/>
                    <a:lumOff val="50000"/>
                  </a:schemeClr>
                </a:solidFill>
              </a:rPr>
              <a:t>.</a:t>
            </a:r>
            <a:r>
              <a:rPr kumimoji="1" lang="ja-JP" altLang="en-US" sz="2800" dirty="0" smtClean="0">
                <a:solidFill>
                  <a:schemeClr val="tx1">
                    <a:lumMod val="50000"/>
                    <a:lumOff val="50000"/>
                  </a:schemeClr>
                </a:solidFill>
              </a:rPr>
              <a:t>　</a:t>
            </a:r>
            <a:r>
              <a:rPr kumimoji="1" lang="en-US" altLang="ja-JP" sz="2800" dirty="0" err="1" smtClean="0">
                <a:solidFill>
                  <a:schemeClr val="tx1">
                    <a:lumMod val="50000"/>
                    <a:lumOff val="50000"/>
                  </a:schemeClr>
                </a:solidFill>
              </a:rPr>
              <a:t>Git</a:t>
            </a:r>
            <a:r>
              <a:rPr kumimoji="1" lang="ja-JP" altLang="en-US" sz="2800" dirty="0" smtClean="0">
                <a:solidFill>
                  <a:schemeClr val="tx1">
                    <a:lumMod val="50000"/>
                    <a:lumOff val="50000"/>
                  </a:schemeClr>
                </a:solidFill>
              </a:rPr>
              <a:t>環境設定（</a:t>
            </a:r>
            <a:r>
              <a:rPr kumimoji="1" lang="en-US" altLang="ja-JP" sz="2800" dirty="0" smtClean="0">
                <a:solidFill>
                  <a:schemeClr val="tx1">
                    <a:lumMod val="50000"/>
                    <a:lumOff val="50000"/>
                  </a:schemeClr>
                </a:solidFill>
              </a:rPr>
              <a:t>Source</a:t>
            </a:r>
            <a:r>
              <a:rPr lang="ja-JP" altLang="en-US" sz="2800" dirty="0" smtClean="0">
                <a:solidFill>
                  <a:schemeClr val="tx1">
                    <a:lumMod val="50000"/>
                    <a:lumOff val="50000"/>
                  </a:schemeClr>
                </a:solidFill>
              </a:rPr>
              <a:t> </a:t>
            </a:r>
            <a:r>
              <a:rPr kumimoji="1" lang="en-US" altLang="ja-JP" sz="2800" dirty="0" smtClean="0">
                <a:solidFill>
                  <a:schemeClr val="tx1">
                    <a:lumMod val="50000"/>
                    <a:lumOff val="50000"/>
                  </a:schemeClr>
                </a:solidFill>
              </a:rPr>
              <a:t>Tree</a:t>
            </a:r>
            <a:r>
              <a:rPr kumimoji="1" lang="ja-JP" altLang="en-US" sz="2800" dirty="0" smtClean="0">
                <a:solidFill>
                  <a:schemeClr val="tx1">
                    <a:lumMod val="50000"/>
                    <a:lumOff val="50000"/>
                  </a:schemeClr>
                </a:solidFill>
              </a:rPr>
              <a:t>）</a:t>
            </a:r>
            <a:endParaRPr kumimoji="1" lang="ja-JP" altLang="en-US" sz="2800" dirty="0">
              <a:solidFill>
                <a:schemeClr val="tx1">
                  <a:lumMod val="50000"/>
                  <a:lumOff val="50000"/>
                </a:schemeClr>
              </a:solidFill>
            </a:endParaRPr>
          </a:p>
        </p:txBody>
      </p:sp>
      <p:sp>
        <p:nvSpPr>
          <p:cNvPr id="4" name="スライド番号プレースホルダー 3"/>
          <p:cNvSpPr>
            <a:spLocks noGrp="1"/>
          </p:cNvSpPr>
          <p:nvPr>
            <p:ph type="sldNum" sz="quarter" idx="12"/>
          </p:nvPr>
        </p:nvSpPr>
        <p:spPr/>
        <p:txBody>
          <a:bodyPr/>
          <a:lstStyle/>
          <a:p>
            <a:fld id="{6113E31D-E2AB-40D1-8B51-AFA5AFEF393A}" type="slidenum">
              <a:rPr lang="en-US" sz="2400" smtClean="0"/>
              <a:t>9</a:t>
            </a:fld>
            <a:endParaRPr lang="en-US" sz="2400" dirty="0"/>
          </a:p>
        </p:txBody>
      </p:sp>
    </p:spTree>
    <p:extLst>
      <p:ext uri="{BB962C8B-B14F-4D97-AF65-F5344CB8AC3E}">
        <p14:creationId xmlns:p14="http://schemas.microsoft.com/office/powerpoint/2010/main" val="1817511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9375</TotalTime>
  <Words>993</Words>
  <Application>Microsoft Office PowerPoint</Application>
  <PresentationFormat>画面に合わせる (4:3)</PresentationFormat>
  <Paragraphs>306</Paragraphs>
  <Slides>53</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53</vt:i4>
      </vt:variant>
    </vt:vector>
  </HeadingPairs>
  <TitlesOfParts>
    <vt:vector size="58" baseType="lpstr">
      <vt:lpstr>07やさしさゴシック</vt:lpstr>
      <vt:lpstr>ＭＳ Ｐゴシック</vt:lpstr>
      <vt:lpstr>Calibri</vt:lpstr>
      <vt:lpstr>Calibri Light</vt:lpstr>
      <vt:lpstr>レトロスペクト</vt:lpstr>
      <vt:lpstr>環境設定2017</vt:lpstr>
      <vt:lpstr>やること</vt:lpstr>
      <vt:lpstr>やること</vt:lpstr>
      <vt:lpstr>１.ネットワークの設定</vt:lpstr>
      <vt:lpstr>１.ネットワークの設定</vt:lpstr>
      <vt:lpstr>やること</vt:lpstr>
      <vt:lpstr>２.プロキシの設定</vt:lpstr>
      <vt:lpstr>２.プロキシの設定</vt:lpstr>
      <vt:lpstr>やること</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３.MySQLのインストール</vt:lpstr>
      <vt:lpstr>やること</vt:lpstr>
      <vt:lpstr>４.Eclipseのインストール</vt:lpstr>
      <vt:lpstr>４.Eclipseのインストール</vt:lpstr>
      <vt:lpstr>やること</vt:lpstr>
      <vt:lpstr>５.JAVA_HOMEの設定</vt:lpstr>
      <vt:lpstr>５.JAVA_HOMEの設定</vt:lpstr>
      <vt:lpstr>５.JAVA_HOMEの設定</vt:lpstr>
      <vt:lpstr>やること</vt:lpstr>
      <vt:lpstr>６.Tomcatの設定</vt:lpstr>
      <vt:lpstr>６.Tomcatの設定</vt:lpstr>
      <vt:lpstr>６.Tomcatの設定</vt:lpstr>
      <vt:lpstr>６.Tomcatの設定</vt:lpstr>
      <vt:lpstr>６.Tomcatの設定</vt:lpstr>
      <vt:lpstr>６.Tomcatの設定</vt:lpstr>
      <vt:lpstr>６.Tomcatの設定</vt:lpstr>
      <vt:lpstr>６.Tomcatの設定</vt:lpstr>
      <vt:lpstr>６.Tomcatの設定</vt:lpstr>
      <vt:lpstr>６.Tomcatの設定</vt:lpstr>
      <vt:lpstr>６.Tomcatの設定</vt:lpstr>
      <vt:lpstr>やること</vt:lpstr>
      <vt:lpstr>７.Git環境設定（Source Tree）</vt:lpstr>
      <vt:lpstr>７.Git環境設定（Source Tree）</vt:lpstr>
      <vt:lpstr>７.Git環境設定（Source Tree）</vt:lpstr>
      <vt:lpstr>７.Git環境設定（Source Tree）</vt:lpstr>
      <vt:lpstr>７.Git環境設定（Source Tree）</vt:lpstr>
      <vt:lpstr>７.Git環境設定（Source Tree）</vt:lpstr>
      <vt:lpstr>７.Git環境設定（Source Tree）</vt:lpstr>
      <vt:lpstr>環境設定2017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環境設定2016</dc:title>
  <dc:creator>mio sugiyama</dc:creator>
  <cp:lastModifiedBy>一ノ瀬郁</cp:lastModifiedBy>
  <cp:revision>93</cp:revision>
  <dcterms:created xsi:type="dcterms:W3CDTF">2016-02-22T06:43:18Z</dcterms:created>
  <dcterms:modified xsi:type="dcterms:W3CDTF">2017-04-05T14:44:58Z</dcterms:modified>
</cp:coreProperties>
</file>