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 saveSubsetFonts="1">
  <p:sldMasterIdLst>
    <p:sldMasterId id="2147483655" r:id="rId1"/>
  </p:sldMasterIdLst>
  <p:notesMasterIdLst>
    <p:notesMasterId r:id="rId23"/>
  </p:notesMasterIdLst>
  <p:handoutMasterIdLst>
    <p:handoutMasterId r:id="rId24"/>
  </p:handoutMasterIdLst>
  <p:sldIdLst>
    <p:sldId id="276" r:id="rId2"/>
    <p:sldId id="380" r:id="rId3"/>
    <p:sldId id="381" r:id="rId4"/>
    <p:sldId id="400" r:id="rId5"/>
    <p:sldId id="401" r:id="rId6"/>
    <p:sldId id="402" r:id="rId7"/>
    <p:sldId id="403" r:id="rId8"/>
    <p:sldId id="404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</p:sldIdLst>
  <p:sldSz cx="10693400" cy="7561263"/>
  <p:notesSz cx="6858000" cy="9144000"/>
  <p:embeddedFontLst>
    <p:embeddedFont>
      <p:font typeface="HG丸ｺﾞｼｯｸM-PRO" panose="020F0600000000000000" pitchFamily="50" charset="-128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entury" panose="02040604050505020304" pitchFamily="18" charset="0"/>
      <p:regular r:id="rId30"/>
    </p:embeddedFont>
    <p:embeddedFont>
      <p:font typeface="Arial Unicode MS" panose="020B0604020202020204" pitchFamily="50" charset="-128"/>
      <p:regular r:id="rId31"/>
    </p:embeddedFont>
  </p:embeddedFontLst>
  <p:defaultTextStyle>
    <a:defPPr>
      <a:defRPr lang="ja-JP"/>
    </a:defPPr>
    <a:lvl1pPr marL="0" algn="l" defTabSz="104268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521343" algn="l" defTabSz="104268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042686" algn="l" defTabSz="104268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1564030" algn="l" defTabSz="104268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2085373" algn="l" defTabSz="104268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2606716" algn="l" defTabSz="104268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3128059" algn="l" defTabSz="104268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3649403" algn="l" defTabSz="104268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4170746" algn="l" defTabSz="104268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76092"/>
    <a:srgbClr val="984807"/>
    <a:srgbClr val="000000"/>
    <a:srgbClr val="303030"/>
    <a:srgbClr val="5C5C5C"/>
    <a:srgbClr val="7F7F7F"/>
    <a:srgbClr val="A6A6A6"/>
    <a:srgbClr val="BFBFB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6" autoAdjust="0"/>
    <p:restoredTop sz="90650" autoAdjust="0"/>
  </p:normalViewPr>
  <p:slideViewPr>
    <p:cSldViewPr>
      <p:cViewPr varScale="1">
        <p:scale>
          <a:sx n="51" d="100"/>
          <a:sy n="51" d="100"/>
        </p:scale>
        <p:origin x="1854" y="66"/>
      </p:cViewPr>
      <p:guideLst>
        <p:guide orient="horz" pos="2382"/>
        <p:guide pos="33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2928"/>
    </p:cViewPr>
  </p:sorterViewPr>
  <p:notesViewPr>
    <p:cSldViewPr>
      <p:cViewPr varScale="1">
        <p:scale>
          <a:sx n="66" d="100"/>
          <a:sy n="66" d="100"/>
        </p:scale>
        <p:origin x="-338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FBD61-D52C-4AF7-A6F7-5A292578201E}" type="datetime1">
              <a:rPr kumimoji="1" lang="ja-JP" altLang="en-US" smtClean="0"/>
              <a:pPr/>
              <a:t>2016/5/6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25054-A584-804F-ADE2-7C70339F12F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37368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31374-7413-4321-A82C-26AA0D97747D}" type="datetime1">
              <a:rPr kumimoji="1" lang="ja-JP" altLang="en-US" smtClean="0"/>
              <a:pPr/>
              <a:t>2016/5/6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4D030-1751-4CD0-AC2A-C9DF4C3F4C3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74318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104268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1pPr>
    <a:lvl2pPr marL="521343" algn="l" defTabSz="104268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2pPr>
    <a:lvl3pPr marL="1042686" algn="l" defTabSz="104268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3pPr>
    <a:lvl4pPr marL="1564030" algn="l" defTabSz="104268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4pPr>
    <a:lvl5pPr marL="2085373" algn="l" defTabSz="104268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5pPr>
    <a:lvl6pPr marL="2606716" algn="l" defTabSz="104268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6pPr>
    <a:lvl7pPr marL="3128059" algn="l" defTabSz="104268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7pPr>
    <a:lvl8pPr marL="3649403" algn="l" defTabSz="104268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8pPr>
    <a:lvl9pPr marL="4170746" algn="l" defTabSz="104268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1004888" y="685800"/>
            <a:ext cx="4848225" cy="3429000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4D030-1751-4CD0-AC2A-C9DF4C3F4C39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0A57157-F4B6-49B4-9910-9576FF2ED1AC}" type="datetime1">
              <a:rPr kumimoji="1" lang="ja-JP" altLang="en-US" smtClean="0"/>
              <a:pPr/>
              <a:t>2016/5/6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214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データを整理・統合して格納し、</a:t>
            </a:r>
            <a:r>
              <a:rPr kumimoji="1" lang="ja-JP" altLang="en-US" dirty="0" smtClean="0"/>
              <a:t>　そのデータを活用しやすくした仕組み</a:t>
            </a:r>
          </a:p>
          <a:p>
            <a:r>
              <a:rPr kumimoji="1" lang="ja-JP" altLang="en-US" dirty="0" smtClean="0"/>
              <a:t>データベース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FBD10-3D99-44A5-A965-7F6FA2B06C3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3932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表＝テーブル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FBD10-3D99-44A5-A965-7F6FA2B06C3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530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半角・全角どっちでも一字としてカウント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FBD10-3D99-44A5-A965-7F6FA2B06C3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2274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ja-JP" altLang="en-US" sz="1400" dirty="0" smtClean="0"/>
              <a:t>→一つの項目が決まると一件のデータを特定することができる項目のことを</a:t>
            </a:r>
            <a:r>
              <a:rPr lang="en-US" altLang="ja-JP" sz="1400" dirty="0" smtClean="0"/>
              <a:t>Primary Key</a:t>
            </a:r>
            <a:r>
              <a:rPr lang="ja-JP" altLang="en-US" sz="1400" dirty="0" smtClean="0"/>
              <a:t>という！！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3031374-7413-4321-A82C-26AA0D97747D}" type="datetime1">
              <a:rPr kumimoji="1" lang="ja-JP" altLang="en-US" smtClean="0"/>
              <a:pPr/>
              <a:t>2016/5/6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E4D030-1751-4CD0-AC2A-C9DF4C3F4C39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83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rose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68" y="2853"/>
            <a:ext cx="10692064" cy="7555556"/>
          </a:xfrm>
          <a:prstGeom prst="rect">
            <a:avLst/>
          </a:prstGeom>
        </p:spPr>
      </p:pic>
      <p:pic>
        <p:nvPicPr>
          <p:cNvPr id="5" name="図 4" descr="rose0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54077" y="1916531"/>
            <a:ext cx="5549207" cy="553650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66180" y="2700511"/>
            <a:ext cx="8352928" cy="589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52400" dist="317500" dir="5400000" sx="90000" sy="-19000" rotWithShape="0">
              <a:schemeClr val="bg2">
                <a:lumMod val="10000"/>
                <a:alpha val="15000"/>
              </a:schemeClr>
            </a:outerShdw>
          </a:effectLst>
        </p:spPr>
        <p:txBody>
          <a:bodyPr vert="horz" wrap="square" lIns="104293" tIns="0" rIns="104293" bIns="0" numCol="1" anchor="b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ja-JP" altLang="en-US" sz="4800" b="1" baseline="0">
                <a:ln w="12700" cap="rnd" cmpd="sng">
                  <a:solidFill>
                    <a:schemeClr val="accent1">
                      <a:lumMod val="20000"/>
                      <a:lumOff val="80000"/>
                    </a:schemeClr>
                  </a:solidFill>
                  <a:prstDash val="sysDash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75057" dist="12700" dir="5400000" sy="-20000" rotWithShape="0">
                    <a:schemeClr val="bg2">
                      <a:lumMod val="10000"/>
                      <a:alpha val="7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66180" y="3420591"/>
            <a:ext cx="5904657" cy="442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4293" tIns="52146" rIns="104293" bIns="52146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fontAlgn="base">
              <a:spcBef>
                <a:spcPct val="0"/>
              </a:spcBef>
              <a:spcAft>
                <a:spcPct val="80000"/>
              </a:spcAft>
              <a:buNone/>
              <a:defRPr kumimoji="1" lang="ja-JP" altLang="en-US" sz="2400" b="0" baseline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4438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42244" y="1980431"/>
            <a:ext cx="8567960" cy="4751920"/>
          </a:xfrm>
          <a:prstGeom prst="rect">
            <a:avLst/>
          </a:prstGeom>
        </p:spPr>
        <p:txBody>
          <a:bodyPr/>
          <a:lstStyle>
            <a:lvl1pPr marL="215900" indent="-215900">
              <a:spcBef>
                <a:spcPts val="500"/>
              </a:spcBef>
              <a:buClr>
                <a:srgbClr val="376092"/>
              </a:buClr>
              <a:buFontTx/>
              <a:buNone/>
              <a:defRPr sz="160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</a:defRPr>
            </a:lvl1pPr>
            <a:lvl2pPr marL="533400" indent="-273050">
              <a:spcBef>
                <a:spcPts val="500"/>
              </a:spcBef>
              <a:buClr>
                <a:srgbClr val="A6A6A6"/>
              </a:buClr>
              <a:buFontTx/>
              <a:buNone/>
              <a:defRPr sz="140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</a:defRPr>
            </a:lvl2pPr>
            <a:lvl3pPr marL="771525" indent="-228600">
              <a:spcBef>
                <a:spcPts val="500"/>
              </a:spcBef>
              <a:buClr>
                <a:srgbClr val="A6A6A6"/>
              </a:buClr>
              <a:buFontTx/>
              <a:buNone/>
              <a:defRPr sz="140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</a:defRPr>
            </a:lvl3pPr>
            <a:lvl4pPr marL="1066800" indent="-228600">
              <a:spcBef>
                <a:spcPts val="500"/>
              </a:spcBef>
              <a:buFontTx/>
              <a:buNone/>
              <a:defRPr sz="120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</a:defRPr>
            </a:lvl4pPr>
            <a:lvl5pPr marL="1317625" indent="-228600">
              <a:spcBef>
                <a:spcPts val="500"/>
              </a:spcBef>
              <a:buFontTx/>
              <a:buNone/>
              <a:defRPr sz="120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10196" y="1384573"/>
            <a:ext cx="9001002" cy="45184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2814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rose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68" y="2853"/>
            <a:ext cx="10692064" cy="7555556"/>
          </a:xfrm>
          <a:prstGeom prst="rect">
            <a:avLst/>
          </a:prstGeom>
        </p:spPr>
      </p:pic>
      <p:sp>
        <p:nvSpPr>
          <p:cNvPr id="8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330476" y="7093023"/>
            <a:ext cx="6192688" cy="216000"/>
          </a:xfrm>
          <a:prstGeom prst="rect">
            <a:avLst/>
          </a:prstGeom>
        </p:spPr>
        <p:txBody>
          <a:bodyPr vert="horz" wrap="none" lIns="104305" tIns="52153" rIns="104305" bIns="52153" rtlCol="0" anchor="ctr">
            <a:noAutofit/>
          </a:bodyPr>
          <a:lstStyle>
            <a:lvl1pPr marL="0" marR="0" indent="0" algn="ctr" defTabSz="10430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ja-JP" altLang="en-US" dirty="0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9667180" y="7093023"/>
            <a:ext cx="792088" cy="216000"/>
          </a:xfrm>
          <a:prstGeom prst="rect">
            <a:avLst/>
          </a:prstGeom>
        </p:spPr>
        <p:txBody>
          <a:bodyPr vert="horz" wrap="none" lIns="104305" tIns="52153" rIns="104305" bIns="52153" rtlCol="0" anchor="ctr">
            <a:noAutofit/>
          </a:bodyPr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E4DD4CA9-FFF4-4929-B1F3-DD754470E6A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10" name="図 9" descr="rose03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4177778" cy="2857143"/>
          </a:xfrm>
          <a:prstGeom prst="rect">
            <a:avLst/>
          </a:prstGeom>
        </p:spPr>
      </p:pic>
      <p:sp>
        <p:nvSpPr>
          <p:cNvPr id="6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179512" y="7092000"/>
            <a:ext cx="3002280" cy="21600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fld id="{A7C98CA4-6076-41A6-8EEB-6CB7F8D752BA}" type="datetimeFigureOut">
              <a:rPr kumimoji="1" lang="ja-JP" altLang="en-US" smtClean="0"/>
              <a:pPr/>
              <a:t>2016/5/6</a:t>
            </a:fld>
            <a:endParaRPr kumimoji="1" lang="ja-JP" altLang="en-US" dirty="0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10196" y="1384573"/>
            <a:ext cx="9001002" cy="45184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619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7" r:id="rId2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kumimoji="1" sz="2400" b="1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66180" y="4572719"/>
            <a:ext cx="5904657" cy="936104"/>
          </a:xfrm>
        </p:spPr>
        <p:txBody>
          <a:bodyPr/>
          <a:lstStyle/>
          <a:p>
            <a:r>
              <a:rPr lang="en-US" altLang="ja-JP" sz="4400" dirty="0" smtClean="0"/>
              <a:t>2016/5/6 </a:t>
            </a:r>
            <a:r>
              <a:rPr lang="ja-JP" altLang="en-US" sz="4400" dirty="0" smtClean="0"/>
              <a:t>益田</a:t>
            </a:r>
            <a:r>
              <a:rPr lang="ja-JP" altLang="en-US" sz="4400" dirty="0" smtClean="0"/>
              <a:t>亜由</a:t>
            </a:r>
            <a:r>
              <a:rPr lang="ja-JP" altLang="en-US" sz="4400" dirty="0"/>
              <a:t>実</a:t>
            </a:r>
            <a:endParaRPr kumimoji="1" lang="ja-JP" altLang="en-US" sz="4400" dirty="0"/>
          </a:p>
        </p:txBody>
      </p:sp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666180" y="2628503"/>
            <a:ext cx="8856984" cy="589804"/>
          </a:xfrm>
        </p:spPr>
        <p:txBody>
          <a:bodyPr/>
          <a:lstStyle/>
          <a:p>
            <a:r>
              <a:rPr kumimoji="1" lang="ja-JP" altLang="en-US" sz="6600" dirty="0" smtClean="0"/>
              <a:t>ＤＢ入門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63634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dirty="0" smtClean="0"/>
              <a:t>DB</a:t>
            </a:r>
            <a:r>
              <a:rPr kumimoji="1" lang="ja-JP" altLang="en-US" sz="4000" dirty="0" smtClean="0"/>
              <a:t>で使う言語は？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ja-JP" altLang="en-US" sz="5400" dirty="0"/>
              <a:t>→</a:t>
            </a:r>
            <a:r>
              <a:rPr lang="en-US" altLang="ja-JP" sz="5400" dirty="0"/>
              <a:t>SQL</a:t>
            </a:r>
            <a:r>
              <a:rPr lang="ja-JP" altLang="en-US" sz="5400" dirty="0"/>
              <a:t>！</a:t>
            </a:r>
            <a:endParaRPr kumimoji="1" lang="en-US" altLang="ja-JP" sz="2000" dirty="0" smtClean="0"/>
          </a:p>
          <a:p>
            <a:pPr marL="0" indent="0"/>
            <a:r>
              <a:rPr lang="en-US" altLang="ja-JP" sz="2000" dirty="0" smtClean="0"/>
              <a:t>SQL</a:t>
            </a:r>
            <a:r>
              <a:rPr lang="ja-JP" altLang="en-US" sz="2000" dirty="0" smtClean="0"/>
              <a:t>を使って</a:t>
            </a:r>
            <a:r>
              <a:rPr lang="en-US" altLang="ja-JP" sz="2000" dirty="0" smtClean="0"/>
              <a:t>MySQL</a:t>
            </a:r>
            <a:r>
              <a:rPr lang="ja-JP" altLang="en-US" sz="2000" dirty="0" smtClean="0"/>
              <a:t>に命令をする。</a:t>
            </a:r>
            <a:endParaRPr lang="en-US" altLang="ja-JP" sz="2000" dirty="0" smtClean="0"/>
          </a:p>
          <a:p>
            <a:pPr marL="0" indent="0"/>
            <a:endParaRPr kumimoji="1" lang="en-US" altLang="ja-JP" sz="3200" dirty="0"/>
          </a:p>
          <a:p>
            <a:pPr marL="0" indent="0"/>
            <a:r>
              <a:rPr lang="ja-JP" altLang="en-US" sz="2800" dirty="0" smtClean="0"/>
              <a:t>早速</a:t>
            </a:r>
            <a:r>
              <a:rPr lang="en-US" altLang="ja-JP" sz="2800" dirty="0" smtClean="0"/>
              <a:t>MySQL</a:t>
            </a:r>
            <a:r>
              <a:rPr lang="ja-JP" altLang="en-US" sz="2800" dirty="0" smtClean="0"/>
              <a:t>を使ってみよう！</a:t>
            </a:r>
            <a:endParaRPr lang="en-US" altLang="ja-JP" sz="2800" dirty="0" smtClean="0"/>
          </a:p>
          <a:p>
            <a:pPr marL="0" indent="0"/>
            <a:r>
              <a:rPr lang="ja-JP" altLang="en-US" sz="2800" dirty="0" smtClean="0"/>
              <a:t>　</a:t>
            </a:r>
            <a:r>
              <a:rPr lang="en-US" altLang="ja-JP" sz="2800" b="1" u="sng" dirty="0" err="1" smtClean="0"/>
              <a:t>mysql</a:t>
            </a:r>
            <a:r>
              <a:rPr lang="en-US" altLang="ja-JP" sz="2800" b="1" u="sng" dirty="0" smtClean="0"/>
              <a:t> </a:t>
            </a:r>
            <a:r>
              <a:rPr lang="en-US" altLang="ja-JP" sz="2800" b="1" u="sng" dirty="0"/>
              <a:t>–u root –p</a:t>
            </a:r>
          </a:p>
          <a:p>
            <a:pPr marL="0" indent="0"/>
            <a:r>
              <a:rPr lang="ja-JP" altLang="en-US" sz="2800" b="1" dirty="0" smtClean="0"/>
              <a:t>　</a:t>
            </a:r>
            <a:r>
              <a:rPr lang="en-US" altLang="ja-JP" sz="2800" b="1" dirty="0" err="1" smtClean="0"/>
              <a:t>password:</a:t>
            </a:r>
            <a:r>
              <a:rPr lang="en-US" altLang="ja-JP" sz="2800" b="1" u="sng" dirty="0" err="1" smtClean="0"/>
              <a:t>mallow</a:t>
            </a:r>
            <a:endParaRPr lang="en-US" altLang="ja-JP" sz="2800" b="1" u="sng" dirty="0"/>
          </a:p>
          <a:p>
            <a:pPr marL="0" indent="0"/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294967295"/>
          </p:nvPr>
        </p:nvSpPr>
        <p:spPr>
          <a:xfrm>
            <a:off x="7552214" y="6348161"/>
            <a:ext cx="2406015" cy="320245"/>
          </a:xfrm>
          <a:prstGeom prst="rect">
            <a:avLst/>
          </a:prstGeom>
        </p:spPr>
        <p:txBody>
          <a:bodyPr/>
          <a:lstStyle/>
          <a:p>
            <a:fld id="{2103080A-4BDE-45D7-995B-AABAAE099321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59754" t="12216" r="3957" b="25739"/>
          <a:stretch/>
        </p:blipFill>
        <p:spPr>
          <a:xfrm>
            <a:off x="6210796" y="2257944"/>
            <a:ext cx="4255026" cy="409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4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dirty="0" smtClean="0"/>
              <a:t>DB</a:t>
            </a:r>
            <a:r>
              <a:rPr kumimoji="1" lang="ja-JP" altLang="en-US" sz="4000" dirty="0" smtClean="0"/>
              <a:t>の作成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42244" y="1980431"/>
            <a:ext cx="9289032" cy="475192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158" dirty="0" err="1"/>
              <a:t>mysql</a:t>
            </a:r>
            <a:r>
              <a:rPr lang="ja-JP" altLang="en-US" sz="3158" dirty="0"/>
              <a:t>の中にある</a:t>
            </a:r>
            <a:r>
              <a:rPr lang="en-US" altLang="ja-JP" sz="3158" dirty="0"/>
              <a:t>DB</a:t>
            </a:r>
            <a:r>
              <a:rPr lang="ja-JP" altLang="en-US" sz="3158" dirty="0"/>
              <a:t>を見る。</a:t>
            </a:r>
            <a:endParaRPr lang="en-US" altLang="ja-JP" sz="3158" dirty="0"/>
          </a:p>
          <a:p>
            <a:pPr marL="0" indent="0"/>
            <a:r>
              <a:rPr lang="ja-JP" altLang="en-US" sz="3158" dirty="0"/>
              <a:t>　</a:t>
            </a:r>
            <a:r>
              <a:rPr lang="en-US" altLang="ja-JP" sz="3158" b="1" u="sng" dirty="0"/>
              <a:t>show databases;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158" dirty="0"/>
              <a:t>新しく</a:t>
            </a:r>
            <a:r>
              <a:rPr lang="en-US" altLang="ja-JP" sz="3158" dirty="0" smtClean="0"/>
              <a:t>DB</a:t>
            </a:r>
            <a:r>
              <a:rPr lang="ja-JP" altLang="en-US" sz="3158" dirty="0" smtClean="0"/>
              <a:t>を</a:t>
            </a:r>
            <a:r>
              <a:rPr lang="ja-JP" altLang="en-US" sz="3158" dirty="0"/>
              <a:t>作る。</a:t>
            </a:r>
            <a:endParaRPr lang="en-US" altLang="ja-JP" sz="3158" dirty="0"/>
          </a:p>
          <a:p>
            <a:pPr marL="0" indent="0"/>
            <a:r>
              <a:rPr lang="ja-JP" altLang="en-US" sz="3158" dirty="0"/>
              <a:t>　</a:t>
            </a:r>
            <a:r>
              <a:rPr lang="en-US" altLang="ja-JP" sz="3158" b="1" u="sng" dirty="0"/>
              <a:t>create database [DB</a:t>
            </a:r>
            <a:r>
              <a:rPr lang="ja-JP" altLang="en-US" sz="3158" b="1" u="sng" dirty="0"/>
              <a:t>名</a:t>
            </a:r>
            <a:r>
              <a:rPr lang="en-US" altLang="ja-JP" sz="3158" b="1" u="sng" dirty="0" smtClean="0"/>
              <a:t>];  </a:t>
            </a:r>
          </a:p>
          <a:p>
            <a:pPr marL="0" indent="0"/>
            <a:r>
              <a:rPr lang="ja-JP" altLang="en-US" sz="3158" b="1" dirty="0"/>
              <a:t>　</a:t>
            </a:r>
            <a:r>
              <a:rPr lang="ja-JP" altLang="en-US" sz="3158" b="1" dirty="0" smtClean="0"/>
              <a:t>例</a:t>
            </a:r>
            <a:r>
              <a:rPr lang="en-US" altLang="ja-JP" sz="3158" b="1" dirty="0" smtClean="0"/>
              <a:t>. create database school;</a:t>
            </a:r>
            <a:endParaRPr lang="en-US" altLang="ja-JP" sz="3158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158" dirty="0"/>
              <a:t>DB</a:t>
            </a:r>
            <a:r>
              <a:rPr lang="ja-JP" altLang="en-US" sz="3158" dirty="0"/>
              <a:t>の選択</a:t>
            </a:r>
            <a:r>
              <a:rPr lang="en-US" altLang="ja-JP" sz="3000" dirty="0"/>
              <a:t>(</a:t>
            </a:r>
            <a:r>
              <a:rPr lang="ja-JP" altLang="en-US" sz="3000" dirty="0"/>
              <a:t>これをしないと</a:t>
            </a:r>
            <a:r>
              <a:rPr lang="en-US" altLang="ja-JP" sz="3000" dirty="0"/>
              <a:t>DB</a:t>
            </a:r>
            <a:r>
              <a:rPr lang="ja-JP" altLang="en-US" sz="3000" dirty="0"/>
              <a:t>の内部で操作できない</a:t>
            </a:r>
            <a:r>
              <a:rPr lang="en-US" altLang="ja-JP" sz="3000" dirty="0" smtClean="0"/>
              <a:t>)</a:t>
            </a:r>
            <a:endParaRPr lang="en-US" altLang="ja-JP" sz="3000" dirty="0"/>
          </a:p>
          <a:p>
            <a:pPr marL="0" indent="0"/>
            <a:r>
              <a:rPr lang="ja-JP" altLang="en-US" sz="3158" dirty="0"/>
              <a:t>　</a:t>
            </a:r>
            <a:r>
              <a:rPr lang="en-US" altLang="ja-JP" sz="3158" b="1" u="sng" dirty="0"/>
              <a:t>use [DB</a:t>
            </a:r>
            <a:r>
              <a:rPr lang="ja-JP" altLang="en-US" sz="3158" b="1" u="sng" dirty="0"/>
              <a:t>名</a:t>
            </a:r>
            <a:r>
              <a:rPr lang="en-US" altLang="ja-JP" sz="3158" b="1" u="sng" dirty="0" smtClean="0"/>
              <a:t>];</a:t>
            </a:r>
            <a:r>
              <a:rPr lang="ja-JP" altLang="en-US" sz="3158" b="1" dirty="0" smtClean="0"/>
              <a:t>　　例</a:t>
            </a:r>
            <a:r>
              <a:rPr lang="en-US" altLang="ja-JP" sz="3158" b="1" dirty="0" smtClean="0"/>
              <a:t>.use school;</a:t>
            </a:r>
            <a:endParaRPr lang="en-US" altLang="ja-JP" sz="3158" b="1" dirty="0"/>
          </a:p>
          <a:p>
            <a:pPr marL="0" indent="0"/>
            <a:endParaRPr lang="en-US" altLang="ja-JP" sz="2280" dirty="0"/>
          </a:p>
          <a:p>
            <a:pPr marL="0" indent="0"/>
            <a:r>
              <a:rPr lang="en-US" altLang="ja-JP" sz="3158" b="1" dirty="0"/>
              <a:t>※</a:t>
            </a:r>
            <a:r>
              <a:rPr lang="ja-JP" altLang="en-US" sz="3158" b="1" dirty="0" smtClean="0"/>
              <a:t>注意</a:t>
            </a:r>
            <a:r>
              <a:rPr lang="en-US" altLang="ja-JP" sz="3158" b="1" dirty="0" smtClean="0"/>
              <a:t>!!※</a:t>
            </a:r>
            <a:endParaRPr lang="en-US" altLang="ja-JP" sz="3158" b="1" dirty="0"/>
          </a:p>
          <a:p>
            <a:pPr marL="0" indent="0"/>
            <a:r>
              <a:rPr lang="en-US" altLang="ja-JP" sz="3158" b="1" dirty="0"/>
              <a:t>DB</a:t>
            </a:r>
            <a:r>
              <a:rPr lang="ja-JP" altLang="en-US" sz="3158" b="1" dirty="0"/>
              <a:t>では大文字</a:t>
            </a:r>
            <a:r>
              <a:rPr lang="en-US" altLang="ja-JP" sz="3158" b="1" dirty="0"/>
              <a:t>/</a:t>
            </a:r>
            <a:r>
              <a:rPr lang="ja-JP" altLang="en-US" sz="3158" b="1" dirty="0"/>
              <a:t>小文字を区別　</a:t>
            </a:r>
            <a:r>
              <a:rPr lang="en-US" altLang="ja-JP" sz="3158" b="1" dirty="0"/>
              <a:t>-(</a:t>
            </a:r>
            <a:r>
              <a:rPr lang="ja-JP" altLang="en-US" sz="3158" b="1" dirty="0"/>
              <a:t>ハイフン</a:t>
            </a:r>
            <a:r>
              <a:rPr lang="en-US" altLang="ja-JP" sz="3158" b="1" dirty="0"/>
              <a:t>)</a:t>
            </a:r>
            <a:r>
              <a:rPr lang="ja-JP" altLang="en-US" sz="3158" b="1" dirty="0"/>
              <a:t>使用不可！</a:t>
            </a:r>
            <a:endParaRPr lang="en-US" altLang="ja-JP" sz="3158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294967295"/>
          </p:nvPr>
        </p:nvSpPr>
        <p:spPr>
          <a:xfrm>
            <a:off x="7552214" y="6348161"/>
            <a:ext cx="2406015" cy="320245"/>
          </a:xfrm>
          <a:prstGeom prst="rect">
            <a:avLst/>
          </a:prstGeom>
        </p:spPr>
        <p:txBody>
          <a:bodyPr/>
          <a:lstStyle/>
          <a:p>
            <a:fld id="{2103080A-4BDE-45D7-995B-AABAAE099321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4000" dirty="0" smtClean="0"/>
              <a:t>テーブルの作成</a:t>
            </a:r>
            <a:r>
              <a:rPr lang="ja-JP" altLang="en-US" sz="4000" dirty="0" smtClean="0"/>
              <a:t>の</a:t>
            </a:r>
            <a:r>
              <a:rPr lang="ja-JP" altLang="en-US" sz="4000" dirty="0"/>
              <a:t>前</a:t>
            </a:r>
            <a:r>
              <a:rPr lang="ja-JP" altLang="en-US" sz="4000" dirty="0" smtClean="0"/>
              <a:t>に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42243" y="1980431"/>
            <a:ext cx="8833855" cy="4751920"/>
          </a:xfrm>
        </p:spPr>
        <p:txBody>
          <a:bodyPr/>
          <a:lstStyle/>
          <a:p>
            <a:pPr marL="0" indent="0"/>
            <a:r>
              <a:rPr kumimoji="1" lang="ja-JP" altLang="en-US" sz="2400" dirty="0" smtClean="0"/>
              <a:t>テーブルを作成するにはテーブルの設計が必要！（</a:t>
            </a:r>
            <a:r>
              <a:rPr kumimoji="1" lang="en-US" altLang="ja-JP" sz="2400" dirty="0" smtClean="0"/>
              <a:t>DB</a:t>
            </a:r>
            <a:r>
              <a:rPr kumimoji="1" lang="ja-JP" altLang="en-US" sz="2400" dirty="0" smtClean="0"/>
              <a:t>設計）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pPr marL="0" indent="0"/>
            <a:r>
              <a:rPr lang="ja-JP" altLang="en-US" sz="2400" dirty="0" smtClean="0"/>
              <a:t>例：ユーザ情報の管理</a:t>
            </a:r>
            <a:endParaRPr kumimoji="1" lang="en-US" altLang="ja-JP" sz="2400" dirty="0"/>
          </a:p>
          <a:p>
            <a:pPr marL="0" indent="0"/>
            <a:r>
              <a:rPr lang="ja-JP" altLang="en-US" sz="2400" dirty="0" smtClean="0"/>
              <a:t>テーブル名：</a:t>
            </a:r>
            <a:r>
              <a:rPr lang="en-US" altLang="ja-JP" sz="2400" dirty="0" err="1" smtClean="0"/>
              <a:t>user_table</a:t>
            </a:r>
            <a:endParaRPr lang="en-US" altLang="ja-JP" sz="2400" dirty="0" smtClean="0"/>
          </a:p>
          <a:p>
            <a:pPr marL="0" indent="0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23291"/>
              </p:ext>
            </p:extLst>
          </p:nvPr>
        </p:nvGraphicFramePr>
        <p:xfrm>
          <a:off x="355133" y="3845131"/>
          <a:ext cx="10219641" cy="2887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6702"/>
                <a:gridCol w="2040002"/>
                <a:gridCol w="1832556"/>
                <a:gridCol w="1033527"/>
                <a:gridCol w="655702"/>
                <a:gridCol w="2351152"/>
              </a:tblGrid>
              <a:tr h="721805">
                <a:tc>
                  <a:txBody>
                    <a:bodyPr/>
                    <a:lstStyle/>
                    <a:p>
                      <a:r>
                        <a:rPr kumimoji="1" lang="ja-JP" altLang="en-US" sz="2100" dirty="0" smtClean="0"/>
                        <a:t>カラム名</a:t>
                      </a:r>
                      <a:r>
                        <a:rPr kumimoji="1" lang="en-US" altLang="ja-JP" sz="2100" dirty="0" smtClean="0"/>
                        <a:t>(</a:t>
                      </a:r>
                      <a:r>
                        <a:rPr kumimoji="1" lang="ja-JP" altLang="en-US" sz="2100" dirty="0" smtClean="0"/>
                        <a:t>英語</a:t>
                      </a:r>
                      <a:r>
                        <a:rPr kumimoji="1" lang="en-US" altLang="ja-JP" sz="2100" dirty="0" smtClean="0"/>
                        <a:t>)</a:t>
                      </a:r>
                      <a:endParaRPr kumimoji="1" lang="ja-JP" altLang="en-US" sz="2100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 smtClean="0"/>
                        <a:t>カラム名</a:t>
                      </a:r>
                      <a:r>
                        <a:rPr kumimoji="1" lang="en-US" altLang="ja-JP" sz="2100" dirty="0" smtClean="0"/>
                        <a:t>(</a:t>
                      </a:r>
                      <a:r>
                        <a:rPr kumimoji="1" lang="ja-JP" altLang="en-US" sz="2100" dirty="0" smtClean="0"/>
                        <a:t>和名</a:t>
                      </a:r>
                      <a:r>
                        <a:rPr kumimoji="1" lang="en-US" altLang="ja-JP" sz="2100" dirty="0" smtClean="0"/>
                        <a:t>)</a:t>
                      </a:r>
                      <a:endParaRPr kumimoji="1" lang="ja-JP" altLang="en-US" sz="2100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 smtClean="0"/>
                        <a:t>型・サイズ</a:t>
                      </a:r>
                      <a:endParaRPr kumimoji="1" lang="ja-JP" altLang="en-US" sz="2100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en-US" altLang="ja-JP" sz="2100" dirty="0" smtClean="0"/>
                        <a:t>NULL</a:t>
                      </a:r>
                      <a:endParaRPr kumimoji="1" lang="ja-JP" altLang="en-US" sz="2100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en-US" altLang="ja-JP" sz="2100" dirty="0" smtClean="0"/>
                        <a:t>PK</a:t>
                      </a:r>
                      <a:endParaRPr kumimoji="1" lang="ja-JP" altLang="en-US" sz="2100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 smtClean="0"/>
                        <a:t>備考</a:t>
                      </a:r>
                      <a:endParaRPr kumimoji="1" lang="ja-JP" altLang="en-US" sz="2100" dirty="0"/>
                    </a:p>
                  </a:txBody>
                  <a:tcPr marL="80201" marR="80201" marT="40100" marB="40100"/>
                </a:tc>
              </a:tr>
              <a:tr h="721805">
                <a:tc>
                  <a:txBody>
                    <a:bodyPr/>
                    <a:lstStyle/>
                    <a:p>
                      <a:r>
                        <a:rPr kumimoji="1" lang="en-US" altLang="ja-JP" sz="2100" dirty="0" err="1" smtClean="0"/>
                        <a:t>user_id</a:t>
                      </a:r>
                      <a:endParaRPr kumimoji="1" lang="ja-JP" altLang="en-US" sz="2100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 smtClean="0"/>
                        <a:t>ユーザ</a:t>
                      </a:r>
                      <a:r>
                        <a:rPr kumimoji="1" lang="en-US" altLang="ja-JP" sz="2100" dirty="0" smtClean="0"/>
                        <a:t>ID</a:t>
                      </a:r>
                      <a:endParaRPr kumimoji="1" lang="ja-JP" altLang="en-US" sz="2100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en-US" altLang="ja-JP" sz="2100" dirty="0" err="1" smtClean="0"/>
                        <a:t>int</a:t>
                      </a:r>
                      <a:endParaRPr kumimoji="1" lang="ja-JP" altLang="en-US" sz="2100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en-US" altLang="ja-JP" sz="2100" dirty="0" smtClean="0"/>
                        <a:t>NO</a:t>
                      </a:r>
                      <a:endParaRPr kumimoji="1" lang="ja-JP" altLang="en-US" sz="2100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 smtClean="0"/>
                        <a:t>○</a:t>
                      </a:r>
                      <a:endParaRPr kumimoji="1" lang="ja-JP" altLang="en-US" sz="2100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en-US" altLang="ja-JP" sz="2100" dirty="0" err="1" smtClean="0"/>
                        <a:t>auto_increment</a:t>
                      </a:r>
                      <a:endParaRPr kumimoji="1" lang="ja-JP" altLang="en-US" sz="2100" dirty="0"/>
                    </a:p>
                  </a:txBody>
                  <a:tcPr marL="80201" marR="80201" marT="40100" marB="40100"/>
                </a:tc>
              </a:tr>
              <a:tr h="721805">
                <a:tc>
                  <a:txBody>
                    <a:bodyPr/>
                    <a:lstStyle/>
                    <a:p>
                      <a:r>
                        <a:rPr kumimoji="1" lang="en-US" altLang="ja-JP" sz="2100" dirty="0" err="1" smtClean="0"/>
                        <a:t>user_name</a:t>
                      </a:r>
                      <a:endParaRPr kumimoji="1" lang="ja-JP" altLang="en-US" sz="2100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 smtClean="0"/>
                        <a:t>ユーザ名</a:t>
                      </a:r>
                      <a:endParaRPr kumimoji="1" lang="ja-JP" altLang="en-US" sz="2100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en-US" altLang="ja-JP" sz="2100" dirty="0" smtClean="0"/>
                        <a:t>varchar(50)</a:t>
                      </a:r>
                      <a:endParaRPr kumimoji="1" lang="ja-JP" altLang="en-US" sz="2100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en-US" altLang="ja-JP" sz="2100" dirty="0" smtClean="0"/>
                        <a:t>NO</a:t>
                      </a:r>
                      <a:endParaRPr kumimoji="1" lang="ja-JP" altLang="en-US" sz="2100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endParaRPr kumimoji="1" lang="ja-JP" altLang="en-US" sz="210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endParaRPr kumimoji="1" lang="ja-JP" altLang="en-US" sz="2100" dirty="0"/>
                    </a:p>
                  </a:txBody>
                  <a:tcPr marL="80201" marR="80201" marT="40100" marB="40100"/>
                </a:tc>
              </a:tr>
              <a:tr h="721805">
                <a:tc>
                  <a:txBody>
                    <a:bodyPr/>
                    <a:lstStyle/>
                    <a:p>
                      <a:r>
                        <a:rPr kumimoji="1" lang="en-US" altLang="ja-JP" sz="2100" dirty="0" err="1" smtClean="0"/>
                        <a:t>user_password</a:t>
                      </a:r>
                      <a:endParaRPr kumimoji="1" lang="ja-JP" altLang="en-US" sz="2100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 smtClean="0"/>
                        <a:t>パスワード</a:t>
                      </a:r>
                      <a:endParaRPr kumimoji="1" lang="ja-JP" altLang="en-US" sz="2100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en-US" altLang="ja-JP" sz="2100" dirty="0" smtClean="0"/>
                        <a:t>varchar(30)</a:t>
                      </a:r>
                      <a:endParaRPr kumimoji="1" lang="ja-JP" altLang="en-US" sz="2100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en-US" altLang="ja-JP" sz="2100" dirty="0" smtClean="0"/>
                        <a:t>NO</a:t>
                      </a:r>
                      <a:endParaRPr kumimoji="1" lang="ja-JP" altLang="en-US" sz="2100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endParaRPr kumimoji="1" lang="ja-JP" altLang="en-US" sz="210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endParaRPr kumimoji="1" lang="ja-JP" altLang="en-US" sz="2100" dirty="0"/>
                    </a:p>
                  </a:txBody>
                  <a:tcPr marL="80201" marR="80201" marT="40100" marB="40100"/>
                </a:tc>
              </a:tr>
            </a:tbl>
          </a:graphicData>
        </a:graphic>
      </p:graphicFrame>
      <p:sp>
        <p:nvSpPr>
          <p:cNvPr id="5" name="スライド番号プレースホルダー 4"/>
          <p:cNvSpPr>
            <a:spLocks noGrp="1"/>
          </p:cNvSpPr>
          <p:nvPr>
            <p:ph type="sldNum" sz="quarter" idx="4294967295"/>
          </p:nvPr>
        </p:nvSpPr>
        <p:spPr>
          <a:xfrm>
            <a:off x="7552214" y="6348161"/>
            <a:ext cx="2406015" cy="320245"/>
          </a:xfrm>
          <a:prstGeom prst="rect">
            <a:avLst/>
          </a:prstGeom>
        </p:spPr>
        <p:txBody>
          <a:bodyPr/>
          <a:lstStyle/>
          <a:p>
            <a:fld id="{2103080A-4BDE-45D7-995B-AABAAE09932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30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4000" dirty="0" smtClean="0"/>
              <a:t>カラムの説明①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42244" y="1980431"/>
            <a:ext cx="9073008" cy="4751920"/>
          </a:xfrm>
        </p:spPr>
        <p:txBody>
          <a:bodyPr>
            <a:normAutofit/>
          </a:bodyPr>
          <a:lstStyle/>
          <a:p>
            <a:r>
              <a:rPr lang="en-US" altLang="ja-JP" sz="2400" b="1" dirty="0"/>
              <a:t>(</a:t>
            </a:r>
            <a:r>
              <a:rPr kumimoji="1" lang="ja-JP" altLang="en-US" sz="2400" b="1" dirty="0" smtClean="0"/>
              <a:t>データ</a:t>
            </a:r>
            <a:r>
              <a:rPr lang="en-US" altLang="ja-JP" sz="2400" b="1" dirty="0"/>
              <a:t>)</a:t>
            </a:r>
            <a:r>
              <a:rPr kumimoji="1" lang="ja-JP" altLang="en-US" sz="2400" b="1" dirty="0" smtClean="0"/>
              <a:t>型・サイズ</a:t>
            </a:r>
            <a:endParaRPr kumimoji="1" lang="en-US" altLang="ja-JP" sz="2400" b="1" dirty="0" smtClean="0"/>
          </a:p>
          <a:p>
            <a:pPr marL="0" indent="0"/>
            <a:r>
              <a:rPr lang="ja-JP" altLang="en-US" sz="2400" dirty="0" smtClean="0"/>
              <a:t>　よく使われるもの↓</a:t>
            </a:r>
            <a:endParaRPr lang="en-US" altLang="ja-JP" sz="2400" dirty="0" smtClean="0"/>
          </a:p>
          <a:p>
            <a:pPr marL="0" indent="0"/>
            <a:r>
              <a:rPr lang="ja-JP" altLang="en-US" sz="2400" dirty="0"/>
              <a:t>　</a:t>
            </a:r>
            <a:r>
              <a:rPr lang="en-US" altLang="ja-JP" sz="2400" dirty="0" err="1" smtClean="0"/>
              <a:t>int</a:t>
            </a:r>
            <a:r>
              <a:rPr lang="ja-JP" altLang="en-US" sz="2400" dirty="0" smtClean="0"/>
              <a:t>・・・整数　（</a:t>
            </a:r>
            <a:r>
              <a:rPr lang="en-US" altLang="ja-JP" sz="2400" dirty="0" err="1" smtClean="0"/>
              <a:t>int</a:t>
            </a:r>
            <a:r>
              <a:rPr lang="en-US" altLang="ja-JP" sz="2400" dirty="0" smtClean="0"/>
              <a:t>=</a:t>
            </a:r>
            <a:r>
              <a:rPr lang="en-US" altLang="ja-JP" sz="2400" dirty="0" err="1" smtClean="0"/>
              <a:t>int</a:t>
            </a:r>
            <a:r>
              <a:rPr lang="en-US" altLang="ja-JP" sz="2400" dirty="0" smtClean="0"/>
              <a:t>(11)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pPr marL="0" indent="0"/>
            <a:r>
              <a:rPr lang="ja-JP" altLang="en-US" sz="2400" dirty="0" smtClean="0"/>
              <a:t>　</a:t>
            </a:r>
            <a:r>
              <a:rPr lang="en-US" altLang="ja-JP" sz="2400" dirty="0" smtClean="0"/>
              <a:t>varchar</a:t>
            </a:r>
            <a:r>
              <a:rPr lang="ja-JP" altLang="en-US" sz="2400" dirty="0" smtClean="0"/>
              <a:t>・・</a:t>
            </a:r>
            <a:r>
              <a:rPr lang="ja-JP" altLang="en-US" sz="2400" dirty="0"/>
              <a:t>・</a:t>
            </a:r>
            <a:r>
              <a:rPr lang="ja-JP" altLang="en-US" sz="2400" dirty="0" smtClean="0"/>
              <a:t>文字列　</a:t>
            </a:r>
            <a:r>
              <a:rPr lang="en-US" altLang="ja-JP" sz="2400" dirty="0" smtClean="0"/>
              <a:t>(8000</a:t>
            </a:r>
            <a:r>
              <a:rPr lang="ja-JP" altLang="en-US" sz="2400" dirty="0" smtClean="0"/>
              <a:t>字以内</a:t>
            </a:r>
            <a:r>
              <a:rPr lang="ja-JP" altLang="en-US" sz="2400" dirty="0"/>
              <a:t>）</a:t>
            </a:r>
            <a:endParaRPr lang="en-US" altLang="ja-JP" sz="2400" dirty="0" smtClean="0"/>
          </a:p>
          <a:p>
            <a:pPr marL="0" indent="0"/>
            <a:r>
              <a:rPr lang="ja-JP" altLang="en-US" sz="2400" dirty="0"/>
              <a:t>　</a:t>
            </a:r>
            <a:r>
              <a:rPr lang="en-US" altLang="ja-JP" sz="2400" dirty="0" smtClean="0"/>
              <a:t>text</a:t>
            </a:r>
            <a:r>
              <a:rPr lang="ja-JP" altLang="en-US" sz="2400" dirty="0" smtClean="0"/>
              <a:t>・・</a:t>
            </a:r>
            <a:r>
              <a:rPr lang="ja-JP" altLang="en-US" sz="2400" dirty="0"/>
              <a:t>・</a:t>
            </a:r>
            <a:r>
              <a:rPr lang="ja-JP" altLang="en-US" sz="2400" dirty="0" smtClean="0"/>
              <a:t>文字列　（字数</a:t>
            </a:r>
            <a:r>
              <a:rPr lang="ja-JP" altLang="en-US" sz="2400" dirty="0"/>
              <a:t>制限</a:t>
            </a:r>
            <a:r>
              <a:rPr lang="ja-JP" altLang="en-US" sz="2400" dirty="0" smtClean="0"/>
              <a:t>なし）</a:t>
            </a:r>
            <a:endParaRPr lang="en-US" altLang="ja-JP" sz="2400" dirty="0" smtClean="0"/>
          </a:p>
          <a:p>
            <a:pPr marL="0" indent="0"/>
            <a:r>
              <a:rPr lang="ja-JP" altLang="en-US" sz="2400" dirty="0"/>
              <a:t>　</a:t>
            </a:r>
            <a:r>
              <a:rPr lang="en-US" altLang="ja-JP" sz="2400" dirty="0" smtClean="0"/>
              <a:t>date</a:t>
            </a:r>
            <a:r>
              <a:rPr lang="ja-JP" altLang="en-US" sz="2400" dirty="0"/>
              <a:t>・・</a:t>
            </a:r>
            <a:r>
              <a:rPr lang="ja-JP" altLang="en-US" sz="2400" dirty="0" smtClean="0"/>
              <a:t>・</a:t>
            </a:r>
            <a:r>
              <a:rPr lang="ja-JP" altLang="en-US" sz="2400" dirty="0"/>
              <a:t>日付</a:t>
            </a:r>
            <a:r>
              <a:rPr lang="ja-JP" altLang="en-US" sz="2400" dirty="0" smtClean="0"/>
              <a:t> （</a:t>
            </a:r>
            <a:r>
              <a:rPr lang="ja-JP" altLang="en-US" sz="2400" dirty="0"/>
              <a:t>例：</a:t>
            </a:r>
            <a:r>
              <a:rPr lang="en-US" altLang="ja-JP" sz="2400" dirty="0" smtClean="0"/>
              <a:t>2016/5/6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pPr marL="0" indent="0"/>
            <a:r>
              <a:rPr lang="ja-JP" altLang="en-US" sz="2400" dirty="0"/>
              <a:t>　</a:t>
            </a:r>
            <a:r>
              <a:rPr lang="en-US" altLang="ja-JP" sz="2400" dirty="0" err="1" smtClean="0"/>
              <a:t>datetime</a:t>
            </a:r>
            <a:r>
              <a:rPr lang="ja-JP" altLang="en-US" sz="2400" dirty="0"/>
              <a:t>・・・</a:t>
            </a:r>
            <a:r>
              <a:rPr lang="ja-JP" altLang="en-US" sz="2400" dirty="0" smtClean="0"/>
              <a:t>日付と時間 （</a:t>
            </a:r>
            <a:r>
              <a:rPr lang="ja-JP" altLang="en-US" sz="2400" dirty="0"/>
              <a:t>例：</a:t>
            </a:r>
            <a:r>
              <a:rPr lang="en-US" altLang="ja-JP" sz="2400" dirty="0"/>
              <a:t>2016/5/6/15/58/30</a:t>
            </a:r>
            <a:r>
              <a:rPr lang="ja-JP" altLang="en-US" sz="2400" dirty="0"/>
              <a:t>）　</a:t>
            </a:r>
            <a:endParaRPr lang="en-US" altLang="ja-JP" sz="1800" dirty="0" smtClean="0"/>
          </a:p>
          <a:p>
            <a:pPr marL="0" indent="0"/>
            <a:endParaRPr lang="en-US" altLang="ja-JP" sz="2000" dirty="0"/>
          </a:p>
          <a:p>
            <a:r>
              <a:rPr lang="en-US" altLang="ja-JP" sz="2400" b="1" dirty="0" smtClean="0"/>
              <a:t>NULL</a:t>
            </a:r>
          </a:p>
          <a:p>
            <a:pPr marL="0" indent="0"/>
            <a:r>
              <a:rPr lang="ja-JP" altLang="en-US" sz="2400" dirty="0" smtClean="0"/>
              <a:t>　データが何も入っていない、空の状態。</a:t>
            </a:r>
            <a:endParaRPr lang="en-US" altLang="ja-JP" sz="2400" dirty="0" smtClean="0"/>
          </a:p>
          <a:p>
            <a:pPr marL="0" indent="0"/>
            <a:r>
              <a:rPr lang="ja-JP" altLang="en-US" sz="2400" dirty="0" smtClean="0"/>
              <a:t>　０ではなく、何もない状態！</a:t>
            </a:r>
            <a:endParaRPr kumimoji="1"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294967295"/>
          </p:nvPr>
        </p:nvSpPr>
        <p:spPr>
          <a:xfrm>
            <a:off x="7552214" y="6348161"/>
            <a:ext cx="2406015" cy="320245"/>
          </a:xfrm>
          <a:prstGeom prst="rect">
            <a:avLst/>
          </a:prstGeom>
        </p:spPr>
        <p:txBody>
          <a:bodyPr/>
          <a:lstStyle/>
          <a:p>
            <a:fld id="{2103080A-4BDE-45D7-995B-AABAAE09932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34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4000" dirty="0" smtClean="0"/>
              <a:t>カラムの説明②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35170" y="2374337"/>
            <a:ext cx="9580081" cy="4790670"/>
          </a:xfrm>
        </p:spPr>
        <p:txBody>
          <a:bodyPr>
            <a:noAutofit/>
          </a:bodyPr>
          <a:lstStyle/>
          <a:p>
            <a:r>
              <a:rPr lang="en-US" altLang="ja-JP" sz="2400" b="1" dirty="0"/>
              <a:t>PK</a:t>
            </a:r>
            <a:r>
              <a:rPr lang="ja-JP" altLang="en-US" sz="2400" b="1" dirty="0"/>
              <a:t>　</a:t>
            </a:r>
            <a:r>
              <a:rPr lang="en-US" altLang="ja-JP" sz="2400" b="1" dirty="0"/>
              <a:t>(primary key:</a:t>
            </a:r>
            <a:r>
              <a:rPr lang="ja-JP" altLang="en-US" sz="2400" b="1" dirty="0"/>
              <a:t>主キー</a:t>
            </a:r>
            <a:r>
              <a:rPr lang="en-US" altLang="ja-JP" sz="2400" b="1" dirty="0"/>
              <a:t>)</a:t>
            </a:r>
          </a:p>
          <a:p>
            <a:pPr marL="0" indent="0"/>
            <a:r>
              <a:rPr lang="ja-JP" altLang="en-US" sz="2400" dirty="0"/>
              <a:t>　表内の各行を一意にするためのもの。＝同じ値は使用できない！</a:t>
            </a:r>
            <a:endParaRPr lang="en-US" altLang="ja-JP" sz="2400" dirty="0"/>
          </a:p>
          <a:p>
            <a:pPr marL="0" indent="0"/>
            <a:r>
              <a:rPr lang="ja-JP" altLang="en-US" sz="2400" dirty="0"/>
              <a:t>　その項目が決まると一件</a:t>
            </a:r>
            <a:r>
              <a:rPr lang="ja-JP" altLang="en-US" sz="2400" dirty="0" smtClean="0"/>
              <a:t>のレコード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データ</a:t>
            </a:r>
            <a:r>
              <a:rPr lang="en-US" altLang="ja-JP" sz="2400" dirty="0" smtClean="0"/>
              <a:t>)</a:t>
            </a:r>
            <a:r>
              <a:rPr lang="ja-JP" altLang="en-US" sz="2400" dirty="0" smtClean="0"/>
              <a:t>を</a:t>
            </a:r>
            <a:r>
              <a:rPr lang="ja-JP" altLang="en-US" sz="2400" dirty="0"/>
              <a:t>特定することができる項目</a:t>
            </a:r>
            <a:endParaRPr lang="en-US" altLang="ja-JP" sz="2400" dirty="0"/>
          </a:p>
          <a:p>
            <a:pPr marL="0" indent="0"/>
            <a:r>
              <a:rPr lang="ja-JP" altLang="en-US" sz="2400" dirty="0" smtClean="0"/>
              <a:t>　主</a:t>
            </a:r>
            <a:r>
              <a:rPr lang="ja-JP" altLang="en-US" sz="2400" dirty="0"/>
              <a:t>キーが空の値であることはない！（</a:t>
            </a:r>
            <a:r>
              <a:rPr lang="en-US" altLang="ja-JP" sz="2400" dirty="0"/>
              <a:t>not NULL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pPr marL="0" indent="0"/>
            <a:endParaRPr lang="en-US" altLang="ja-JP" sz="2400" dirty="0"/>
          </a:p>
          <a:p>
            <a:r>
              <a:rPr lang="en-US" altLang="ja-JP" sz="2400" b="1" dirty="0" err="1" smtClean="0"/>
              <a:t>auto_increment</a:t>
            </a:r>
            <a:endParaRPr lang="en-US" altLang="ja-JP" sz="2400" b="1" dirty="0" smtClean="0"/>
          </a:p>
          <a:p>
            <a:pPr marL="0" indent="0"/>
            <a:r>
              <a:rPr lang="ja-JP" altLang="en-US" sz="2400" dirty="0" smtClean="0"/>
              <a:t>　任意の</a:t>
            </a:r>
            <a:r>
              <a:rPr lang="ja-JP" altLang="en-US" sz="2400" dirty="0"/>
              <a:t>整数型</a:t>
            </a:r>
            <a:r>
              <a:rPr lang="ja-JP" altLang="en-US" sz="2400" dirty="0" smtClean="0"/>
              <a:t>の値から始まり、</a:t>
            </a:r>
            <a:r>
              <a:rPr lang="en-US" altLang="ja-JP" sz="2400" dirty="0" smtClean="0"/>
              <a:t>1</a:t>
            </a:r>
            <a:r>
              <a:rPr lang="ja-JP" altLang="en-US" sz="2400" dirty="0" err="1" smtClean="0"/>
              <a:t>つずつ</a:t>
            </a:r>
            <a:r>
              <a:rPr lang="ja-JP" altLang="en-US" sz="2400" dirty="0" smtClean="0"/>
              <a:t>カラムの値が自動で加算されていく設定。→レコード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データ</a:t>
            </a:r>
            <a:r>
              <a:rPr lang="en-US" altLang="ja-JP" sz="2400" dirty="0" smtClean="0"/>
              <a:t>)</a:t>
            </a:r>
            <a:r>
              <a:rPr lang="ja-JP" altLang="en-US" sz="2400" dirty="0" smtClean="0"/>
              <a:t>に順番を付けてくれる。</a:t>
            </a:r>
            <a:endParaRPr lang="en-US" altLang="ja-JP" sz="2400" dirty="0" smtClean="0"/>
          </a:p>
          <a:p>
            <a:pPr marL="0" indent="0"/>
            <a:r>
              <a:rPr lang="ja-JP" altLang="en-US" sz="2400" dirty="0" smtClean="0"/>
              <a:t>　重複がないので、主キーに使われることが多い。</a:t>
            </a:r>
            <a:endParaRPr lang="ja-JP" altLang="en-US" sz="2400" dirty="0"/>
          </a:p>
          <a:p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294967295"/>
          </p:nvPr>
        </p:nvSpPr>
        <p:spPr>
          <a:xfrm>
            <a:off x="7552214" y="6348161"/>
            <a:ext cx="2406015" cy="320245"/>
          </a:xfrm>
          <a:prstGeom prst="rect">
            <a:avLst/>
          </a:prstGeom>
        </p:spPr>
        <p:txBody>
          <a:bodyPr/>
          <a:lstStyle/>
          <a:p>
            <a:fld id="{2103080A-4BDE-45D7-995B-AABAAE09932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7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4000" dirty="0" smtClean="0"/>
              <a:t>実際にテーブルを作ってみよう！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35171" y="2374337"/>
            <a:ext cx="9724097" cy="471866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（選択中の）</a:t>
            </a:r>
            <a:r>
              <a:rPr kumimoji="1" lang="en-US" altLang="ja-JP" sz="2400" dirty="0" smtClean="0"/>
              <a:t>DB</a:t>
            </a:r>
            <a:r>
              <a:rPr kumimoji="1" lang="ja-JP" altLang="en-US" sz="2400" dirty="0" smtClean="0"/>
              <a:t>にあるテーブルを見る。</a:t>
            </a:r>
            <a:endParaRPr kumimoji="1" lang="en-US" altLang="ja-JP" sz="2400" dirty="0" smtClean="0"/>
          </a:p>
          <a:p>
            <a:pPr marL="0" indent="0"/>
            <a:r>
              <a:rPr lang="ja-JP" altLang="en-US" sz="2400" dirty="0" smtClean="0"/>
              <a:t>　</a:t>
            </a:r>
            <a:r>
              <a:rPr lang="en-US" altLang="ja-JP" sz="2400" b="1" u="sng" dirty="0" smtClean="0"/>
              <a:t>show tables;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新しくテーブルを作る。</a:t>
            </a:r>
            <a:endParaRPr kumimoji="1" lang="en-US" altLang="ja-JP" sz="2400" dirty="0" smtClean="0"/>
          </a:p>
          <a:p>
            <a:pPr marL="0" indent="0"/>
            <a:r>
              <a:rPr lang="ja-JP" altLang="en-US" sz="2400" dirty="0"/>
              <a:t>　</a:t>
            </a:r>
            <a:r>
              <a:rPr lang="en-US" altLang="ja-JP" sz="2400" b="1" u="sng" dirty="0" smtClean="0"/>
              <a:t>create table [</a:t>
            </a:r>
            <a:r>
              <a:rPr lang="ja-JP" altLang="en-US" sz="2400" b="1" u="sng" dirty="0" smtClean="0"/>
              <a:t>テーブル名</a:t>
            </a:r>
            <a:r>
              <a:rPr lang="en-US" altLang="ja-JP" sz="2400" b="1" u="sng" dirty="0" smtClean="0"/>
              <a:t>] ([</a:t>
            </a:r>
            <a:r>
              <a:rPr lang="ja-JP" altLang="en-US" sz="2400" b="1" u="sng" dirty="0" smtClean="0"/>
              <a:t>カラム情報</a:t>
            </a:r>
            <a:r>
              <a:rPr lang="en-US" altLang="ja-JP" sz="2400" b="1" u="sng" dirty="0" smtClean="0"/>
              <a:t>]);</a:t>
            </a:r>
            <a:endParaRPr lang="en-US" altLang="ja-JP" sz="1400" u="sng" dirty="0"/>
          </a:p>
          <a:p>
            <a:pPr marL="0" indent="0"/>
            <a:r>
              <a:rPr lang="ja-JP" altLang="en-US" sz="2400" dirty="0"/>
              <a:t>　</a:t>
            </a:r>
            <a:r>
              <a:rPr lang="ja-JP" altLang="en-US" sz="2400" dirty="0">
                <a:solidFill>
                  <a:srgbClr val="000000"/>
                </a:solidFill>
              </a:rPr>
              <a:t>例</a:t>
            </a:r>
            <a:r>
              <a:rPr lang="en-US" altLang="ja-JP" sz="2400" dirty="0" smtClean="0">
                <a:solidFill>
                  <a:srgbClr val="000000"/>
                </a:solidFill>
              </a:rPr>
              <a:t>.</a:t>
            </a:r>
            <a:r>
              <a:rPr lang="ja-JP" altLang="en-US" sz="2400" b="1" dirty="0">
                <a:solidFill>
                  <a:srgbClr val="000000"/>
                </a:solidFill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</a:rPr>
              <a:t> </a:t>
            </a:r>
            <a:r>
              <a:rPr kumimoji="1" lang="en-US" altLang="ja-JP" sz="2400" b="1" dirty="0" smtClean="0"/>
              <a:t>create table </a:t>
            </a:r>
            <a:r>
              <a:rPr kumimoji="1" lang="en-US" altLang="ja-JP" sz="2400" b="1" dirty="0" err="1" smtClean="0"/>
              <a:t>user_table</a:t>
            </a:r>
            <a:r>
              <a:rPr kumimoji="1" lang="en-US" altLang="ja-JP" sz="2400" b="1" dirty="0" smtClean="0"/>
              <a:t>(</a:t>
            </a:r>
            <a:r>
              <a:rPr kumimoji="1" lang="en-US" altLang="ja-JP" sz="2400" b="1" dirty="0" err="1" smtClean="0"/>
              <a:t>user_id</a:t>
            </a:r>
            <a:r>
              <a:rPr kumimoji="1" lang="en-US" altLang="ja-JP" sz="2400" b="1" dirty="0" smtClean="0"/>
              <a:t> </a:t>
            </a:r>
            <a:r>
              <a:rPr kumimoji="1" lang="en-US" altLang="ja-JP" sz="2400" b="1" dirty="0" err="1" smtClean="0"/>
              <a:t>int</a:t>
            </a:r>
            <a:r>
              <a:rPr kumimoji="1" lang="en-US" altLang="ja-JP" sz="2400" b="1" dirty="0" smtClean="0"/>
              <a:t>(11) </a:t>
            </a:r>
            <a:r>
              <a:rPr kumimoji="1" lang="en-US" altLang="ja-JP" sz="2400" b="1" dirty="0" err="1" smtClean="0"/>
              <a:t>auto_increment</a:t>
            </a:r>
            <a:r>
              <a:rPr kumimoji="1" lang="en-US" altLang="ja-JP" sz="2400" b="1" dirty="0" smtClean="0"/>
              <a:t> </a:t>
            </a:r>
          </a:p>
          <a:p>
            <a:pPr marL="0" indent="0"/>
            <a:r>
              <a:rPr lang="en-US" altLang="ja-JP" sz="2400" b="1" dirty="0"/>
              <a:t> </a:t>
            </a:r>
            <a:r>
              <a:rPr lang="ja-JP" altLang="en-US" sz="2400" b="1" dirty="0"/>
              <a:t>　</a:t>
            </a:r>
            <a:r>
              <a:rPr lang="ja-JP" altLang="en-US" sz="2400" b="1" dirty="0" smtClean="0"/>
              <a:t>　</a:t>
            </a:r>
            <a:r>
              <a:rPr kumimoji="1" lang="en-US" altLang="ja-JP" sz="2400" b="1" dirty="0" smtClean="0"/>
              <a:t>  primary key not null, </a:t>
            </a:r>
            <a:r>
              <a:rPr kumimoji="1" lang="en-US" altLang="ja-JP" sz="2400" b="1" dirty="0" err="1" smtClean="0"/>
              <a:t>user_name</a:t>
            </a:r>
            <a:r>
              <a:rPr kumimoji="1" lang="en-US" altLang="ja-JP" sz="2400" b="1" dirty="0" smtClean="0"/>
              <a:t> varchar(50) not null,</a:t>
            </a:r>
          </a:p>
          <a:p>
            <a:pPr marL="0" indent="0"/>
            <a:r>
              <a:rPr kumimoji="1" lang="ja-JP" altLang="en-US" sz="2400" b="1" dirty="0" smtClean="0"/>
              <a:t>　　　</a:t>
            </a:r>
            <a:r>
              <a:rPr kumimoji="1" lang="en-US" altLang="ja-JP" sz="2400" b="1" dirty="0" err="1" smtClean="0"/>
              <a:t>user_password</a:t>
            </a:r>
            <a:r>
              <a:rPr kumimoji="1" lang="en-US" altLang="ja-JP" sz="2400" b="1" dirty="0" smtClean="0"/>
              <a:t> varchar(50) not null);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テーブル</a:t>
            </a:r>
            <a:r>
              <a:rPr lang="ja-JP" altLang="en-US" sz="2400" dirty="0" smtClean="0"/>
              <a:t>の構成を見る。</a:t>
            </a:r>
            <a:endParaRPr lang="en-US" altLang="ja-JP" sz="2400" dirty="0" smtClean="0"/>
          </a:p>
          <a:p>
            <a:pPr marL="0" indent="0"/>
            <a:r>
              <a:rPr lang="ja-JP" altLang="en-US" sz="2400" dirty="0"/>
              <a:t>　</a:t>
            </a:r>
            <a:r>
              <a:rPr lang="en-US" altLang="ja-JP" sz="2400" b="1" u="sng" dirty="0"/>
              <a:t>describe [</a:t>
            </a:r>
            <a:r>
              <a:rPr lang="ja-JP" altLang="en-US" sz="2400" b="1" u="sng" dirty="0"/>
              <a:t>テーブル名</a:t>
            </a:r>
            <a:r>
              <a:rPr lang="en-US" altLang="ja-JP" sz="2400" b="1" u="sng" dirty="0" smtClean="0"/>
              <a:t>];</a:t>
            </a:r>
            <a:r>
              <a:rPr lang="ja-JP" altLang="en-US" sz="2400" b="1" dirty="0" smtClean="0"/>
              <a:t>　または</a:t>
            </a:r>
            <a:r>
              <a:rPr lang="ja-JP" altLang="en-US" sz="2400" dirty="0"/>
              <a:t>　</a:t>
            </a:r>
            <a:r>
              <a:rPr lang="en-US" altLang="ja-JP" sz="2400" b="1" u="sng" dirty="0" err="1"/>
              <a:t>desc</a:t>
            </a:r>
            <a:r>
              <a:rPr lang="en-US" altLang="ja-JP" sz="2400" b="1" u="sng" dirty="0"/>
              <a:t> [</a:t>
            </a:r>
            <a:r>
              <a:rPr lang="ja-JP" altLang="en-US" sz="2400" b="1" u="sng" dirty="0"/>
              <a:t>テーブル名</a:t>
            </a:r>
            <a:r>
              <a:rPr lang="en-US" altLang="ja-JP" sz="2400" b="1" u="sng" dirty="0" smtClean="0"/>
              <a:t>];</a:t>
            </a:r>
          </a:p>
          <a:p>
            <a:pPr marL="0" indent="0"/>
            <a:endParaRPr lang="en-US" altLang="ja-JP" sz="2000" b="1" u="sng" dirty="0"/>
          </a:p>
          <a:p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294967295"/>
          </p:nvPr>
        </p:nvSpPr>
        <p:spPr>
          <a:xfrm>
            <a:off x="7552214" y="6348161"/>
            <a:ext cx="2406015" cy="320245"/>
          </a:xfrm>
          <a:prstGeom prst="rect">
            <a:avLst/>
          </a:prstGeom>
        </p:spPr>
        <p:txBody>
          <a:bodyPr/>
          <a:lstStyle/>
          <a:p>
            <a:fld id="{2103080A-4BDE-45D7-995B-AABAAE09932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6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4000" dirty="0" smtClean="0"/>
              <a:t>テーブルにデータを入れよう！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4172" y="2484487"/>
            <a:ext cx="10099228" cy="486267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実際にデータを入れる。</a:t>
            </a:r>
            <a:endParaRPr kumimoji="1" lang="en-US" altLang="ja-JP" sz="2400" dirty="0" smtClean="0"/>
          </a:p>
          <a:p>
            <a:pPr marL="0" indent="0"/>
            <a:r>
              <a:rPr lang="ja-JP" altLang="en-US" sz="2400" dirty="0" smtClean="0"/>
              <a:t>　</a:t>
            </a:r>
            <a:r>
              <a:rPr lang="en-US" altLang="ja-JP" sz="2400" b="1" u="sng" dirty="0" smtClean="0"/>
              <a:t>insert into [</a:t>
            </a:r>
            <a:r>
              <a:rPr lang="ja-JP" altLang="en-US" sz="2400" b="1" u="sng" dirty="0" smtClean="0"/>
              <a:t>テーブル名</a:t>
            </a:r>
            <a:r>
              <a:rPr lang="en-US" altLang="ja-JP" sz="2400" b="1" u="sng" dirty="0" smtClean="0"/>
              <a:t>](</a:t>
            </a:r>
            <a:r>
              <a:rPr lang="ja-JP" altLang="en-US" sz="2400" b="1" u="sng" dirty="0" smtClean="0"/>
              <a:t>カラム</a:t>
            </a:r>
            <a:r>
              <a:rPr lang="ja-JP" altLang="en-US" sz="2400" b="1" u="sng" dirty="0"/>
              <a:t>名</a:t>
            </a:r>
            <a:r>
              <a:rPr lang="en-US" altLang="ja-JP" sz="2400" b="1" u="sng" dirty="0" smtClean="0"/>
              <a:t>)values(‘</a:t>
            </a:r>
            <a:r>
              <a:rPr lang="ja-JP" altLang="en-US" sz="2400" b="1" u="sng" dirty="0" smtClean="0"/>
              <a:t>実際のデータ</a:t>
            </a:r>
            <a:r>
              <a:rPr lang="en-US" altLang="ja-JP" sz="2400" b="1" u="sng" dirty="0" smtClean="0"/>
              <a:t>’);</a:t>
            </a:r>
          </a:p>
          <a:p>
            <a:pPr marL="0" indent="0"/>
            <a:r>
              <a:rPr lang="ja-JP" altLang="en-US" sz="3200" dirty="0"/>
              <a:t>　</a:t>
            </a:r>
            <a:r>
              <a:rPr lang="ja-JP" altLang="en-US" sz="3200" dirty="0">
                <a:solidFill>
                  <a:srgbClr val="000000"/>
                </a:solidFill>
              </a:rPr>
              <a:t>例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  <a:r>
              <a:rPr lang="ja-JP" altLang="en-US" sz="3200" b="1" dirty="0">
                <a:solidFill>
                  <a:srgbClr val="000000"/>
                </a:solidFill>
              </a:rPr>
              <a:t> </a:t>
            </a:r>
            <a:r>
              <a:rPr kumimoji="1" lang="en-US" altLang="ja-JP" sz="2400" b="1" dirty="0" smtClean="0"/>
              <a:t>insert into </a:t>
            </a:r>
            <a:r>
              <a:rPr kumimoji="1" lang="en-US" altLang="ja-JP" sz="2400" b="1" dirty="0" err="1" smtClean="0"/>
              <a:t>user_table</a:t>
            </a:r>
            <a:r>
              <a:rPr kumimoji="1" lang="en-US" altLang="ja-JP" sz="2400" b="1" dirty="0" smtClean="0"/>
              <a:t>(</a:t>
            </a:r>
            <a:r>
              <a:rPr kumimoji="1" lang="en-US" altLang="ja-JP" sz="2400" b="1" dirty="0" err="1" smtClean="0"/>
              <a:t>user_name,user_password</a:t>
            </a:r>
            <a:r>
              <a:rPr kumimoji="1" lang="en-US" altLang="ja-JP" sz="2400" b="1" dirty="0" smtClean="0"/>
              <a:t>)</a:t>
            </a:r>
          </a:p>
          <a:p>
            <a:pPr marL="0" indent="0"/>
            <a:r>
              <a:rPr lang="ja-JP" altLang="en-US" sz="2400" b="1" dirty="0"/>
              <a:t>　</a:t>
            </a:r>
            <a:r>
              <a:rPr lang="ja-JP" altLang="en-US" sz="2400" b="1" dirty="0" smtClean="0"/>
              <a:t>　　</a:t>
            </a:r>
            <a:r>
              <a:rPr kumimoji="1" lang="en-US" altLang="ja-JP" sz="2400" b="1" dirty="0" smtClean="0"/>
              <a:t>values(</a:t>
            </a:r>
            <a:r>
              <a:rPr lang="en-US" altLang="ja-JP" sz="2400" b="1" dirty="0"/>
              <a:t>'</a:t>
            </a:r>
            <a:r>
              <a:rPr lang="ja-JP" altLang="en-US" sz="2400" b="1" dirty="0" smtClean="0"/>
              <a:t>あゆみ</a:t>
            </a:r>
            <a:r>
              <a:rPr lang="en-US" altLang="ja-JP" sz="2400" b="1" dirty="0" smtClean="0"/>
              <a:t>',‘</a:t>
            </a:r>
            <a:r>
              <a:rPr lang="en-US" altLang="ja-JP" sz="2400" b="1" dirty="0" err="1"/>
              <a:t>ayumi</a:t>
            </a:r>
            <a:r>
              <a:rPr kumimoji="1" lang="en-US" altLang="ja-JP" sz="2400" b="1" dirty="0" smtClean="0"/>
              <a:t>’); </a:t>
            </a:r>
          </a:p>
          <a:p>
            <a:pPr marL="0" indent="0"/>
            <a:endParaRPr lang="en-US" altLang="ja-JP" sz="2400" dirty="0"/>
          </a:p>
          <a:p>
            <a:pPr marL="0" indent="0"/>
            <a:r>
              <a:rPr kumimoji="1" lang="en-US" altLang="ja-JP" sz="2400" dirty="0" smtClean="0"/>
              <a:t>※</a:t>
            </a:r>
            <a:r>
              <a:rPr kumimoji="1" lang="ja-JP" altLang="en-US" sz="2400" dirty="0" smtClean="0"/>
              <a:t>注意</a:t>
            </a:r>
            <a:r>
              <a:rPr kumimoji="1" lang="en-US" altLang="ja-JP" sz="2400" dirty="0" smtClean="0"/>
              <a:t>※</a:t>
            </a:r>
          </a:p>
          <a:p>
            <a:pPr marL="0" indent="0"/>
            <a:r>
              <a:rPr lang="en-US" altLang="ja-JP" sz="2400" dirty="0" err="1" smtClean="0"/>
              <a:t>auto_increment</a:t>
            </a:r>
            <a:r>
              <a:rPr lang="ja-JP" altLang="en-US" sz="2400" dirty="0" smtClean="0"/>
              <a:t>は自動で番号を付けてくれるから自分で入力しない</a:t>
            </a:r>
            <a:r>
              <a:rPr lang="ja-JP" altLang="en-US" sz="2400" dirty="0"/>
              <a:t>！</a:t>
            </a:r>
            <a:endParaRPr lang="en-US" altLang="ja-JP" sz="2400" dirty="0" smtClean="0"/>
          </a:p>
          <a:p>
            <a:pPr marL="0" indent="0"/>
            <a:r>
              <a:rPr lang="ja-JP" altLang="en-US" sz="2400" dirty="0"/>
              <a:t>データ型</a:t>
            </a:r>
            <a:r>
              <a:rPr lang="ja-JP" altLang="en-US" sz="2400" dirty="0" smtClean="0"/>
              <a:t>が</a:t>
            </a:r>
            <a:r>
              <a:rPr lang="en-US" altLang="ja-JP" sz="2400" dirty="0" err="1" smtClean="0"/>
              <a:t>int</a:t>
            </a:r>
            <a:r>
              <a:rPr lang="ja-JP" altLang="en-US" sz="2400" dirty="0" smtClean="0"/>
              <a:t>型以外の時は入力するデータを </a:t>
            </a:r>
            <a:r>
              <a:rPr lang="en-US" altLang="ja-JP" sz="2400" b="1" dirty="0" smtClean="0"/>
              <a:t>’ ’</a:t>
            </a:r>
            <a:r>
              <a:rPr lang="ja-JP" altLang="en-US" sz="2400" dirty="0" smtClean="0"/>
              <a:t> で囲む</a:t>
            </a:r>
            <a:r>
              <a:rPr lang="ja-JP" altLang="en-US" sz="2400" dirty="0"/>
              <a:t>！</a:t>
            </a:r>
            <a:endParaRPr lang="en-US" altLang="ja-JP" sz="2400" dirty="0" smtClean="0"/>
          </a:p>
          <a:p>
            <a:pPr marL="0" indent="0"/>
            <a:endParaRPr lang="en-US" altLang="ja-JP" sz="2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294967295"/>
          </p:nvPr>
        </p:nvSpPr>
        <p:spPr>
          <a:xfrm>
            <a:off x="7552214" y="6348161"/>
            <a:ext cx="2406015" cy="320245"/>
          </a:xfrm>
          <a:prstGeom prst="rect">
            <a:avLst/>
          </a:prstGeom>
        </p:spPr>
        <p:txBody>
          <a:bodyPr/>
          <a:lstStyle/>
          <a:p>
            <a:fld id="{2103080A-4BDE-45D7-995B-AABAAE099321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96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3600" dirty="0" smtClean="0"/>
              <a:t>テーブル内のデータを見てみよう！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35170" y="2374337"/>
            <a:ext cx="9508073" cy="45026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テーブル内にあるデータをすべて持ってくる。</a:t>
            </a:r>
            <a:endParaRPr kumimoji="1" lang="en-US" altLang="ja-JP" sz="2400" dirty="0" smtClean="0"/>
          </a:p>
          <a:p>
            <a:pPr marL="0" indent="0"/>
            <a:r>
              <a:rPr lang="ja-JP" altLang="en-US" sz="2400" dirty="0" smtClean="0"/>
              <a:t>　</a:t>
            </a:r>
            <a:r>
              <a:rPr lang="en-US" altLang="ja-JP" sz="2400" b="1" u="sng" dirty="0" smtClean="0"/>
              <a:t>select * from [</a:t>
            </a:r>
            <a:r>
              <a:rPr lang="ja-JP" altLang="en-US" sz="2400" b="1" u="sng" dirty="0" smtClean="0"/>
              <a:t>テーブル名</a:t>
            </a:r>
            <a:r>
              <a:rPr lang="en-US" altLang="ja-JP" sz="2400" b="1" u="sng" dirty="0" smtClean="0"/>
              <a:t>];</a:t>
            </a:r>
            <a:r>
              <a:rPr lang="ja-JP" altLang="en-US" sz="2400" dirty="0" smtClean="0"/>
              <a:t>　　　→（</a:t>
            </a:r>
            <a:r>
              <a:rPr lang="en-US" altLang="ja-JP" sz="2400" dirty="0" smtClean="0"/>
              <a:t>*</a:t>
            </a:r>
            <a:r>
              <a:rPr lang="ja-JP" altLang="en-US" sz="2400" dirty="0" smtClean="0"/>
              <a:t>は全部って意味！）</a:t>
            </a:r>
            <a:endParaRPr lang="en-US" altLang="ja-JP" sz="2400" dirty="0" smtClean="0"/>
          </a:p>
          <a:p>
            <a:r>
              <a:rPr lang="ja-JP" altLang="en-US" sz="2400" dirty="0" smtClean="0"/>
              <a:t>カラムを指定してデータを持ってくる。</a:t>
            </a:r>
            <a:endParaRPr lang="en-US" altLang="ja-JP" sz="2400" dirty="0" smtClean="0"/>
          </a:p>
          <a:p>
            <a:pPr marL="0" indent="0"/>
            <a:r>
              <a:rPr lang="ja-JP" altLang="en-US" sz="2400" dirty="0" smtClean="0"/>
              <a:t>　</a:t>
            </a:r>
            <a:r>
              <a:rPr lang="en-US" altLang="ja-JP" sz="2400" b="1" u="sng" dirty="0" smtClean="0"/>
              <a:t>select [</a:t>
            </a:r>
            <a:r>
              <a:rPr lang="ja-JP" altLang="en-US" sz="2400" b="1" u="sng" dirty="0" smtClean="0"/>
              <a:t>カラム名</a:t>
            </a:r>
            <a:r>
              <a:rPr lang="en-US" altLang="ja-JP" sz="2400" b="1" u="sng" dirty="0" smtClean="0"/>
              <a:t>] from [</a:t>
            </a:r>
            <a:r>
              <a:rPr lang="ja-JP" altLang="en-US" sz="2400" b="1" u="sng" dirty="0" smtClean="0"/>
              <a:t>テーブル名</a:t>
            </a:r>
            <a:r>
              <a:rPr lang="en-US" altLang="ja-JP" sz="2400" b="1" u="sng" dirty="0" smtClean="0"/>
              <a:t>];</a:t>
            </a:r>
            <a:endParaRPr lang="en-US" altLang="ja-JP" sz="24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条件で絞り込む。</a:t>
            </a:r>
            <a:endParaRPr lang="en-US" altLang="ja-JP" sz="2400" dirty="0" smtClean="0"/>
          </a:p>
          <a:p>
            <a:pPr marL="0" indent="0"/>
            <a:r>
              <a:rPr lang="ja-JP" altLang="en-US" sz="2400" dirty="0"/>
              <a:t>　</a:t>
            </a:r>
            <a:r>
              <a:rPr lang="en-US" altLang="ja-JP" sz="2400" b="1" u="sng" dirty="0" smtClean="0"/>
              <a:t>select [</a:t>
            </a:r>
            <a:r>
              <a:rPr lang="ja-JP" altLang="en-US" sz="2400" b="1" u="sng" dirty="0" smtClean="0"/>
              <a:t>カラム名</a:t>
            </a:r>
            <a:r>
              <a:rPr lang="en-US" altLang="ja-JP" sz="2400" b="1" u="sng" dirty="0" smtClean="0"/>
              <a:t>] (or *) from [</a:t>
            </a:r>
            <a:r>
              <a:rPr lang="ja-JP" altLang="en-US" sz="2400" b="1" u="sng" dirty="0" smtClean="0"/>
              <a:t>テーブル名</a:t>
            </a:r>
            <a:r>
              <a:rPr lang="en-US" altLang="ja-JP" sz="2400" b="1" u="sng" dirty="0" smtClean="0"/>
              <a:t>] where </a:t>
            </a:r>
            <a:r>
              <a:rPr lang="ja-JP" altLang="en-US" sz="2400" b="1" u="sng" dirty="0" smtClean="0"/>
              <a:t>条件文</a:t>
            </a:r>
            <a:r>
              <a:rPr lang="en-US" altLang="ja-JP" sz="2400" b="1" u="sng" dirty="0" smtClean="0"/>
              <a:t>;</a:t>
            </a:r>
          </a:p>
          <a:p>
            <a:pPr marL="0" indent="0"/>
            <a:r>
              <a:rPr lang="ja-JP" altLang="en-US" sz="2400" b="1" dirty="0" smtClean="0"/>
              <a:t>　</a:t>
            </a:r>
            <a:r>
              <a:rPr lang="ja-JP" altLang="en-US" sz="2400" dirty="0">
                <a:solidFill>
                  <a:srgbClr val="000000"/>
                </a:solidFill>
              </a:rPr>
              <a:t>例</a:t>
            </a:r>
            <a:r>
              <a:rPr lang="en-US" altLang="ja-JP" sz="2400" dirty="0">
                <a:solidFill>
                  <a:srgbClr val="000000"/>
                </a:solidFill>
              </a:rPr>
              <a:t>.</a:t>
            </a:r>
            <a:r>
              <a:rPr lang="ja-JP" altLang="en-US" sz="2400" dirty="0">
                <a:solidFill>
                  <a:srgbClr val="000000"/>
                </a:solidFill>
              </a:rPr>
              <a:t>　</a:t>
            </a:r>
            <a:r>
              <a:rPr lang="en-US" altLang="ja-JP" sz="2400" b="1" dirty="0" smtClean="0"/>
              <a:t>select * from </a:t>
            </a:r>
            <a:r>
              <a:rPr lang="en-US" altLang="ja-JP" sz="2400" b="1" dirty="0" err="1" smtClean="0"/>
              <a:t>user_table</a:t>
            </a:r>
            <a:r>
              <a:rPr lang="en-US" altLang="ja-JP" sz="2400" b="1" dirty="0" smtClean="0"/>
              <a:t> where </a:t>
            </a:r>
            <a:r>
              <a:rPr lang="en-US" altLang="ja-JP" sz="2400" b="1" dirty="0" err="1" smtClean="0"/>
              <a:t>user_id</a:t>
            </a:r>
            <a:r>
              <a:rPr lang="en-US" altLang="ja-JP" sz="2400" b="1" dirty="0" smtClean="0"/>
              <a:t>=1 or </a:t>
            </a:r>
            <a:r>
              <a:rPr lang="en-US" altLang="ja-JP" sz="2400" b="1" dirty="0" err="1" smtClean="0"/>
              <a:t>user_id</a:t>
            </a:r>
            <a:r>
              <a:rPr lang="en-US" altLang="ja-JP" sz="2400" b="1" dirty="0" smtClean="0"/>
              <a:t>=3;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294967295"/>
          </p:nvPr>
        </p:nvSpPr>
        <p:spPr>
          <a:xfrm>
            <a:off x="7552214" y="6348161"/>
            <a:ext cx="2406015" cy="320245"/>
          </a:xfrm>
          <a:prstGeom prst="rect">
            <a:avLst/>
          </a:prstGeom>
        </p:spPr>
        <p:txBody>
          <a:bodyPr/>
          <a:lstStyle/>
          <a:p>
            <a:fld id="{2103080A-4BDE-45D7-995B-AABAAE09932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06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 smtClean="0"/>
              <a:t>+α</a:t>
            </a:r>
            <a:r>
              <a:rPr kumimoji="1" lang="ja-JP" altLang="en-US" sz="4000" dirty="0" smtClean="0"/>
              <a:t>（春課題で使うかも</a:t>
            </a:r>
            <a:r>
              <a:rPr kumimoji="1" lang="en-US" altLang="ja-JP" sz="4000" dirty="0" smtClean="0"/>
              <a:t>!?</a:t>
            </a:r>
            <a:r>
              <a:rPr kumimoji="1" lang="ja-JP" altLang="en-US" sz="4000" dirty="0" smtClean="0"/>
              <a:t>）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35170" y="2374337"/>
            <a:ext cx="9508073" cy="486267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 dirty="0"/>
              <a:t>データ</a:t>
            </a:r>
            <a:r>
              <a:rPr lang="ja-JP" altLang="en-US" sz="1800" dirty="0" smtClean="0"/>
              <a:t>の変更・編集。</a:t>
            </a:r>
            <a:endParaRPr kumimoji="1" lang="en-US" altLang="ja-JP" sz="1800" dirty="0" smtClean="0"/>
          </a:p>
          <a:p>
            <a:pPr marL="0" indent="0"/>
            <a:r>
              <a:rPr kumimoji="1" lang="ja-JP" altLang="en-US" sz="1800" dirty="0" smtClean="0"/>
              <a:t>　</a:t>
            </a:r>
            <a:r>
              <a:rPr kumimoji="1" lang="en-US" altLang="ja-JP" sz="1800" b="1" u="sng" dirty="0" smtClean="0"/>
              <a:t>update [</a:t>
            </a:r>
            <a:r>
              <a:rPr kumimoji="1" lang="ja-JP" altLang="en-US" sz="1800" b="1" u="sng" dirty="0" smtClean="0"/>
              <a:t>テーブル名</a:t>
            </a:r>
            <a:r>
              <a:rPr kumimoji="1" lang="en-US" altLang="ja-JP" sz="1800" b="1" u="sng" dirty="0" smtClean="0"/>
              <a:t>] set </a:t>
            </a:r>
            <a:r>
              <a:rPr kumimoji="1" lang="ja-JP" altLang="en-US" sz="1800" b="1" u="sng" dirty="0" smtClean="0"/>
              <a:t>カラム名</a:t>
            </a:r>
            <a:r>
              <a:rPr kumimoji="1" lang="en-US" altLang="ja-JP" sz="1800" b="1" u="sng" dirty="0" smtClean="0"/>
              <a:t>=</a:t>
            </a:r>
            <a:r>
              <a:rPr lang="ja-JP" altLang="en-US" sz="1800" b="1" u="sng" dirty="0" smtClean="0"/>
              <a:t>データ</a:t>
            </a:r>
            <a:r>
              <a:rPr lang="en-US" altLang="ja-JP" sz="1800" b="1" u="sng" dirty="0" smtClean="0"/>
              <a:t>,</a:t>
            </a:r>
            <a:r>
              <a:rPr lang="ja-JP" altLang="en-US" sz="1800" b="1" u="sng" dirty="0" smtClean="0"/>
              <a:t>カラム名</a:t>
            </a:r>
            <a:r>
              <a:rPr lang="en-US" altLang="ja-JP" sz="1800" b="1" u="sng" dirty="0" smtClean="0"/>
              <a:t>=</a:t>
            </a:r>
            <a:r>
              <a:rPr lang="ja-JP" altLang="en-US" sz="1800" b="1" u="sng" dirty="0" smtClean="0"/>
              <a:t>データ・・・</a:t>
            </a:r>
            <a:r>
              <a:rPr lang="en-US" altLang="ja-JP" sz="1800" b="1" u="sng" dirty="0" smtClean="0"/>
              <a:t>;</a:t>
            </a:r>
          </a:p>
          <a:p>
            <a:pPr marL="0" indent="0"/>
            <a:r>
              <a:rPr lang="ja-JP" altLang="en-US" sz="1800" dirty="0" smtClean="0"/>
              <a:t>　例</a:t>
            </a:r>
            <a:r>
              <a:rPr lang="en-US" altLang="ja-JP" sz="1800" dirty="0" smtClean="0"/>
              <a:t>.</a:t>
            </a:r>
            <a:r>
              <a:rPr lang="ja-JP" altLang="en-US" sz="2800" dirty="0"/>
              <a:t>　</a:t>
            </a:r>
            <a:r>
              <a:rPr lang="en-US" altLang="ja-JP" sz="1800" b="1" dirty="0" smtClean="0"/>
              <a:t>update </a:t>
            </a:r>
            <a:r>
              <a:rPr lang="en-US" altLang="ja-JP" sz="1800" b="1" dirty="0" err="1"/>
              <a:t>user_table</a:t>
            </a:r>
            <a:r>
              <a:rPr lang="en-US" altLang="ja-JP" sz="1800" b="1" dirty="0"/>
              <a:t> set </a:t>
            </a:r>
            <a:r>
              <a:rPr lang="en-US" altLang="ja-JP" sz="1800" b="1" dirty="0" err="1"/>
              <a:t>user_name</a:t>
            </a:r>
            <a:r>
              <a:rPr lang="en-US" altLang="ja-JP" sz="1800" b="1" dirty="0"/>
              <a:t>=‘</a:t>
            </a:r>
            <a:r>
              <a:rPr lang="ja-JP" altLang="en-US" sz="1800" b="1" dirty="0" smtClean="0"/>
              <a:t>倉田和香菜</a:t>
            </a:r>
            <a:r>
              <a:rPr lang="en-US" altLang="ja-JP" sz="1800" b="1" dirty="0" smtClean="0"/>
              <a:t>’</a:t>
            </a:r>
            <a:r>
              <a:rPr lang="ja-JP" altLang="en-US" sz="1800" b="1" dirty="0"/>
              <a:t> </a:t>
            </a:r>
            <a:r>
              <a:rPr lang="en-US" altLang="ja-JP" sz="1800" b="1" dirty="0" smtClean="0"/>
              <a:t>where </a:t>
            </a:r>
            <a:r>
              <a:rPr lang="en-US" altLang="ja-JP" sz="1800" b="1" dirty="0" err="1"/>
              <a:t>user_id</a:t>
            </a:r>
            <a:r>
              <a:rPr lang="en-US" altLang="ja-JP" sz="1800" b="1" dirty="0"/>
              <a:t>=1</a:t>
            </a:r>
            <a:r>
              <a:rPr lang="en-US" altLang="ja-JP" sz="1800" b="1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 dirty="0"/>
              <a:t>カラム</a:t>
            </a:r>
            <a:r>
              <a:rPr lang="ja-JP" altLang="en-US" sz="1800" dirty="0" smtClean="0"/>
              <a:t>の定義の変更。</a:t>
            </a:r>
            <a:endParaRPr lang="en-US" altLang="ja-JP" sz="1800" dirty="0" smtClean="0"/>
          </a:p>
          <a:p>
            <a:pPr marL="0" indent="0"/>
            <a:r>
              <a:rPr lang="ja-JP" altLang="en-US" sz="1800" b="1" dirty="0" smtClean="0"/>
              <a:t>　</a:t>
            </a:r>
            <a:r>
              <a:rPr lang="en-US" altLang="ja-JP" sz="1800" b="1" u="sng" dirty="0" smtClean="0"/>
              <a:t>alter table modify [</a:t>
            </a:r>
            <a:r>
              <a:rPr lang="ja-JP" altLang="en-US" sz="1800" b="1" u="sng" dirty="0" smtClean="0"/>
              <a:t>変更するカラム名</a:t>
            </a:r>
            <a:r>
              <a:rPr lang="en-US" altLang="ja-JP" sz="1800" b="1" u="sng" dirty="0" smtClean="0"/>
              <a:t>] [</a:t>
            </a:r>
            <a:r>
              <a:rPr lang="ja-JP" altLang="en-US" sz="1800" b="1" u="sng" dirty="0" smtClean="0"/>
              <a:t>変更する型</a:t>
            </a:r>
            <a:r>
              <a:rPr lang="en-US" altLang="ja-JP" sz="1800" b="1" u="sng" dirty="0" smtClean="0"/>
              <a:t>];</a:t>
            </a:r>
            <a:endParaRPr lang="en-US" altLang="ja-JP" sz="1800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800" dirty="0" smtClean="0"/>
              <a:t>データの</a:t>
            </a:r>
            <a:r>
              <a:rPr lang="ja-JP" altLang="en-US" sz="1800" dirty="0" smtClean="0"/>
              <a:t>削除。</a:t>
            </a:r>
            <a:endParaRPr kumimoji="1" lang="en-US" altLang="ja-JP" sz="1800" dirty="0"/>
          </a:p>
          <a:p>
            <a:pPr marL="0" indent="0"/>
            <a:r>
              <a:rPr lang="ja-JP" altLang="en-US" sz="1800" dirty="0"/>
              <a:t>　</a:t>
            </a:r>
            <a:r>
              <a:rPr kumimoji="1" lang="en-US" altLang="ja-JP" sz="1800" b="1" u="sng" dirty="0" smtClean="0"/>
              <a:t>delete from [</a:t>
            </a:r>
            <a:r>
              <a:rPr kumimoji="1" lang="ja-JP" altLang="en-US" sz="1800" b="1" u="sng" dirty="0" smtClean="0"/>
              <a:t>テーブル名</a:t>
            </a:r>
            <a:r>
              <a:rPr kumimoji="1" lang="en-US" altLang="ja-JP" sz="1800" b="1" u="sng" dirty="0" smtClean="0"/>
              <a:t>];</a:t>
            </a:r>
          </a:p>
          <a:p>
            <a:pPr marL="0" indent="0"/>
            <a:r>
              <a:rPr lang="ja-JP" altLang="en-US" sz="1800" b="1" dirty="0">
                <a:solidFill>
                  <a:srgbClr val="000000"/>
                </a:solidFill>
              </a:rPr>
              <a:t>　</a:t>
            </a:r>
            <a:r>
              <a:rPr lang="ja-JP" altLang="en-US" sz="2800" dirty="0">
                <a:solidFill>
                  <a:srgbClr val="000000"/>
                </a:solidFill>
              </a:rPr>
              <a:t>例</a:t>
            </a:r>
            <a:r>
              <a:rPr lang="en-US" altLang="ja-JP" sz="2800" dirty="0">
                <a:solidFill>
                  <a:srgbClr val="000000"/>
                </a:solidFill>
              </a:rPr>
              <a:t>.</a:t>
            </a:r>
            <a:r>
              <a:rPr lang="ja-JP" altLang="en-US" sz="1800" b="1" dirty="0" smtClean="0">
                <a:solidFill>
                  <a:srgbClr val="000000"/>
                </a:solidFill>
              </a:rPr>
              <a:t>　</a:t>
            </a:r>
            <a:r>
              <a:rPr lang="en-US" altLang="ja-JP" sz="1800" b="1" dirty="0" smtClean="0">
                <a:solidFill>
                  <a:srgbClr val="000000"/>
                </a:solidFill>
              </a:rPr>
              <a:t>delete </a:t>
            </a:r>
            <a:r>
              <a:rPr lang="en-US" altLang="ja-JP" sz="1800" b="1" dirty="0">
                <a:solidFill>
                  <a:srgbClr val="000000"/>
                </a:solidFill>
              </a:rPr>
              <a:t>from </a:t>
            </a:r>
            <a:r>
              <a:rPr lang="en-US" altLang="ja-JP" sz="1800" b="1" dirty="0" err="1">
                <a:solidFill>
                  <a:srgbClr val="000000"/>
                </a:solidFill>
              </a:rPr>
              <a:t>user_table</a:t>
            </a:r>
            <a:r>
              <a:rPr lang="en-US" altLang="ja-JP" sz="1800" b="1" dirty="0">
                <a:solidFill>
                  <a:srgbClr val="000000"/>
                </a:solidFill>
              </a:rPr>
              <a:t> where </a:t>
            </a:r>
            <a:r>
              <a:rPr lang="en-US" altLang="ja-JP" sz="1800" b="1" dirty="0" err="1">
                <a:solidFill>
                  <a:srgbClr val="000000"/>
                </a:solidFill>
              </a:rPr>
              <a:t>user_id</a:t>
            </a:r>
            <a:r>
              <a:rPr lang="en-US" altLang="ja-JP" sz="1800" b="1" dirty="0">
                <a:solidFill>
                  <a:srgbClr val="000000"/>
                </a:solidFill>
              </a:rPr>
              <a:t>=1</a:t>
            </a:r>
            <a:r>
              <a:rPr lang="en-US" altLang="ja-JP" sz="1800" b="1" dirty="0" smtClean="0">
                <a:solidFill>
                  <a:srgbClr val="000000"/>
                </a:solidFill>
              </a:rPr>
              <a:t>;</a:t>
            </a:r>
            <a:endParaRPr lang="en-US" altLang="ja-JP" sz="1800" b="1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 dirty="0" smtClean="0">
                <a:solidFill>
                  <a:srgbClr val="000000"/>
                </a:solidFill>
              </a:rPr>
              <a:t>テーブルの削除。</a:t>
            </a:r>
            <a:endParaRPr lang="en-US" altLang="ja-JP" sz="1800" dirty="0">
              <a:solidFill>
                <a:srgbClr val="000000"/>
              </a:solidFill>
            </a:endParaRPr>
          </a:p>
          <a:p>
            <a:pPr marL="0" indent="0"/>
            <a:r>
              <a:rPr lang="ja-JP" altLang="en-US" sz="1800" b="1" dirty="0" smtClean="0">
                <a:solidFill>
                  <a:srgbClr val="000000"/>
                </a:solidFill>
              </a:rPr>
              <a:t>　</a:t>
            </a:r>
            <a:r>
              <a:rPr lang="en-US" altLang="ja-JP" sz="1800" b="1" u="sng" dirty="0" smtClean="0">
                <a:solidFill>
                  <a:srgbClr val="000000"/>
                </a:solidFill>
              </a:rPr>
              <a:t>drop </a:t>
            </a:r>
            <a:r>
              <a:rPr lang="en-US" altLang="ja-JP" sz="1800" b="1" u="sng" dirty="0">
                <a:solidFill>
                  <a:srgbClr val="000000"/>
                </a:solidFill>
              </a:rPr>
              <a:t>table [</a:t>
            </a:r>
            <a:r>
              <a:rPr lang="ja-JP" altLang="en-US" sz="1800" b="1" u="sng" dirty="0">
                <a:solidFill>
                  <a:srgbClr val="000000"/>
                </a:solidFill>
              </a:rPr>
              <a:t>テーブル名</a:t>
            </a:r>
            <a:r>
              <a:rPr lang="en-US" altLang="ja-JP" sz="1800" b="1" u="sng" dirty="0" smtClean="0">
                <a:solidFill>
                  <a:srgbClr val="000000"/>
                </a:solidFill>
              </a:rPr>
              <a:t>];</a:t>
            </a:r>
            <a:endParaRPr kumimoji="1" lang="en-US" altLang="ja-JP" sz="1800" b="1" u="sng" dirty="0" smtClean="0"/>
          </a:p>
          <a:p>
            <a:pPr marL="0" indent="0"/>
            <a:endParaRPr kumimoji="1" lang="en-US" altLang="ja-JP" sz="1800" dirty="0" smtClean="0"/>
          </a:p>
          <a:p>
            <a:pPr marL="0" indent="0"/>
            <a:r>
              <a:rPr lang="ja-JP" altLang="en-US" sz="1800" dirty="0" smtClean="0"/>
              <a:t>　</a:t>
            </a:r>
            <a:r>
              <a:rPr lang="en-US" altLang="ja-JP" sz="1800" dirty="0" smtClean="0"/>
              <a:t>※</a:t>
            </a:r>
            <a:r>
              <a:rPr lang="ja-JP" altLang="en-US" sz="1800" dirty="0" smtClean="0"/>
              <a:t>まだまだたくさんあるけど説明しきれないので、</a:t>
            </a:r>
            <a:endParaRPr lang="en-US" altLang="ja-JP" sz="1800" dirty="0" smtClean="0"/>
          </a:p>
          <a:p>
            <a:pPr marL="0" indent="0"/>
            <a:r>
              <a:rPr kumimoji="1" lang="ja-JP" altLang="en-US" sz="1800" dirty="0"/>
              <a:t>　</a:t>
            </a:r>
            <a:r>
              <a:rPr kumimoji="1" lang="ja-JP" altLang="en-US" sz="1800" dirty="0" smtClean="0"/>
              <a:t>　各自で</a:t>
            </a:r>
            <a:r>
              <a:rPr lang="ja-JP" altLang="en-US" sz="1800" dirty="0" smtClean="0"/>
              <a:t>「</a:t>
            </a:r>
            <a:r>
              <a:rPr lang="en-US" altLang="ja-JP" sz="1800" dirty="0" smtClean="0"/>
              <a:t>SQL</a:t>
            </a:r>
            <a:r>
              <a:rPr lang="ja-JP" altLang="en-US" sz="1800" dirty="0" smtClean="0"/>
              <a:t>文」とかで検索して使ってみてください！</a:t>
            </a:r>
            <a:endParaRPr kumimoji="1" lang="en-US" altLang="ja-JP" sz="1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294967295"/>
          </p:nvPr>
        </p:nvSpPr>
        <p:spPr>
          <a:xfrm>
            <a:off x="7552214" y="6348161"/>
            <a:ext cx="2406015" cy="320245"/>
          </a:xfrm>
          <a:prstGeom prst="rect">
            <a:avLst/>
          </a:prstGeom>
        </p:spPr>
        <p:txBody>
          <a:bodyPr/>
          <a:lstStyle/>
          <a:p>
            <a:fld id="{2103080A-4BDE-45D7-995B-AABAAE09932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29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/>
              <a:t>+α</a:t>
            </a:r>
            <a:r>
              <a:rPr lang="ja-JP" altLang="en-US" sz="4000" dirty="0"/>
              <a:t>（春課題で使うかも</a:t>
            </a:r>
            <a:r>
              <a:rPr lang="en-US" altLang="ja-JP" sz="4000" dirty="0"/>
              <a:t>!?</a:t>
            </a:r>
            <a:r>
              <a:rPr lang="ja-JP" altLang="en-US" sz="4000" dirty="0"/>
              <a:t>）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42244" y="1980431"/>
            <a:ext cx="8856984" cy="475192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テーブル構成の</a:t>
            </a:r>
            <a:r>
              <a:rPr lang="en-US" altLang="ja-JP" sz="2800" dirty="0" err="1" smtClean="0"/>
              <a:t>Defult</a:t>
            </a:r>
            <a:endParaRPr lang="en-US" altLang="ja-JP" sz="2800" dirty="0" smtClean="0"/>
          </a:p>
          <a:p>
            <a:pPr marL="0" indent="0"/>
            <a:r>
              <a:rPr lang="ja-JP" altLang="en-US" sz="2800" dirty="0" smtClean="0"/>
              <a:t>　</a:t>
            </a:r>
            <a:r>
              <a:rPr lang="ja-JP" altLang="en-US" sz="2800" dirty="0"/>
              <a:t>→</a:t>
            </a:r>
            <a:r>
              <a:rPr lang="ja-JP" altLang="en-US" sz="2800" dirty="0" smtClean="0"/>
              <a:t>初期値 </a:t>
            </a:r>
            <a:endParaRPr lang="en-US" altLang="ja-JP" sz="2800" dirty="0" smtClean="0"/>
          </a:p>
          <a:p>
            <a:pPr marL="0" indent="0"/>
            <a:r>
              <a:rPr lang="ja-JP" altLang="en-US" sz="2800" dirty="0" smtClean="0"/>
              <a:t>　設定する際は、テーブル作成時に入力する。</a:t>
            </a:r>
            <a:endParaRPr lang="en-US" altLang="ja-JP" sz="2800" dirty="0"/>
          </a:p>
          <a:p>
            <a:pPr marL="0" indent="0"/>
            <a:endParaRPr lang="en-US" altLang="ja-JP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内部結合</a:t>
            </a:r>
            <a:endParaRPr lang="en-US" altLang="ja-JP" sz="2800" dirty="0" smtClean="0"/>
          </a:p>
          <a:p>
            <a:pPr marL="0" indent="0"/>
            <a:r>
              <a:rPr lang="ja-JP" altLang="en-US" sz="2800" dirty="0" smtClean="0"/>
              <a:t>　各テーブルの指定した列の値が一致するデータだけを取得する。</a:t>
            </a:r>
            <a:endParaRPr lang="en-US" altLang="ja-JP" sz="2800" dirty="0" smtClean="0"/>
          </a:p>
          <a:p>
            <a:pPr>
              <a:defRPr/>
            </a:pPr>
            <a:r>
              <a:rPr lang="ja-JP" altLang="en-US" sz="2400" b="1" dirty="0">
                <a:latin typeface="Arial" charset="0"/>
                <a:ea typeface="ＭＳ Ｐゴシック" charset="-128"/>
              </a:rPr>
              <a:t>　</a:t>
            </a:r>
            <a:r>
              <a:rPr lang="en-US" altLang="ja-JP" sz="2400" b="1" u="sng" dirty="0" smtClean="0">
                <a:latin typeface="Arial" charset="0"/>
                <a:ea typeface="ＭＳ Ｐゴシック" charset="-128"/>
              </a:rPr>
              <a:t>select </a:t>
            </a:r>
            <a:r>
              <a:rPr lang="en-US" altLang="ja-JP" sz="2400" b="1" u="sng" dirty="0">
                <a:latin typeface="Arial" charset="0"/>
                <a:ea typeface="ＭＳ Ｐゴシック" charset="-128"/>
              </a:rPr>
              <a:t>* from </a:t>
            </a:r>
            <a:r>
              <a:rPr lang="en-US" altLang="ja-JP" sz="2400" b="1" u="sng" dirty="0" smtClean="0">
                <a:latin typeface="Arial" charset="0"/>
                <a:ea typeface="ＭＳ Ｐゴシック" charset="-128"/>
              </a:rPr>
              <a:t>[</a:t>
            </a:r>
            <a:r>
              <a:rPr lang="ja-JP" altLang="en-US" sz="2400" b="1" u="sng" dirty="0">
                <a:latin typeface="Arial" charset="0"/>
                <a:ea typeface="ＭＳ Ｐゴシック" charset="-128"/>
              </a:rPr>
              <a:t>テーブル</a:t>
            </a:r>
            <a:r>
              <a:rPr lang="en-US" altLang="ja-JP" sz="2400" b="1" u="sng" dirty="0">
                <a:latin typeface="Arial" charset="0"/>
                <a:ea typeface="ＭＳ Ｐゴシック" charset="-128"/>
              </a:rPr>
              <a:t>1] </a:t>
            </a:r>
            <a:r>
              <a:rPr lang="en-US" altLang="ja-JP" sz="2400" b="1" u="sng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inner join [</a:t>
            </a:r>
            <a:r>
              <a:rPr lang="ja-JP" altLang="en-US" sz="2400" b="1" u="sng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テーブル</a:t>
            </a:r>
            <a:r>
              <a:rPr lang="en-US" altLang="ja-JP" sz="2400" b="1" u="sng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2]</a:t>
            </a:r>
            <a:r>
              <a:rPr lang="ja-JP" altLang="en-US" sz="2400" b="1" u="sng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 </a:t>
            </a:r>
            <a:r>
              <a:rPr lang="en-US" altLang="ja-JP" sz="2400" b="1" u="sng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on </a:t>
            </a:r>
          </a:p>
          <a:p>
            <a:pPr>
              <a:defRPr/>
            </a:pPr>
            <a:r>
              <a:rPr lang="en-US" altLang="ja-JP" sz="2400" dirty="0" smtClean="0">
                <a:latin typeface="Arial" charset="0"/>
                <a:ea typeface="ＭＳ Ｐゴシック" charset="-128"/>
              </a:rPr>
              <a:t>   </a:t>
            </a:r>
            <a:r>
              <a:rPr lang="en-US" altLang="ja-JP" sz="2400" b="1" u="sng" dirty="0" smtClean="0">
                <a:latin typeface="Arial" charset="0"/>
                <a:ea typeface="ＭＳ Ｐゴシック" charset="-128"/>
              </a:rPr>
              <a:t>[</a:t>
            </a:r>
            <a:r>
              <a:rPr lang="ja-JP" altLang="en-US" sz="2400" b="1" u="sng" dirty="0">
                <a:latin typeface="Arial" charset="0"/>
                <a:ea typeface="ＭＳ Ｐゴシック" charset="-128"/>
              </a:rPr>
              <a:t>テーブル</a:t>
            </a:r>
            <a:r>
              <a:rPr lang="en-US" altLang="ja-JP" sz="2400" b="1" u="sng" dirty="0">
                <a:latin typeface="Arial" charset="0"/>
                <a:ea typeface="ＭＳ Ｐゴシック" charset="-128"/>
              </a:rPr>
              <a:t>1].</a:t>
            </a:r>
            <a:r>
              <a:rPr lang="ja-JP" altLang="en-US" sz="2400" b="1" u="sng" dirty="0">
                <a:latin typeface="Arial" charset="0"/>
                <a:ea typeface="ＭＳ Ｐゴシック" charset="-128"/>
              </a:rPr>
              <a:t>カラム名 </a:t>
            </a:r>
            <a:r>
              <a:rPr lang="en-US" altLang="ja-JP" sz="2400" b="1" u="sng" dirty="0">
                <a:latin typeface="Arial" charset="0"/>
                <a:ea typeface="ＭＳ Ｐゴシック" charset="-128"/>
              </a:rPr>
              <a:t>=</a:t>
            </a:r>
            <a:r>
              <a:rPr lang="ja-JP" altLang="en-US" sz="2400" b="1" u="sng" dirty="0">
                <a:latin typeface="Arial" charset="0"/>
                <a:ea typeface="ＭＳ Ｐゴシック" charset="-128"/>
              </a:rPr>
              <a:t> </a:t>
            </a:r>
            <a:r>
              <a:rPr lang="en-US" altLang="ja-JP" sz="2400" b="1" u="sng" dirty="0">
                <a:latin typeface="Arial" charset="0"/>
                <a:ea typeface="ＭＳ Ｐゴシック" charset="-128"/>
              </a:rPr>
              <a:t>[</a:t>
            </a:r>
            <a:r>
              <a:rPr lang="ja-JP" altLang="en-US" sz="2400" b="1" u="sng" dirty="0">
                <a:latin typeface="Arial" charset="0"/>
                <a:ea typeface="ＭＳ Ｐゴシック" charset="-128"/>
              </a:rPr>
              <a:t>テーブル</a:t>
            </a:r>
            <a:r>
              <a:rPr lang="en-US" altLang="ja-JP" sz="2400" b="1" u="sng" dirty="0">
                <a:latin typeface="Arial" charset="0"/>
                <a:ea typeface="ＭＳ Ｐゴシック" charset="-128"/>
              </a:rPr>
              <a:t>2].</a:t>
            </a:r>
            <a:r>
              <a:rPr lang="ja-JP" altLang="en-US" sz="2400" b="1" u="sng" dirty="0">
                <a:latin typeface="Arial" charset="0"/>
                <a:ea typeface="ＭＳ Ｐゴシック" charset="-128"/>
              </a:rPr>
              <a:t>カラム名</a:t>
            </a:r>
            <a:r>
              <a:rPr lang="en-US" altLang="ja-JP" sz="2400" b="1" u="sng" dirty="0" smtClean="0">
                <a:latin typeface="Arial" charset="0"/>
                <a:ea typeface="ＭＳ Ｐゴシック" charset="-128"/>
              </a:rPr>
              <a:t>;</a:t>
            </a:r>
            <a:endParaRPr lang="en-US" altLang="ja-JP" sz="2800" dirty="0" smtClean="0"/>
          </a:p>
          <a:p>
            <a:pPr marL="0" indent="0"/>
            <a:endParaRPr lang="en-US" altLang="ja-JP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ERROR 1064 </a:t>
            </a:r>
            <a:r>
              <a:rPr lang="ja-JP" altLang="en-US" sz="2800" dirty="0"/>
              <a:t>は文法ミス・スペルミス！ </a:t>
            </a:r>
            <a:endParaRPr lang="en-US" altLang="ja-JP" sz="2800" dirty="0" smtClean="0"/>
          </a:p>
          <a:p>
            <a:pPr marL="0" indent="0"/>
            <a:r>
              <a:rPr lang="ja-JP" altLang="en-US" sz="2800" dirty="0"/>
              <a:t>　</a:t>
            </a:r>
            <a:r>
              <a:rPr lang="ja-JP" altLang="en-US" sz="2800" dirty="0" smtClean="0"/>
              <a:t>エラー</a:t>
            </a:r>
            <a:r>
              <a:rPr lang="ja-JP" altLang="en-US" sz="2800" dirty="0"/>
              <a:t>文をよく読もう！</a:t>
            </a:r>
            <a:endParaRPr lang="en-US" altLang="ja-JP" sz="2800" dirty="0"/>
          </a:p>
          <a:p>
            <a:endParaRPr kumimoji="1" lang="ja-JP" altLang="en-US" sz="1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294967295"/>
          </p:nvPr>
        </p:nvSpPr>
        <p:spPr>
          <a:xfrm>
            <a:off x="7552214" y="6348161"/>
            <a:ext cx="2406015" cy="320245"/>
          </a:xfrm>
          <a:prstGeom prst="rect">
            <a:avLst/>
          </a:prstGeom>
        </p:spPr>
        <p:txBody>
          <a:bodyPr/>
          <a:lstStyle/>
          <a:p>
            <a:fld id="{2103080A-4BDE-45D7-995B-AABAAE099321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03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600" dirty="0" smtClean="0"/>
              <a:t>DB</a:t>
            </a:r>
            <a:r>
              <a:rPr kumimoji="1" lang="ja-JP" altLang="en-US" sz="3600" dirty="0" smtClean="0"/>
              <a:t>（データベース）ってなに？？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35171" y="2374338"/>
            <a:ext cx="9413837" cy="3816486"/>
          </a:xfrm>
        </p:spPr>
        <p:txBody>
          <a:bodyPr/>
          <a:lstStyle/>
          <a:p>
            <a:r>
              <a:rPr kumimoji="1" lang="ja-JP" altLang="en-US" sz="2800" dirty="0" smtClean="0"/>
              <a:t>データベースとは</a:t>
            </a:r>
            <a:r>
              <a:rPr lang="ja-JP" altLang="en-US" sz="2800" dirty="0"/>
              <a:t>　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&lt;</a:t>
            </a:r>
            <a:r>
              <a:rPr kumimoji="1" lang="en-US" altLang="ja-JP" sz="2800" b="1" dirty="0" smtClean="0">
                <a:solidFill>
                  <a:srgbClr val="FF0000"/>
                </a:solidFill>
              </a:rPr>
              <a:t>D</a:t>
            </a:r>
            <a:r>
              <a:rPr kumimoji="1" lang="en-US" altLang="ja-JP" sz="2800" dirty="0" smtClean="0"/>
              <a:t>ata</a:t>
            </a:r>
            <a:r>
              <a:rPr kumimoji="1" lang="ja-JP" altLang="en-US" sz="2800" dirty="0" smtClean="0"/>
              <a:t>（情報）</a:t>
            </a:r>
            <a:r>
              <a:rPr kumimoji="1" lang="en-US" altLang="ja-JP" sz="2800" dirty="0" smtClean="0"/>
              <a:t> </a:t>
            </a:r>
            <a:r>
              <a:rPr kumimoji="1" lang="en-US" altLang="ja-JP" sz="2800" b="1" dirty="0" smtClean="0">
                <a:solidFill>
                  <a:srgbClr val="FF0000"/>
                </a:solidFill>
              </a:rPr>
              <a:t>B</a:t>
            </a:r>
            <a:r>
              <a:rPr kumimoji="1" lang="en-US" altLang="ja-JP" sz="2800" dirty="0" smtClean="0"/>
              <a:t>ase(</a:t>
            </a:r>
            <a:r>
              <a:rPr lang="ja-JP" altLang="en-US" sz="2800" dirty="0"/>
              <a:t>基地</a:t>
            </a:r>
            <a:r>
              <a:rPr kumimoji="1" lang="en-US" altLang="ja-JP" sz="2800" dirty="0" smtClean="0"/>
              <a:t>)&gt;</a:t>
            </a:r>
          </a:p>
          <a:p>
            <a:pPr marL="0" indent="0"/>
            <a:r>
              <a:rPr lang="ja-JP" altLang="en-US" sz="2800" dirty="0" smtClean="0"/>
              <a:t>　整理</a:t>
            </a:r>
            <a:r>
              <a:rPr lang="ja-JP" altLang="en-US" sz="2800" dirty="0"/>
              <a:t>整頓</a:t>
            </a:r>
            <a:r>
              <a:rPr lang="ja-JP" altLang="en-US" sz="2800" dirty="0" smtClean="0"/>
              <a:t>されたデータの集まり。</a:t>
            </a:r>
            <a:endParaRPr lang="en-US" altLang="ja-JP" sz="2800" dirty="0" smtClean="0"/>
          </a:p>
          <a:p>
            <a:pPr marL="0" indent="0"/>
            <a:endParaRPr kumimoji="1" lang="en-US" altLang="ja-JP" sz="2800" dirty="0"/>
          </a:p>
          <a:p>
            <a:pPr marL="0" indent="0"/>
            <a:endParaRPr lang="en-US" altLang="ja-JP" sz="2800" dirty="0" smtClean="0"/>
          </a:p>
          <a:p>
            <a:pPr marL="0" indent="0"/>
            <a:endParaRPr kumimoji="1" lang="en-US" altLang="ja-JP" sz="2800" dirty="0" smtClean="0"/>
          </a:p>
        </p:txBody>
      </p:sp>
      <p:pic>
        <p:nvPicPr>
          <p:cNvPr id="20" name="Picture 2" descr="http://kids.wanpug.com/illust/illust237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779" y="3522698"/>
            <a:ext cx="1397575" cy="151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085" y="3619197"/>
            <a:ext cx="2068599" cy="258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http://kids.wanpug.com/illust/illust25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728" y="5042464"/>
            <a:ext cx="1496041" cy="142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正方形/長方形 21"/>
          <p:cNvSpPr/>
          <p:nvPr/>
        </p:nvSpPr>
        <p:spPr>
          <a:xfrm>
            <a:off x="7512284" y="3713586"/>
            <a:ext cx="19593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データベース</a:t>
            </a:r>
          </a:p>
        </p:txBody>
      </p:sp>
      <p:sp>
        <p:nvSpPr>
          <p:cNvPr id="23" name="下カーブ矢印 22"/>
          <p:cNvSpPr/>
          <p:nvPr/>
        </p:nvSpPr>
        <p:spPr>
          <a:xfrm>
            <a:off x="3233724" y="3539679"/>
            <a:ext cx="3947455" cy="104029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56" dirty="0">
                <a:solidFill>
                  <a:schemeClr val="tx1"/>
                </a:solidFill>
              </a:rPr>
              <a:t>データ格納</a:t>
            </a:r>
            <a:endParaRPr lang="ja-JP" altLang="en-US" sz="1228" dirty="0">
              <a:solidFill>
                <a:schemeClr val="tx1"/>
              </a:solidFill>
            </a:endParaRPr>
          </a:p>
        </p:txBody>
      </p:sp>
      <p:sp>
        <p:nvSpPr>
          <p:cNvPr id="25" name="上カーブ矢印 24"/>
          <p:cNvSpPr/>
          <p:nvPr/>
        </p:nvSpPr>
        <p:spPr>
          <a:xfrm flipH="1">
            <a:off x="3272713" y="5413411"/>
            <a:ext cx="3747551" cy="98284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56" dirty="0">
                <a:solidFill>
                  <a:schemeClr val="tx1"/>
                </a:solidFill>
              </a:rPr>
              <a:t>データ取り出し</a:t>
            </a:r>
            <a:endParaRPr lang="en-US" altLang="ja-JP" sz="2456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294967295"/>
          </p:nvPr>
        </p:nvSpPr>
        <p:spPr>
          <a:xfrm>
            <a:off x="7552214" y="6348161"/>
            <a:ext cx="2406015" cy="320245"/>
          </a:xfrm>
          <a:prstGeom prst="rect">
            <a:avLst/>
          </a:prstGeom>
        </p:spPr>
        <p:txBody>
          <a:bodyPr/>
          <a:lstStyle/>
          <a:p>
            <a:fld id="{2103080A-4BDE-45D7-995B-AABAAE09932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74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4000" dirty="0" smtClean="0"/>
              <a:t>練習</a:t>
            </a:r>
            <a:r>
              <a:rPr lang="ja-JP" altLang="en-US" sz="4000" dirty="0"/>
              <a:t>問題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35171" y="2222892"/>
            <a:ext cx="9223058" cy="3816486"/>
          </a:xfrm>
        </p:spPr>
        <p:txBody>
          <a:bodyPr/>
          <a:lstStyle/>
          <a:p>
            <a:pPr marL="0" indent="0"/>
            <a:r>
              <a:rPr kumimoji="1" lang="en-US" altLang="ja-JP" sz="2400" dirty="0" smtClean="0"/>
              <a:t>1.</a:t>
            </a:r>
            <a:r>
              <a:rPr kumimoji="1" lang="ja-JP" altLang="en-US" sz="2400" dirty="0" smtClean="0"/>
              <a:t>以下の内容の</a:t>
            </a:r>
            <a:r>
              <a:rPr kumimoji="1" lang="en-US" altLang="ja-JP" sz="2400" dirty="0" smtClean="0"/>
              <a:t>DB</a:t>
            </a:r>
            <a:r>
              <a:rPr lang="en-US" altLang="ja-JP" sz="2400" dirty="0" smtClean="0"/>
              <a:t>(DB</a:t>
            </a:r>
            <a:r>
              <a:rPr lang="ja-JP" altLang="en-US" sz="2400" dirty="0" smtClean="0"/>
              <a:t>名</a:t>
            </a:r>
            <a:r>
              <a:rPr lang="en-US" altLang="ja-JP" sz="2400" dirty="0" smtClean="0"/>
              <a:t>:</a:t>
            </a:r>
            <a:r>
              <a:rPr lang="en-US" altLang="ja-JP" sz="2400" b="1" dirty="0" err="1" smtClean="0"/>
              <a:t>kerach</a:t>
            </a:r>
            <a:r>
              <a:rPr lang="en-US" altLang="ja-JP" sz="2400" dirty="0" smtClean="0"/>
              <a:t>)</a:t>
            </a:r>
            <a:r>
              <a:rPr kumimoji="1" lang="ja-JP" altLang="en-US" sz="2400" dirty="0" smtClean="0"/>
              <a:t>とテーブルを</a:t>
            </a:r>
            <a:r>
              <a:rPr lang="ja-JP" altLang="en-US" sz="2400" dirty="0"/>
              <a:t>作成</a:t>
            </a:r>
            <a:r>
              <a:rPr kumimoji="1" lang="ja-JP" altLang="en-US" sz="2400" dirty="0" smtClean="0"/>
              <a:t>。</a:t>
            </a:r>
            <a:endParaRPr lang="en-US" altLang="ja-JP" sz="2400" dirty="0" smtClean="0"/>
          </a:p>
          <a:p>
            <a:r>
              <a:rPr lang="ja-JP" altLang="en-US" sz="1800" dirty="0" smtClean="0"/>
              <a:t>テーブル名：</a:t>
            </a:r>
            <a:r>
              <a:rPr lang="en-US" altLang="ja-JP" sz="1800" b="1" dirty="0" err="1" smtClean="0"/>
              <a:t>diary_table</a:t>
            </a:r>
            <a:endParaRPr lang="en-US" altLang="ja-JP" sz="1800" b="1" dirty="0" smtClean="0"/>
          </a:p>
          <a:p>
            <a:endParaRPr lang="en-US" altLang="ja-JP" sz="3200" dirty="0" smtClean="0"/>
          </a:p>
          <a:p>
            <a:endParaRPr lang="en-US" altLang="ja-JP" sz="1200" dirty="0"/>
          </a:p>
          <a:p>
            <a:endParaRPr lang="en-US" altLang="ja-JP" sz="1800" dirty="0"/>
          </a:p>
          <a:p>
            <a:endParaRPr lang="en-US" altLang="ja-JP" sz="1800" dirty="0" smtClean="0"/>
          </a:p>
          <a:p>
            <a:endParaRPr lang="en-US" altLang="ja-JP" sz="1400" dirty="0"/>
          </a:p>
          <a:p>
            <a:endParaRPr lang="en-US" altLang="ja-JP" sz="1200" dirty="0" smtClean="0"/>
          </a:p>
          <a:p>
            <a:endParaRPr lang="en-US" altLang="ja-JP" sz="1000" dirty="0" smtClean="0"/>
          </a:p>
          <a:p>
            <a:r>
              <a:rPr lang="ja-JP" altLang="en-US" sz="1800" dirty="0" smtClean="0"/>
              <a:t>テーブル名</a:t>
            </a:r>
            <a:r>
              <a:rPr lang="en-US" altLang="ja-JP" sz="1800" dirty="0" smtClean="0"/>
              <a:t>:</a:t>
            </a:r>
            <a:r>
              <a:rPr lang="en-US" altLang="ja-JP" sz="1800" b="1" dirty="0" err="1" smtClean="0"/>
              <a:t>user_table</a:t>
            </a:r>
            <a:endParaRPr lang="en-US" altLang="ja-JP" sz="1800" b="1" dirty="0" smtClean="0"/>
          </a:p>
          <a:p>
            <a:endParaRPr lang="en-US" altLang="ja-JP" sz="1800" dirty="0" smtClean="0"/>
          </a:p>
          <a:p>
            <a:pPr marL="0" indent="0"/>
            <a:endParaRPr lang="en-US" altLang="ja-JP" sz="1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294967295"/>
          </p:nvPr>
        </p:nvSpPr>
        <p:spPr>
          <a:xfrm>
            <a:off x="7552214" y="6348161"/>
            <a:ext cx="2406015" cy="320245"/>
          </a:xfrm>
          <a:prstGeom prst="rect">
            <a:avLst/>
          </a:prstGeom>
        </p:spPr>
        <p:txBody>
          <a:bodyPr/>
          <a:lstStyle/>
          <a:p>
            <a:fld id="{2103080A-4BDE-45D7-995B-AABAAE099321}" type="slidenum">
              <a:rPr kumimoji="1" lang="ja-JP" altLang="en-US" smtClean="0"/>
              <a:t>20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26406"/>
              </p:ext>
            </p:extLst>
          </p:nvPr>
        </p:nvGraphicFramePr>
        <p:xfrm>
          <a:off x="788256" y="3094063"/>
          <a:ext cx="8528762" cy="19470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12168"/>
                <a:gridCol w="1908213"/>
                <a:gridCol w="2033298"/>
                <a:gridCol w="678280"/>
                <a:gridCol w="550476"/>
                <a:gridCol w="1846327"/>
              </a:tblGrid>
              <a:tr h="325442"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カラム名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和名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型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null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PK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備考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</a:tr>
              <a:tr h="325442">
                <a:tc>
                  <a:txBody>
                    <a:bodyPr/>
                    <a:lstStyle/>
                    <a:p>
                      <a:r>
                        <a:rPr kumimoji="1" lang="en-US" altLang="ja-JP" sz="1600" b="1" dirty="0" err="1" smtClean="0"/>
                        <a:t>diary_id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日記</a:t>
                      </a:r>
                      <a:r>
                        <a:rPr kumimoji="1" lang="en-US" altLang="ja-JP" sz="1600" b="1" dirty="0" smtClean="0"/>
                        <a:t>ID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err="1" smtClean="0"/>
                        <a:t>int</a:t>
                      </a:r>
                      <a:r>
                        <a:rPr kumimoji="1" lang="en-US" altLang="ja-JP" sz="1600" b="1" dirty="0" smtClean="0"/>
                        <a:t>(11)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no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○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err="1" smtClean="0"/>
                        <a:t>auto_increment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</a:tr>
              <a:tr h="234138">
                <a:tc>
                  <a:txBody>
                    <a:bodyPr/>
                    <a:lstStyle/>
                    <a:p>
                      <a:r>
                        <a:rPr kumimoji="1" lang="en-US" altLang="ja-JP" sz="1600" b="1" dirty="0" err="1" smtClean="0"/>
                        <a:t>diary_title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タイトル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varchar(50)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no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endParaRPr kumimoji="1" lang="ja-JP" altLang="en-US" sz="1600" b="1"/>
                    </a:p>
                  </a:txBody>
                  <a:tcPr marL="80201" marR="80201" marT="40100" marB="40100"/>
                </a:tc>
              </a:tr>
              <a:tr h="234138">
                <a:tc>
                  <a:txBody>
                    <a:bodyPr/>
                    <a:lstStyle/>
                    <a:p>
                      <a:r>
                        <a:rPr kumimoji="1" lang="en-US" altLang="ja-JP" sz="1600" b="1" dirty="0" err="1" smtClean="0"/>
                        <a:t>diary_body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本文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text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no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endParaRPr kumimoji="1" lang="ja-JP" altLang="en-US" sz="1600" b="1"/>
                    </a:p>
                  </a:txBody>
                  <a:tcPr marL="80201" marR="80201" marT="40100" marB="40100"/>
                </a:tc>
              </a:tr>
              <a:tr h="234138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date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日付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varchar(30)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</a:tr>
              <a:tr h="234138">
                <a:tc>
                  <a:txBody>
                    <a:bodyPr/>
                    <a:lstStyle/>
                    <a:p>
                      <a:r>
                        <a:rPr kumimoji="1" lang="en-US" altLang="ja-JP" sz="1600" b="1" dirty="0" err="1" smtClean="0"/>
                        <a:t>user_id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ユーザ</a:t>
                      </a:r>
                      <a:r>
                        <a:rPr kumimoji="1" lang="en-US" altLang="ja-JP" sz="1600" b="1" dirty="0" smtClean="0"/>
                        <a:t>ID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err="1" smtClean="0"/>
                        <a:t>int</a:t>
                      </a:r>
                      <a:r>
                        <a:rPr kumimoji="1" lang="en-US" altLang="ja-JP" sz="1600" b="1" dirty="0" smtClean="0"/>
                        <a:t>(11)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164100"/>
              </p:ext>
            </p:extLst>
          </p:nvPr>
        </p:nvGraphicFramePr>
        <p:xfrm>
          <a:off x="735171" y="5658484"/>
          <a:ext cx="8581847" cy="15347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7144"/>
                <a:gridCol w="1614265"/>
                <a:gridCol w="1944216"/>
                <a:gridCol w="720080"/>
                <a:gridCol w="539815"/>
                <a:gridCol w="1846327"/>
              </a:tblGrid>
              <a:tr h="561404"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カラム名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和名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型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null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PK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備考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</a:tr>
              <a:tr h="228115">
                <a:tc>
                  <a:txBody>
                    <a:bodyPr/>
                    <a:lstStyle/>
                    <a:p>
                      <a:r>
                        <a:rPr kumimoji="1" lang="en-US" altLang="ja-JP" sz="1600" b="1" dirty="0" err="1" smtClean="0"/>
                        <a:t>user_id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ユーザ</a:t>
                      </a:r>
                      <a:r>
                        <a:rPr kumimoji="1" lang="en-US" altLang="ja-JP" sz="1600" b="1" dirty="0" smtClean="0"/>
                        <a:t>ID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err="1" smtClean="0"/>
                        <a:t>int</a:t>
                      </a:r>
                      <a:r>
                        <a:rPr kumimoji="1" lang="en-US" altLang="ja-JP" sz="1600" b="1" dirty="0" smtClean="0"/>
                        <a:t>(11)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no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○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err="1" smtClean="0"/>
                        <a:t>auto_increment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</a:tr>
              <a:tr h="325258">
                <a:tc>
                  <a:txBody>
                    <a:bodyPr/>
                    <a:lstStyle/>
                    <a:p>
                      <a:r>
                        <a:rPr kumimoji="1" lang="en-US" altLang="ja-JP" sz="1600" b="1" dirty="0" err="1" smtClean="0"/>
                        <a:t>user_name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ユーザ名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varchar(50)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no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</a:tr>
              <a:tr h="286548">
                <a:tc>
                  <a:txBody>
                    <a:bodyPr/>
                    <a:lstStyle/>
                    <a:p>
                      <a:r>
                        <a:rPr kumimoji="1" lang="en-US" altLang="ja-JP" sz="1600" b="1" dirty="0" err="1" smtClean="0"/>
                        <a:t>user_password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パスワード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varchar(30)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no</a:t>
                      </a:r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endParaRPr kumimoji="1" lang="ja-JP" altLang="en-US" sz="1600" b="1"/>
                    </a:p>
                  </a:txBody>
                  <a:tcPr marL="80201" marR="80201" marT="40100" marB="40100"/>
                </a:tc>
                <a:tc>
                  <a:txBody>
                    <a:bodyPr/>
                    <a:lstStyle/>
                    <a:p>
                      <a:endParaRPr kumimoji="1" lang="ja-JP" altLang="en-US" sz="1600" b="1" dirty="0"/>
                    </a:p>
                  </a:txBody>
                  <a:tcPr marL="80201" marR="80201" marT="40100" marB="401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27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82204" y="1737072"/>
            <a:ext cx="9811196" cy="5409889"/>
          </a:xfrm>
        </p:spPr>
        <p:txBody>
          <a:bodyPr>
            <a:normAutofit lnSpcReduction="10000"/>
          </a:bodyPr>
          <a:lstStyle/>
          <a:p>
            <a:endParaRPr kumimoji="1" lang="en-US" altLang="ja-JP" sz="1800" dirty="0" smtClean="0"/>
          </a:p>
          <a:p>
            <a:pPr marL="0" indent="0"/>
            <a:r>
              <a:rPr kumimoji="1"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</a:t>
            </a:r>
            <a:r>
              <a:rPr kumimoji="1" lang="en-US" altLang="ja-JP" sz="2800" dirty="0" smtClean="0"/>
              <a:t>. 1</a:t>
            </a:r>
            <a:r>
              <a:rPr kumimoji="1" lang="ja-JP" altLang="en-US" sz="2800" dirty="0" smtClean="0"/>
              <a:t>で作成した</a:t>
            </a:r>
            <a:r>
              <a:rPr kumimoji="1" lang="en-US" altLang="ja-JP" sz="2800" dirty="0" smtClean="0"/>
              <a:t>DB</a:t>
            </a:r>
            <a:r>
              <a:rPr kumimoji="1" lang="ja-JP" altLang="en-US" sz="2800" dirty="0" smtClean="0"/>
              <a:t>の</a:t>
            </a:r>
            <a:r>
              <a:rPr kumimoji="1" lang="en-US" altLang="ja-JP" sz="2800" dirty="0" err="1" smtClean="0"/>
              <a:t>user_table</a:t>
            </a:r>
            <a:r>
              <a:rPr kumimoji="1" lang="ja-JP" altLang="en-US" sz="2800" dirty="0" smtClean="0"/>
              <a:t>に</a:t>
            </a:r>
            <a:r>
              <a:rPr lang="ja-JP" altLang="en-US" sz="2800" dirty="0"/>
              <a:t>自分</a:t>
            </a:r>
            <a:r>
              <a:rPr lang="ja-JP" altLang="en-US" sz="2800" dirty="0" smtClean="0"/>
              <a:t>の情報を入れ</a:t>
            </a:r>
            <a:r>
              <a:rPr lang="ja-JP" altLang="en-US" sz="2800" dirty="0"/>
              <a:t>る</a:t>
            </a:r>
            <a:r>
              <a:rPr lang="ja-JP" altLang="en-US" sz="2800" dirty="0" smtClean="0"/>
              <a:t>。</a:t>
            </a:r>
            <a:endParaRPr lang="en-US" altLang="ja-JP" sz="2800" dirty="0">
              <a:latin typeface="Arial" charset="0"/>
              <a:ea typeface="ＭＳ Ｐゴシック" charset="-128"/>
            </a:endParaRPr>
          </a:p>
          <a:p>
            <a:pPr marL="0" indent="0">
              <a:defRPr/>
            </a:pPr>
            <a:r>
              <a:rPr lang="en-US" altLang="ja-JP" sz="2800" dirty="0" smtClean="0">
                <a:latin typeface="Arial" charset="0"/>
                <a:ea typeface="ＭＳ Ｐゴシック" charset="-128"/>
              </a:rPr>
              <a:t>3. 2</a:t>
            </a:r>
            <a:r>
              <a:rPr lang="ja-JP" altLang="en-US" sz="2800" dirty="0">
                <a:latin typeface="Arial" charset="0"/>
                <a:ea typeface="ＭＳ Ｐゴシック" charset="-128"/>
              </a:rPr>
              <a:t>で入力したデータのユーザ名を櫨山淳雄に</a:t>
            </a:r>
            <a:r>
              <a:rPr lang="ja-JP" altLang="en-US" sz="2800" dirty="0" smtClean="0">
                <a:latin typeface="Arial" charset="0"/>
                <a:ea typeface="ＭＳ Ｐゴシック" charset="-128"/>
              </a:rPr>
              <a:t>変更。</a:t>
            </a:r>
            <a:endParaRPr lang="en-US" altLang="ja-JP" sz="2800" dirty="0">
              <a:latin typeface="Arial" charset="0"/>
              <a:ea typeface="ＭＳ Ｐゴシック" charset="-128"/>
            </a:endParaRPr>
          </a:p>
          <a:p>
            <a:pPr marL="0" indent="0">
              <a:defRPr/>
            </a:pPr>
            <a:r>
              <a:rPr lang="en-US" altLang="ja-JP" sz="2800" dirty="0" smtClean="0">
                <a:latin typeface="Arial" charset="0"/>
                <a:ea typeface="ＭＳ Ｐゴシック" charset="-128"/>
              </a:rPr>
              <a:t>4. 1</a:t>
            </a:r>
            <a:r>
              <a:rPr lang="ja-JP" altLang="en-US" sz="2800" dirty="0">
                <a:latin typeface="Arial" charset="0"/>
                <a:ea typeface="ＭＳ Ｐゴシック" charset="-128"/>
              </a:rPr>
              <a:t>で入力した</a:t>
            </a:r>
            <a:r>
              <a:rPr lang="en-US" altLang="ja-JP" sz="2800" dirty="0" err="1">
                <a:latin typeface="Arial" charset="0"/>
                <a:ea typeface="ＭＳ Ｐゴシック" charset="-128"/>
              </a:rPr>
              <a:t>diary_table</a:t>
            </a:r>
            <a:r>
              <a:rPr lang="ja-JP" altLang="en-US" sz="2800" dirty="0" smtClean="0">
                <a:latin typeface="Arial" charset="0"/>
                <a:ea typeface="ＭＳ Ｐゴシック" charset="-128"/>
              </a:rPr>
              <a:t>の</a:t>
            </a:r>
            <a:r>
              <a:rPr lang="ja-JP" altLang="en-US" sz="2800" dirty="0">
                <a:latin typeface="Arial" charset="0"/>
                <a:ea typeface="ＭＳ Ｐゴシック" charset="-128"/>
              </a:rPr>
              <a:t>日付</a:t>
            </a:r>
            <a:r>
              <a:rPr lang="ja-JP" altLang="en-US" sz="2800" dirty="0" smtClean="0">
                <a:latin typeface="Arial" charset="0"/>
                <a:ea typeface="ＭＳ Ｐゴシック" charset="-128"/>
              </a:rPr>
              <a:t>の</a:t>
            </a:r>
            <a:r>
              <a:rPr lang="ja-JP" altLang="en-US" sz="2800" dirty="0">
                <a:latin typeface="Arial" charset="0"/>
                <a:ea typeface="ＭＳ Ｐゴシック" charset="-128"/>
              </a:rPr>
              <a:t>型</a:t>
            </a:r>
            <a:r>
              <a:rPr lang="ja-JP" altLang="en-US" sz="2800" dirty="0" smtClean="0">
                <a:latin typeface="Arial" charset="0"/>
                <a:ea typeface="ＭＳ Ｐゴシック" charset="-128"/>
              </a:rPr>
              <a:t>を </a:t>
            </a:r>
            <a:r>
              <a:rPr lang="en-US" altLang="ja-JP" sz="2800" dirty="0" smtClean="0"/>
              <a:t>varchar(30)</a:t>
            </a:r>
            <a:r>
              <a:rPr lang="ja-JP" altLang="en-US" sz="2800" dirty="0" smtClean="0"/>
              <a:t>→</a:t>
            </a:r>
            <a:r>
              <a:rPr lang="en-US" altLang="ja-JP" sz="2800" dirty="0" smtClean="0">
                <a:latin typeface="Arial" charset="0"/>
                <a:ea typeface="ＭＳ Ｐゴシック" charset="-128"/>
              </a:rPr>
              <a:t>date</a:t>
            </a:r>
          </a:p>
          <a:p>
            <a:pPr marL="0" indent="0">
              <a:defRPr/>
            </a:pPr>
            <a:r>
              <a:rPr lang="ja-JP" altLang="en-US" sz="2800" dirty="0" smtClean="0">
                <a:latin typeface="Arial" charset="0"/>
                <a:ea typeface="ＭＳ Ｐゴシック" charset="-128"/>
              </a:rPr>
              <a:t>　　に変更。</a:t>
            </a:r>
            <a:endParaRPr lang="en-US" altLang="ja-JP" sz="2800" dirty="0">
              <a:latin typeface="Arial" charset="0"/>
              <a:ea typeface="ＭＳ Ｐゴシック" charset="-128"/>
            </a:endParaRPr>
          </a:p>
          <a:p>
            <a:pPr marL="0" indent="0">
              <a:defRPr/>
            </a:pPr>
            <a:r>
              <a:rPr lang="en-US" altLang="ja-JP" sz="2800" dirty="0" smtClean="0">
                <a:latin typeface="Arial" charset="0"/>
                <a:ea typeface="ＭＳ Ｐゴシック" charset="-128"/>
              </a:rPr>
              <a:t>5. 1</a:t>
            </a:r>
            <a:r>
              <a:rPr lang="ja-JP" altLang="en-US" sz="2800" dirty="0">
                <a:latin typeface="Arial" charset="0"/>
                <a:ea typeface="ＭＳ Ｐゴシック" charset="-128"/>
              </a:rPr>
              <a:t>で作成した</a:t>
            </a:r>
            <a:r>
              <a:rPr lang="en-US" altLang="ja-JP" sz="2800" dirty="0">
                <a:latin typeface="Arial" charset="0"/>
                <a:ea typeface="ＭＳ Ｐゴシック" charset="-128"/>
              </a:rPr>
              <a:t>DB</a:t>
            </a:r>
            <a:r>
              <a:rPr lang="ja-JP" altLang="en-US" sz="2800" dirty="0">
                <a:latin typeface="Arial" charset="0"/>
                <a:ea typeface="ＭＳ Ｐゴシック" charset="-128"/>
              </a:rPr>
              <a:t>の</a:t>
            </a:r>
            <a:r>
              <a:rPr lang="en-US" altLang="ja-JP" sz="2800" dirty="0" err="1">
                <a:latin typeface="Arial" charset="0"/>
                <a:ea typeface="ＭＳ Ｐゴシック" charset="-128"/>
              </a:rPr>
              <a:t>user_table</a:t>
            </a:r>
            <a:r>
              <a:rPr lang="ja-JP" altLang="en-US" sz="2800" dirty="0">
                <a:latin typeface="Arial" charset="0"/>
                <a:ea typeface="ＭＳ Ｐゴシック" charset="-128"/>
              </a:rPr>
              <a:t>に下記の情報を</a:t>
            </a:r>
            <a:r>
              <a:rPr lang="ja-JP" altLang="en-US" sz="2800" dirty="0" smtClean="0">
                <a:latin typeface="Arial" charset="0"/>
                <a:ea typeface="ＭＳ Ｐゴシック" charset="-128"/>
              </a:rPr>
              <a:t>入れる。</a:t>
            </a:r>
            <a:endParaRPr lang="en-US" altLang="ja-JP" sz="2800" dirty="0">
              <a:latin typeface="Arial" charset="0"/>
              <a:ea typeface="ＭＳ Ｐゴシック" charset="-128"/>
            </a:endParaRPr>
          </a:p>
          <a:p>
            <a:pPr>
              <a:defRPr/>
            </a:pPr>
            <a:endParaRPr lang="en-US" altLang="ja-JP" sz="2800" dirty="0" smtClean="0">
              <a:latin typeface="Arial" charset="0"/>
              <a:ea typeface="ＭＳ Ｐゴシック" charset="-128"/>
            </a:endParaRPr>
          </a:p>
          <a:p>
            <a:pPr>
              <a:defRPr/>
            </a:pPr>
            <a:endParaRPr lang="en-US" altLang="ja-JP" sz="2800" dirty="0" smtClean="0">
              <a:latin typeface="Arial" charset="0"/>
              <a:ea typeface="ＭＳ Ｐゴシック" charset="-128"/>
            </a:endParaRPr>
          </a:p>
          <a:p>
            <a:pPr marL="0" indent="0">
              <a:defRPr/>
            </a:pPr>
            <a:endParaRPr lang="en-US" altLang="ja-JP" sz="2800" dirty="0">
              <a:latin typeface="Arial" charset="0"/>
              <a:ea typeface="ＭＳ Ｐゴシック" charset="-128"/>
            </a:endParaRPr>
          </a:p>
          <a:p>
            <a:pPr marL="0" indent="0">
              <a:defRPr/>
            </a:pPr>
            <a:endParaRPr lang="en-US" altLang="ja-JP" sz="2800" dirty="0">
              <a:latin typeface="Arial" charset="0"/>
              <a:ea typeface="ＭＳ Ｐゴシック" charset="-128"/>
            </a:endParaRPr>
          </a:p>
          <a:p>
            <a:pPr marL="0" indent="0">
              <a:defRPr/>
            </a:pPr>
            <a:endParaRPr lang="en-US" altLang="ja-JP" sz="2800" dirty="0" smtClean="0">
              <a:latin typeface="Arial" charset="0"/>
              <a:ea typeface="ＭＳ Ｐゴシック" charset="-128"/>
            </a:endParaRPr>
          </a:p>
          <a:p>
            <a:pPr marL="0" indent="0">
              <a:defRPr/>
            </a:pPr>
            <a:r>
              <a:rPr lang="en-US" altLang="ja-JP" sz="2800" dirty="0" smtClean="0">
                <a:latin typeface="Arial" charset="0"/>
                <a:ea typeface="ＭＳ Ｐゴシック" charset="-128"/>
              </a:rPr>
              <a:t>6. </a:t>
            </a:r>
            <a:r>
              <a:rPr lang="en-US" altLang="ja-JP" sz="2800" dirty="0" err="1" smtClean="0">
                <a:latin typeface="Arial" charset="0"/>
                <a:ea typeface="ＭＳ Ｐゴシック" charset="-128"/>
              </a:rPr>
              <a:t>user_table</a:t>
            </a:r>
            <a:r>
              <a:rPr lang="ja-JP" altLang="en-US" sz="2800" dirty="0" smtClean="0">
                <a:latin typeface="Arial" charset="0"/>
                <a:ea typeface="ＭＳ Ｐゴシック" charset="-128"/>
              </a:rPr>
              <a:t>の中から</a:t>
            </a:r>
            <a:r>
              <a:rPr lang="en-US" altLang="ja-JP" sz="2800" dirty="0" err="1" smtClean="0">
                <a:latin typeface="Arial" charset="0"/>
                <a:ea typeface="ＭＳ Ｐゴシック" charset="-128"/>
              </a:rPr>
              <a:t>user_id</a:t>
            </a:r>
            <a:r>
              <a:rPr lang="ja-JP" altLang="en-US" sz="2800" dirty="0" smtClean="0">
                <a:latin typeface="Arial" charset="0"/>
                <a:ea typeface="ＭＳ Ｐゴシック" charset="-128"/>
              </a:rPr>
              <a:t>が</a:t>
            </a:r>
            <a:r>
              <a:rPr lang="en-US" altLang="ja-JP" sz="2800" dirty="0" smtClean="0">
                <a:latin typeface="Arial" charset="0"/>
                <a:ea typeface="ＭＳ Ｐゴシック" charset="-128"/>
              </a:rPr>
              <a:t>03</a:t>
            </a:r>
            <a:r>
              <a:rPr lang="ja-JP" altLang="en-US" sz="2800" dirty="0" smtClean="0">
                <a:latin typeface="Arial" charset="0"/>
                <a:ea typeface="ＭＳ Ｐゴシック" charset="-128"/>
              </a:rPr>
              <a:t>または</a:t>
            </a:r>
            <a:r>
              <a:rPr lang="en-US" altLang="ja-JP" sz="2800" dirty="0" smtClean="0">
                <a:latin typeface="Arial" charset="0"/>
                <a:ea typeface="ＭＳ Ｐゴシック" charset="-128"/>
              </a:rPr>
              <a:t>04</a:t>
            </a:r>
            <a:r>
              <a:rPr lang="ja-JP" altLang="en-US" sz="2800" dirty="0" smtClean="0">
                <a:latin typeface="Arial" charset="0"/>
                <a:ea typeface="ＭＳ Ｐゴシック" charset="-128"/>
              </a:rPr>
              <a:t>の人を抽出。</a:t>
            </a:r>
            <a:endParaRPr lang="en-US" altLang="ja-JP" sz="2800" dirty="0" smtClean="0">
              <a:latin typeface="Arial" charset="0"/>
              <a:ea typeface="ＭＳ Ｐゴシック" charset="-128"/>
            </a:endParaRPr>
          </a:p>
          <a:p>
            <a:pPr marL="0" indent="0">
              <a:defRPr/>
            </a:pPr>
            <a:endParaRPr lang="en-US" altLang="ja-JP" dirty="0">
              <a:latin typeface="Arial" charset="0"/>
              <a:ea typeface="ＭＳ Ｐゴシック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294967295"/>
          </p:nvPr>
        </p:nvSpPr>
        <p:spPr>
          <a:xfrm>
            <a:off x="7552214" y="6348161"/>
            <a:ext cx="2406015" cy="320245"/>
          </a:xfrm>
          <a:prstGeom prst="rect">
            <a:avLst/>
          </a:prstGeom>
        </p:spPr>
        <p:txBody>
          <a:bodyPr/>
          <a:lstStyle/>
          <a:p>
            <a:fld id="{2103080A-4BDE-45D7-995B-AABAAE099321}" type="slidenum">
              <a:rPr kumimoji="1" lang="ja-JP" altLang="en-US" smtClean="0"/>
              <a:t>21</a:t>
            </a:fld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493272"/>
              </p:ext>
            </p:extLst>
          </p:nvPr>
        </p:nvGraphicFramePr>
        <p:xfrm>
          <a:off x="1530276" y="4442016"/>
          <a:ext cx="5428402" cy="166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9573"/>
                <a:gridCol w="1320775"/>
                <a:gridCol w="3038054"/>
              </a:tblGrid>
              <a:tr h="26890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ID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8425" marR="88425" marT="44193" marB="44193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名前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8425" marR="88425" marT="44193" marB="44193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パスワード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8425" marR="88425" marT="44193" marB="44193"/>
                </a:tc>
              </a:tr>
              <a:tr h="315847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8425" marR="88425" marT="44193" marB="44193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（自分）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8425" marR="88425" marT="44193" marB="44193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○○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8425" marR="88425" marT="44193" marB="44193"/>
                </a:tc>
              </a:tr>
              <a:tr h="26890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02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8425" marR="88425" marT="44193" marB="44193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倉田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8425" marR="88425" marT="44193" marB="44193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kanaboon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8425" marR="88425" marT="44193" marB="44193"/>
                </a:tc>
              </a:tr>
              <a:tr h="26890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03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8425" marR="88425" marT="44193" marB="44193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杉山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8425" marR="88425" marT="44193" marB="44193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sizuoka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8425" marR="88425" marT="44193" marB="44193"/>
                </a:tc>
              </a:tr>
              <a:tr h="26890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04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8425" marR="88425" marT="44193" marB="44193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鵜戸西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8425" marR="88425" marT="44193" marB="44193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secure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8425" marR="88425" marT="44193" marB="4419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55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600" dirty="0" smtClean="0"/>
              <a:t>DB</a:t>
            </a:r>
            <a:r>
              <a:rPr lang="ja-JP" altLang="en-US" sz="3600" dirty="0" smtClean="0"/>
              <a:t>（</a:t>
            </a:r>
            <a:r>
              <a:rPr lang="ja-JP" altLang="en-US" sz="3600" dirty="0"/>
              <a:t>データベース）ってなに？？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54213" y="1980431"/>
            <a:ext cx="9348714" cy="5328592"/>
          </a:xfrm>
        </p:spPr>
        <p:txBody>
          <a:bodyPr>
            <a:noAutofit/>
          </a:bodyPr>
          <a:lstStyle/>
          <a:p>
            <a:pPr marL="0" indent="0"/>
            <a:r>
              <a:rPr kumimoji="1" lang="ja-JP" altLang="en-US" sz="2400" dirty="0" smtClean="0"/>
              <a:t>★設置目的</a:t>
            </a:r>
            <a:endParaRPr kumimoji="1" lang="en-US" altLang="ja-JP" sz="2400" dirty="0" smtClean="0"/>
          </a:p>
          <a:p>
            <a:pPr marL="0" indent="0"/>
            <a:r>
              <a:rPr lang="ja-JP" altLang="en-US" sz="2400" dirty="0"/>
              <a:t>　</a:t>
            </a:r>
            <a:r>
              <a:rPr lang="ja-JP" altLang="en-US" sz="2400" dirty="0" smtClean="0"/>
              <a:t>　大規模情報の蓄積と管理</a:t>
            </a:r>
            <a:r>
              <a:rPr kumimoji="1" lang="ja-JP" altLang="en-US" sz="2400" dirty="0" smtClean="0"/>
              <a:t>の効率化のため。</a:t>
            </a:r>
            <a:endParaRPr kumimoji="1" lang="en-US" altLang="ja-JP" sz="2400" dirty="0" smtClean="0"/>
          </a:p>
          <a:p>
            <a:pPr marL="0" indent="0"/>
            <a:r>
              <a:rPr lang="ja-JP" altLang="en-US" sz="2400" dirty="0" smtClean="0"/>
              <a:t>　　必要</a:t>
            </a:r>
            <a:r>
              <a:rPr lang="ja-JP" altLang="en-US" sz="2400" dirty="0"/>
              <a:t>な情報を必要なときに瞬時に</a:t>
            </a:r>
            <a:r>
              <a:rPr lang="ja-JP" altLang="en-US" sz="2400" dirty="0" smtClean="0"/>
              <a:t>取り出すため。</a:t>
            </a:r>
            <a:endParaRPr kumimoji="1" lang="en-US" altLang="ja-JP" sz="2400" dirty="0" smtClean="0"/>
          </a:p>
          <a:p>
            <a:pPr marL="0" indent="0"/>
            <a:r>
              <a:rPr lang="ja-JP" altLang="en-US" sz="2400" dirty="0" smtClean="0"/>
              <a:t>★種類</a:t>
            </a:r>
            <a:endParaRPr lang="en-US" altLang="ja-JP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階層型</a:t>
            </a:r>
            <a:r>
              <a:rPr lang="ja-JP" altLang="en-US" sz="2400" dirty="0"/>
              <a:t>データベース</a:t>
            </a:r>
            <a:endParaRPr lang="en-US" altLang="ja-JP" sz="2400" dirty="0"/>
          </a:p>
          <a:p>
            <a:pPr marL="0" indent="0"/>
            <a:r>
              <a:rPr lang="ja-JP" altLang="en-US" sz="2400" dirty="0" smtClean="0"/>
              <a:t>　階層型</a:t>
            </a:r>
            <a:r>
              <a:rPr lang="ja-JP" altLang="en-US" sz="2400" dirty="0"/>
              <a:t>に</a:t>
            </a:r>
            <a:r>
              <a:rPr lang="ja-JP" altLang="en-US" sz="2400" dirty="0" smtClean="0"/>
              <a:t>格納</a:t>
            </a:r>
            <a:r>
              <a:rPr lang="ja-JP" altLang="en-US" sz="2400" dirty="0"/>
              <a:t>・</a:t>
            </a:r>
            <a:r>
              <a:rPr lang="ja-JP" altLang="en-US" sz="2400" dirty="0" smtClean="0"/>
              <a:t>整理</a:t>
            </a:r>
            <a:r>
              <a:rPr lang="ja-JP" altLang="en-US" sz="2400" dirty="0"/>
              <a:t>する仕組みを</a:t>
            </a:r>
            <a:r>
              <a:rPr lang="ja-JP" altLang="en-US" sz="2400" dirty="0" smtClean="0"/>
              <a:t>持った</a:t>
            </a:r>
            <a:r>
              <a:rPr lang="en-US" altLang="ja-JP" sz="2400" dirty="0" smtClean="0"/>
              <a:t>DB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ネットワーク型データベース</a:t>
            </a:r>
            <a:endParaRPr lang="en-US" altLang="ja-JP" sz="2400" dirty="0" smtClean="0"/>
          </a:p>
          <a:p>
            <a:pPr marL="0" indent="0"/>
            <a:r>
              <a:rPr lang="ja-JP" altLang="en-US" sz="2400" dirty="0" smtClean="0"/>
              <a:t>　それぞれ</a:t>
            </a:r>
            <a:r>
              <a:rPr lang="ja-JP" altLang="en-US" sz="2400" dirty="0"/>
              <a:t>のデータが網の目の形で繋がって</a:t>
            </a:r>
            <a:r>
              <a:rPr lang="ja-JP" altLang="en-US" sz="2400" dirty="0" smtClean="0"/>
              <a:t>いる</a:t>
            </a:r>
            <a:r>
              <a:rPr lang="en-US" altLang="ja-JP" sz="2400" dirty="0" smtClean="0"/>
              <a:t>DB</a:t>
            </a:r>
          </a:p>
          <a:p>
            <a:pPr marL="0" indent="0"/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 smtClean="0">
                <a:solidFill>
                  <a:srgbClr val="FF0000"/>
                </a:solidFill>
              </a:rPr>
              <a:t>リレーショナル型</a:t>
            </a:r>
            <a:r>
              <a:rPr lang="ja-JP" altLang="en-US" sz="2400" dirty="0">
                <a:solidFill>
                  <a:srgbClr val="FF0000"/>
                </a:solidFill>
              </a:rPr>
              <a:t>データベース（</a:t>
            </a:r>
            <a:r>
              <a:rPr lang="en-US" altLang="ja-JP" sz="2400" dirty="0" err="1">
                <a:solidFill>
                  <a:srgbClr val="FF0000"/>
                </a:solidFill>
              </a:rPr>
              <a:t>RDB:Relational</a:t>
            </a:r>
            <a:r>
              <a:rPr lang="en-US" altLang="ja-JP" sz="2400" dirty="0">
                <a:solidFill>
                  <a:srgbClr val="FF0000"/>
                </a:solidFill>
              </a:rPr>
              <a:t> </a:t>
            </a:r>
            <a:r>
              <a:rPr lang="en-US" altLang="ja-JP" sz="2400" dirty="0" err="1">
                <a:solidFill>
                  <a:srgbClr val="FF0000"/>
                </a:solidFill>
              </a:rPr>
              <a:t>DataBase</a:t>
            </a:r>
            <a:r>
              <a:rPr lang="ja-JP" altLang="en-US" sz="2400" dirty="0" smtClean="0">
                <a:solidFill>
                  <a:srgbClr val="FF0000"/>
                </a:solidFill>
              </a:rPr>
              <a:t>）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pPr marL="0" indent="0"/>
            <a:r>
              <a:rPr lang="ja-JP" altLang="en-US" sz="2400" dirty="0" smtClean="0">
                <a:solidFill>
                  <a:srgbClr val="FF0000"/>
                </a:solidFill>
              </a:rPr>
              <a:t>　</a:t>
            </a:r>
            <a:r>
              <a:rPr lang="ja-JP" altLang="en-US" sz="2400" dirty="0" smtClean="0"/>
              <a:t>データ</a:t>
            </a:r>
            <a:r>
              <a:rPr lang="ja-JP" altLang="en-US" sz="2400" dirty="0"/>
              <a:t>を行と列から構成される</a:t>
            </a:r>
            <a:r>
              <a:rPr lang="en-US" altLang="ja-JP" sz="2400" dirty="0"/>
              <a:t>2</a:t>
            </a:r>
            <a:r>
              <a:rPr lang="ja-JP" altLang="en-US" sz="2400" dirty="0"/>
              <a:t>次元の表形式で</a:t>
            </a:r>
            <a:r>
              <a:rPr lang="ja-JP" altLang="en-US" sz="2400" dirty="0" smtClean="0"/>
              <a:t>表す</a:t>
            </a:r>
            <a:r>
              <a:rPr lang="en-US" altLang="ja-JP" sz="2400" dirty="0" smtClean="0"/>
              <a:t>DB</a:t>
            </a:r>
            <a:r>
              <a:rPr kumimoji="1" lang="ja-JP" altLang="en-US" sz="2400" dirty="0"/>
              <a:t>　</a:t>
            </a:r>
          </a:p>
        </p:txBody>
      </p:sp>
      <p:pic>
        <p:nvPicPr>
          <p:cNvPr id="5126" name="Picture 6" descr="図1 データベースの種類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3235" b="1666"/>
          <a:stretch/>
        </p:blipFill>
        <p:spPr bwMode="auto">
          <a:xfrm>
            <a:off x="8623530" y="3050716"/>
            <a:ext cx="1679397" cy="134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図1 データベースの種類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15" b="1513"/>
          <a:stretch/>
        </p:blipFill>
        <p:spPr bwMode="auto">
          <a:xfrm>
            <a:off x="8601784" y="4539515"/>
            <a:ext cx="1701143" cy="135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4294967295"/>
          </p:nvPr>
        </p:nvSpPr>
        <p:spPr>
          <a:xfrm>
            <a:off x="7552214" y="6348161"/>
            <a:ext cx="2406015" cy="320245"/>
          </a:xfrm>
          <a:prstGeom prst="rect">
            <a:avLst/>
          </a:prstGeom>
        </p:spPr>
        <p:txBody>
          <a:bodyPr/>
          <a:lstStyle/>
          <a:p>
            <a:fld id="{2103080A-4BDE-45D7-995B-AABAAE09932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45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 smtClean="0"/>
              <a:t>RDB</a:t>
            </a:r>
            <a:r>
              <a:rPr lang="ja-JP" altLang="en-US" sz="4000" dirty="0" smtClean="0"/>
              <a:t>とテーブル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42244" y="1980431"/>
            <a:ext cx="9451156" cy="4751920"/>
          </a:xfrm>
        </p:spPr>
        <p:txBody>
          <a:bodyPr/>
          <a:lstStyle/>
          <a:p>
            <a:pPr marL="0" indent="0"/>
            <a:r>
              <a:rPr kumimoji="1" lang="ja-JP" altLang="en-US" sz="2400" dirty="0" smtClean="0"/>
              <a:t>ＤＢには直接データを入れることはできない</a:t>
            </a:r>
            <a:r>
              <a:rPr lang="ja-JP" altLang="en-US" sz="2400" dirty="0" smtClean="0"/>
              <a:t>。</a:t>
            </a:r>
            <a:endParaRPr lang="en-US" altLang="ja-JP" sz="2400" dirty="0" smtClean="0"/>
          </a:p>
          <a:p>
            <a:pPr marL="0" indent="0"/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→データの入れ物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テーブル</a:t>
            </a:r>
            <a:r>
              <a:rPr kumimoji="1" lang="en-US" altLang="ja-JP" sz="2400" dirty="0" smtClean="0"/>
              <a:t>)</a:t>
            </a:r>
            <a:r>
              <a:rPr kumimoji="1" lang="ja-JP" altLang="en-US" sz="2400" dirty="0" smtClean="0"/>
              <a:t>を作ってそこにデータを入れる</a:t>
            </a:r>
            <a:endParaRPr kumimoji="1" lang="en-US" altLang="ja-JP" sz="2400" dirty="0" smtClean="0"/>
          </a:p>
          <a:p>
            <a:pPr marL="0" indent="0"/>
            <a:endParaRPr lang="en-US" altLang="ja-JP" sz="2400" dirty="0" smtClean="0"/>
          </a:p>
          <a:p>
            <a:pPr marL="0" indent="0"/>
            <a:endParaRPr lang="en-US" altLang="ja-JP" sz="2400" dirty="0"/>
          </a:p>
          <a:p>
            <a:pPr marL="0" indent="0"/>
            <a:r>
              <a:rPr kumimoji="1" lang="ja-JP" altLang="en-US" sz="2400" dirty="0" smtClean="0"/>
              <a:t>商品情報</a:t>
            </a:r>
            <a:endParaRPr kumimoji="1" lang="en-US" altLang="ja-JP" sz="2400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332118"/>
              </p:ext>
            </p:extLst>
          </p:nvPr>
        </p:nvGraphicFramePr>
        <p:xfrm>
          <a:off x="1023975" y="4145719"/>
          <a:ext cx="8499189" cy="2202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908"/>
                <a:gridCol w="3117373"/>
                <a:gridCol w="2690908"/>
              </a:tblGrid>
              <a:tr h="5506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 dirty="0">
                          <a:effectLst/>
                        </a:rPr>
                        <a:t>商品コード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 dirty="0">
                          <a:effectLst/>
                        </a:rPr>
                        <a:t>商品名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effectLst/>
                        </a:rPr>
                        <a:t>価格</a:t>
                      </a:r>
                      <a:endParaRPr lang="ja-JP" sz="32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</a:tr>
              <a:tr h="5506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101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 dirty="0">
                          <a:effectLst/>
                        </a:rPr>
                        <a:t>ポテトチップス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100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</a:tr>
              <a:tr h="5506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102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 dirty="0">
                          <a:effectLst/>
                        </a:rPr>
                        <a:t>チョコレート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150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</a:tr>
              <a:tr h="5506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201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 dirty="0">
                          <a:effectLst/>
                        </a:rPr>
                        <a:t>クッキー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200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</a:tr>
            </a:tbl>
          </a:graphicData>
        </a:graphic>
      </p:graphicFrame>
      <p:sp>
        <p:nvSpPr>
          <p:cNvPr id="5" name="スライド番号プレースホルダー 4"/>
          <p:cNvSpPr>
            <a:spLocks noGrp="1"/>
          </p:cNvSpPr>
          <p:nvPr>
            <p:ph type="sldNum" sz="quarter" idx="4294967295"/>
          </p:nvPr>
        </p:nvSpPr>
        <p:spPr>
          <a:xfrm>
            <a:off x="7552214" y="6348161"/>
            <a:ext cx="2406015" cy="320245"/>
          </a:xfrm>
          <a:prstGeom prst="rect">
            <a:avLst/>
          </a:prstGeom>
        </p:spPr>
        <p:txBody>
          <a:bodyPr/>
          <a:lstStyle/>
          <a:p>
            <a:fld id="{2103080A-4BDE-45D7-995B-AABAAE09932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46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 smtClean="0"/>
              <a:t>RDB</a:t>
            </a:r>
            <a:r>
              <a:rPr lang="ja-JP" altLang="en-US" sz="4000" dirty="0" smtClean="0"/>
              <a:t>とテーブル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42244" y="1980431"/>
            <a:ext cx="9451156" cy="4751920"/>
          </a:xfrm>
        </p:spPr>
        <p:txBody>
          <a:bodyPr/>
          <a:lstStyle/>
          <a:p>
            <a:pPr marL="0" indent="0"/>
            <a:r>
              <a:rPr kumimoji="1" lang="ja-JP" altLang="en-US" sz="2400" dirty="0" smtClean="0"/>
              <a:t>ＤＢには直接データを入れることはできない</a:t>
            </a:r>
            <a:r>
              <a:rPr lang="ja-JP" altLang="en-US" sz="2400" dirty="0" smtClean="0"/>
              <a:t>。</a:t>
            </a:r>
            <a:endParaRPr lang="en-US" altLang="ja-JP" sz="2400" dirty="0" smtClean="0"/>
          </a:p>
          <a:p>
            <a:pPr marL="0" indent="0"/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→データの入れ物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テーブル</a:t>
            </a:r>
            <a:r>
              <a:rPr kumimoji="1" lang="en-US" altLang="ja-JP" sz="2400" dirty="0" smtClean="0"/>
              <a:t>)</a:t>
            </a:r>
            <a:r>
              <a:rPr kumimoji="1" lang="ja-JP" altLang="en-US" sz="2400" dirty="0" smtClean="0"/>
              <a:t>を作ってそこにデータを入れる</a:t>
            </a:r>
            <a:endParaRPr kumimoji="1" lang="en-US" altLang="ja-JP" sz="2400" dirty="0" smtClean="0"/>
          </a:p>
          <a:p>
            <a:pPr marL="0" indent="0"/>
            <a:endParaRPr lang="en-US" altLang="ja-JP" sz="2400" dirty="0" smtClean="0"/>
          </a:p>
          <a:p>
            <a:pPr marL="0" indent="0"/>
            <a:endParaRPr lang="en-US" altLang="ja-JP" sz="2400" dirty="0"/>
          </a:p>
          <a:p>
            <a:pPr marL="0" indent="0"/>
            <a:r>
              <a:rPr kumimoji="1" lang="ja-JP" altLang="en-US" sz="2400" dirty="0" smtClean="0"/>
              <a:t>商品情報                       </a:t>
            </a:r>
            <a:r>
              <a:rPr lang="ja-JP" altLang="en-US" sz="2400" dirty="0">
                <a:solidFill>
                  <a:srgbClr val="FF0000"/>
                </a:solidFill>
              </a:rPr>
              <a:t>↓テーブル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 marL="0" indent="0"/>
            <a:endParaRPr kumimoji="1" lang="en-US" altLang="ja-JP" sz="2400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023975" y="4145719"/>
          <a:ext cx="8499189" cy="2202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908"/>
                <a:gridCol w="3117373"/>
                <a:gridCol w="2690908"/>
              </a:tblGrid>
              <a:tr h="5506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 dirty="0">
                          <a:effectLst/>
                        </a:rPr>
                        <a:t>商品コード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 dirty="0">
                          <a:effectLst/>
                        </a:rPr>
                        <a:t>商品名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effectLst/>
                        </a:rPr>
                        <a:t>価格</a:t>
                      </a:r>
                      <a:endParaRPr lang="ja-JP" sz="32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</a:tr>
              <a:tr h="5506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101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 dirty="0">
                          <a:effectLst/>
                        </a:rPr>
                        <a:t>ポテトチップス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100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</a:tr>
              <a:tr h="5506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102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 dirty="0">
                          <a:effectLst/>
                        </a:rPr>
                        <a:t>チョコレート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150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</a:tr>
              <a:tr h="5506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201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 dirty="0">
                          <a:effectLst/>
                        </a:rPr>
                        <a:t>クッキー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200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</a:tr>
            </a:tbl>
          </a:graphicData>
        </a:graphic>
      </p:graphicFrame>
      <p:sp>
        <p:nvSpPr>
          <p:cNvPr id="5" name="スライド番号プレースホルダー 4"/>
          <p:cNvSpPr>
            <a:spLocks noGrp="1"/>
          </p:cNvSpPr>
          <p:nvPr>
            <p:ph type="sldNum" sz="quarter" idx="4294967295"/>
          </p:nvPr>
        </p:nvSpPr>
        <p:spPr>
          <a:xfrm>
            <a:off x="7552214" y="6348161"/>
            <a:ext cx="2406015" cy="320245"/>
          </a:xfrm>
          <a:prstGeom prst="rect">
            <a:avLst/>
          </a:prstGeom>
        </p:spPr>
        <p:txBody>
          <a:bodyPr/>
          <a:lstStyle/>
          <a:p>
            <a:fld id="{2103080A-4BDE-45D7-995B-AABAAE099321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1023974" y="4134154"/>
            <a:ext cx="8499190" cy="215006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42"/>
          </a:p>
        </p:txBody>
      </p:sp>
    </p:spTree>
    <p:extLst>
      <p:ext uri="{BB962C8B-B14F-4D97-AF65-F5344CB8AC3E}">
        <p14:creationId xmlns:p14="http://schemas.microsoft.com/office/powerpoint/2010/main" val="178599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 smtClean="0"/>
              <a:t>RDB</a:t>
            </a:r>
            <a:r>
              <a:rPr lang="ja-JP" altLang="en-US" sz="4000" dirty="0" smtClean="0"/>
              <a:t>とテーブル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42244" y="1980431"/>
            <a:ext cx="9451156" cy="4751920"/>
          </a:xfrm>
        </p:spPr>
        <p:txBody>
          <a:bodyPr/>
          <a:lstStyle/>
          <a:p>
            <a:pPr marL="0" indent="0"/>
            <a:r>
              <a:rPr kumimoji="1" lang="ja-JP" altLang="en-US" sz="2400" dirty="0" smtClean="0"/>
              <a:t>ＤＢには直接データを入れることはできない</a:t>
            </a:r>
            <a:r>
              <a:rPr lang="ja-JP" altLang="en-US" sz="2400" dirty="0" smtClean="0"/>
              <a:t>。</a:t>
            </a:r>
            <a:endParaRPr lang="en-US" altLang="ja-JP" sz="2400" dirty="0" smtClean="0"/>
          </a:p>
          <a:p>
            <a:pPr marL="0" indent="0"/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→データの入れ物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テーブル</a:t>
            </a:r>
            <a:r>
              <a:rPr kumimoji="1" lang="en-US" altLang="ja-JP" sz="2400" dirty="0" smtClean="0"/>
              <a:t>)</a:t>
            </a:r>
            <a:r>
              <a:rPr kumimoji="1" lang="ja-JP" altLang="en-US" sz="2400" dirty="0" smtClean="0"/>
              <a:t>を作ってそこにデータを入れる</a:t>
            </a:r>
            <a:endParaRPr kumimoji="1" lang="en-US" altLang="ja-JP" sz="2400" dirty="0" smtClean="0"/>
          </a:p>
          <a:p>
            <a:pPr marL="0" indent="0"/>
            <a:endParaRPr lang="en-US" altLang="ja-JP" sz="2400" dirty="0" smtClean="0"/>
          </a:p>
          <a:p>
            <a:pPr marL="0" indent="0"/>
            <a:endParaRPr lang="en-US" altLang="ja-JP" sz="2400" dirty="0"/>
          </a:p>
          <a:p>
            <a:pPr marL="0" indent="0"/>
            <a:r>
              <a:rPr lang="ja-JP" altLang="en-US" sz="2400" dirty="0" smtClean="0">
                <a:solidFill>
                  <a:srgbClr val="FF0000"/>
                </a:solidFill>
              </a:rPr>
              <a:t>商品</a:t>
            </a:r>
            <a:r>
              <a:rPr lang="ja-JP" altLang="en-US" sz="2400" dirty="0">
                <a:solidFill>
                  <a:srgbClr val="FF0000"/>
                </a:solidFill>
              </a:rPr>
              <a:t>情報　　　　　　　←テーブル名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 marL="0" indent="0"/>
            <a:endParaRPr kumimoji="1" lang="en-US" altLang="ja-JP" sz="2400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023975" y="4145719"/>
          <a:ext cx="8499189" cy="2202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908"/>
                <a:gridCol w="3117373"/>
                <a:gridCol w="2690908"/>
              </a:tblGrid>
              <a:tr h="5506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 dirty="0">
                          <a:effectLst/>
                        </a:rPr>
                        <a:t>商品コード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 dirty="0">
                          <a:effectLst/>
                        </a:rPr>
                        <a:t>商品名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effectLst/>
                        </a:rPr>
                        <a:t>価格</a:t>
                      </a:r>
                      <a:endParaRPr lang="ja-JP" sz="32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</a:tr>
              <a:tr h="5506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101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 dirty="0">
                          <a:effectLst/>
                        </a:rPr>
                        <a:t>ポテトチップス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100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</a:tr>
              <a:tr h="5506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102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 dirty="0">
                          <a:effectLst/>
                        </a:rPr>
                        <a:t>チョコレート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150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</a:tr>
              <a:tr h="5506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201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 dirty="0">
                          <a:effectLst/>
                        </a:rPr>
                        <a:t>クッキー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200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</a:tr>
            </a:tbl>
          </a:graphicData>
        </a:graphic>
      </p:graphicFrame>
      <p:sp>
        <p:nvSpPr>
          <p:cNvPr id="5" name="スライド番号プレースホルダー 4"/>
          <p:cNvSpPr>
            <a:spLocks noGrp="1"/>
          </p:cNvSpPr>
          <p:nvPr>
            <p:ph type="sldNum" sz="quarter" idx="4294967295"/>
          </p:nvPr>
        </p:nvSpPr>
        <p:spPr>
          <a:xfrm>
            <a:off x="7552214" y="6348161"/>
            <a:ext cx="2406015" cy="320245"/>
          </a:xfrm>
          <a:prstGeom prst="rect">
            <a:avLst/>
          </a:prstGeom>
        </p:spPr>
        <p:txBody>
          <a:bodyPr/>
          <a:lstStyle/>
          <a:p>
            <a:fld id="{2103080A-4BDE-45D7-995B-AABAAE09932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39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 smtClean="0"/>
              <a:t>RDB</a:t>
            </a:r>
            <a:r>
              <a:rPr lang="ja-JP" altLang="en-US" sz="4000" dirty="0" smtClean="0"/>
              <a:t>とテーブル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42244" y="1980431"/>
            <a:ext cx="9451156" cy="4751920"/>
          </a:xfrm>
        </p:spPr>
        <p:txBody>
          <a:bodyPr/>
          <a:lstStyle/>
          <a:p>
            <a:pPr marL="0" indent="0"/>
            <a:r>
              <a:rPr kumimoji="1" lang="ja-JP" altLang="en-US" sz="2400" dirty="0" smtClean="0"/>
              <a:t>ＤＢには直接データを入れることはできない</a:t>
            </a:r>
            <a:r>
              <a:rPr lang="ja-JP" altLang="en-US" sz="2400" dirty="0" smtClean="0"/>
              <a:t>。</a:t>
            </a:r>
            <a:endParaRPr lang="en-US" altLang="ja-JP" sz="2400" dirty="0" smtClean="0"/>
          </a:p>
          <a:p>
            <a:pPr marL="0" indent="0"/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→データの入れ物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テーブル</a:t>
            </a:r>
            <a:r>
              <a:rPr kumimoji="1" lang="en-US" altLang="ja-JP" sz="2400" dirty="0" smtClean="0"/>
              <a:t>)</a:t>
            </a:r>
            <a:r>
              <a:rPr kumimoji="1" lang="ja-JP" altLang="en-US" sz="2400" dirty="0" smtClean="0"/>
              <a:t>を作ってそこにデータを入れる</a:t>
            </a:r>
            <a:endParaRPr kumimoji="1" lang="en-US" altLang="ja-JP" sz="2400" dirty="0" smtClean="0"/>
          </a:p>
          <a:p>
            <a:pPr marL="0" indent="0"/>
            <a:endParaRPr lang="en-US" altLang="ja-JP" sz="2400" dirty="0" smtClean="0"/>
          </a:p>
          <a:p>
            <a:pPr marL="0" indent="0"/>
            <a:endParaRPr lang="en-US" altLang="ja-JP" sz="2400" dirty="0"/>
          </a:p>
          <a:p>
            <a:pPr marL="0" indent="0"/>
            <a:r>
              <a:rPr kumimoji="1" lang="ja-JP" altLang="en-US" sz="2400" dirty="0" smtClean="0"/>
              <a:t>商品情報                                              </a:t>
            </a:r>
            <a:r>
              <a:rPr lang="ja-JP" altLang="en-US" sz="2400" dirty="0">
                <a:solidFill>
                  <a:srgbClr val="FF0000"/>
                </a:solidFill>
              </a:rPr>
              <a:t>↓カラム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 marL="0" indent="0"/>
            <a:endParaRPr kumimoji="1" lang="en-US" altLang="ja-JP" sz="2400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023975" y="4145719"/>
          <a:ext cx="8499189" cy="2202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908"/>
                <a:gridCol w="3117373"/>
                <a:gridCol w="2690908"/>
              </a:tblGrid>
              <a:tr h="5506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 dirty="0">
                          <a:effectLst/>
                        </a:rPr>
                        <a:t>商品コード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 dirty="0">
                          <a:effectLst/>
                        </a:rPr>
                        <a:t>商品名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effectLst/>
                        </a:rPr>
                        <a:t>価格</a:t>
                      </a:r>
                      <a:endParaRPr lang="ja-JP" sz="32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</a:tr>
              <a:tr h="5506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101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 dirty="0">
                          <a:effectLst/>
                        </a:rPr>
                        <a:t>ポテトチップス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100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</a:tr>
              <a:tr h="5506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102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 dirty="0">
                          <a:effectLst/>
                        </a:rPr>
                        <a:t>チョコレート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150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</a:tr>
              <a:tr h="5506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201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 dirty="0">
                          <a:effectLst/>
                        </a:rPr>
                        <a:t>クッキー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200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</a:tr>
            </a:tbl>
          </a:graphicData>
        </a:graphic>
      </p:graphicFrame>
      <p:sp>
        <p:nvSpPr>
          <p:cNvPr id="5" name="スライド番号プレースホルダー 4"/>
          <p:cNvSpPr>
            <a:spLocks noGrp="1"/>
          </p:cNvSpPr>
          <p:nvPr>
            <p:ph type="sldNum" sz="quarter" idx="4294967295"/>
          </p:nvPr>
        </p:nvSpPr>
        <p:spPr>
          <a:xfrm>
            <a:off x="7552214" y="6348161"/>
            <a:ext cx="2406015" cy="320245"/>
          </a:xfrm>
          <a:prstGeom prst="rect">
            <a:avLst/>
          </a:prstGeom>
        </p:spPr>
        <p:txBody>
          <a:bodyPr/>
          <a:lstStyle/>
          <a:p>
            <a:fld id="{2103080A-4BDE-45D7-995B-AABAAE099321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6779765" y="4145719"/>
            <a:ext cx="2743399" cy="220244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42"/>
          </a:p>
        </p:txBody>
      </p:sp>
    </p:spTree>
    <p:extLst>
      <p:ext uri="{BB962C8B-B14F-4D97-AF65-F5344CB8AC3E}">
        <p14:creationId xmlns:p14="http://schemas.microsoft.com/office/powerpoint/2010/main" val="137353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 smtClean="0"/>
              <a:t>RDB</a:t>
            </a:r>
            <a:r>
              <a:rPr lang="ja-JP" altLang="en-US" sz="4000" dirty="0" smtClean="0"/>
              <a:t>とテーブル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42244" y="1980431"/>
            <a:ext cx="9451156" cy="4751920"/>
          </a:xfrm>
        </p:spPr>
        <p:txBody>
          <a:bodyPr/>
          <a:lstStyle/>
          <a:p>
            <a:pPr marL="0" indent="0"/>
            <a:r>
              <a:rPr kumimoji="1" lang="ja-JP" altLang="en-US" sz="2400" dirty="0" smtClean="0"/>
              <a:t>ＤＢには直接データを入れることはできない</a:t>
            </a:r>
            <a:r>
              <a:rPr lang="ja-JP" altLang="en-US" sz="2400" dirty="0" smtClean="0"/>
              <a:t>。</a:t>
            </a:r>
            <a:endParaRPr lang="en-US" altLang="ja-JP" sz="2400" dirty="0" smtClean="0"/>
          </a:p>
          <a:p>
            <a:pPr marL="0" indent="0"/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→データの入れ物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テーブル</a:t>
            </a:r>
            <a:r>
              <a:rPr kumimoji="1" lang="en-US" altLang="ja-JP" sz="2400" dirty="0" smtClean="0"/>
              <a:t>)</a:t>
            </a:r>
            <a:r>
              <a:rPr kumimoji="1" lang="ja-JP" altLang="en-US" sz="2400" dirty="0" smtClean="0"/>
              <a:t>を作ってそこにデータを入れる</a:t>
            </a:r>
            <a:endParaRPr kumimoji="1" lang="en-US" altLang="ja-JP" sz="2400" dirty="0" smtClean="0"/>
          </a:p>
          <a:p>
            <a:pPr marL="0" indent="0"/>
            <a:endParaRPr lang="en-US" altLang="ja-JP" sz="2400" dirty="0" smtClean="0"/>
          </a:p>
          <a:p>
            <a:pPr marL="0" indent="0"/>
            <a:endParaRPr lang="en-US" altLang="ja-JP" sz="2400" dirty="0"/>
          </a:p>
          <a:p>
            <a:pPr marL="0" indent="0"/>
            <a:r>
              <a:rPr kumimoji="1" lang="ja-JP" altLang="en-US" sz="2400" dirty="0" smtClean="0"/>
              <a:t>商品情報          </a:t>
            </a:r>
            <a:r>
              <a:rPr lang="ja-JP" altLang="en-US" sz="2400" dirty="0" smtClean="0">
                <a:solidFill>
                  <a:srgbClr val="FF0000"/>
                </a:solidFill>
              </a:rPr>
              <a:t>レコード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 marL="0" indent="0"/>
            <a:endParaRPr kumimoji="1" lang="en-US" altLang="ja-JP" sz="2400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023975" y="4145719"/>
          <a:ext cx="8499189" cy="2202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908"/>
                <a:gridCol w="3117373"/>
                <a:gridCol w="2690908"/>
              </a:tblGrid>
              <a:tr h="5506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 dirty="0">
                          <a:effectLst/>
                        </a:rPr>
                        <a:t>商品コード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 dirty="0">
                          <a:effectLst/>
                        </a:rPr>
                        <a:t>商品名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effectLst/>
                        </a:rPr>
                        <a:t>価格</a:t>
                      </a:r>
                      <a:endParaRPr lang="ja-JP" sz="32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</a:tr>
              <a:tr h="5506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101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 dirty="0">
                          <a:effectLst/>
                        </a:rPr>
                        <a:t>ポテトチップス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100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</a:tr>
              <a:tr h="5506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102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 dirty="0">
                          <a:effectLst/>
                        </a:rPr>
                        <a:t>チョコレート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150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</a:tr>
              <a:tr h="5506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201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 dirty="0">
                          <a:effectLst/>
                        </a:rPr>
                        <a:t>クッキー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200</a:t>
                      </a:r>
                      <a:endParaRPr lang="ja-JP" sz="3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6319" marR="66319" marT="0" marB="0"/>
                </a:tc>
              </a:tr>
            </a:tbl>
          </a:graphicData>
        </a:graphic>
      </p:graphicFrame>
      <p:sp>
        <p:nvSpPr>
          <p:cNvPr id="5" name="スライド番号プレースホルダー 4"/>
          <p:cNvSpPr>
            <a:spLocks noGrp="1"/>
          </p:cNvSpPr>
          <p:nvPr>
            <p:ph type="sldNum" sz="quarter" idx="4294967295"/>
          </p:nvPr>
        </p:nvSpPr>
        <p:spPr>
          <a:xfrm>
            <a:off x="7552214" y="6348161"/>
            <a:ext cx="2406015" cy="320245"/>
          </a:xfrm>
          <a:prstGeom prst="rect">
            <a:avLst/>
          </a:prstGeom>
        </p:spPr>
        <p:txBody>
          <a:bodyPr/>
          <a:lstStyle/>
          <a:p>
            <a:fld id="{2103080A-4BDE-45D7-995B-AABAAE099321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1023975" y="5246941"/>
            <a:ext cx="8499189" cy="5249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42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330476" y="3964633"/>
            <a:ext cx="14582" cy="1210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92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 smtClean="0"/>
              <a:t>RDB</a:t>
            </a:r>
            <a:r>
              <a:rPr lang="ja-JP" altLang="en-US" sz="4000" dirty="0" smtClean="0"/>
              <a:t>と</a:t>
            </a:r>
            <a:r>
              <a:rPr lang="ja-JP" altLang="en-US" sz="4000" dirty="0"/>
              <a:t>テーブル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kumimoji="1" lang="ja-JP" altLang="en-US" sz="2800" dirty="0" smtClean="0"/>
              <a:t>データベースの中に</a:t>
            </a:r>
            <a:r>
              <a:rPr lang="ja-JP" altLang="en-US" sz="2800" dirty="0"/>
              <a:t>は</a:t>
            </a:r>
            <a:r>
              <a:rPr kumimoji="1" lang="ja-JP" altLang="en-US" sz="2800" dirty="0" smtClean="0"/>
              <a:t>複数テーブルが存在する。</a:t>
            </a:r>
            <a:endParaRPr kumimoji="1" lang="ja-JP" altLang="en-US" sz="2800" dirty="0"/>
          </a:p>
        </p:txBody>
      </p:sp>
      <p:pic>
        <p:nvPicPr>
          <p:cNvPr id="4098" name="Picture 2" descr="http://www.phppro.jp/images/school/mysql/3/6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2" t="4677" r="6119" b="14582"/>
          <a:stretch/>
        </p:blipFill>
        <p:spPr bwMode="auto">
          <a:xfrm>
            <a:off x="1410404" y="2744996"/>
            <a:ext cx="7344817" cy="415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4294967295"/>
          </p:nvPr>
        </p:nvSpPr>
        <p:spPr>
          <a:xfrm>
            <a:off x="7552214" y="6348161"/>
            <a:ext cx="2406015" cy="320245"/>
          </a:xfrm>
          <a:prstGeom prst="rect">
            <a:avLst/>
          </a:prstGeom>
        </p:spPr>
        <p:txBody>
          <a:bodyPr/>
          <a:lstStyle/>
          <a:p>
            <a:fld id="{2103080A-4BDE-45D7-995B-AABAAE09932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58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se">
  <a:themeElements>
    <a:clrScheme name="キュート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rose">
      <a:majorFont>
        <a:latin typeface="HG丸ｺﾞｼｯｸM-PRO"/>
        <a:ea typeface="HG丸ｺﾞｼｯｸM-PRO"/>
        <a:cs typeface=""/>
      </a:majorFont>
      <a:minorFont>
        <a:latin typeface="HG丸ｺﾞｼｯｸM-PRO"/>
        <a:ea typeface="HG丸ｺﾞｼｯｸM-PRO"/>
        <a:cs typeface=""/>
      </a:minorFont>
    </a:fontScheme>
    <a:fmtScheme name="キュート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600</Words>
  <Application>Microsoft Office PowerPoint</Application>
  <PresentationFormat>ユーザー設定</PresentationFormat>
  <Paragraphs>346</Paragraphs>
  <Slides>21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30" baseType="lpstr">
      <vt:lpstr>Arial</vt:lpstr>
      <vt:lpstr>HG丸ｺﾞｼｯｸM-PRO</vt:lpstr>
      <vt:lpstr>Calibri</vt:lpstr>
      <vt:lpstr>ＭＳ 明朝</vt:lpstr>
      <vt:lpstr>Century</vt:lpstr>
      <vt:lpstr>ＭＳ Ｐゴシック</vt:lpstr>
      <vt:lpstr>Times New Roman</vt:lpstr>
      <vt:lpstr>Arial Unicode MS</vt:lpstr>
      <vt:lpstr>rose</vt:lpstr>
      <vt:lpstr>ＤＢ入門</vt:lpstr>
      <vt:lpstr>DB（データベース）ってなに？？</vt:lpstr>
      <vt:lpstr>DB（データベース）ってなに？？</vt:lpstr>
      <vt:lpstr>RDBとテーブル</vt:lpstr>
      <vt:lpstr>RDBとテーブル</vt:lpstr>
      <vt:lpstr>RDBとテーブル</vt:lpstr>
      <vt:lpstr>RDBとテーブル</vt:lpstr>
      <vt:lpstr>RDBとテーブル</vt:lpstr>
      <vt:lpstr>RDBとテーブル</vt:lpstr>
      <vt:lpstr>DBで使う言語は？</vt:lpstr>
      <vt:lpstr>DBの作成</vt:lpstr>
      <vt:lpstr>テーブルの作成の前に</vt:lpstr>
      <vt:lpstr>カラムの説明①</vt:lpstr>
      <vt:lpstr>カラムの説明②</vt:lpstr>
      <vt:lpstr>実際にテーブルを作ってみよう！</vt:lpstr>
      <vt:lpstr>テーブルにデータを入れよう！</vt:lpstr>
      <vt:lpstr>テーブル内のデータを見てみよう！</vt:lpstr>
      <vt:lpstr>+α（春課題で使うかも!?）</vt:lpstr>
      <vt:lpstr>+α（春課題で使うかも!?）</vt:lpstr>
      <vt:lpstr>練習問題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2008-11-17T05:18:55Z</dcterms:created>
  <dcterms:modified xsi:type="dcterms:W3CDTF">2016-05-06T07:17:31Z</dcterms:modified>
</cp:coreProperties>
</file>