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4" r:id="rId3"/>
    <p:sldId id="262" r:id="rId4"/>
    <p:sldId id="299" r:id="rId5"/>
    <p:sldId id="261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95" r:id="rId14"/>
    <p:sldId id="272" r:id="rId15"/>
    <p:sldId id="273" r:id="rId16"/>
    <p:sldId id="274" r:id="rId17"/>
    <p:sldId id="275" r:id="rId18"/>
    <p:sldId id="277" r:id="rId19"/>
    <p:sldId id="292" r:id="rId20"/>
    <p:sldId id="296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97" r:id="rId31"/>
    <p:sldId id="287" r:id="rId32"/>
    <p:sldId id="288" r:id="rId33"/>
    <p:sldId id="289" r:id="rId34"/>
    <p:sldId id="290" r:id="rId35"/>
    <p:sldId id="291" r:id="rId36"/>
    <p:sldId id="298" r:id="rId37"/>
    <p:sldId id="293" r:id="rId3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21C"/>
    <a:srgbClr val="F74943"/>
    <a:srgbClr val="24C9FF"/>
    <a:srgbClr val="FA880B"/>
    <a:srgbClr val="C6FA6E"/>
    <a:srgbClr val="A3E214"/>
    <a:srgbClr val="D2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94586" autoAdjust="0"/>
  </p:normalViewPr>
  <p:slideViewPr>
    <p:cSldViewPr snapToGrid="0" snapToObjects="1">
      <p:cViewPr varScale="1">
        <p:scale>
          <a:sx n="69" d="100"/>
          <a:sy n="69" d="100"/>
        </p:scale>
        <p:origin x="-2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16E62-AEDE-654C-A02A-3D9C125932FE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0829-4141-8B4F-9A0F-2F76AFFF2E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0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バージョンを戻すことも可能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00829-4141-8B4F-9A0F-2F76AFFF2E8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25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37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0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2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01457"/>
            <a:ext cx="8229601" cy="706725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069109"/>
            <a:ext cx="9063182" cy="5200073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28599" y="6356350"/>
            <a:ext cx="8257309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1824182" y="958273"/>
            <a:ext cx="7319818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7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 anchor="t">
            <a:normAutofit/>
          </a:bodyPr>
          <a:lstStyle>
            <a:lvl1pPr algn="r">
              <a:defRPr sz="3200" b="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985819" y="5426364"/>
            <a:ext cx="7158181" cy="0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9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26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7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65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53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4690F9-B752-8D47-A17B-6743BCA0160C}" type="datetimeFigureOut">
              <a:rPr kumimoji="1" lang="ja-JP" altLang="en-US" smtClean="0"/>
              <a:t>15/05/25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1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66E7-2F31-FB40-9721-910D606472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66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4757" y="1881589"/>
            <a:ext cx="8809835" cy="158450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5400" dirty="0" smtClean="0"/>
              <a:t>　　　　</a:t>
            </a:r>
            <a:r>
              <a:rPr kumimoji="1" lang="en-US" altLang="ja-JP" sz="4000" dirty="0" smtClean="0"/>
              <a:t>CVS</a:t>
            </a:r>
            <a:r>
              <a:rPr kumimoji="1" lang="ja-JP" altLang="en-US" sz="4000" dirty="0" smtClean="0"/>
              <a:t>（バージョン管理システム）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43792" y="4508500"/>
            <a:ext cx="6400800" cy="2174876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ja-JP" altLang="en-US" sz="2400" dirty="0" smtClean="0"/>
              <a:t>東京学芸大学大学院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教育学研究科（修士課程）</a:t>
            </a:r>
            <a:endParaRPr kumimoji="1" lang="en-US" altLang="ja-JP" sz="2400" dirty="0" smtClean="0"/>
          </a:p>
          <a:p>
            <a:pPr algn="r"/>
            <a:r>
              <a:rPr lang="ja-JP" altLang="en-US" sz="2400" dirty="0" smtClean="0"/>
              <a:t>櫨山研究室所属　</a:t>
            </a:r>
            <a:r>
              <a:rPr lang="en-US" altLang="ja-JP" sz="2400" dirty="0" smtClean="0"/>
              <a:t>M1</a:t>
            </a:r>
            <a:r>
              <a:rPr lang="ja-JP" altLang="en-US" sz="2400" dirty="0" smtClean="0"/>
              <a:t>　</a:t>
            </a:r>
            <a:endParaRPr kumimoji="1" lang="en-US" altLang="ja-JP" sz="2400" dirty="0" smtClean="0"/>
          </a:p>
          <a:p>
            <a:pPr algn="r"/>
            <a:r>
              <a:rPr kumimoji="1" lang="en-US" altLang="ja-JP" sz="2400" dirty="0" smtClean="0"/>
              <a:t>M</a:t>
            </a:r>
            <a:r>
              <a:rPr kumimoji="1" lang="ja-JP" altLang="en-US" sz="2400" dirty="0" smtClean="0"/>
              <a:t>１３</a:t>
            </a:r>
            <a:r>
              <a:rPr kumimoji="1" lang="en-US" altLang="ja-JP" sz="2400" dirty="0" smtClean="0"/>
              <a:t>−</a:t>
            </a:r>
            <a:r>
              <a:rPr kumimoji="1" lang="ja-JP" altLang="en-US" sz="2400" dirty="0" smtClean="0"/>
              <a:t>３３０３　今野翔太郎</a:t>
            </a:r>
            <a:endParaRPr kumimoji="1" lang="en-US" altLang="ja-JP" sz="2400" dirty="0" smtClean="0"/>
          </a:p>
          <a:p>
            <a:pPr algn="r"/>
            <a:r>
              <a:rPr kumimoji="1" lang="ja-JP" altLang="en-US" sz="2400" dirty="0" smtClean="0"/>
              <a:t>改編者　沓澤</a:t>
            </a:r>
            <a:r>
              <a:rPr kumimoji="1" lang="ja-JP" altLang="en-US" sz="2400" smtClean="0"/>
              <a:t>　脩</a:t>
            </a:r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-83087" y="3845939"/>
            <a:ext cx="6848727" cy="11871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9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ファイルをサーバ上で共有する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3273441" y="1831496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546982" y="4552187"/>
            <a:ext cx="2385807" cy="1983325"/>
            <a:chOff x="3319773" y="2390213"/>
            <a:chExt cx="2385807" cy="1983325"/>
          </a:xfrm>
        </p:grpSpPr>
        <p:grpSp>
          <p:nvGrpSpPr>
            <p:cNvPr id="44" name="図形グループ 43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49" name="図形グループ 48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51" name="角丸四角形 50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98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ファイルをサーバ上で共有する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3273441" y="1831496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546982" y="4552187"/>
            <a:ext cx="2385807" cy="1983325"/>
            <a:chOff x="3319773" y="2390213"/>
            <a:chExt cx="2385807" cy="1983325"/>
          </a:xfrm>
        </p:grpSpPr>
        <p:grpSp>
          <p:nvGrpSpPr>
            <p:cNvPr id="44" name="図形グループ 43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49" name="図形グループ 48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51" name="角丸四角形 50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下矢印 68"/>
          <p:cNvSpPr/>
          <p:nvPr/>
        </p:nvSpPr>
        <p:spPr>
          <a:xfrm rot="5400000">
            <a:off x="2480036" y="5512975"/>
            <a:ext cx="446625" cy="676239"/>
          </a:xfrm>
          <a:prstGeom prst="downArrow">
            <a:avLst>
              <a:gd name="adj1" fmla="val 50000"/>
              <a:gd name="adj2" fmla="val 8510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下矢印 78"/>
          <p:cNvSpPr/>
          <p:nvPr/>
        </p:nvSpPr>
        <p:spPr>
          <a:xfrm rot="16200000">
            <a:off x="5781450" y="5424048"/>
            <a:ext cx="446621" cy="691024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角丸四角形 79"/>
          <p:cNvSpPr/>
          <p:nvPr/>
        </p:nvSpPr>
        <p:spPr>
          <a:xfrm>
            <a:off x="5195185" y="4187789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81" name="角丸四角形 80"/>
          <p:cNvSpPr/>
          <p:nvPr/>
        </p:nvSpPr>
        <p:spPr>
          <a:xfrm>
            <a:off x="2331264" y="4241124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4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ファイルをサーバ上で共有する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3273441" y="1831496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6824966" y="4552187"/>
            <a:ext cx="2107823" cy="1758733"/>
            <a:chOff x="343633" y="2989342"/>
            <a:chExt cx="2107823" cy="1758733"/>
          </a:xfrm>
        </p:grpSpPr>
        <p:grpSp>
          <p:nvGrpSpPr>
            <p:cNvPr id="49" name="図形グループ 48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51" name="角丸四角形 50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5" name="図形グループ 44"/>
          <p:cNvGrpSpPr/>
          <p:nvPr/>
        </p:nvGrpSpPr>
        <p:grpSpPr>
          <a:xfrm>
            <a:off x="6546982" y="5209725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6" name="正方形/長方形 4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図形グループ 55"/>
          <p:cNvGrpSpPr/>
          <p:nvPr/>
        </p:nvGrpSpPr>
        <p:grpSpPr>
          <a:xfrm>
            <a:off x="463173" y="4335245"/>
            <a:ext cx="2107823" cy="1758733"/>
            <a:chOff x="343633" y="2989342"/>
            <a:chExt cx="2107823" cy="1758733"/>
          </a:xfrm>
        </p:grpSpPr>
        <p:grpSp>
          <p:nvGrpSpPr>
            <p:cNvPr id="61" name="図形グループ 60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63" name="角丸四角形 62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57" name="図形グループ 56"/>
          <p:cNvGrpSpPr/>
          <p:nvPr/>
        </p:nvGrpSpPr>
        <p:grpSpPr>
          <a:xfrm>
            <a:off x="185189" y="4992783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8" name="正方形/長方形 5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雲 54"/>
          <p:cNvSpPr/>
          <p:nvPr/>
        </p:nvSpPr>
        <p:spPr>
          <a:xfrm>
            <a:off x="788509" y="2069985"/>
            <a:ext cx="7153428" cy="361375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ファイル単位でバージョンの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管理・共有ができる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6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競合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89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競合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A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sp>
        <p:nvSpPr>
          <p:cNvPr id="38" name="正方形/長方形 37"/>
          <p:cNvSpPr/>
          <p:nvPr/>
        </p:nvSpPr>
        <p:spPr>
          <a:xfrm>
            <a:off x="3273441" y="1831496"/>
            <a:ext cx="861807" cy="10209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25841" y="1983896"/>
            <a:ext cx="861807" cy="10209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578241" y="2136296"/>
            <a:ext cx="861807" cy="10209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4" name="図形グループ 43"/>
          <p:cNvGrpSpPr/>
          <p:nvPr/>
        </p:nvGrpSpPr>
        <p:grpSpPr>
          <a:xfrm>
            <a:off x="6824966" y="4552187"/>
            <a:ext cx="2107823" cy="1758733"/>
            <a:chOff x="343633" y="2989342"/>
            <a:chExt cx="2107823" cy="1758733"/>
          </a:xfrm>
        </p:grpSpPr>
        <p:grpSp>
          <p:nvGrpSpPr>
            <p:cNvPr id="49" name="図形グループ 48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51" name="角丸四角形 50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rgbClr val="000000"/>
                    </a:solidFill>
                  </a:rPr>
                  <a:t>B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5" name="図形グループ 44"/>
          <p:cNvGrpSpPr/>
          <p:nvPr/>
        </p:nvGrpSpPr>
        <p:grpSpPr>
          <a:xfrm>
            <a:off x="6546982" y="5209725"/>
            <a:ext cx="1166607" cy="1325787"/>
            <a:chOff x="1867673" y="3008749"/>
            <a:chExt cx="1166607" cy="1325787"/>
          </a:xfrm>
        </p:grpSpPr>
        <p:sp>
          <p:nvSpPr>
            <p:cNvPr id="46" name="正方形/長方形 4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bg1"/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下矢印 66"/>
          <p:cNvSpPr/>
          <p:nvPr/>
        </p:nvSpPr>
        <p:spPr>
          <a:xfrm rot="5400000">
            <a:off x="2480036" y="5512975"/>
            <a:ext cx="446625" cy="676239"/>
          </a:xfrm>
          <a:prstGeom prst="downArrow">
            <a:avLst>
              <a:gd name="adj1" fmla="val 50000"/>
              <a:gd name="adj2" fmla="val 85103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9" name="下矢印 68"/>
          <p:cNvSpPr/>
          <p:nvPr/>
        </p:nvSpPr>
        <p:spPr>
          <a:xfrm rot="16200000">
            <a:off x="5781450" y="5424048"/>
            <a:ext cx="446621" cy="691024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角丸四角形 78"/>
          <p:cNvSpPr/>
          <p:nvPr/>
        </p:nvSpPr>
        <p:spPr>
          <a:xfrm>
            <a:off x="5144351" y="4583068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80" name="角丸四角形 79"/>
          <p:cNvSpPr/>
          <p:nvPr/>
        </p:nvSpPr>
        <p:spPr>
          <a:xfrm>
            <a:off x="2331264" y="4241124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81" name="下矢印 80"/>
          <p:cNvSpPr/>
          <p:nvPr/>
        </p:nvSpPr>
        <p:spPr>
          <a:xfrm rot="10800000">
            <a:off x="4008156" y="3493932"/>
            <a:ext cx="446621" cy="1213012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2" name="角丸四角形 81"/>
          <p:cNvSpPr/>
          <p:nvPr/>
        </p:nvSpPr>
        <p:spPr>
          <a:xfrm>
            <a:off x="4577700" y="3493932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5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競合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A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3273441" y="1831496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6824966" y="4552187"/>
            <a:ext cx="2107823" cy="1758733"/>
            <a:chOff x="343633" y="2989342"/>
            <a:chExt cx="2107823" cy="1758733"/>
          </a:xfrm>
        </p:grpSpPr>
        <p:grpSp>
          <p:nvGrpSpPr>
            <p:cNvPr id="49" name="図形グループ 48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51" name="角丸四角形 50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rgbClr val="000000"/>
                    </a:solidFill>
                  </a:rPr>
                  <a:t>B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5" name="図形グループ 44"/>
          <p:cNvGrpSpPr/>
          <p:nvPr/>
        </p:nvGrpSpPr>
        <p:grpSpPr>
          <a:xfrm>
            <a:off x="6546982" y="5209725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6" name="正方形/長方形 4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bg1"/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角丸四角形 66"/>
          <p:cNvSpPr/>
          <p:nvPr/>
        </p:nvSpPr>
        <p:spPr>
          <a:xfrm>
            <a:off x="4657853" y="2508988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編集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659248" y="4363449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編集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5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競合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A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3273441" y="1831496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6824966" y="4552187"/>
            <a:ext cx="2107823" cy="1758733"/>
            <a:chOff x="343633" y="2989342"/>
            <a:chExt cx="2107823" cy="1758733"/>
          </a:xfrm>
        </p:grpSpPr>
        <p:grpSp>
          <p:nvGrpSpPr>
            <p:cNvPr id="49" name="図形グループ 48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51" name="角丸四角形 50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rgbClr val="000000"/>
                    </a:solidFill>
                  </a:rPr>
                  <a:t>B</a:t>
                </a:r>
                <a:endParaRPr kumimoji="1" lang="ja-JP" altLang="en-US" sz="24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5" name="図形グループ 44"/>
          <p:cNvGrpSpPr/>
          <p:nvPr/>
        </p:nvGrpSpPr>
        <p:grpSpPr>
          <a:xfrm>
            <a:off x="6546982" y="5209725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6" name="正方形/長方形 4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bg1"/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角丸四角形 66"/>
          <p:cNvSpPr/>
          <p:nvPr/>
        </p:nvSpPr>
        <p:spPr>
          <a:xfrm>
            <a:off x="4577700" y="3493932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5143779" y="4552187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9" name="下矢印 78"/>
          <p:cNvSpPr/>
          <p:nvPr/>
        </p:nvSpPr>
        <p:spPr>
          <a:xfrm>
            <a:off x="4008156" y="3493932"/>
            <a:ext cx="446621" cy="1213012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下矢印 79"/>
          <p:cNvSpPr/>
          <p:nvPr/>
        </p:nvSpPr>
        <p:spPr>
          <a:xfrm rot="5400000">
            <a:off x="5781450" y="5424048"/>
            <a:ext cx="446621" cy="691024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爆発 2 5"/>
          <p:cNvSpPr/>
          <p:nvPr/>
        </p:nvSpPr>
        <p:spPr>
          <a:xfrm>
            <a:off x="1869362" y="4057040"/>
            <a:ext cx="4837793" cy="2676382"/>
          </a:xfrm>
          <a:prstGeom prst="irregularSeal2">
            <a:avLst/>
          </a:prstGeom>
          <a:pattFill prst="pct70">
            <a:fgClr>
              <a:srgbClr val="FA880B"/>
            </a:fgClr>
            <a:bgClr>
              <a:prstClr val="white"/>
            </a:bgClr>
          </a:patt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rgbClr val="000000"/>
                </a:solidFill>
              </a:rPr>
              <a:t>競合</a:t>
            </a:r>
            <a:endParaRPr kumimoji="1" lang="ja-JP" alt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競合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975573" y="1646211"/>
            <a:ext cx="7711227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>
            <a:off x="975573" y="3914966"/>
            <a:ext cx="7711227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>
            <a:off x="975573" y="5942927"/>
            <a:ext cx="7711227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図形グループ 22"/>
          <p:cNvGrpSpPr/>
          <p:nvPr/>
        </p:nvGrpSpPr>
        <p:grpSpPr>
          <a:xfrm>
            <a:off x="213743" y="1129227"/>
            <a:ext cx="1498223" cy="146998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A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68" name="図形グループ 67"/>
          <p:cNvGrpSpPr/>
          <p:nvPr/>
        </p:nvGrpSpPr>
        <p:grpSpPr>
          <a:xfrm>
            <a:off x="377577" y="3072283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828319" y="3446695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81" name="図形グループ 80"/>
          <p:cNvGrpSpPr/>
          <p:nvPr/>
        </p:nvGrpSpPr>
        <p:grpSpPr>
          <a:xfrm>
            <a:off x="213743" y="5209978"/>
            <a:ext cx="1498223" cy="1469983"/>
            <a:chOff x="343633" y="2989342"/>
            <a:chExt cx="2107823" cy="1758733"/>
          </a:xfrm>
        </p:grpSpPr>
        <p:grpSp>
          <p:nvGrpSpPr>
            <p:cNvPr id="82" name="図形グループ 81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84" name="角丸四角形 83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正方形/長方形 84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正方形/長方形 85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正方形/長方形 86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 smtClean="0">
                    <a:solidFill>
                      <a:schemeClr val="tx1"/>
                    </a:solidFill>
                  </a:rPr>
                  <a:t>B</a:t>
                </a: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3" name="図 8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sp>
        <p:nvSpPr>
          <p:cNvPr id="90" name="正方形/長方形 89"/>
          <p:cNvSpPr/>
          <p:nvPr/>
        </p:nvSpPr>
        <p:spPr>
          <a:xfrm>
            <a:off x="2396941" y="3374206"/>
            <a:ext cx="861807" cy="10209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1.1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2980244" y="1135717"/>
            <a:ext cx="861807" cy="10209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1.1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2980244" y="5432433"/>
            <a:ext cx="861807" cy="10209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1.1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下矢印 92"/>
          <p:cNvSpPr/>
          <p:nvPr/>
        </p:nvSpPr>
        <p:spPr>
          <a:xfrm rot="12268749">
            <a:off x="2791800" y="2322008"/>
            <a:ext cx="376887" cy="854926"/>
          </a:xfrm>
          <a:prstGeom prst="downArrow">
            <a:avLst>
              <a:gd name="adj1" fmla="val 50000"/>
              <a:gd name="adj2" fmla="val 71398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下矢印 93"/>
          <p:cNvSpPr/>
          <p:nvPr/>
        </p:nvSpPr>
        <p:spPr>
          <a:xfrm rot="19847325">
            <a:off x="2822731" y="4507128"/>
            <a:ext cx="376887" cy="854926"/>
          </a:xfrm>
          <a:prstGeom prst="downArrow">
            <a:avLst>
              <a:gd name="adj1" fmla="val 50000"/>
              <a:gd name="adj2" fmla="val 71398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角丸四角形 94"/>
          <p:cNvSpPr/>
          <p:nvPr/>
        </p:nvSpPr>
        <p:spPr>
          <a:xfrm>
            <a:off x="1577707" y="2454019"/>
            <a:ext cx="1089905" cy="4939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96" name="角丸四角形 95"/>
          <p:cNvSpPr/>
          <p:nvPr/>
        </p:nvSpPr>
        <p:spPr>
          <a:xfrm>
            <a:off x="1711966" y="4905678"/>
            <a:ext cx="1089905" cy="4939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4402541" y="1129227"/>
            <a:ext cx="861807" cy="1020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1.1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下矢印 97"/>
          <p:cNvSpPr/>
          <p:nvPr/>
        </p:nvSpPr>
        <p:spPr>
          <a:xfrm rot="19847325">
            <a:off x="4835678" y="2324063"/>
            <a:ext cx="376887" cy="854926"/>
          </a:xfrm>
          <a:prstGeom prst="downArrow">
            <a:avLst>
              <a:gd name="adj1" fmla="val 50000"/>
              <a:gd name="adj2" fmla="val 71398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4985844" y="3404472"/>
            <a:ext cx="861807" cy="10209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1.2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5588579" y="5432433"/>
            <a:ext cx="861807" cy="1020987"/>
          </a:xfrm>
          <a:prstGeom prst="rect">
            <a:avLst/>
          </a:prstGeom>
          <a:solidFill>
            <a:srgbClr val="D2F828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ソース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1.1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3632660" y="2638380"/>
            <a:ext cx="1166371" cy="578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02" name="下矢印 101"/>
          <p:cNvSpPr/>
          <p:nvPr/>
        </p:nvSpPr>
        <p:spPr>
          <a:xfrm rot="12268749">
            <a:off x="6261943" y="4385307"/>
            <a:ext cx="376887" cy="854926"/>
          </a:xfrm>
          <a:prstGeom prst="downArrow">
            <a:avLst>
              <a:gd name="adj1" fmla="val 50000"/>
              <a:gd name="adj2" fmla="val 71398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爆発 2 102"/>
          <p:cNvSpPr/>
          <p:nvPr/>
        </p:nvSpPr>
        <p:spPr>
          <a:xfrm>
            <a:off x="6293864" y="3374206"/>
            <a:ext cx="1960469" cy="1013427"/>
          </a:xfrm>
          <a:prstGeom prst="irregularSeal2">
            <a:avLst/>
          </a:prstGeom>
          <a:pattFill prst="pct70">
            <a:fgClr>
              <a:srgbClr val="FA880B"/>
            </a:fgClr>
            <a:bgClr>
              <a:prstClr val="white"/>
            </a:bgClr>
          </a:patt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競合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08637" y="6423584"/>
            <a:ext cx="14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横軸：時間軸</a:t>
            </a:r>
            <a:endParaRPr kumimoji="1" lang="ja-JP" altLang="en-US" dirty="0"/>
          </a:p>
        </p:txBody>
      </p:sp>
      <p:sp>
        <p:nvSpPr>
          <p:cNvPr id="104" name="角丸四角形 103"/>
          <p:cNvSpPr/>
          <p:nvPr/>
        </p:nvSpPr>
        <p:spPr>
          <a:xfrm>
            <a:off x="4842988" y="4633600"/>
            <a:ext cx="1166371" cy="5782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6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競合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303" y="1295754"/>
            <a:ext cx="2731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競合すると</a:t>
            </a:r>
            <a:r>
              <a:rPr kumimoji="1" lang="en-US" altLang="ja-JP" sz="2400" dirty="0" smtClean="0"/>
              <a:t>…</a:t>
            </a:r>
          </a:p>
        </p:txBody>
      </p:sp>
      <p:sp>
        <p:nvSpPr>
          <p:cNvPr id="45" name="雲 44"/>
          <p:cNvSpPr/>
          <p:nvPr/>
        </p:nvSpPr>
        <p:spPr>
          <a:xfrm>
            <a:off x="762858" y="1879913"/>
            <a:ext cx="3415991" cy="156108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手動でマージ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6" name="角丸四角形吹き出し 45"/>
          <p:cNvSpPr/>
          <p:nvPr/>
        </p:nvSpPr>
        <p:spPr>
          <a:xfrm>
            <a:off x="4178849" y="1810419"/>
            <a:ext cx="3204276" cy="1993713"/>
          </a:xfrm>
          <a:prstGeom prst="wedgeRoundRectCallout">
            <a:avLst>
              <a:gd name="adj1" fmla="val -63399"/>
              <a:gd name="adj2" fmla="val -15016"/>
              <a:gd name="adj3" fmla="val 16667"/>
            </a:avLst>
          </a:prstGeom>
          <a:pattFill prst="pct70">
            <a:fgClr>
              <a:srgbClr val="FA880B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ものすごく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めんどくさい．．．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57199" y="3804132"/>
            <a:ext cx="289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競合を防ぐために</a:t>
            </a:r>
            <a:r>
              <a:rPr kumimoji="1" lang="en-US" altLang="ja-JP" sz="2400" dirty="0" smtClean="0"/>
              <a:t>…</a:t>
            </a:r>
          </a:p>
        </p:txBody>
      </p:sp>
      <p:sp>
        <p:nvSpPr>
          <p:cNvPr id="48" name="角丸四角形 47"/>
          <p:cNvSpPr/>
          <p:nvPr/>
        </p:nvSpPr>
        <p:spPr>
          <a:xfrm>
            <a:off x="324303" y="4324869"/>
            <a:ext cx="8560532" cy="22842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62858" y="4615084"/>
            <a:ext cx="1551011" cy="74578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2834566" y="4475374"/>
            <a:ext cx="2363154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モジュール分割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5644890" y="5483127"/>
            <a:ext cx="2363154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ファイル単位で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コミット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5644890" y="4467980"/>
            <a:ext cx="2550378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バージョン情報の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確認・役割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2834566" y="5520666"/>
            <a:ext cx="2363154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役割分担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9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競合したら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76" y="1755643"/>
            <a:ext cx="6762942" cy="49057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角丸四角形 44"/>
          <p:cNvSpPr/>
          <p:nvPr/>
        </p:nvSpPr>
        <p:spPr>
          <a:xfrm>
            <a:off x="353835" y="1199714"/>
            <a:ext cx="2067830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右クリック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353835" y="3124303"/>
            <a:ext cx="2067830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チーム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53835" y="5034123"/>
            <a:ext cx="2067830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リポジトリと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同期化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099205" y="2386314"/>
            <a:ext cx="446621" cy="52326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下矢印 48"/>
          <p:cNvSpPr/>
          <p:nvPr/>
        </p:nvSpPr>
        <p:spPr>
          <a:xfrm>
            <a:off x="1099205" y="4281366"/>
            <a:ext cx="446621" cy="52326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雲 49"/>
          <p:cNvSpPr/>
          <p:nvPr/>
        </p:nvSpPr>
        <p:spPr>
          <a:xfrm>
            <a:off x="4169981" y="388321"/>
            <a:ext cx="4763601" cy="2734644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手動でマージ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4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8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89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50863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530041" y="1192806"/>
            <a:ext cx="7917223" cy="814223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0000"/>
                </a:solidFill>
              </a:rPr>
              <a:t>Tomcat</a:t>
            </a:r>
            <a:r>
              <a:rPr kumimoji="1" lang="ja-JP" altLang="en-US" sz="2400" dirty="0" smtClean="0">
                <a:solidFill>
                  <a:srgbClr val="000000"/>
                </a:solidFill>
              </a:rPr>
              <a:t>プロジェクトの作成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5020772" y="2743984"/>
            <a:ext cx="3666028" cy="3418219"/>
          </a:xfrm>
          <a:prstGeom prst="wedgeRoundRectCallout">
            <a:avLst>
              <a:gd name="adj1" fmla="val -64555"/>
              <a:gd name="adj2" fmla="val -33557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プロジェクト名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右クリック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チーム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プロジェクトの共用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A3E214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グループの誰かひとり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6618551" y="3910372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下矢印 12"/>
          <p:cNvSpPr/>
          <p:nvPr/>
        </p:nvSpPr>
        <p:spPr>
          <a:xfrm>
            <a:off x="6618551" y="4956527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03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0" y="1248838"/>
            <a:ext cx="7056437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457199" y="4719653"/>
            <a:ext cx="3666028" cy="1975668"/>
          </a:xfrm>
          <a:prstGeom prst="wedgeRoundRectCallout">
            <a:avLst>
              <a:gd name="adj1" fmla="val -1691"/>
              <a:gd name="adj2" fmla="val -78970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ホスト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リポジトリー・パス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ユーザ</a:t>
            </a:r>
            <a:r>
              <a:rPr kumimoji="1" lang="en-US" altLang="ja-JP" sz="2400" dirty="0" smtClean="0">
                <a:solidFill>
                  <a:srgbClr val="000000"/>
                </a:solidFill>
              </a:rPr>
              <a:t>&amp;</a:t>
            </a:r>
            <a:r>
              <a:rPr kumimoji="1" lang="ja-JP" altLang="en-US" sz="2400" dirty="0" smtClean="0">
                <a:solidFill>
                  <a:srgbClr val="000000"/>
                </a:solidFill>
              </a:rPr>
              <a:t>パスワード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接続タイプ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を入力して次へ！！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687623" y="4719653"/>
            <a:ext cx="4185938" cy="1975668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rgbClr val="000000"/>
                </a:solidFill>
              </a:rPr>
              <a:t>sapphire</a:t>
            </a:r>
            <a:r>
              <a:rPr kumimoji="1" lang="en-US" altLang="ja-JP" sz="2400" dirty="0" err="1" smtClean="0">
                <a:solidFill>
                  <a:srgbClr val="000000"/>
                </a:solidFill>
              </a:rPr>
              <a:t>.u-gakugei.ac.jp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/home/</a:t>
            </a:r>
            <a:r>
              <a:rPr lang="en-US" altLang="ja-JP" sz="2400" dirty="0" err="1" smtClean="0">
                <a:solidFill>
                  <a:srgbClr val="000000"/>
                </a:solidFill>
              </a:rPr>
              <a:t>sdesign_admin</a:t>
            </a:r>
            <a:r>
              <a:rPr lang="en-US" altLang="ja-JP" sz="2400" dirty="0" smtClean="0">
                <a:solidFill>
                  <a:srgbClr val="000000"/>
                </a:solidFill>
              </a:rPr>
              <a:t>/</a:t>
            </a:r>
            <a:r>
              <a:rPr lang="en-US" altLang="ja-JP" sz="2400" dirty="0" smtClean="0">
                <a:solidFill>
                  <a:srgbClr val="000000"/>
                </a:solidFill>
              </a:rPr>
              <a:t>laba1</a:t>
            </a:r>
            <a:r>
              <a:rPr lang="en-US" altLang="ja-JP" sz="2400" dirty="0" smtClean="0">
                <a:solidFill>
                  <a:srgbClr val="000000"/>
                </a:solidFill>
              </a:rPr>
              <a:t>3</a:t>
            </a:r>
            <a:r>
              <a:rPr lang="en-US" altLang="ja-JP" sz="2400" dirty="0" smtClean="0">
                <a:solidFill>
                  <a:srgbClr val="000000"/>
                </a:solidFill>
              </a:rPr>
              <a:t>g</a:t>
            </a:r>
            <a:r>
              <a:rPr lang="en-US" altLang="ja-JP" sz="2400" dirty="0" smtClean="0">
                <a:solidFill>
                  <a:srgbClr val="000000"/>
                </a:solidFill>
              </a:rPr>
              <a:t>1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口頭で！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2400" dirty="0" err="1" smtClean="0">
                <a:solidFill>
                  <a:srgbClr val="000000"/>
                </a:solidFill>
              </a:rPr>
              <a:t>Extssh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 rot="16200000">
            <a:off x="4157157" y="5067649"/>
            <a:ext cx="605078" cy="863480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A3E214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グループの誰かひとり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93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020772" y="1617782"/>
            <a:ext cx="3426492" cy="3371180"/>
          </a:xfrm>
          <a:prstGeom prst="wedgeRoundRectCallout">
            <a:avLst>
              <a:gd name="adj1" fmla="val -65747"/>
              <a:gd name="adj2" fmla="val -34319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とりあえず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一番上にチェック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入ってるの確認して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次へ！！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A3E214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グループの誰かひとり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83762"/>
            <a:ext cx="37719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455002" y="5347982"/>
            <a:ext cx="7992262" cy="1221900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こっから先はコミットするファイルの選択とかなので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とりあえず終了ボタンとか続行とかどんどん！！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0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A3E214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グループの誰かひとり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4017"/>
            <a:ext cx="43719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5020771" y="2542897"/>
            <a:ext cx="3821433" cy="3371180"/>
          </a:xfrm>
          <a:prstGeom prst="wedgeRoundRectCallout">
            <a:avLst>
              <a:gd name="adj1" fmla="val -65747"/>
              <a:gd name="adj2" fmla="val -34319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プロジェクトの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プロパティで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CVS</a:t>
            </a:r>
            <a:r>
              <a:rPr lang="ja-JP" altLang="en-US" sz="2400" dirty="0" smtClean="0">
                <a:solidFill>
                  <a:srgbClr val="000000"/>
                </a:solidFill>
              </a:rPr>
              <a:t>の設定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確認できるよ！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8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24C9FF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最初の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人以外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1" y="1084526"/>
            <a:ext cx="4752975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4060251" y="3312055"/>
            <a:ext cx="4924426" cy="3359932"/>
          </a:xfrm>
          <a:prstGeom prst="wedgeRoundRectCallout">
            <a:avLst>
              <a:gd name="adj1" fmla="val -60653"/>
              <a:gd name="adj2" fmla="val -38052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ウィンドウ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パースペクティブを開く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kumimoji="1" lang="en-US" altLang="ja-JP" sz="2400" dirty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その他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15" name="下矢印 14"/>
          <p:cNvSpPr/>
          <p:nvPr/>
        </p:nvSpPr>
        <p:spPr>
          <a:xfrm>
            <a:off x="6294469" y="4223970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>
            <a:off x="6294469" y="5317164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8934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24C9FF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最初の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人以外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62161"/>
            <a:ext cx="33051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3762374" y="2707821"/>
            <a:ext cx="5158219" cy="2309750"/>
          </a:xfrm>
          <a:prstGeom prst="wedgeRoundRectCallout">
            <a:avLst>
              <a:gd name="adj1" fmla="val -65747"/>
              <a:gd name="adj2" fmla="val -34319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0000"/>
                </a:solidFill>
              </a:rPr>
              <a:t>CVS</a:t>
            </a:r>
            <a:r>
              <a:rPr kumimoji="1" lang="ja-JP" altLang="en-US" sz="2400" dirty="0" smtClean="0">
                <a:solidFill>
                  <a:srgbClr val="000000"/>
                </a:solidFill>
              </a:rPr>
              <a:t>リポジトリー・エクスプローラー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を選択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3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24C9FF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最初の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人以外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11" y="1185967"/>
            <a:ext cx="4916487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4171365" y="2311020"/>
            <a:ext cx="4780583" cy="4274542"/>
          </a:xfrm>
          <a:prstGeom prst="wedgeRoundRectCallout">
            <a:avLst>
              <a:gd name="adj1" fmla="val -54943"/>
              <a:gd name="adj2" fmla="val -44161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白いところで右クリック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新規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kumimoji="1" lang="en-US" altLang="ja-JP" sz="2400" dirty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リポジトリー・ロケーション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6315296" y="3652926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6315296" y="4804126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213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0" y="1248838"/>
            <a:ext cx="7056437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457199" y="4719653"/>
            <a:ext cx="3666028" cy="1975668"/>
          </a:xfrm>
          <a:prstGeom prst="wedgeRoundRectCallout">
            <a:avLst>
              <a:gd name="adj1" fmla="val -1691"/>
              <a:gd name="adj2" fmla="val -78970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ホスト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リポジトリー・パス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ユーザ</a:t>
            </a:r>
            <a:r>
              <a:rPr kumimoji="1" lang="en-US" altLang="ja-JP" sz="2400" dirty="0" smtClean="0">
                <a:solidFill>
                  <a:srgbClr val="000000"/>
                </a:solidFill>
              </a:rPr>
              <a:t>&amp;</a:t>
            </a:r>
            <a:r>
              <a:rPr kumimoji="1" lang="ja-JP" altLang="en-US" sz="2400" dirty="0" smtClean="0">
                <a:solidFill>
                  <a:srgbClr val="000000"/>
                </a:solidFill>
              </a:rPr>
              <a:t>パスワード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接続タイプ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を入力して次へ！！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687623" y="4719653"/>
            <a:ext cx="4185938" cy="1975668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rgbClr val="000000"/>
                </a:solidFill>
              </a:rPr>
              <a:t>sapphire</a:t>
            </a:r>
            <a:r>
              <a:rPr kumimoji="1" lang="en-US" altLang="ja-JP" sz="2400" dirty="0" err="1" smtClean="0">
                <a:solidFill>
                  <a:srgbClr val="000000"/>
                </a:solidFill>
              </a:rPr>
              <a:t>.u-gakugei.ac.jp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/home/</a:t>
            </a:r>
            <a:r>
              <a:rPr lang="en-US" altLang="ja-JP" sz="2400" dirty="0" err="1" smtClean="0">
                <a:solidFill>
                  <a:srgbClr val="000000"/>
                </a:solidFill>
              </a:rPr>
              <a:t>sdesign_admin</a:t>
            </a:r>
            <a:r>
              <a:rPr lang="en-US" altLang="ja-JP" sz="2400" smtClean="0">
                <a:solidFill>
                  <a:srgbClr val="000000"/>
                </a:solidFill>
              </a:rPr>
              <a:t>/</a:t>
            </a:r>
            <a:r>
              <a:rPr lang="en-US" altLang="ja-JP" sz="2400" smtClean="0">
                <a:solidFill>
                  <a:srgbClr val="000000"/>
                </a:solidFill>
              </a:rPr>
              <a:t>laba1</a:t>
            </a:r>
            <a:r>
              <a:rPr lang="en-US" altLang="ja-JP" sz="2400" smtClean="0">
                <a:solidFill>
                  <a:srgbClr val="000000"/>
                </a:solidFill>
              </a:rPr>
              <a:t>3</a:t>
            </a:r>
            <a:r>
              <a:rPr lang="en-US" altLang="ja-JP" sz="2400" smtClean="0">
                <a:solidFill>
                  <a:srgbClr val="000000"/>
                </a:solidFill>
              </a:rPr>
              <a:t>g1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口頭で！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2400" dirty="0" err="1" smtClean="0">
                <a:solidFill>
                  <a:srgbClr val="000000"/>
                </a:solidFill>
              </a:rPr>
              <a:t>Extssh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 rot="16200000">
            <a:off x="4157157" y="5067649"/>
            <a:ext cx="605078" cy="863480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24C9FF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最初の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人以外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6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の初期設定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4413614" y="259926"/>
            <a:ext cx="4033650" cy="548256"/>
          </a:xfrm>
          <a:prstGeom prst="roundRect">
            <a:avLst/>
          </a:prstGeom>
          <a:pattFill prst="dkDnDiag">
            <a:fgClr>
              <a:srgbClr val="24C9FF"/>
            </a:fgClr>
            <a:bgClr>
              <a:prstClr val="white"/>
            </a:bgClr>
          </a:pattFill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最初の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人以外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0" y="1067367"/>
            <a:ext cx="4900612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5219966" y="1254393"/>
            <a:ext cx="3924034" cy="5158690"/>
          </a:xfrm>
          <a:prstGeom prst="wedgeRoundRectCallout">
            <a:avLst>
              <a:gd name="adj1" fmla="val -59544"/>
              <a:gd name="adj2" fmla="val -20710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作成したリポジトリの選択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HEAD</a:t>
            </a: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プロジェクト名右クリック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チェックアウト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6973758" y="2571012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6973758" y="3632847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6973758" y="4757401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227676" y="4236926"/>
            <a:ext cx="4185938" cy="1975668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チェックアウトすると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自分のワークスペースに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プロジェクトが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インポートされる！！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4" name="下矢印 13"/>
          <p:cNvSpPr/>
          <p:nvPr/>
        </p:nvSpPr>
        <p:spPr>
          <a:xfrm rot="5400000">
            <a:off x="5020935" y="4746479"/>
            <a:ext cx="398062" cy="1354624"/>
          </a:xfrm>
          <a:prstGeom prst="downArrow">
            <a:avLst>
              <a:gd name="adj1" fmla="val 50000"/>
              <a:gd name="adj2" fmla="val 88529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23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CVS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315891" y="1725522"/>
            <a:ext cx="8560532" cy="1708378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コンピュータ上で作成・編集されるファイルの変更履歴を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管理するためのシステム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457199" y="1271812"/>
            <a:ext cx="4512622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バージョン管理システム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4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CVS</a:t>
            </a:r>
            <a:r>
              <a:rPr lang="ja-JP" altLang="en-US" dirty="0" smtClean="0"/>
              <a:t>の日常作業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89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1" y="1089066"/>
            <a:ext cx="5667375" cy="479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の日常作業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5219966" y="1254393"/>
            <a:ext cx="3731983" cy="3503008"/>
          </a:xfrm>
          <a:prstGeom prst="wedgeRoundRectCallout">
            <a:avLst>
              <a:gd name="adj1" fmla="val -59544"/>
              <a:gd name="adj2" fmla="val -20710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プロジェクト名右クリック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チーム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r>
              <a:rPr lang="ja-JP" altLang="en-US" sz="4400" dirty="0" smtClean="0">
                <a:solidFill>
                  <a:srgbClr val="000000"/>
                </a:solidFill>
              </a:rPr>
              <a:t>更新</a:t>
            </a:r>
            <a:endParaRPr lang="en-US" altLang="ja-JP" sz="4400" dirty="0" smtClean="0">
              <a:solidFill>
                <a:srgbClr val="000000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6864014" y="2134518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6864014" y="3163968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爆発 2 15"/>
          <p:cNvSpPr/>
          <p:nvPr/>
        </p:nvSpPr>
        <p:spPr>
          <a:xfrm>
            <a:off x="3356183" y="3994320"/>
            <a:ext cx="3727566" cy="2183564"/>
          </a:xfrm>
          <a:prstGeom prst="irregularSeal2">
            <a:avLst/>
          </a:prstGeom>
          <a:pattFill prst="pct70">
            <a:fgClr>
              <a:srgbClr val="FA880B"/>
            </a:fgClr>
            <a:bgClr>
              <a:prstClr val="white"/>
            </a:bgClr>
          </a:patt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000000"/>
                </a:solidFill>
              </a:rPr>
              <a:t>重要</a:t>
            </a:r>
            <a:endParaRPr kumimoji="1" lang="ja-JP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19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の日常作業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843702" y="2477426"/>
            <a:ext cx="3731983" cy="3503008"/>
          </a:xfrm>
          <a:prstGeom prst="wedgeRoundRectCallout">
            <a:avLst>
              <a:gd name="adj1" fmla="val -59544"/>
              <a:gd name="adj2" fmla="val -20710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編集したファイルには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「＞」マークがつく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2" y="1394699"/>
            <a:ext cx="4275137" cy="35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8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6" y="1198508"/>
            <a:ext cx="62642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の日常作業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843702" y="3088943"/>
            <a:ext cx="3731983" cy="3503008"/>
          </a:xfrm>
          <a:prstGeom prst="wedgeRoundRectCallout">
            <a:avLst>
              <a:gd name="adj1" fmla="val -33919"/>
              <a:gd name="adj2" fmla="val -55624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サーバにあげる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endParaRPr lang="en-US" altLang="ja-JP" sz="2400" dirty="0">
              <a:solidFill>
                <a:srgbClr val="000000"/>
              </a:solidFill>
            </a:endParaRPr>
          </a:p>
          <a:p>
            <a:pPr algn="ctr"/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ファイル単位でも可！！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6579012" y="4412443"/>
            <a:ext cx="467755" cy="467359"/>
          </a:xfrm>
          <a:prstGeom prst="downArrow">
            <a:avLst>
              <a:gd name="adj1" fmla="val 50000"/>
              <a:gd name="adj2" fmla="val 57021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49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の日常作業</a:t>
            </a:r>
            <a:endParaRPr kumimoji="1" lang="ja-JP" altLang="en-US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4462177" y="3088943"/>
            <a:ext cx="3731983" cy="3503008"/>
          </a:xfrm>
          <a:prstGeom prst="wedgeRoundRectCallout">
            <a:avLst>
              <a:gd name="adj1" fmla="val -67526"/>
              <a:gd name="adj2" fmla="val -15339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コミットするファイルの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確認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7" y="1201799"/>
            <a:ext cx="3600450" cy="482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51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CVS</a:t>
            </a:r>
            <a:r>
              <a:rPr kumimoji="1" lang="ja-JP" altLang="en-US" dirty="0" smtClean="0"/>
              <a:t>の日常作業</a:t>
            </a:r>
            <a:endParaRPr kumimoji="1" lang="ja-JP" alt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36" y="1418506"/>
            <a:ext cx="5151437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吹き出し 4"/>
          <p:cNvSpPr/>
          <p:nvPr/>
        </p:nvSpPr>
        <p:spPr>
          <a:xfrm>
            <a:off x="3882104" y="4123815"/>
            <a:ext cx="4568160" cy="2154537"/>
          </a:xfrm>
          <a:prstGeom prst="wedgeRoundRectCallout">
            <a:avLst>
              <a:gd name="adj1" fmla="val -37668"/>
              <a:gd name="adj2" fmla="val -79382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コミットすると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バージョンアップ！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「＞」が消える！</a:t>
            </a:r>
            <a:endParaRPr lang="en-US" altLang="ja-JP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9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89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457199" y="1271812"/>
            <a:ext cx="4512622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バージョン管理システム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雲 3"/>
          <p:cNvSpPr/>
          <p:nvPr/>
        </p:nvSpPr>
        <p:spPr>
          <a:xfrm>
            <a:off x="5367692" y="1256943"/>
            <a:ext cx="3229600" cy="158367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CVS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334654" y="2925121"/>
            <a:ext cx="4512622" cy="892892"/>
          </a:xfrm>
          <a:prstGeom prst="roundRect">
            <a:avLst/>
          </a:prstGeom>
          <a:pattFill prst="dkDnDiag">
            <a:fgClr>
              <a:srgbClr val="FA880B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競合に注意！！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24303" y="4324869"/>
            <a:ext cx="8560532" cy="228420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762858" y="4615084"/>
            <a:ext cx="1551011" cy="745788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更新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834566" y="4475374"/>
            <a:ext cx="2363154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モジュール分割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644890" y="5483127"/>
            <a:ext cx="2363154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ファイル単位で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コミット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5644890" y="4467980"/>
            <a:ext cx="2550378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バージョン情報の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確認・役割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834566" y="5520666"/>
            <a:ext cx="2363154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役割分担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CVS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315891" y="1725522"/>
            <a:ext cx="8560532" cy="1708378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コンピュータ上で作成・編集されるファイルの変更履歴を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管理するためのシステム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457199" y="1271812"/>
            <a:ext cx="4512622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バージョン管理システム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1" name="角丸四角形吹き出し 70"/>
          <p:cNvSpPr/>
          <p:nvPr/>
        </p:nvSpPr>
        <p:spPr>
          <a:xfrm>
            <a:off x="738248" y="3913592"/>
            <a:ext cx="7948552" cy="2227965"/>
          </a:xfrm>
          <a:prstGeom prst="wedgeRoundRectCallout">
            <a:avLst>
              <a:gd name="adj1" fmla="val -6717"/>
              <a:gd name="adj2" fmla="val -75757"/>
              <a:gd name="adj3" fmla="val 16667"/>
            </a:avLst>
          </a:prstGeom>
          <a:pattFill prst="pct80">
            <a:fgClr>
              <a:srgbClr val="FFFF00"/>
            </a:fgClr>
            <a:bgClr>
              <a:prstClr val="white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複数の人間が複数のファイルを変更するときの</a:t>
            </a:r>
            <a:endParaRPr kumimoji="1" lang="en-US" altLang="ja-JP" sz="2400" dirty="0" smtClean="0">
              <a:solidFill>
                <a:srgbClr val="000000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問題を解決するための仕組みを提供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8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CVS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70" name="角丸四角形 69"/>
          <p:cNvSpPr/>
          <p:nvPr/>
        </p:nvSpPr>
        <p:spPr>
          <a:xfrm>
            <a:off x="315891" y="1725522"/>
            <a:ext cx="8560532" cy="1708378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コンピュータ上で作成・編集されるファイルの変更履歴を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管理するためのシステム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457199" y="1271812"/>
            <a:ext cx="4512622" cy="892892"/>
          </a:xfrm>
          <a:prstGeom prst="roundRect">
            <a:avLst/>
          </a:prstGeom>
          <a:pattFill prst="pct75">
            <a:fgClr>
              <a:srgbClr val="FFFF00"/>
            </a:fgClr>
            <a:bgClr>
              <a:prstClr val="white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バージョン管理システム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3" name="雲 2"/>
          <p:cNvSpPr/>
          <p:nvPr/>
        </p:nvSpPr>
        <p:spPr>
          <a:xfrm>
            <a:off x="378602" y="5052372"/>
            <a:ext cx="3229600" cy="1583670"/>
          </a:xfrm>
          <a:prstGeom prst="cloud">
            <a:avLst/>
          </a:prstGeom>
          <a:solidFill>
            <a:srgbClr val="C6FA6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>
                <a:solidFill>
                  <a:srgbClr val="000000"/>
                </a:solidFill>
              </a:rPr>
              <a:t>Git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5646823" y="4817172"/>
            <a:ext cx="3229600" cy="1583670"/>
          </a:xfrm>
          <a:prstGeom prst="cloud">
            <a:avLst/>
          </a:prstGeom>
          <a:solidFill>
            <a:srgbClr val="C6FA6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Subversion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73" name="雲 72"/>
          <p:cNvSpPr/>
          <p:nvPr/>
        </p:nvSpPr>
        <p:spPr>
          <a:xfrm>
            <a:off x="2712237" y="3852858"/>
            <a:ext cx="3229600" cy="158367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CVS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7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CVS</a:t>
            </a:r>
            <a:r>
              <a:rPr lang="ja-JP" altLang="en-US" dirty="0" smtClean="0"/>
              <a:t>でできること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1242245" y="1882321"/>
            <a:ext cx="7444555" cy="1096861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Concurrent Version System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3" name="雲 72"/>
          <p:cNvSpPr/>
          <p:nvPr/>
        </p:nvSpPr>
        <p:spPr>
          <a:xfrm>
            <a:off x="141099" y="1093194"/>
            <a:ext cx="3229600" cy="1583670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rgbClr val="000000"/>
                </a:solidFill>
              </a:rPr>
              <a:t>CVS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7199" y="3876670"/>
            <a:ext cx="3820846" cy="1219299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ファイルをサーバ上で共有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803244" y="3876670"/>
            <a:ext cx="3820846" cy="1219299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ファイルのバージョン管理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651027" y="5393222"/>
            <a:ext cx="3820846" cy="1219299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rgbClr val="000000"/>
                </a:solidFill>
              </a:rPr>
              <a:t>Eclipse</a:t>
            </a:r>
            <a:r>
              <a:rPr kumimoji="1" lang="ja-JP" altLang="en-US" sz="2400" dirty="0" smtClean="0">
                <a:solidFill>
                  <a:srgbClr val="000000"/>
                </a:solidFill>
              </a:rPr>
              <a:t>と組み合わせて利用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ファイルをサーバ上で共有する</a:t>
            </a:r>
            <a:endParaRPr kumimoji="1" lang="ja-JP" altLang="en-US" dirty="0"/>
          </a:p>
        </p:txBody>
      </p:sp>
      <p:grpSp>
        <p:nvGrpSpPr>
          <p:cNvPr id="42" name="図形グループ 41"/>
          <p:cNvGrpSpPr/>
          <p:nvPr/>
        </p:nvGrpSpPr>
        <p:grpSpPr>
          <a:xfrm>
            <a:off x="3273441" y="1173958"/>
            <a:ext cx="2385807" cy="1983325"/>
            <a:chOff x="3319773" y="2390213"/>
            <a:chExt cx="2385807" cy="1983325"/>
          </a:xfrm>
        </p:grpSpPr>
        <p:grpSp>
          <p:nvGrpSpPr>
            <p:cNvPr id="23" name="図形グループ 22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24" name="図形グループ 23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26" name="角丸四角形 25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正方形/長方形 26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正方形/長方形 27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41" name="図形グループ 40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図形グループ 42"/>
          <p:cNvGrpSpPr/>
          <p:nvPr/>
        </p:nvGrpSpPr>
        <p:grpSpPr>
          <a:xfrm>
            <a:off x="6546982" y="4552187"/>
            <a:ext cx="2385807" cy="1983325"/>
            <a:chOff x="3319773" y="2390213"/>
            <a:chExt cx="2385807" cy="1983325"/>
          </a:xfrm>
        </p:grpSpPr>
        <p:grpSp>
          <p:nvGrpSpPr>
            <p:cNvPr id="44" name="図形グループ 43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49" name="図形グループ 48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51" name="角丸四角形 50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bg1"/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13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ファイルをサーバ上で共有する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3273441" y="1831496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546982" y="4552187"/>
            <a:ext cx="2385807" cy="1983325"/>
            <a:chOff x="3319773" y="2390213"/>
            <a:chExt cx="2385807" cy="1983325"/>
          </a:xfrm>
        </p:grpSpPr>
        <p:grpSp>
          <p:nvGrpSpPr>
            <p:cNvPr id="44" name="図形グループ 43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49" name="図形グループ 48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51" name="角丸四角形 50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4657853" y="2508988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0000"/>
                </a:solidFill>
              </a:rPr>
              <a:t>編集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grpSp>
        <p:nvGrpSpPr>
          <p:cNvPr id="75" name="図形グループ 74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bg1"/>
          </a:solidFill>
        </p:grpSpPr>
        <p:sp>
          <p:nvSpPr>
            <p:cNvPr id="76" name="正方形/長方形 75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22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ファイルをサーバ上で共有する</a:t>
            </a:r>
            <a:endParaRPr kumimoji="1" lang="ja-JP" altLang="en-US" dirty="0"/>
          </a:p>
        </p:txBody>
      </p:sp>
      <p:grpSp>
        <p:nvGrpSpPr>
          <p:cNvPr id="23" name="図形グループ 22"/>
          <p:cNvGrpSpPr/>
          <p:nvPr/>
        </p:nvGrpSpPr>
        <p:grpSpPr>
          <a:xfrm>
            <a:off x="3551425" y="1173958"/>
            <a:ext cx="2107823" cy="1758733"/>
            <a:chOff x="343633" y="2989342"/>
            <a:chExt cx="2107823" cy="1758733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343633" y="2989342"/>
              <a:ext cx="1659570" cy="1226511"/>
              <a:chOff x="605911" y="1654425"/>
              <a:chExt cx="1712861" cy="1468010"/>
            </a:xfrm>
          </p:grpSpPr>
          <p:sp>
            <p:nvSpPr>
              <p:cNvPr id="26" name="角丸四角形 25"/>
              <p:cNvSpPr/>
              <p:nvPr/>
            </p:nvSpPr>
            <p:spPr>
              <a:xfrm>
                <a:off x="605911" y="1654425"/>
                <a:ext cx="1712861" cy="115106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260129" y="2394750"/>
                <a:ext cx="452004" cy="6350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正方形/長方形 27"/>
              <p:cNvSpPr/>
              <p:nvPr/>
            </p:nvSpPr>
            <p:spPr>
              <a:xfrm>
                <a:off x="843807" y="3029821"/>
                <a:ext cx="1308436" cy="926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843807" y="1839654"/>
                <a:ext cx="1213279" cy="7541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256" y="3528875"/>
              <a:ext cx="1219200" cy="1219200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3273441" y="1831496"/>
            <a:ext cx="1166607" cy="1325787"/>
            <a:chOff x="1867673" y="3008749"/>
            <a:chExt cx="1166607" cy="132578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8" name="正方形/長方形 37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図形グループ 42"/>
          <p:cNvGrpSpPr/>
          <p:nvPr/>
        </p:nvGrpSpPr>
        <p:grpSpPr>
          <a:xfrm>
            <a:off x="6546982" y="4552187"/>
            <a:ext cx="2385807" cy="1983325"/>
            <a:chOff x="3319773" y="2390213"/>
            <a:chExt cx="2385807" cy="1983325"/>
          </a:xfrm>
        </p:grpSpPr>
        <p:grpSp>
          <p:nvGrpSpPr>
            <p:cNvPr id="44" name="図形グループ 43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49" name="図形グループ 48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51" name="角丸四角形 50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正方形/長方形 51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正方形/長方形 52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正方形/長方形 53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45" name="図形グループ 44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正方形/長方形 47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図形グループ 54"/>
          <p:cNvGrpSpPr/>
          <p:nvPr/>
        </p:nvGrpSpPr>
        <p:grpSpPr>
          <a:xfrm>
            <a:off x="185189" y="4335245"/>
            <a:ext cx="2385807" cy="1983325"/>
            <a:chOff x="3319773" y="2390213"/>
            <a:chExt cx="2385807" cy="1983325"/>
          </a:xfrm>
        </p:grpSpPr>
        <p:grpSp>
          <p:nvGrpSpPr>
            <p:cNvPr id="56" name="図形グループ 55"/>
            <p:cNvGrpSpPr/>
            <p:nvPr/>
          </p:nvGrpSpPr>
          <p:grpSpPr>
            <a:xfrm>
              <a:off x="3597757" y="2390213"/>
              <a:ext cx="2107823" cy="1758733"/>
              <a:chOff x="343633" y="2989342"/>
              <a:chExt cx="2107823" cy="1758733"/>
            </a:xfrm>
          </p:grpSpPr>
          <p:grpSp>
            <p:nvGrpSpPr>
              <p:cNvPr id="61" name="図形グループ 60"/>
              <p:cNvGrpSpPr/>
              <p:nvPr/>
            </p:nvGrpSpPr>
            <p:grpSpPr>
              <a:xfrm>
                <a:off x="343633" y="2989342"/>
                <a:ext cx="1659570" cy="1226511"/>
                <a:chOff x="605911" y="1654425"/>
                <a:chExt cx="1712861" cy="1468010"/>
              </a:xfrm>
            </p:grpSpPr>
            <p:sp>
              <p:nvSpPr>
                <p:cNvPr id="63" name="角丸四角形 62"/>
                <p:cNvSpPr/>
                <p:nvPr/>
              </p:nvSpPr>
              <p:spPr>
                <a:xfrm>
                  <a:off x="605911" y="1654425"/>
                  <a:ext cx="1712861" cy="115106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正方形/長方形 63"/>
                <p:cNvSpPr/>
                <p:nvPr/>
              </p:nvSpPr>
              <p:spPr>
                <a:xfrm>
                  <a:off x="1260129" y="2394750"/>
                  <a:ext cx="452004" cy="6350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正方形/長方形 64"/>
                <p:cNvSpPr/>
                <p:nvPr/>
              </p:nvSpPr>
              <p:spPr>
                <a:xfrm>
                  <a:off x="843807" y="3029821"/>
                  <a:ext cx="1308436" cy="9261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" name="正方形/長方形 65"/>
                <p:cNvSpPr/>
                <p:nvPr/>
              </p:nvSpPr>
              <p:spPr>
                <a:xfrm>
                  <a:off x="843807" y="1839654"/>
                  <a:ext cx="1213279" cy="75414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2256" y="3528875"/>
                <a:ext cx="1219200" cy="1219200"/>
              </a:xfrm>
              <a:prstGeom prst="rect">
                <a:avLst/>
              </a:prstGeom>
            </p:spPr>
          </p:pic>
        </p:grpSp>
        <p:grpSp>
          <p:nvGrpSpPr>
            <p:cNvPr id="57" name="図形グループ 56"/>
            <p:cNvGrpSpPr/>
            <p:nvPr/>
          </p:nvGrpSpPr>
          <p:grpSpPr>
            <a:xfrm>
              <a:off x="3319773" y="3047751"/>
              <a:ext cx="1166607" cy="1325787"/>
              <a:chOff x="1867673" y="3008749"/>
              <a:chExt cx="1166607" cy="1325787"/>
            </a:xfrm>
          </p:grpSpPr>
          <p:sp>
            <p:nvSpPr>
              <p:cNvPr id="58" name="正方形/長方形 57"/>
              <p:cNvSpPr/>
              <p:nvPr/>
            </p:nvSpPr>
            <p:spPr>
              <a:xfrm>
                <a:off x="1867673" y="30087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2020073" y="31611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正方形/長方形 59"/>
              <p:cNvSpPr/>
              <p:nvPr/>
            </p:nvSpPr>
            <p:spPr>
              <a:xfrm>
                <a:off x="2172473" y="3313549"/>
                <a:ext cx="861807" cy="102098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 smtClean="0">
                    <a:solidFill>
                      <a:schemeClr val="tx1"/>
                    </a:solidFill>
                  </a:rPr>
                  <a:t>ソース</a:t>
                </a:r>
                <a:endParaRPr lang="en-US" altLang="ja-JP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8" name="図形グループ 67"/>
          <p:cNvGrpSpPr/>
          <p:nvPr/>
        </p:nvGrpSpPr>
        <p:grpSpPr>
          <a:xfrm>
            <a:off x="3835461" y="4962618"/>
            <a:ext cx="1060342" cy="1361519"/>
            <a:chOff x="6583448" y="3449116"/>
            <a:chExt cx="1747818" cy="2141310"/>
          </a:xfrm>
        </p:grpSpPr>
        <p:sp>
          <p:nvSpPr>
            <p:cNvPr id="70" name="角丸四角形 69"/>
            <p:cNvSpPr/>
            <p:nvPr/>
          </p:nvSpPr>
          <p:spPr>
            <a:xfrm>
              <a:off x="6583448" y="3449116"/>
              <a:ext cx="1747818" cy="21413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061184" y="3745757"/>
              <a:ext cx="745736" cy="291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" name="直線コネクタ 71"/>
            <p:cNvCxnSpPr/>
            <p:nvPr/>
          </p:nvCxnSpPr>
          <p:spPr>
            <a:xfrm>
              <a:off x="6851446" y="4495243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6851446" y="481063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6851446" y="5091315"/>
              <a:ext cx="124677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柱 2"/>
          <p:cNvSpPr/>
          <p:nvPr/>
        </p:nvSpPr>
        <p:spPr>
          <a:xfrm>
            <a:off x="4286203" y="5337030"/>
            <a:ext cx="1219200" cy="1366075"/>
          </a:xfrm>
          <a:prstGeom prst="ca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000000"/>
                </a:solidFill>
              </a:rPr>
              <a:t>CVS</a:t>
            </a:r>
          </a:p>
          <a:p>
            <a:pPr algn="ctr"/>
            <a:r>
              <a:rPr kumimoji="1" lang="ja-JP" altLang="en-US" dirty="0" smtClean="0">
                <a:solidFill>
                  <a:srgbClr val="000000"/>
                </a:solidFill>
              </a:rPr>
              <a:t>リポジトリ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下矢印 5"/>
          <p:cNvSpPr/>
          <p:nvPr/>
        </p:nvSpPr>
        <p:spPr>
          <a:xfrm>
            <a:off x="4008156" y="3493932"/>
            <a:ext cx="446621" cy="1213012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角丸四角形 74"/>
          <p:cNvSpPr/>
          <p:nvPr/>
        </p:nvSpPr>
        <p:spPr>
          <a:xfrm>
            <a:off x="4754423" y="3512502"/>
            <a:ext cx="1504197" cy="6869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000000"/>
                </a:solidFill>
              </a:rPr>
              <a:t>コミット</a:t>
            </a:r>
            <a:endParaRPr kumimoji="1" lang="ja-JP" altLang="en-US" sz="2400" dirty="0">
              <a:solidFill>
                <a:srgbClr val="000000"/>
              </a:solidFill>
            </a:endParaRPr>
          </a:p>
        </p:txBody>
      </p:sp>
      <p:grpSp>
        <p:nvGrpSpPr>
          <p:cNvPr id="76" name="図形グループ 75"/>
          <p:cNvGrpSpPr/>
          <p:nvPr/>
        </p:nvGrpSpPr>
        <p:grpSpPr>
          <a:xfrm>
            <a:off x="3198616" y="5464761"/>
            <a:ext cx="1166607" cy="1325787"/>
            <a:chOff x="1867673" y="3008749"/>
            <a:chExt cx="1166607" cy="1325787"/>
          </a:xfrm>
          <a:solidFill>
            <a:schemeClr val="bg1"/>
          </a:solidFill>
        </p:grpSpPr>
        <p:sp>
          <p:nvSpPr>
            <p:cNvPr id="77" name="正方形/長方形 76"/>
            <p:cNvSpPr/>
            <p:nvPr/>
          </p:nvSpPr>
          <p:spPr>
            <a:xfrm>
              <a:off x="1867673" y="30087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020073" y="31611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2172473" y="3313549"/>
              <a:ext cx="861807" cy="1020987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smtClean="0">
                  <a:solidFill>
                    <a:schemeClr val="tx1"/>
                  </a:solidFill>
                </a:rPr>
                <a:t>ソース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6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732</Words>
  <Application>Microsoft Macintosh PowerPoint</Application>
  <PresentationFormat>画面に合わせる (4:3)</PresentationFormat>
  <Paragraphs>357</Paragraphs>
  <Slides>37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ホワイト</vt:lpstr>
      <vt:lpstr>　　　　CVS（バージョン管理システム）</vt:lpstr>
      <vt:lpstr>PowerPoint プレゼンテーション</vt:lpstr>
      <vt:lpstr>CVSとは</vt:lpstr>
      <vt:lpstr>CVSとは</vt:lpstr>
      <vt:lpstr>CVSとは</vt:lpstr>
      <vt:lpstr>CVSでできること</vt:lpstr>
      <vt:lpstr>ファイルをサーバ上で共有する</vt:lpstr>
      <vt:lpstr>ファイルをサーバ上で共有する</vt:lpstr>
      <vt:lpstr>ファイルをサーバ上で共有する</vt:lpstr>
      <vt:lpstr>ファイルをサーバ上で共有する</vt:lpstr>
      <vt:lpstr>ファイルをサーバ上で共有する</vt:lpstr>
      <vt:lpstr>ファイルをサーバ上で共有する</vt:lpstr>
      <vt:lpstr>PowerPoint プレゼンテーション</vt:lpstr>
      <vt:lpstr>競合</vt:lpstr>
      <vt:lpstr>競合</vt:lpstr>
      <vt:lpstr>競合</vt:lpstr>
      <vt:lpstr>競合</vt:lpstr>
      <vt:lpstr>競合</vt:lpstr>
      <vt:lpstr>競合したら</vt:lpstr>
      <vt:lpstr>PowerPoint プレゼンテーション</vt:lpstr>
      <vt:lpstr>CVSの初期設定</vt:lpstr>
      <vt:lpstr>CVSの初期設定</vt:lpstr>
      <vt:lpstr>CVSの初期設定</vt:lpstr>
      <vt:lpstr>CVSの初期設定</vt:lpstr>
      <vt:lpstr>CVSの初期設定</vt:lpstr>
      <vt:lpstr>CVSの初期設定</vt:lpstr>
      <vt:lpstr>CVSの初期設定</vt:lpstr>
      <vt:lpstr>CVSの初期設定</vt:lpstr>
      <vt:lpstr>CVSの初期設定</vt:lpstr>
      <vt:lpstr>PowerPoint プレゼンテーション</vt:lpstr>
      <vt:lpstr>CVSの日常作業</vt:lpstr>
      <vt:lpstr>CVSの日常作業</vt:lpstr>
      <vt:lpstr>CVSの日常作業</vt:lpstr>
      <vt:lpstr>CVSの日常作業</vt:lpstr>
      <vt:lpstr>CVSの日常作業</vt:lpstr>
      <vt:lpstr>PowerPoint プレゼンテーション</vt:lpstr>
      <vt:lpstr>まとめ</vt:lpstr>
    </vt:vector>
  </TitlesOfParts>
  <Company>櫨山研究室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櫨山 淳雄</dc:creator>
  <cp:lastModifiedBy>kanai fumiya</cp:lastModifiedBy>
  <cp:revision>122</cp:revision>
  <dcterms:created xsi:type="dcterms:W3CDTF">2013-05-01T10:12:19Z</dcterms:created>
  <dcterms:modified xsi:type="dcterms:W3CDTF">2015-05-25T08:02:13Z</dcterms:modified>
</cp:coreProperties>
</file>