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Jos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t-regular.fntdata"/><Relationship Id="rId11" Type="http://schemas.openxmlformats.org/officeDocument/2006/relationships/slide" Target="slides/slide6.xml"/><Relationship Id="rId22" Type="http://schemas.openxmlformats.org/officeDocument/2006/relationships/font" Target="fonts/Jost-italic.fntdata"/><Relationship Id="rId10" Type="http://schemas.openxmlformats.org/officeDocument/2006/relationships/slide" Target="slides/slide5.xml"/><Relationship Id="rId21" Type="http://schemas.openxmlformats.org/officeDocument/2006/relationships/font" Target="fonts/Jos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Jos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aa9f644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0aa9f644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a1971f6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a1971f6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a1971f66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a1971f66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a9b48e10b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a9b48e10b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a1971f6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a1971f6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a1971f66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a1971f66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aa9f6445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aa9f6445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a1971f6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a1971f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a67cb680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a67cb680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a1971f6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a1971f6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a1971f6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a1971f6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a67cb680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a67cb680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a1971f66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a1971f6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C66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06800" y="127650"/>
            <a:ext cx="8930400" cy="4888200"/>
          </a:xfrm>
          <a:prstGeom prst="roundRect">
            <a:avLst>
              <a:gd fmla="val 5333" name="adj"/>
            </a:avLst>
          </a:prstGeom>
          <a:solidFill>
            <a:srgbClr val="FFF2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None/>
              <a:defRPr b="1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None/>
              <a:defRPr b="1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None/>
              <a:defRPr b="1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None/>
              <a:defRPr b="1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None/>
              <a:defRPr b="1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None/>
              <a:defRPr b="1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None/>
              <a:defRPr b="1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None/>
              <a:defRPr b="1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None/>
              <a:defRPr b="1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Char char="●"/>
              <a:defRPr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○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■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●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○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■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●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○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■"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mdoCU_RP350?si=6hdmLyg5NbP0QvDJ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66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18425" y="1640550"/>
            <a:ext cx="66132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3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Video Presentation link:</a:t>
            </a:r>
            <a:endParaRPr sz="23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 u="sng">
                <a:solidFill>
                  <a:schemeClr val="accent5"/>
                </a:solid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https://youtu.be/mdoCU_RP350?si=6hdmLyg5NbP0QvDJ</a:t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605075" y="31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Use case: Running a game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24012" l="0" r="-2501" t="0"/>
          <a:stretch/>
        </p:blipFill>
        <p:spPr>
          <a:xfrm>
            <a:off x="342900" y="318937"/>
            <a:ext cx="2833395" cy="450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-1250" r="-1250" t="74907"/>
          <a:stretch/>
        </p:blipFill>
        <p:spPr>
          <a:xfrm>
            <a:off x="3252525" y="3336742"/>
            <a:ext cx="2833400" cy="14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3429000" y="942475"/>
            <a:ext cx="5073300" cy="24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Char char="●"/>
            </a:pPr>
            <a:r>
              <a:rPr lang="en-CA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Activated from the launcher</a:t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Char char="●"/>
            </a:pPr>
            <a:r>
              <a:rPr lang="en-CA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Loads existing data, if exists</a:t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Char char="●"/>
            </a:pPr>
            <a:r>
              <a:rPr lang="en-CA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Support for auto-saving and save states</a:t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Jost"/>
              <a:buChar char="●"/>
            </a:pPr>
            <a:r>
              <a:rPr lang="en-CA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Can be closed at any time</a:t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Use case: Adding a new game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50" y="994600"/>
            <a:ext cx="3116700" cy="38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3860150" y="1112925"/>
            <a:ext cx="48927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Char char="●"/>
            </a:pPr>
            <a:r>
              <a:rPr lang="en-CA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User is prompted to upload a folder from their device</a:t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t"/>
              <a:buChar char="●"/>
            </a:pPr>
            <a:r>
              <a:rPr lang="en-CA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ScummVM searches for valid games by checking a large internal repository</a:t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Jost"/>
              <a:buChar char="●"/>
            </a:pPr>
            <a:r>
              <a:rPr lang="en-CA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Settings </a:t>
            </a:r>
            <a:r>
              <a:rPr lang="en-CA" sz="2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can be changed on a per-game basis, including custom key bindings</a:t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Limitations &amp; Lessons learned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94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ScummVM has incomplete documentation.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A great number of components, a great amount of work to split.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Our derivation process changed the more we learned about ScummVM.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025" y="368825"/>
            <a:ext cx="1253275" cy="12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75" y="2732500"/>
            <a:ext cx="5083058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850" y="2267400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 conclusion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77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CA"/>
              <a:t>ScummVM is cool :)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CA"/>
              <a:t>It has far exceeded its original purpose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CA"/>
              <a:t>Great architecture that simplifies the process of adding support for new games and platforms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CA"/>
              <a:t>Can be seen as a tool for game preservation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1600"/>
              </a:spcAft>
              <a:buSzPts val="2000"/>
              <a:buChar char="●"/>
            </a:pPr>
            <a:r>
              <a:rPr lang="en-CA"/>
              <a:t>Open-source and well documented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16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 sz="3680"/>
              <a:t>Thank you!</a:t>
            </a:r>
            <a:endParaRPr sz="368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525" y="1001700"/>
            <a:ext cx="3198957" cy="38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5250" y="0"/>
            <a:ext cx="9144000" cy="5143500"/>
          </a:xfrm>
          <a:prstGeom prst="rect">
            <a:avLst/>
          </a:prstGeom>
          <a:solidFill>
            <a:srgbClr val="CC66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397550" y="2013650"/>
            <a:ext cx="6348900" cy="2330400"/>
          </a:xfrm>
          <a:prstGeom prst="roundRect">
            <a:avLst>
              <a:gd fmla="val 5333" name="adj"/>
            </a:avLst>
          </a:prstGeom>
          <a:solidFill>
            <a:srgbClr val="FFF2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97700" y="2153825"/>
            <a:ext cx="81486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Group 9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75" y="35750"/>
            <a:ext cx="4890451" cy="1434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1144750" y="1469775"/>
            <a:ext cx="69450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CA" sz="1729">
                <a:solidFill>
                  <a:schemeClr val="lt2"/>
                </a:solidFill>
              </a:rPr>
              <a:t>A1: Conceptual Architecture</a:t>
            </a:r>
            <a:endParaRPr b="1" sz="1729">
              <a:solidFill>
                <a:schemeClr val="lt2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516363" y="2836250"/>
            <a:ext cx="31887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CA" sz="1729"/>
              <a:t>Xavier Awadalla (Team Leader)</a:t>
            </a:r>
            <a:endParaRPr sz="1729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CA" sz="1729"/>
              <a:t>Christopher Gil (Presenter)</a:t>
            </a:r>
            <a:endParaRPr sz="1729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CA" sz="1729"/>
              <a:t>Aaron Rivest</a:t>
            </a:r>
            <a:endParaRPr sz="1729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4496338" y="2836250"/>
            <a:ext cx="31887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CA" sz="1729"/>
              <a:t>Craig Tylman (Presenter)</a:t>
            </a:r>
            <a:endParaRPr sz="1729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CA" sz="1729"/>
              <a:t>Sam Tylman</a:t>
            </a:r>
            <a:endParaRPr sz="1729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CA" sz="1729"/>
              <a:t>Felix Xing</a:t>
            </a:r>
            <a:endParaRPr sz="1729"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976650" y="4517725"/>
            <a:ext cx="79944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CA" sz="1729">
                <a:solidFill>
                  <a:schemeClr val="lt2"/>
                </a:solidFill>
              </a:rPr>
              <a:t>https://www.scummvm.org		https://github.com/scummvm/scummvm</a:t>
            </a:r>
            <a:endParaRPr sz="1729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208350" y="259475"/>
            <a:ext cx="8520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/>
              <a:t>Team </a:t>
            </a:r>
            <a:r>
              <a:rPr lang="en-CA" sz="2800"/>
              <a:t>member roles:</a:t>
            </a:r>
            <a:endParaRPr sz="2800"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505050" y="901975"/>
            <a:ext cx="3432900" cy="792600"/>
          </a:xfrm>
          <a:prstGeom prst="rect">
            <a:avLst/>
          </a:prstGeom>
          <a:solidFill>
            <a:srgbClr val="CC6600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/>
              <a:t>Xavier Awadalla: Team Leader, </a:t>
            </a:r>
            <a:r>
              <a:rPr lang="en-CA" sz="1400"/>
              <a:t>Division of responsibilities, Abstract, Platform backends.</a:t>
            </a:r>
            <a:endParaRPr sz="1400"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4884275" y="901975"/>
            <a:ext cx="3432900" cy="792600"/>
          </a:xfrm>
          <a:prstGeom prst="rect">
            <a:avLst/>
          </a:prstGeom>
          <a:solidFill>
            <a:srgbClr val="CC66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CA" sz="1440"/>
              <a:t>Aaron Rivest: File Management Component &amp; “Running a Game” Sequence Diagram</a:t>
            </a:r>
            <a:endParaRPr sz="1440"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505050" y="1824325"/>
            <a:ext cx="3432900" cy="1004100"/>
          </a:xfrm>
          <a:prstGeom prst="rect">
            <a:avLst/>
          </a:prstGeom>
          <a:solidFill>
            <a:srgbClr val="0ACE0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/>
              <a:t>Christopher Gil: Video Presenter. Box-arrow diagram of Conceptual Architecture, GUI/Launcher Component, OS Abstraction, Concurrency</a:t>
            </a:r>
            <a:endParaRPr sz="1400"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884275" y="1867375"/>
            <a:ext cx="3432900" cy="918000"/>
          </a:xfrm>
          <a:prstGeom prst="rect">
            <a:avLst/>
          </a:prstGeom>
          <a:solidFill>
            <a:srgbClr val="0ACE0A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CA" sz="1440"/>
              <a:t>Craig Tylman: Slides creator/presenter, Misc. Integrations, “Adding a Game” Sequence Diagram, general cleanup &amp; proofreading.</a:t>
            </a:r>
            <a:endParaRPr sz="1440"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05050" y="3176325"/>
            <a:ext cx="3432900" cy="792600"/>
          </a:xfrm>
          <a:prstGeom prst="rect">
            <a:avLst/>
          </a:prstGeom>
          <a:solidFill>
            <a:srgbClr val="CC6600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/>
              <a:t>Felix Xing: Audio Component, Engine component, graphics Component, LAN component.</a:t>
            </a:r>
            <a:endParaRPr sz="1400"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4884275" y="3176275"/>
            <a:ext cx="3432900" cy="848700"/>
          </a:xfrm>
          <a:prstGeom prst="rect">
            <a:avLst/>
          </a:prstGeom>
          <a:solidFill>
            <a:srgbClr val="CC6600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CA" sz="1440"/>
              <a:t>Sam Tylman: Introduction &amp; Overview, System Evolution, History of ScummVM and how it can continue to evolve, Conclusion.</a:t>
            </a:r>
            <a:endParaRPr sz="14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is it?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8675"/>
            <a:ext cx="43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CA"/>
              <a:t>S</a:t>
            </a:r>
            <a:r>
              <a:rPr lang="en-CA"/>
              <a:t>cript </a:t>
            </a:r>
            <a:r>
              <a:rPr b="1" lang="en-CA"/>
              <a:t>C</a:t>
            </a:r>
            <a:r>
              <a:rPr lang="en-CA"/>
              <a:t>reation </a:t>
            </a:r>
            <a:r>
              <a:rPr b="1" lang="en-CA"/>
              <a:t>U</a:t>
            </a:r>
            <a:r>
              <a:rPr lang="en-CA"/>
              <a:t>tility for </a:t>
            </a:r>
            <a:r>
              <a:rPr b="1" lang="en-CA"/>
              <a:t>M</a:t>
            </a:r>
            <a:r>
              <a:rPr lang="en-CA"/>
              <a:t>aniac </a:t>
            </a:r>
            <a:r>
              <a:rPr b="1" lang="en-CA"/>
              <a:t>M</a:t>
            </a:r>
            <a:r>
              <a:rPr lang="en-CA"/>
              <a:t>ansion </a:t>
            </a:r>
            <a:r>
              <a:rPr b="1" lang="en-CA"/>
              <a:t>V</a:t>
            </a:r>
            <a:r>
              <a:rPr lang="en-CA"/>
              <a:t>irtual </a:t>
            </a:r>
            <a:r>
              <a:rPr b="1" lang="en-CA"/>
              <a:t>M</a:t>
            </a:r>
            <a:r>
              <a:rPr lang="en-CA"/>
              <a:t>achine</a:t>
            </a:r>
            <a:endParaRPr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-CA"/>
              <a:t>Launched in 2001</a:t>
            </a:r>
            <a:endParaRPr/>
          </a:p>
          <a:p>
            <a:pPr indent="-355600" lvl="0" marL="457200" rtl="0" algn="l">
              <a:spcBef>
                <a:spcPts val="800"/>
              </a:spcBef>
              <a:spcAft>
                <a:spcPts val="800"/>
              </a:spcAft>
              <a:buSzPts val="2000"/>
              <a:buChar char="●"/>
            </a:pPr>
            <a:r>
              <a:rPr lang="en-CA"/>
              <a:t>Cross-platform interpreter for point-and-click adventure games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76" y="1125725"/>
            <a:ext cx="3327600" cy="2495700"/>
          </a:xfrm>
          <a:prstGeom prst="roundRect">
            <a:avLst>
              <a:gd fmla="val 5765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93900" y="3934325"/>
            <a:ext cx="8956200" cy="16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CA"/>
              <a:t>This presentation will focus on the software’s </a:t>
            </a:r>
            <a:r>
              <a:rPr b="1" lang="en-CA"/>
              <a:t>conceptual architecture</a:t>
            </a:r>
            <a:r>
              <a:rPr lang="en-CA"/>
              <a:t>, as well as its evolution, use cases, and more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Evolution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CA"/>
              <a:t>Originally designed to emulate the </a:t>
            </a:r>
            <a:r>
              <a:rPr b="1" lang="en-CA"/>
              <a:t>SCUMM</a:t>
            </a:r>
            <a:r>
              <a:rPr lang="en-CA"/>
              <a:t> engine by LucasArts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CA"/>
              <a:t>Support for new game engines were added one by one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CA"/>
              <a:t>Integration with ResidualVM allowed for emulation of 3D games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CA"/>
              <a:t>Support for niche devices like Nintendo DS and Raspberry Pi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1600"/>
              </a:spcAft>
              <a:buSzPts val="2000"/>
              <a:buChar char="●"/>
            </a:pPr>
            <a:r>
              <a:rPr lang="en-CA"/>
              <a:t>Ever-growing number of settings, tools, and other config options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Conceptual architecture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28675"/>
            <a:ext cx="43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CA"/>
              <a:t>Layered </a:t>
            </a:r>
            <a:r>
              <a:rPr lang="en-CA"/>
              <a:t>architectural style consisting of multiple interpreter engines for OS abstraction</a:t>
            </a:r>
            <a:endParaRPr/>
          </a:p>
          <a:p>
            <a:pPr indent="-355600" lvl="0" marL="457200" rtl="0" algn="l">
              <a:spcBef>
                <a:spcPts val="800"/>
              </a:spcBef>
              <a:spcAft>
                <a:spcPts val="800"/>
              </a:spcAft>
              <a:buSzPts val="2000"/>
              <a:buChar char="●"/>
            </a:pPr>
            <a:r>
              <a:rPr lang="en-CA"/>
              <a:t>Consists of many </a:t>
            </a:r>
            <a:r>
              <a:rPr b="1" lang="en-CA"/>
              <a:t>components </a:t>
            </a:r>
            <a:r>
              <a:rPr lang="en-CA"/>
              <a:t>each dedicated to a specific task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325" y="941525"/>
            <a:ext cx="5634199" cy="422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Components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42900" y="1012650"/>
            <a:ext cx="2667000" cy="3689700"/>
          </a:xfrm>
          <a:prstGeom prst="roundRect">
            <a:avLst>
              <a:gd fmla="val 7368" name="adj"/>
            </a:avLst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200">
                <a:latin typeface="Jost"/>
                <a:ea typeface="Jost"/>
                <a:cs typeface="Jost"/>
                <a:sym typeface="Jost"/>
              </a:rPr>
              <a:t>GUI / Launcher</a:t>
            </a:r>
            <a:endParaRPr b="1" sz="2200"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Jost"/>
              <a:ea typeface="Jost"/>
              <a:cs typeface="Jost"/>
              <a:sym typeface="Jos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Jost"/>
              <a:buChar char="●"/>
            </a:pPr>
            <a:r>
              <a:rPr lang="en-CA" sz="1600">
                <a:latin typeface="Jost"/>
                <a:ea typeface="Jost"/>
                <a:cs typeface="Jost"/>
                <a:sym typeface="Jost"/>
              </a:rPr>
              <a:t>How users interact with the software</a:t>
            </a:r>
            <a:endParaRPr sz="1600">
              <a:latin typeface="Jost"/>
              <a:ea typeface="Jost"/>
              <a:cs typeface="Jost"/>
              <a:sym typeface="Jos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Jost"/>
              <a:buChar char="●"/>
            </a:pPr>
            <a:r>
              <a:rPr lang="en-CA" sz="1600">
                <a:latin typeface="Jost"/>
                <a:ea typeface="Jost"/>
                <a:cs typeface="Jost"/>
                <a:sym typeface="Jost"/>
              </a:rPr>
              <a:t>User-friendly and highly functional</a:t>
            </a:r>
            <a:endParaRPr sz="1600">
              <a:latin typeface="Jost"/>
              <a:ea typeface="Jost"/>
              <a:cs typeface="Jost"/>
              <a:sym typeface="Jos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Jost"/>
              <a:buChar char="●"/>
            </a:pPr>
            <a:r>
              <a:rPr lang="en-CA" sz="1600">
                <a:latin typeface="Jost"/>
                <a:ea typeface="Jost"/>
                <a:cs typeface="Jost"/>
                <a:sym typeface="Jost"/>
              </a:rPr>
              <a:t>Build with ‘widgets’ via C++</a:t>
            </a:r>
            <a:endParaRPr sz="16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238500" y="1012650"/>
            <a:ext cx="2667000" cy="3689700"/>
          </a:xfrm>
          <a:prstGeom prst="roundRect">
            <a:avLst>
              <a:gd fmla="val 7368" name="adj"/>
            </a:avLst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2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Game Engines</a:t>
            </a:r>
            <a:endParaRPr b="1" sz="2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●"/>
            </a:pPr>
            <a:r>
              <a:rPr lang="en-CA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Multiple exist for different types of games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●"/>
            </a:pPr>
            <a:r>
              <a:rPr lang="en-CA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Reads external game data and interprets it in an OS-abstracted way with support for extra customization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134100" y="1012650"/>
            <a:ext cx="2667000" cy="3689700"/>
          </a:xfrm>
          <a:prstGeom prst="roundRect">
            <a:avLst>
              <a:gd fmla="val 7368" name="adj"/>
            </a:avLst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2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Storage</a:t>
            </a:r>
            <a:endParaRPr b="1" sz="2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-CA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Games can be read and loaded from any regular directory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●"/>
            </a:pPr>
            <a:r>
              <a:rPr lang="en-CA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Data and config are stored by the software in a dedicated folder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Jost"/>
              <a:buChar char="●"/>
            </a:pPr>
            <a:r>
              <a:rPr lang="en-CA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Support for cloud saving via most major services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71225" y="130350"/>
            <a:ext cx="43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Components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676400" y="1012650"/>
            <a:ext cx="2667000" cy="3689700"/>
          </a:xfrm>
          <a:prstGeom prst="roundRect">
            <a:avLst>
              <a:gd fmla="val 7368" name="adj"/>
            </a:avLst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200">
                <a:latin typeface="Jost"/>
                <a:ea typeface="Jost"/>
                <a:cs typeface="Jost"/>
                <a:sym typeface="Jost"/>
              </a:rPr>
              <a:t>Graphics &amp; Audio</a:t>
            </a:r>
            <a:endParaRPr b="1" sz="2200"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Jost"/>
              <a:ea typeface="Jost"/>
              <a:cs typeface="Jost"/>
              <a:sym typeface="Jos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Jost"/>
              <a:buChar char="●"/>
            </a:pPr>
            <a:r>
              <a:rPr lang="en-CA" sz="1600">
                <a:latin typeface="Jost"/>
                <a:ea typeface="Jost"/>
                <a:cs typeface="Jost"/>
                <a:sym typeface="Jost"/>
              </a:rPr>
              <a:t>Renders graphics with SDL and OpenGL</a:t>
            </a:r>
            <a:endParaRPr sz="1600">
              <a:latin typeface="Jost"/>
              <a:ea typeface="Jost"/>
              <a:cs typeface="Jost"/>
              <a:sym typeface="Jos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Jost"/>
              <a:buChar char="●"/>
            </a:pPr>
            <a:r>
              <a:rPr lang="en-CA" sz="1600">
                <a:latin typeface="Jost"/>
                <a:ea typeface="Jost"/>
                <a:cs typeface="Jost"/>
                <a:sym typeface="Jost"/>
              </a:rPr>
              <a:t>Support for shaders, upscaling, and custom renderers</a:t>
            </a:r>
            <a:endParaRPr sz="1600">
              <a:latin typeface="Jost"/>
              <a:ea typeface="Jost"/>
              <a:cs typeface="Jost"/>
              <a:sym typeface="Jos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Jost"/>
              <a:buChar char="●"/>
            </a:pPr>
            <a:r>
              <a:rPr lang="en-CA" sz="1600">
                <a:latin typeface="Jost"/>
                <a:ea typeface="Jost"/>
                <a:cs typeface="Jost"/>
                <a:sym typeface="Jost"/>
              </a:rPr>
              <a:t>Customizable MIDI playback for games that use it</a:t>
            </a:r>
            <a:endParaRPr sz="16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4800600" y="1012650"/>
            <a:ext cx="2667000" cy="3689700"/>
          </a:xfrm>
          <a:prstGeom prst="roundRect">
            <a:avLst>
              <a:gd fmla="val 7368" name="adj"/>
            </a:avLst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OS Abstraction</a:t>
            </a:r>
            <a:endParaRPr b="1" sz="2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●"/>
            </a:pPr>
            <a:r>
              <a:rPr lang="en-CA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Allows for multi-platform support without major code rewrites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●"/>
            </a:pPr>
            <a:r>
              <a:rPr lang="en-CA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Essentially a virtual machine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"/>
              <a:buChar char="●"/>
            </a:pPr>
            <a:r>
              <a:rPr lang="en-CA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Platform-specific backends for  graphics, I/O, etc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71225" y="130350"/>
            <a:ext cx="43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Concurrency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CA"/>
              <a:t>Launcher </a:t>
            </a:r>
            <a:r>
              <a:rPr lang="en-CA"/>
              <a:t>has minimal concurrency, mostly on a single thread that responds to events as they happen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en-CA"/>
              <a:t>Most games</a:t>
            </a:r>
            <a:r>
              <a:rPr lang="en-CA"/>
              <a:t> are also single-threaded as they were designed for much older hardware</a:t>
            </a:r>
            <a:endParaRPr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en-CA" sz="2000"/>
              <a:t>The original </a:t>
            </a:r>
            <a:r>
              <a:rPr b="1" lang="en-CA" sz="2000"/>
              <a:t>Scumm Engine</a:t>
            </a:r>
            <a:r>
              <a:rPr lang="en-CA" sz="2000"/>
              <a:t> was able to simulate multitasking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1600"/>
              </a:spcAft>
              <a:buSzPts val="2000"/>
              <a:buChar char="●"/>
            </a:pPr>
            <a:r>
              <a:rPr lang="en-CA"/>
              <a:t>The actual </a:t>
            </a:r>
            <a:r>
              <a:rPr b="1" lang="en-CA"/>
              <a:t>virtual machine</a:t>
            </a:r>
            <a:r>
              <a:rPr lang="en-CA"/>
              <a:t> supports automatic cooperative threading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