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76" r:id="rId2"/>
    <p:sldId id="261" r:id="rId3"/>
    <p:sldId id="260" r:id="rId4"/>
    <p:sldId id="258" r:id="rId5"/>
    <p:sldId id="259" r:id="rId6"/>
    <p:sldId id="268" r:id="rId7"/>
    <p:sldId id="266" r:id="rId8"/>
    <p:sldId id="267" r:id="rId9"/>
    <p:sldId id="269" r:id="rId10"/>
    <p:sldId id="270" r:id="rId11"/>
    <p:sldId id="271" r:id="rId12"/>
    <p:sldId id="272" r:id="rId13"/>
    <p:sldId id="273" r:id="rId14"/>
    <p:sldId id="274" r:id="rId15"/>
    <p:sldId id="275" r:id="rId16"/>
    <p:sldId id="264" r:id="rId17"/>
    <p:sldId id="263" r:id="rId18"/>
    <p:sldId id="262"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thili naidu" initials="mn" lastIdx="1" clrIdx="0">
    <p:extLst>
      <p:ext uri="{19B8F6BF-5375-455C-9EA6-DF929625EA0E}">
        <p15:presenceInfo xmlns:p15="http://schemas.microsoft.com/office/powerpoint/2012/main" userId="6cc9624f36a42e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660"/>
  </p:normalViewPr>
  <p:slideViewPr>
    <p:cSldViewPr snapToGrid="0">
      <p:cViewPr varScale="1">
        <p:scale>
          <a:sx n="85" d="100"/>
          <a:sy n="85"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HOTEL BOOKING</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83B4-4644-944C-8867C0C46123}"/>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83B4-4644-944C-8867C0C46123}"/>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83B4-4644-944C-8867C0C46123}"/>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83B4-4644-944C-8867C0C46123}"/>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83B4-4644-944C-8867C0C46123}"/>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83B4-4644-944C-8867C0C46123}"/>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83B4-4644-944C-8867C0C46123}"/>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83B4-4644-944C-8867C0C46123}"/>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ONLINE BOOKING</c:v>
                </c:pt>
                <c:pt idx="1">
                  <c:v>OFFLINE BOOKING</c:v>
                </c:pt>
              </c:strCache>
            </c:strRef>
          </c:cat>
          <c:val>
            <c:numRef>
              <c:f>Sheet1!$B$2:$B$5</c:f>
              <c:numCache>
                <c:formatCode>General</c:formatCode>
                <c:ptCount val="4"/>
                <c:pt idx="0">
                  <c:v>88</c:v>
                </c:pt>
                <c:pt idx="1">
                  <c:v>22</c:v>
                </c:pt>
              </c:numCache>
            </c:numRef>
          </c:val>
          <c:extLst>
            <c:ext xmlns:c16="http://schemas.microsoft.com/office/drawing/2014/chart" uri="{C3380CC4-5D6E-409C-BE32-E72D297353CC}">
              <c16:uniqueId val="{00000000-83B4-4644-944C-8867C0C46123}"/>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ONLINE BOOKING</c:v>
                </c:pt>
              </c:strCache>
            </c:strRef>
          </c:tx>
          <c:spPr>
            <a:ln w="28575" cap="rnd">
              <a:solidFill>
                <a:schemeClr val="accent1"/>
              </a:solidFill>
              <a:round/>
            </a:ln>
            <a:effectLst/>
          </c:spPr>
          <c:marker>
            <c:symbol val="none"/>
          </c:marker>
          <c:cat>
            <c:numRef>
              <c:f>Sheet1!$A$2:$A$5</c:f>
              <c:numCache>
                <c:formatCode>General</c:formatCode>
                <c:ptCount val="4"/>
                <c:pt idx="0">
                  <c:v>2005</c:v>
                </c:pt>
                <c:pt idx="1">
                  <c:v>2010</c:v>
                </c:pt>
                <c:pt idx="2">
                  <c:v>2015</c:v>
                </c:pt>
                <c:pt idx="3">
                  <c:v>2020</c:v>
                </c:pt>
              </c:numCache>
            </c:numRef>
          </c:cat>
          <c:val>
            <c:numRef>
              <c:f>Sheet1!$B$2:$B$5</c:f>
              <c:numCache>
                <c:formatCode>General</c:formatCode>
                <c:ptCount val="4"/>
                <c:pt idx="0">
                  <c:v>20</c:v>
                </c:pt>
                <c:pt idx="1">
                  <c:v>45</c:v>
                </c:pt>
                <c:pt idx="2">
                  <c:v>60</c:v>
                </c:pt>
                <c:pt idx="3">
                  <c:v>90</c:v>
                </c:pt>
              </c:numCache>
            </c:numRef>
          </c:val>
          <c:smooth val="0"/>
          <c:extLst>
            <c:ext xmlns:c16="http://schemas.microsoft.com/office/drawing/2014/chart" uri="{C3380CC4-5D6E-409C-BE32-E72D297353CC}">
              <c16:uniqueId val="{00000000-E6CA-4E1D-8E3C-42D84BB38A1B}"/>
            </c:ext>
          </c:extLst>
        </c:ser>
        <c:ser>
          <c:idx val="1"/>
          <c:order val="1"/>
          <c:tx>
            <c:strRef>
              <c:f>Sheet1!$C$1</c:f>
              <c:strCache>
                <c:ptCount val="1"/>
                <c:pt idx="0">
                  <c:v>OFFLINE BOOKING</c:v>
                </c:pt>
              </c:strCache>
            </c:strRef>
          </c:tx>
          <c:spPr>
            <a:ln w="28575" cap="rnd">
              <a:solidFill>
                <a:schemeClr val="accent2"/>
              </a:solidFill>
              <a:round/>
            </a:ln>
            <a:effectLst/>
          </c:spPr>
          <c:marker>
            <c:symbol val="none"/>
          </c:marker>
          <c:cat>
            <c:numRef>
              <c:f>Sheet1!$A$2:$A$5</c:f>
              <c:numCache>
                <c:formatCode>General</c:formatCode>
                <c:ptCount val="4"/>
                <c:pt idx="0">
                  <c:v>2005</c:v>
                </c:pt>
                <c:pt idx="1">
                  <c:v>2010</c:v>
                </c:pt>
                <c:pt idx="2">
                  <c:v>2015</c:v>
                </c:pt>
                <c:pt idx="3">
                  <c:v>2020</c:v>
                </c:pt>
              </c:numCache>
            </c:numRef>
          </c:cat>
          <c:val>
            <c:numRef>
              <c:f>Sheet1!$C$2:$C$5</c:f>
              <c:numCache>
                <c:formatCode>General</c:formatCode>
                <c:ptCount val="4"/>
                <c:pt idx="0">
                  <c:v>80</c:v>
                </c:pt>
                <c:pt idx="1">
                  <c:v>55</c:v>
                </c:pt>
                <c:pt idx="2">
                  <c:v>40</c:v>
                </c:pt>
                <c:pt idx="3">
                  <c:v>10</c:v>
                </c:pt>
              </c:numCache>
            </c:numRef>
          </c:val>
          <c:smooth val="0"/>
          <c:extLst>
            <c:ext xmlns:c16="http://schemas.microsoft.com/office/drawing/2014/chart" uri="{C3380CC4-5D6E-409C-BE32-E72D297353CC}">
              <c16:uniqueId val="{00000001-E6CA-4E1D-8E3C-42D84BB38A1B}"/>
            </c:ext>
          </c:extLst>
        </c:ser>
        <c:ser>
          <c:idx val="2"/>
          <c:order val="2"/>
          <c:tx>
            <c:strRef>
              <c:f>Sheet1!$D$1</c:f>
              <c:strCache>
                <c:ptCount val="1"/>
                <c:pt idx="0">
                  <c:v>.</c:v>
                </c:pt>
              </c:strCache>
            </c:strRef>
          </c:tx>
          <c:spPr>
            <a:ln w="28575" cap="rnd">
              <a:solidFill>
                <a:schemeClr val="accent3"/>
              </a:solidFill>
              <a:round/>
            </a:ln>
            <a:effectLst/>
          </c:spPr>
          <c:marker>
            <c:symbol val="none"/>
          </c:marker>
          <c:cat>
            <c:numRef>
              <c:f>Sheet1!$A$2:$A$5</c:f>
              <c:numCache>
                <c:formatCode>General</c:formatCode>
                <c:ptCount val="4"/>
                <c:pt idx="0">
                  <c:v>2005</c:v>
                </c:pt>
                <c:pt idx="1">
                  <c:v>2010</c:v>
                </c:pt>
                <c:pt idx="2">
                  <c:v>2015</c:v>
                </c:pt>
                <c:pt idx="3">
                  <c:v>2020</c:v>
                </c:pt>
              </c:numCache>
            </c:numRef>
          </c:cat>
          <c:val>
            <c:numRef>
              <c:f>Sheet1!$D$2:$D$5</c:f>
              <c:numCache>
                <c:formatCode>General</c:formatCode>
                <c:ptCount val="4"/>
              </c:numCache>
            </c:numRef>
          </c:val>
          <c:smooth val="0"/>
          <c:extLst>
            <c:ext xmlns:c16="http://schemas.microsoft.com/office/drawing/2014/chart" uri="{C3380CC4-5D6E-409C-BE32-E72D297353CC}">
              <c16:uniqueId val="{00000002-E6CA-4E1D-8E3C-42D84BB38A1B}"/>
            </c:ext>
          </c:extLst>
        </c:ser>
        <c:dLbls>
          <c:showLegendKey val="0"/>
          <c:showVal val="0"/>
          <c:showCatName val="0"/>
          <c:showSerName val="0"/>
          <c:showPercent val="0"/>
          <c:showBubbleSize val="0"/>
        </c:dLbls>
        <c:smooth val="0"/>
        <c:axId val="1107569967"/>
        <c:axId val="1107572463"/>
      </c:lineChart>
      <c:catAx>
        <c:axId val="110756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7572463"/>
        <c:crosses val="autoZero"/>
        <c:auto val="1"/>
        <c:lblAlgn val="ctr"/>
        <c:lblOffset val="100"/>
        <c:noMultiLvlLbl val="0"/>
      </c:catAx>
      <c:valAx>
        <c:axId val="1107572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756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6459E-620B-4312-9E73-4EA0EF95794A}" type="datetimeFigureOut">
              <a:rPr lang="en-IN" smtClean="0"/>
              <a:t>29-09-2022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59F76-CBE2-481C-8851-EE68FCC4EB5D}" type="slidenum">
              <a:rPr lang="en-IN" smtClean="0"/>
              <a:t>‹#›</a:t>
            </a:fld>
            <a:endParaRPr lang="en-IN"/>
          </a:p>
        </p:txBody>
      </p:sp>
    </p:spTree>
    <p:extLst>
      <p:ext uri="{BB962C8B-B14F-4D97-AF65-F5344CB8AC3E}">
        <p14:creationId xmlns:p14="http://schemas.microsoft.com/office/powerpoint/2010/main" val="297983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8D3F572-F45F-4974-B4B0-8E30DAAADAF3}" type="datetime1">
              <a:rPr lang="en-US" smtClean="0"/>
              <a:t>9/29/2022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33020-C11A-471D-BCDF-E9BCD0C129EB}" type="datetime1">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125C0-C568-4243-A430-BAE64C3BE8DD}" type="datetime1">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A6DC-D444-4129-B1E8-763928660671}" type="datetime1">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880BE2C-00D4-474B-998E-EC7F6EE05E2C}" type="datetime1">
              <a:rPr lang="en-US" smtClean="0"/>
              <a:t>9/29/2022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120C1-D822-4FD9-85E2-D4A03F56BEBC}" type="datetime1">
              <a:rPr lang="en-US" smtClean="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17BD3-C958-4460-A588-D9EC0BB0A6F2}" type="datetime1">
              <a:rPr lang="en-US" smtClean="0"/>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DF8BD-9C61-4682-8A99-9E992EDA7E5F}" type="datetime1">
              <a:rPr lang="en-US" smtClean="0"/>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887BC-1D44-4B71-93DF-B544205EDDBF}" type="datetime1">
              <a:rPr lang="en-US" smtClean="0"/>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112CBF0-30E5-46EA-BF51-523CF2D2146B}" type="datetime1">
              <a:rPr lang="en-US" smtClean="0"/>
              <a:t>9/29/2022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8BC736A-7680-43BE-872B-B60A10C66986}" type="datetime1">
              <a:rPr lang="en-US" smtClean="0"/>
              <a:t>9/29/2022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E10002-941E-4F23-B548-F9D9C23ACA5A}" type="datetime1">
              <a:rPr lang="en-US" smtClean="0"/>
              <a:t>9/29/2022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ut/>
  </p:transition>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0EA16F-C109-D8DC-60EC-0A2D31B43E42}"/>
              </a:ext>
            </a:extLst>
          </p:cNvPr>
          <p:cNvSpPr>
            <a:spLocks noGrp="1"/>
          </p:cNvSpPr>
          <p:nvPr>
            <p:ph type="sldNum" sz="quarter" idx="12"/>
          </p:nvPr>
        </p:nvSpPr>
        <p:spPr/>
        <p:txBody>
          <a:bodyPr/>
          <a:lstStyle/>
          <a:p>
            <a:fld id="{69E57DC2-970A-4B3E-BB1C-7A09969E49DF}" type="slidenum">
              <a:rPr lang="en-US" smtClean="0"/>
              <a:t>1</a:t>
            </a:fld>
            <a:endParaRPr lang="en-US" dirty="0"/>
          </a:p>
        </p:txBody>
      </p:sp>
      <p:sp>
        <p:nvSpPr>
          <p:cNvPr id="3" name="Rectangle 2">
            <a:extLst>
              <a:ext uri="{FF2B5EF4-FFF2-40B4-BE49-F238E27FC236}">
                <a16:creationId xmlns:a16="http://schemas.microsoft.com/office/drawing/2014/main" id="{07C34DED-7AF9-DBD4-1254-B91B05017A5A}"/>
              </a:ext>
            </a:extLst>
          </p:cNvPr>
          <p:cNvSpPr/>
          <p:nvPr/>
        </p:nvSpPr>
        <p:spPr>
          <a:xfrm>
            <a:off x="0" y="0"/>
            <a:ext cx="12192000" cy="6858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623A31-BAA5-41CB-CF12-B804527AF5B8}"/>
              </a:ext>
            </a:extLst>
          </p:cNvPr>
          <p:cNvSpPr txBox="1"/>
          <p:nvPr/>
        </p:nvSpPr>
        <p:spPr>
          <a:xfrm>
            <a:off x="2312894" y="1399418"/>
            <a:ext cx="8332694" cy="3170099"/>
          </a:xfrm>
          <a:prstGeom prst="rect">
            <a:avLst/>
          </a:prstGeom>
          <a:noFill/>
        </p:spPr>
        <p:txBody>
          <a:bodyPr wrap="square">
            <a:spAutoFit/>
          </a:bodyPr>
          <a:lstStyle/>
          <a:p>
            <a:r>
              <a:rPr lang="en-US" sz="4000" dirty="0">
                <a:solidFill>
                  <a:schemeClr val="bg2"/>
                </a:solidFill>
                <a:latin typeface="Mongolian Baiti" panose="03000500000000000000" pitchFamily="66" charset="0"/>
                <a:cs typeface="Mongolian Baiti" panose="03000500000000000000" pitchFamily="66" charset="0"/>
              </a:rPr>
              <a:t>OOPS PROJECT</a:t>
            </a:r>
            <a:br>
              <a:rPr lang="en-US" sz="4000" dirty="0">
                <a:solidFill>
                  <a:schemeClr val="bg2"/>
                </a:solidFill>
                <a:latin typeface="Mongolian Baiti" panose="03000500000000000000" pitchFamily="66" charset="0"/>
                <a:cs typeface="Mongolian Baiti" panose="03000500000000000000" pitchFamily="66" charset="0"/>
              </a:rPr>
            </a:br>
            <a:r>
              <a:rPr lang="en-US" sz="4000" dirty="0">
                <a:solidFill>
                  <a:schemeClr val="bg2"/>
                </a:solidFill>
                <a:latin typeface="Mongolian Baiti" panose="03000500000000000000" pitchFamily="66" charset="0"/>
                <a:cs typeface="Mongolian Baiti" panose="03000500000000000000" pitchFamily="66" charset="0"/>
              </a:rPr>
              <a:t>GUI </a:t>
            </a:r>
            <a:br>
              <a:rPr lang="en-US" sz="4000" dirty="0">
                <a:solidFill>
                  <a:schemeClr val="bg2"/>
                </a:solidFill>
                <a:latin typeface="Mongolian Baiti" panose="03000500000000000000" pitchFamily="66" charset="0"/>
                <a:cs typeface="Mongolian Baiti" panose="03000500000000000000" pitchFamily="66" charset="0"/>
              </a:rPr>
            </a:br>
            <a:r>
              <a:rPr lang="en-US" sz="4000" dirty="0">
                <a:solidFill>
                  <a:schemeClr val="bg2"/>
                </a:solidFill>
                <a:latin typeface="Mongolian Baiti" panose="03000500000000000000" pitchFamily="66" charset="0"/>
                <a:cs typeface="Mongolian Baiti" panose="03000500000000000000" pitchFamily="66" charset="0"/>
              </a:rPr>
              <a:t>[ GRAPHICAL USER INTERFACE ]</a:t>
            </a:r>
            <a:br>
              <a:rPr lang="en-US" sz="4000" dirty="0">
                <a:solidFill>
                  <a:schemeClr val="bg2"/>
                </a:solidFill>
                <a:latin typeface="Mongolian Baiti" panose="03000500000000000000" pitchFamily="66" charset="0"/>
                <a:cs typeface="Mongolian Baiti" panose="03000500000000000000" pitchFamily="66" charset="0"/>
              </a:rPr>
            </a:br>
            <a:r>
              <a:rPr lang="en-US" sz="4000" dirty="0">
                <a:solidFill>
                  <a:schemeClr val="bg2"/>
                </a:solidFill>
                <a:latin typeface="Mongolian Baiti" panose="03000500000000000000" pitchFamily="66" charset="0"/>
                <a:cs typeface="Mongolian Baiti" panose="03000500000000000000" pitchFamily="66" charset="0"/>
              </a:rPr>
              <a:t>HOTEL BOOKING</a:t>
            </a:r>
            <a:br>
              <a:rPr lang="en-US" sz="4000" dirty="0">
                <a:solidFill>
                  <a:schemeClr val="bg2"/>
                </a:solidFill>
                <a:latin typeface="Mongolian Baiti" panose="03000500000000000000" pitchFamily="66" charset="0"/>
                <a:cs typeface="Mongolian Baiti" panose="03000500000000000000" pitchFamily="66" charset="0"/>
              </a:rPr>
            </a:br>
            <a:endParaRPr lang="en-IN" sz="40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889327403"/>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368F8E-F779-43E0-BE8D-893C80E86284}"/>
              </a:ext>
            </a:extLst>
          </p:cNvPr>
          <p:cNvSpPr>
            <a:spLocks noGrp="1"/>
          </p:cNvSpPr>
          <p:nvPr>
            <p:ph type="sldNum" sz="quarter" idx="12"/>
          </p:nvPr>
        </p:nvSpPr>
        <p:spPr/>
        <p:txBody>
          <a:bodyPr/>
          <a:lstStyle/>
          <a:p>
            <a:fld id="{69E57DC2-970A-4B3E-BB1C-7A09969E49DF}" type="slidenum">
              <a:rPr lang="en-US" smtClean="0"/>
              <a:t>10</a:t>
            </a:fld>
            <a:endParaRPr lang="en-US" dirty="0"/>
          </a:p>
        </p:txBody>
      </p:sp>
      <p:sp>
        <p:nvSpPr>
          <p:cNvPr id="3" name="Rectangle 2">
            <a:extLst>
              <a:ext uri="{FF2B5EF4-FFF2-40B4-BE49-F238E27FC236}">
                <a16:creationId xmlns:a16="http://schemas.microsoft.com/office/drawing/2014/main" id="{C52CA716-D214-4391-8E30-6B0D819851F5}"/>
              </a:ext>
            </a:extLst>
          </p:cNvPr>
          <p:cNvSpPr/>
          <p:nvPr/>
        </p:nvSpPr>
        <p:spPr>
          <a:xfrm>
            <a:off x="0" y="-1"/>
            <a:ext cx="12192000" cy="687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1617A234-EB5E-47EC-A46F-617F1DA117DB}"/>
              </a:ext>
            </a:extLst>
          </p:cNvPr>
          <p:cNvPicPr>
            <a:picLocks noChangeAspect="1"/>
          </p:cNvPicPr>
          <p:nvPr/>
        </p:nvPicPr>
        <p:blipFill>
          <a:blip r:embed="rId2"/>
          <a:stretch>
            <a:fillRect/>
          </a:stretch>
        </p:blipFill>
        <p:spPr>
          <a:xfrm>
            <a:off x="1218777" y="685562"/>
            <a:ext cx="9754445" cy="5486875"/>
          </a:xfrm>
          <a:prstGeom prst="rect">
            <a:avLst/>
          </a:prstGeom>
        </p:spPr>
      </p:pic>
    </p:spTree>
    <p:extLst>
      <p:ext uri="{BB962C8B-B14F-4D97-AF65-F5344CB8AC3E}">
        <p14:creationId xmlns:p14="http://schemas.microsoft.com/office/powerpoint/2010/main" val="1669026864"/>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47C631-5277-474B-A058-4252CEF5D214}"/>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3" name="Rectangle 2">
            <a:extLst>
              <a:ext uri="{FF2B5EF4-FFF2-40B4-BE49-F238E27FC236}">
                <a16:creationId xmlns:a16="http://schemas.microsoft.com/office/drawing/2014/main" id="{7B27A165-5C46-4D38-B4BA-C4BADFB9D3F4}"/>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D828430B-0E36-4BE5-9EFD-B3B6BCDD4B3F}"/>
              </a:ext>
            </a:extLst>
          </p:cNvPr>
          <p:cNvPicPr>
            <a:picLocks noChangeAspect="1"/>
          </p:cNvPicPr>
          <p:nvPr/>
        </p:nvPicPr>
        <p:blipFill>
          <a:blip r:embed="rId2"/>
          <a:stretch>
            <a:fillRect/>
          </a:stretch>
        </p:blipFill>
        <p:spPr>
          <a:xfrm>
            <a:off x="1218777" y="685562"/>
            <a:ext cx="9754445" cy="5486875"/>
          </a:xfrm>
          <a:prstGeom prst="rect">
            <a:avLst/>
          </a:prstGeom>
        </p:spPr>
      </p:pic>
    </p:spTree>
    <p:extLst>
      <p:ext uri="{BB962C8B-B14F-4D97-AF65-F5344CB8AC3E}">
        <p14:creationId xmlns:p14="http://schemas.microsoft.com/office/powerpoint/2010/main" val="385430864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63787-0554-4F86-AE20-829FFF0B9213}"/>
              </a:ext>
            </a:extLst>
          </p:cNvPr>
          <p:cNvSpPr>
            <a:spLocks noGrp="1"/>
          </p:cNvSpPr>
          <p:nvPr>
            <p:ph type="sldNum" sz="quarter" idx="12"/>
          </p:nvPr>
        </p:nvSpPr>
        <p:spPr/>
        <p:txBody>
          <a:bodyPr/>
          <a:lstStyle/>
          <a:p>
            <a:fld id="{69E57DC2-970A-4B3E-BB1C-7A09969E49DF}" type="slidenum">
              <a:rPr lang="en-US" smtClean="0"/>
              <a:t>12</a:t>
            </a:fld>
            <a:endParaRPr lang="en-US" dirty="0"/>
          </a:p>
        </p:txBody>
      </p:sp>
      <p:sp>
        <p:nvSpPr>
          <p:cNvPr id="3" name="Rectangle 2">
            <a:extLst>
              <a:ext uri="{FF2B5EF4-FFF2-40B4-BE49-F238E27FC236}">
                <a16:creationId xmlns:a16="http://schemas.microsoft.com/office/drawing/2014/main" id="{E17B6E91-3F85-4385-8191-B96E48560971}"/>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E637A1C8-0011-404D-8743-6558365922B6}"/>
              </a:ext>
            </a:extLst>
          </p:cNvPr>
          <p:cNvPicPr>
            <a:picLocks noChangeAspect="1"/>
          </p:cNvPicPr>
          <p:nvPr/>
        </p:nvPicPr>
        <p:blipFill>
          <a:blip r:embed="rId2"/>
          <a:stretch>
            <a:fillRect/>
          </a:stretch>
        </p:blipFill>
        <p:spPr>
          <a:xfrm>
            <a:off x="1218777" y="685562"/>
            <a:ext cx="9754445" cy="5486875"/>
          </a:xfrm>
          <a:prstGeom prst="rect">
            <a:avLst/>
          </a:prstGeom>
        </p:spPr>
      </p:pic>
    </p:spTree>
    <p:extLst>
      <p:ext uri="{BB962C8B-B14F-4D97-AF65-F5344CB8AC3E}">
        <p14:creationId xmlns:p14="http://schemas.microsoft.com/office/powerpoint/2010/main" val="268320090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4B5F47-ECC6-4C9A-A72F-B5B2EEF49F27}"/>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3" name="Rectangle 2">
            <a:extLst>
              <a:ext uri="{FF2B5EF4-FFF2-40B4-BE49-F238E27FC236}">
                <a16:creationId xmlns:a16="http://schemas.microsoft.com/office/drawing/2014/main" id="{D737A6BC-7521-4B4F-9ADE-973F85533DC5}"/>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4A009040-0913-4C99-9059-976713331F2E}"/>
              </a:ext>
            </a:extLst>
          </p:cNvPr>
          <p:cNvPicPr>
            <a:picLocks noChangeAspect="1"/>
          </p:cNvPicPr>
          <p:nvPr/>
        </p:nvPicPr>
        <p:blipFill>
          <a:blip r:embed="rId2"/>
          <a:stretch>
            <a:fillRect/>
          </a:stretch>
        </p:blipFill>
        <p:spPr>
          <a:xfrm>
            <a:off x="1218777" y="685562"/>
            <a:ext cx="9754445" cy="5486875"/>
          </a:xfrm>
          <a:prstGeom prst="rect">
            <a:avLst/>
          </a:prstGeom>
        </p:spPr>
      </p:pic>
    </p:spTree>
    <p:extLst>
      <p:ext uri="{BB962C8B-B14F-4D97-AF65-F5344CB8AC3E}">
        <p14:creationId xmlns:p14="http://schemas.microsoft.com/office/powerpoint/2010/main" val="367754026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711605-BF78-4EFC-98CE-D26D4A161415}"/>
              </a:ext>
            </a:extLst>
          </p:cNvPr>
          <p:cNvSpPr>
            <a:spLocks noGrp="1"/>
          </p:cNvSpPr>
          <p:nvPr>
            <p:ph type="sldNum" sz="quarter" idx="12"/>
          </p:nvPr>
        </p:nvSpPr>
        <p:spPr/>
        <p:txBody>
          <a:bodyPr/>
          <a:lstStyle/>
          <a:p>
            <a:fld id="{69E57DC2-970A-4B3E-BB1C-7A09969E49DF}" type="slidenum">
              <a:rPr lang="en-US" smtClean="0"/>
              <a:t>14</a:t>
            </a:fld>
            <a:endParaRPr lang="en-US" dirty="0"/>
          </a:p>
        </p:txBody>
      </p:sp>
      <p:sp>
        <p:nvSpPr>
          <p:cNvPr id="3" name="Rectangle 2">
            <a:extLst>
              <a:ext uri="{FF2B5EF4-FFF2-40B4-BE49-F238E27FC236}">
                <a16:creationId xmlns:a16="http://schemas.microsoft.com/office/drawing/2014/main" id="{034483BF-A210-4EF1-9384-6E38C8BB5D78}"/>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3F9340CB-6E8C-4D2D-A2ED-11A886856887}"/>
              </a:ext>
            </a:extLst>
          </p:cNvPr>
          <p:cNvPicPr>
            <a:picLocks noChangeAspect="1"/>
          </p:cNvPicPr>
          <p:nvPr/>
        </p:nvPicPr>
        <p:blipFill>
          <a:blip r:embed="rId2"/>
          <a:stretch>
            <a:fillRect/>
          </a:stretch>
        </p:blipFill>
        <p:spPr>
          <a:xfrm>
            <a:off x="1218777" y="685562"/>
            <a:ext cx="9754445" cy="5486875"/>
          </a:xfrm>
          <a:prstGeom prst="rect">
            <a:avLst/>
          </a:prstGeom>
        </p:spPr>
      </p:pic>
    </p:spTree>
    <p:extLst>
      <p:ext uri="{BB962C8B-B14F-4D97-AF65-F5344CB8AC3E}">
        <p14:creationId xmlns:p14="http://schemas.microsoft.com/office/powerpoint/2010/main" val="33158796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63351D-C7EC-4B10-A4FB-52E39137117A}"/>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3" name="Rectangle 2">
            <a:extLst>
              <a:ext uri="{FF2B5EF4-FFF2-40B4-BE49-F238E27FC236}">
                <a16:creationId xmlns:a16="http://schemas.microsoft.com/office/drawing/2014/main" id="{FFCA346E-5F22-41FB-873F-D6A23FFFB3A4}"/>
              </a:ext>
            </a:extLst>
          </p:cNvPr>
          <p:cNvSpPr/>
          <p:nvPr/>
        </p:nvSpPr>
        <p:spPr>
          <a:xfrm>
            <a:off x="0" y="0"/>
            <a:ext cx="12192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E99D6FA4-165B-4819-880B-2DC5059C8E39}"/>
              </a:ext>
            </a:extLst>
          </p:cNvPr>
          <p:cNvPicPr>
            <a:picLocks noChangeAspect="1"/>
          </p:cNvPicPr>
          <p:nvPr/>
        </p:nvPicPr>
        <p:blipFill>
          <a:blip r:embed="rId2"/>
          <a:stretch>
            <a:fillRect/>
          </a:stretch>
        </p:blipFill>
        <p:spPr>
          <a:xfrm>
            <a:off x="1218777" y="735535"/>
            <a:ext cx="9754445" cy="5486875"/>
          </a:xfrm>
          <a:prstGeom prst="rect">
            <a:avLst/>
          </a:prstGeom>
        </p:spPr>
      </p:pic>
    </p:spTree>
    <p:extLst>
      <p:ext uri="{BB962C8B-B14F-4D97-AF65-F5344CB8AC3E}">
        <p14:creationId xmlns:p14="http://schemas.microsoft.com/office/powerpoint/2010/main" val="4118656563"/>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D9610F-6502-415C-A169-10AB78AD6E0A}"/>
              </a:ext>
            </a:extLst>
          </p:cNvPr>
          <p:cNvSpPr/>
          <p:nvPr/>
        </p:nvSpPr>
        <p:spPr>
          <a:xfrm>
            <a:off x="-133166" y="0"/>
            <a:ext cx="12325165"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17" name="Chart 16">
            <a:extLst>
              <a:ext uri="{FF2B5EF4-FFF2-40B4-BE49-F238E27FC236}">
                <a16:creationId xmlns:a16="http://schemas.microsoft.com/office/drawing/2014/main" id="{16E61B87-9DFB-4085-A1F3-67D53C74AADB}"/>
              </a:ext>
            </a:extLst>
          </p:cNvPr>
          <p:cNvGraphicFramePr/>
          <p:nvPr/>
        </p:nvGraphicFramePr>
        <p:xfrm>
          <a:off x="-133166" y="1196553"/>
          <a:ext cx="4564109" cy="44648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a:extLst>
              <a:ext uri="{FF2B5EF4-FFF2-40B4-BE49-F238E27FC236}">
                <a16:creationId xmlns:a16="http://schemas.microsoft.com/office/drawing/2014/main" id="{18F30CBD-2698-4143-A228-0219ACD374AC}"/>
              </a:ext>
            </a:extLst>
          </p:cNvPr>
          <p:cNvGraphicFramePr/>
          <p:nvPr/>
        </p:nvGraphicFramePr>
        <p:xfrm>
          <a:off x="6158144" y="968240"/>
          <a:ext cx="5175682"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22" name="Slide Number Placeholder 21">
            <a:extLst>
              <a:ext uri="{FF2B5EF4-FFF2-40B4-BE49-F238E27FC236}">
                <a16:creationId xmlns:a16="http://schemas.microsoft.com/office/drawing/2014/main" id="{D00D5A50-9FAC-4175-A013-D54231514A42}"/>
              </a:ext>
            </a:extLst>
          </p:cNvPr>
          <p:cNvSpPr>
            <a:spLocks noGrp="1"/>
          </p:cNvSpPr>
          <p:nvPr>
            <p:ph type="sldNum" sz="quarter" idx="12"/>
          </p:nvPr>
        </p:nvSpPr>
        <p:spPr/>
        <p:txBody>
          <a:bodyPr/>
          <a:lstStyle/>
          <a:p>
            <a:fld id="{69E57DC2-970A-4B3E-BB1C-7A09969E49DF}" type="slidenum">
              <a:rPr lang="en-US" smtClean="0"/>
              <a:t>16</a:t>
            </a:fld>
            <a:endParaRPr lang="en-US" dirty="0"/>
          </a:p>
        </p:txBody>
      </p:sp>
      <p:sp>
        <p:nvSpPr>
          <p:cNvPr id="23" name="TextBox 22">
            <a:extLst>
              <a:ext uri="{FF2B5EF4-FFF2-40B4-BE49-F238E27FC236}">
                <a16:creationId xmlns:a16="http://schemas.microsoft.com/office/drawing/2014/main" id="{54FAAE50-EA15-4540-AE35-106D095D5D27}"/>
              </a:ext>
            </a:extLst>
          </p:cNvPr>
          <p:cNvSpPr txBox="1"/>
          <p:nvPr/>
        </p:nvSpPr>
        <p:spPr>
          <a:xfrm>
            <a:off x="585926" y="408373"/>
            <a:ext cx="10483102" cy="400110"/>
          </a:xfrm>
          <a:prstGeom prst="rect">
            <a:avLst/>
          </a:prstGeom>
          <a:noFill/>
        </p:spPr>
        <p:txBody>
          <a:bodyPr wrap="square" rtlCol="0">
            <a:spAutoFit/>
          </a:bodyPr>
          <a:lstStyle/>
          <a:p>
            <a:r>
              <a:rPr lang="en-US" dirty="0">
                <a:latin typeface="Arial Black" panose="020B0A04020102020204" pitchFamily="34" charset="0"/>
              </a:rPr>
              <a:t>REP</a:t>
            </a:r>
            <a:r>
              <a:rPr lang="en-US" sz="2000" dirty="0">
                <a:latin typeface="Arial Black" panose="020B0A04020102020204" pitchFamily="34" charset="0"/>
              </a:rPr>
              <a:t>ORT ON THE MONITERING OF ONLINE AND OFFLINE HOTEL BOOKING</a:t>
            </a:r>
            <a:endParaRPr lang="en-IN" sz="2000" dirty="0">
              <a:latin typeface="Arial Black" panose="020B0A04020102020204" pitchFamily="34" charset="0"/>
            </a:endParaRPr>
          </a:p>
        </p:txBody>
      </p:sp>
    </p:spTree>
    <p:extLst>
      <p:ext uri="{BB962C8B-B14F-4D97-AF65-F5344CB8AC3E}">
        <p14:creationId xmlns:p14="http://schemas.microsoft.com/office/powerpoint/2010/main" val="3827933425"/>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AEA29B-33FB-4A13-99CA-A24612384E78}"/>
              </a:ext>
            </a:extLst>
          </p:cNvPr>
          <p:cNvSpPr txBox="1"/>
          <p:nvPr/>
        </p:nvSpPr>
        <p:spPr>
          <a:xfrm>
            <a:off x="6818051" y="883957"/>
            <a:ext cx="4927106"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Arial Black" panose="020B0A04020102020204" pitchFamily="34" charset="0"/>
              </a:rPr>
              <a:t>FUTURE ENCHANCEMENTS</a:t>
            </a:r>
            <a:endParaRPr lang="en-IN" sz="2400" dirty="0">
              <a:effectLst>
                <a:outerShdw blurRad="38100" dist="38100" dir="2700000" algn="tl">
                  <a:srgbClr val="000000">
                    <a:alpha val="43137"/>
                  </a:srgbClr>
                </a:outerShdw>
              </a:effectLst>
              <a:latin typeface="Arial Black" panose="020B0A04020102020204" pitchFamily="34" charset="0"/>
            </a:endParaRPr>
          </a:p>
        </p:txBody>
      </p:sp>
      <p:sp>
        <p:nvSpPr>
          <p:cNvPr id="6" name="Slide Number Placeholder 5">
            <a:extLst>
              <a:ext uri="{FF2B5EF4-FFF2-40B4-BE49-F238E27FC236}">
                <a16:creationId xmlns:a16="http://schemas.microsoft.com/office/drawing/2014/main" id="{CA339944-5EC0-4927-A324-5976DBCE96AB}"/>
              </a:ext>
            </a:extLst>
          </p:cNvPr>
          <p:cNvSpPr>
            <a:spLocks noGrp="1"/>
          </p:cNvSpPr>
          <p:nvPr>
            <p:ph type="sldNum" sz="quarter" idx="12"/>
          </p:nvPr>
        </p:nvSpPr>
        <p:spPr/>
        <p:txBody>
          <a:bodyPr/>
          <a:lstStyle/>
          <a:p>
            <a:fld id="{69E57DC2-970A-4B3E-BB1C-7A09969E49DF}" type="slidenum">
              <a:rPr lang="en-US" smtClean="0"/>
              <a:t>17</a:t>
            </a:fld>
            <a:endParaRPr lang="en-US" dirty="0"/>
          </a:p>
        </p:txBody>
      </p:sp>
      <p:sp>
        <p:nvSpPr>
          <p:cNvPr id="7" name="TextBox 6">
            <a:extLst>
              <a:ext uri="{FF2B5EF4-FFF2-40B4-BE49-F238E27FC236}">
                <a16:creationId xmlns:a16="http://schemas.microsoft.com/office/drawing/2014/main" id="{03328174-F447-4205-8CF7-18F20EA41E5B}"/>
              </a:ext>
            </a:extLst>
          </p:cNvPr>
          <p:cNvSpPr txBox="1"/>
          <p:nvPr/>
        </p:nvSpPr>
        <p:spPr>
          <a:xfrm>
            <a:off x="2519780" y="2297806"/>
            <a:ext cx="3453413" cy="1477328"/>
          </a:xfrm>
          <a:prstGeom prst="rect">
            <a:avLst/>
          </a:prstGeom>
          <a:noFill/>
        </p:spPr>
        <p:txBody>
          <a:bodyPr wrap="square" rtlCol="0">
            <a:spAutoFit/>
          </a:bodyPr>
          <a:lstStyle/>
          <a:p>
            <a:r>
              <a:rPr lang="en-US" dirty="0"/>
              <a:t>We can make this project more helpful by adding more categories and features which can help the customers by sorting their requirements in an easy way.</a:t>
            </a:r>
            <a:endParaRPr lang="en-IN" dirty="0"/>
          </a:p>
        </p:txBody>
      </p:sp>
      <p:sp>
        <p:nvSpPr>
          <p:cNvPr id="8" name="TextBox 7">
            <a:extLst>
              <a:ext uri="{FF2B5EF4-FFF2-40B4-BE49-F238E27FC236}">
                <a16:creationId xmlns:a16="http://schemas.microsoft.com/office/drawing/2014/main" id="{44F757EE-55A4-4A09-B314-A6D419919A5A}"/>
              </a:ext>
            </a:extLst>
          </p:cNvPr>
          <p:cNvSpPr txBox="1"/>
          <p:nvPr/>
        </p:nvSpPr>
        <p:spPr>
          <a:xfrm>
            <a:off x="7533678" y="2297806"/>
            <a:ext cx="3878115" cy="2031325"/>
          </a:xfrm>
          <a:prstGeom prst="rect">
            <a:avLst/>
          </a:prstGeom>
          <a:noFill/>
        </p:spPr>
        <p:txBody>
          <a:bodyPr wrap="square" rtlCol="0">
            <a:spAutoFit/>
          </a:bodyPr>
          <a:lstStyle/>
          <a:p>
            <a:r>
              <a:rPr lang="en-US" dirty="0"/>
              <a:t>Last minute bookings are trending, especially in today’s COVID-19 reality. So far, travelers tend to book travel and hotel deals at a moment’s notice, not well in advance. So last minute bookings can be added to make it easy for the customers.</a:t>
            </a:r>
            <a:endParaRPr lang="en-IN" dirty="0"/>
          </a:p>
        </p:txBody>
      </p:sp>
      <p:sp>
        <p:nvSpPr>
          <p:cNvPr id="9" name="Rectangle 8">
            <a:extLst>
              <a:ext uri="{FF2B5EF4-FFF2-40B4-BE49-F238E27FC236}">
                <a16:creationId xmlns:a16="http://schemas.microsoft.com/office/drawing/2014/main" id="{0B38F73C-04EE-4505-B011-EABF8F2811AB}"/>
              </a:ext>
            </a:extLst>
          </p:cNvPr>
          <p:cNvSpPr/>
          <p:nvPr/>
        </p:nvSpPr>
        <p:spPr>
          <a:xfrm>
            <a:off x="0" y="0"/>
            <a:ext cx="2254928"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BA7F8367-828E-40A0-9804-3141606B0900}"/>
              </a:ext>
            </a:extLst>
          </p:cNvPr>
          <p:cNvCxnSpPr/>
          <p:nvPr/>
        </p:nvCxnSpPr>
        <p:spPr>
          <a:xfrm flipH="1">
            <a:off x="6729274" y="1544715"/>
            <a:ext cx="5344357" cy="0"/>
          </a:xfrm>
          <a:prstGeom prst="line">
            <a:avLst/>
          </a:prstGeom>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33561B81-62C5-4194-B0AB-C4544034C192}"/>
              </a:ext>
            </a:extLst>
          </p:cNvPr>
          <p:cNvSpPr/>
          <p:nvPr/>
        </p:nvSpPr>
        <p:spPr>
          <a:xfrm>
            <a:off x="6596109" y="1518990"/>
            <a:ext cx="133165" cy="9765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3825E07-D252-47BF-A250-C4CCAA42EE98}"/>
              </a:ext>
            </a:extLst>
          </p:cNvPr>
          <p:cNvSpPr txBox="1"/>
          <p:nvPr/>
        </p:nvSpPr>
        <p:spPr>
          <a:xfrm>
            <a:off x="2519780" y="4227991"/>
            <a:ext cx="4305670" cy="1477328"/>
          </a:xfrm>
          <a:prstGeom prst="rect">
            <a:avLst/>
          </a:prstGeom>
          <a:noFill/>
        </p:spPr>
        <p:txBody>
          <a:bodyPr wrap="square" rtlCol="0">
            <a:spAutoFit/>
          </a:bodyPr>
          <a:lstStyle/>
          <a:p>
            <a:pPr>
              <a:lnSpc>
                <a:spcPct val="100000"/>
              </a:lnSpc>
            </a:pPr>
            <a:r>
              <a:rPr lang="en-US" sz="1800" dirty="0"/>
              <a:t>We can use a customer’s contact details and help them gain discounts and add credits to their accounts so that they can redeem those credits and book their rooms with special discount.</a:t>
            </a:r>
            <a:endParaRPr lang="en-IN" sz="1800" dirty="0"/>
          </a:p>
        </p:txBody>
      </p:sp>
    </p:spTree>
    <p:extLst>
      <p:ext uri="{BB962C8B-B14F-4D97-AF65-F5344CB8AC3E}">
        <p14:creationId xmlns:p14="http://schemas.microsoft.com/office/powerpoint/2010/main" val="2954329593"/>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422F9-A44E-4E57-913F-940998E67D85}"/>
              </a:ext>
            </a:extLst>
          </p:cNvPr>
          <p:cNvSpPr/>
          <p:nvPr/>
        </p:nvSpPr>
        <p:spPr>
          <a:xfrm>
            <a:off x="0" y="0"/>
            <a:ext cx="12192000" cy="6858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A5E58CB7-B628-4E00-BFD9-F27BFDBE16CB}"/>
              </a:ext>
            </a:extLst>
          </p:cNvPr>
          <p:cNvSpPr/>
          <p:nvPr/>
        </p:nvSpPr>
        <p:spPr>
          <a:xfrm>
            <a:off x="982462" y="805648"/>
            <a:ext cx="10449018" cy="5246703"/>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3628AB0-BFFB-4DE1-934E-90AAE0C7E051}"/>
              </a:ext>
            </a:extLst>
          </p:cNvPr>
          <p:cNvSpPr txBox="1"/>
          <p:nvPr/>
        </p:nvSpPr>
        <p:spPr>
          <a:xfrm>
            <a:off x="4376692" y="1180730"/>
            <a:ext cx="2831976" cy="461665"/>
          </a:xfrm>
          <a:prstGeom prst="rect">
            <a:avLst/>
          </a:prstGeom>
          <a:noFill/>
        </p:spPr>
        <p:txBody>
          <a:bodyPr wrap="square" rtlCol="0">
            <a:spAutoFit/>
          </a:bodyPr>
          <a:lstStyle/>
          <a:p>
            <a:r>
              <a:rPr lang="en-US" sz="2400" dirty="0">
                <a:latin typeface="Arial Black" panose="020B0A04020102020204" pitchFamily="34" charset="0"/>
              </a:rPr>
              <a:t>CONCLUSION</a:t>
            </a:r>
            <a:endParaRPr lang="en-IN" sz="24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183F7672-4BB1-4EBE-9D1B-13853565388C}"/>
              </a:ext>
            </a:extLst>
          </p:cNvPr>
          <p:cNvSpPr>
            <a:spLocks noGrp="1"/>
          </p:cNvSpPr>
          <p:nvPr>
            <p:ph type="sldNum" sz="quarter" idx="12"/>
          </p:nvPr>
        </p:nvSpPr>
        <p:spPr/>
        <p:txBody>
          <a:bodyPr/>
          <a:lstStyle/>
          <a:p>
            <a:fld id="{69E57DC2-970A-4B3E-BB1C-7A09969E49DF}" type="slidenum">
              <a:rPr lang="en-US" smtClean="0"/>
              <a:t>18</a:t>
            </a:fld>
            <a:endParaRPr lang="en-US" dirty="0"/>
          </a:p>
        </p:txBody>
      </p:sp>
      <p:sp>
        <p:nvSpPr>
          <p:cNvPr id="6" name="TextBox 5">
            <a:extLst>
              <a:ext uri="{FF2B5EF4-FFF2-40B4-BE49-F238E27FC236}">
                <a16:creationId xmlns:a16="http://schemas.microsoft.com/office/drawing/2014/main" id="{0781A2D1-A1FA-4B5F-BFBC-87186DA5C555}"/>
              </a:ext>
            </a:extLst>
          </p:cNvPr>
          <p:cNvSpPr txBox="1"/>
          <p:nvPr/>
        </p:nvSpPr>
        <p:spPr>
          <a:xfrm>
            <a:off x="1589103" y="2166151"/>
            <a:ext cx="9250532" cy="1477328"/>
          </a:xfrm>
          <a:prstGeom prst="rect">
            <a:avLst/>
          </a:prstGeom>
          <a:noFill/>
        </p:spPr>
        <p:txBody>
          <a:bodyPr wrap="square" rtlCol="0">
            <a:spAutoFit/>
          </a:bodyPr>
          <a:lstStyle/>
          <a:p>
            <a:r>
              <a:rPr lang="en-US" dirty="0"/>
              <a:t>We have used GUI to do this project. We have taken customer details like name , DOB , gender, age , ID proof , check in dates, check out dates , number of adults , number of children , mobile number etc. and displayed a confirmation message about the status of booking a room at VISTAHOTEL. This hotel management project is very useful to book their room in online mode. </a:t>
            </a:r>
            <a:endParaRPr lang="en-IN" dirty="0"/>
          </a:p>
        </p:txBody>
      </p:sp>
    </p:spTree>
    <p:extLst>
      <p:ext uri="{BB962C8B-B14F-4D97-AF65-F5344CB8AC3E}">
        <p14:creationId xmlns:p14="http://schemas.microsoft.com/office/powerpoint/2010/main" val="2628286971"/>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156DF0-9176-461E-9A58-5BEAF29FBF44}"/>
              </a:ext>
            </a:extLst>
          </p:cNvPr>
          <p:cNvSpPr>
            <a:spLocks noGrp="1"/>
          </p:cNvSpPr>
          <p:nvPr>
            <p:ph type="sldNum" sz="quarter" idx="12"/>
          </p:nvPr>
        </p:nvSpPr>
        <p:spPr/>
        <p:txBody>
          <a:bodyPr/>
          <a:lstStyle/>
          <a:p>
            <a:fld id="{69E57DC2-970A-4B3E-BB1C-7A09969E49DF}" type="slidenum">
              <a:rPr lang="en-US" smtClean="0"/>
              <a:t>19</a:t>
            </a:fld>
            <a:endParaRPr lang="en-US" dirty="0"/>
          </a:p>
        </p:txBody>
      </p:sp>
      <p:sp>
        <p:nvSpPr>
          <p:cNvPr id="3" name="Rectangle 2">
            <a:extLst>
              <a:ext uri="{FF2B5EF4-FFF2-40B4-BE49-F238E27FC236}">
                <a16:creationId xmlns:a16="http://schemas.microsoft.com/office/drawing/2014/main" id="{437095F4-5D48-47EF-9CFB-A7FD35C380EC}"/>
              </a:ext>
            </a:extLst>
          </p:cNvPr>
          <p:cNvSpPr/>
          <p:nvPr/>
        </p:nvSpPr>
        <p:spPr>
          <a:xfrm>
            <a:off x="0" y="0"/>
            <a:ext cx="12192000" cy="6858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9F816115-14D1-4BAF-9415-938F67A22825}"/>
              </a:ext>
            </a:extLst>
          </p:cNvPr>
          <p:cNvSpPr txBox="1"/>
          <p:nvPr/>
        </p:nvSpPr>
        <p:spPr>
          <a:xfrm>
            <a:off x="1722268" y="2644170"/>
            <a:ext cx="9534618" cy="1569660"/>
          </a:xfrm>
          <a:prstGeom prst="rect">
            <a:avLst/>
          </a:prstGeom>
          <a:noFill/>
        </p:spPr>
        <p:txBody>
          <a:bodyPr wrap="square" rtlCol="0">
            <a:spAutoFit/>
          </a:bodyPr>
          <a:lstStyle/>
          <a:p>
            <a:r>
              <a:rPr lang="en-US" sz="9600" dirty="0">
                <a:latin typeface="Cooper Black" panose="0208090404030B020404" pitchFamily="18" charset="0"/>
              </a:rPr>
              <a:t>THANK YOU</a:t>
            </a:r>
            <a:endParaRPr lang="en-IN" sz="9600" dirty="0">
              <a:latin typeface="Cooper Black" panose="0208090404030B020404" pitchFamily="18" charset="0"/>
            </a:endParaRPr>
          </a:p>
        </p:txBody>
      </p:sp>
    </p:spTree>
    <p:extLst>
      <p:ext uri="{BB962C8B-B14F-4D97-AF65-F5344CB8AC3E}">
        <p14:creationId xmlns:p14="http://schemas.microsoft.com/office/powerpoint/2010/main" val="46101486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C7A94F-5470-46EB-BEFE-3190B05FC139}"/>
              </a:ext>
            </a:extLst>
          </p:cNvPr>
          <p:cNvSpPr/>
          <p:nvPr/>
        </p:nvSpPr>
        <p:spPr>
          <a:xfrm>
            <a:off x="-30426" y="8878"/>
            <a:ext cx="12192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A4C8A607-C583-4A2F-8C7E-311B53B57061}"/>
              </a:ext>
            </a:extLst>
          </p:cNvPr>
          <p:cNvSpPr/>
          <p:nvPr/>
        </p:nvSpPr>
        <p:spPr>
          <a:xfrm>
            <a:off x="0" y="8878"/>
            <a:ext cx="4012707" cy="6858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Arrow: Pentagon 4">
            <a:extLst>
              <a:ext uri="{FF2B5EF4-FFF2-40B4-BE49-F238E27FC236}">
                <a16:creationId xmlns:a16="http://schemas.microsoft.com/office/drawing/2014/main" id="{EE3E2988-23F8-4A9A-A9FC-D36004CFFE01}"/>
              </a:ext>
            </a:extLst>
          </p:cNvPr>
          <p:cNvSpPr/>
          <p:nvPr/>
        </p:nvSpPr>
        <p:spPr>
          <a:xfrm>
            <a:off x="0" y="577048"/>
            <a:ext cx="3488925" cy="1269507"/>
          </a:xfrm>
          <a:prstGeom prst="homePlate">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Graphic 5" descr="List">
            <a:extLst>
              <a:ext uri="{FF2B5EF4-FFF2-40B4-BE49-F238E27FC236}">
                <a16:creationId xmlns:a16="http://schemas.microsoft.com/office/drawing/2014/main" id="{B7731B20-7B1B-4935-B3D8-2FC946F268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5523" y="754601"/>
            <a:ext cx="914400" cy="914400"/>
          </a:xfrm>
          <a:prstGeom prst="rect">
            <a:avLst/>
          </a:prstGeom>
        </p:spPr>
      </p:pic>
      <p:pic>
        <p:nvPicPr>
          <p:cNvPr id="8" name="Graphic 7" descr="Document">
            <a:extLst>
              <a:ext uri="{FF2B5EF4-FFF2-40B4-BE49-F238E27FC236}">
                <a16:creationId xmlns:a16="http://schemas.microsoft.com/office/drawing/2014/main" id="{88B46923-F866-4EC3-8C1E-F413D9FFD8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4886" y="754601"/>
            <a:ext cx="914400" cy="914400"/>
          </a:xfrm>
          <a:prstGeom prst="rect">
            <a:avLst/>
          </a:prstGeom>
        </p:spPr>
      </p:pic>
      <p:pic>
        <p:nvPicPr>
          <p:cNvPr id="10" name="Graphic 9" descr="Table">
            <a:extLst>
              <a:ext uri="{FF2B5EF4-FFF2-40B4-BE49-F238E27FC236}">
                <a16:creationId xmlns:a16="http://schemas.microsoft.com/office/drawing/2014/main" id="{F3C98462-2CD6-4E24-8115-480E263351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79396" y="2624169"/>
            <a:ext cx="914400" cy="914400"/>
          </a:xfrm>
          <a:prstGeom prst="rect">
            <a:avLst/>
          </a:prstGeom>
        </p:spPr>
      </p:pic>
      <p:pic>
        <p:nvPicPr>
          <p:cNvPr id="12" name="Graphic 11" descr="Internet">
            <a:extLst>
              <a:ext uri="{FF2B5EF4-FFF2-40B4-BE49-F238E27FC236}">
                <a16:creationId xmlns:a16="http://schemas.microsoft.com/office/drawing/2014/main" id="{74939187-0519-4B84-8898-C1ECED44CCD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16030" y="761419"/>
            <a:ext cx="914400" cy="914400"/>
          </a:xfrm>
          <a:prstGeom prst="rect">
            <a:avLst/>
          </a:prstGeom>
        </p:spPr>
      </p:pic>
      <p:pic>
        <p:nvPicPr>
          <p:cNvPr id="14" name="Graphic 13" descr="Laptop">
            <a:extLst>
              <a:ext uri="{FF2B5EF4-FFF2-40B4-BE49-F238E27FC236}">
                <a16:creationId xmlns:a16="http://schemas.microsoft.com/office/drawing/2014/main" id="{DDF4C417-B7B2-4F11-BE1B-2176E958E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03818" y="2657230"/>
            <a:ext cx="914400" cy="914400"/>
          </a:xfrm>
          <a:prstGeom prst="rect">
            <a:avLst/>
          </a:prstGeom>
        </p:spPr>
      </p:pic>
      <p:pic>
        <p:nvPicPr>
          <p:cNvPr id="16" name="Graphic 15" descr="Contract RTL">
            <a:extLst>
              <a:ext uri="{FF2B5EF4-FFF2-40B4-BE49-F238E27FC236}">
                <a16:creationId xmlns:a16="http://schemas.microsoft.com/office/drawing/2014/main" id="{FDA2947D-DFB6-4AAF-877E-9CC100C5DD5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09836" y="4396088"/>
            <a:ext cx="914400" cy="914400"/>
          </a:xfrm>
          <a:prstGeom prst="rect">
            <a:avLst/>
          </a:prstGeom>
        </p:spPr>
      </p:pic>
      <p:pic>
        <p:nvPicPr>
          <p:cNvPr id="18" name="Graphic 17" descr="Customer review">
            <a:extLst>
              <a:ext uri="{FF2B5EF4-FFF2-40B4-BE49-F238E27FC236}">
                <a16:creationId xmlns:a16="http://schemas.microsoft.com/office/drawing/2014/main" id="{7E9D1E57-6B05-4886-B491-8EB1B97754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2800" y="4554747"/>
            <a:ext cx="914400" cy="914400"/>
          </a:xfrm>
          <a:prstGeom prst="rect">
            <a:avLst/>
          </a:prstGeom>
        </p:spPr>
      </p:pic>
      <p:sp>
        <p:nvSpPr>
          <p:cNvPr id="19" name="TextBox 18">
            <a:extLst>
              <a:ext uri="{FF2B5EF4-FFF2-40B4-BE49-F238E27FC236}">
                <a16:creationId xmlns:a16="http://schemas.microsoft.com/office/drawing/2014/main" id="{CAE61644-9BA6-4174-8202-42B50A2EE4E4}"/>
              </a:ext>
            </a:extLst>
          </p:cNvPr>
          <p:cNvSpPr txBox="1"/>
          <p:nvPr/>
        </p:nvSpPr>
        <p:spPr>
          <a:xfrm>
            <a:off x="161278" y="1027135"/>
            <a:ext cx="2574525" cy="400110"/>
          </a:xfrm>
          <a:prstGeom prst="rect">
            <a:avLst/>
          </a:prstGeom>
          <a:noFill/>
        </p:spPr>
        <p:txBody>
          <a:bodyPr wrap="square" rtlCol="0">
            <a:spAutoFit/>
          </a:bodyPr>
          <a:lstStyle/>
          <a:p>
            <a:r>
              <a:rPr lang="en-US" dirty="0">
                <a:solidFill>
                  <a:schemeClr val="bg1"/>
                </a:solidFill>
              </a:rPr>
              <a:t>   </a:t>
            </a:r>
            <a:r>
              <a:rPr lang="en-US" sz="2000" dirty="0">
                <a:solidFill>
                  <a:schemeClr val="bg1"/>
                </a:solidFill>
                <a:latin typeface="Cooper Black" panose="0208090404030B020404" pitchFamily="18" charset="0"/>
              </a:rPr>
              <a:t>INTRODUCTION</a:t>
            </a:r>
            <a:endParaRPr lang="en-IN" sz="2000" dirty="0">
              <a:solidFill>
                <a:schemeClr val="bg1"/>
              </a:solidFill>
              <a:latin typeface="Cooper Black" panose="0208090404030B020404" pitchFamily="18" charset="0"/>
            </a:endParaRPr>
          </a:p>
        </p:txBody>
      </p:sp>
      <p:sp>
        <p:nvSpPr>
          <p:cNvPr id="2" name="Slide Number Placeholder 1">
            <a:extLst>
              <a:ext uri="{FF2B5EF4-FFF2-40B4-BE49-F238E27FC236}">
                <a16:creationId xmlns:a16="http://schemas.microsoft.com/office/drawing/2014/main" id="{B7CCB407-1A63-4A90-92F3-2AA80A978637}"/>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13" name="Graphic 12" descr="Presentation with pie chart">
            <a:extLst>
              <a:ext uri="{FF2B5EF4-FFF2-40B4-BE49-F238E27FC236}">
                <a16:creationId xmlns:a16="http://schemas.microsoft.com/office/drawing/2014/main" id="{A636608E-5F7D-46E5-9AE0-C233BE13312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07778" y="4515642"/>
            <a:ext cx="914400" cy="914400"/>
          </a:xfrm>
          <a:prstGeom prst="rect">
            <a:avLst/>
          </a:prstGeom>
        </p:spPr>
      </p:pic>
      <p:sp>
        <p:nvSpPr>
          <p:cNvPr id="7" name="TextBox 6">
            <a:extLst>
              <a:ext uri="{FF2B5EF4-FFF2-40B4-BE49-F238E27FC236}">
                <a16:creationId xmlns:a16="http://schemas.microsoft.com/office/drawing/2014/main" id="{8D5A16A0-5845-4D4E-9FBB-AE584F47305C}"/>
              </a:ext>
            </a:extLst>
          </p:cNvPr>
          <p:cNvSpPr txBox="1"/>
          <p:nvPr/>
        </p:nvSpPr>
        <p:spPr>
          <a:xfrm>
            <a:off x="4549067" y="1788497"/>
            <a:ext cx="1420427"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ABSTRACT</a:t>
            </a:r>
            <a:endParaRPr lang="en-IN"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9DC54B88-FBC2-4618-A4C9-129B868BFED1}"/>
              </a:ext>
            </a:extLst>
          </p:cNvPr>
          <p:cNvSpPr txBox="1"/>
          <p:nvPr/>
        </p:nvSpPr>
        <p:spPr>
          <a:xfrm>
            <a:off x="6883414" y="1765293"/>
            <a:ext cx="238809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PROJECT QUESTION</a:t>
            </a:r>
            <a:endParaRPr lang="en-IN"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AFC8F863-5B9D-4C86-AA4C-1D33F902E29A}"/>
              </a:ext>
            </a:extLst>
          </p:cNvPr>
          <p:cNvSpPr txBox="1"/>
          <p:nvPr/>
        </p:nvSpPr>
        <p:spPr>
          <a:xfrm>
            <a:off x="10007140" y="1765293"/>
            <a:ext cx="1967939"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GUI</a:t>
            </a:r>
            <a:endParaRPr lang="en-IN"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0B11DA13-3B68-4E5D-B785-03D50D23815A}"/>
              </a:ext>
            </a:extLst>
          </p:cNvPr>
          <p:cNvSpPr txBox="1"/>
          <p:nvPr/>
        </p:nvSpPr>
        <p:spPr>
          <a:xfrm>
            <a:off x="4291940" y="3611244"/>
            <a:ext cx="2239395"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CLASS DIAGRAMS</a:t>
            </a:r>
            <a:endParaRPr lang="en-IN" dirty="0">
              <a:latin typeface="Aharoni" panose="02010803020104030203" pitchFamily="2" charset="-79"/>
              <a:cs typeface="Aharoni" panose="02010803020104030203" pitchFamily="2" charset="-79"/>
            </a:endParaRPr>
          </a:p>
        </p:txBody>
      </p:sp>
      <p:sp>
        <p:nvSpPr>
          <p:cNvPr id="17" name="TextBox 16">
            <a:extLst>
              <a:ext uri="{FF2B5EF4-FFF2-40B4-BE49-F238E27FC236}">
                <a16:creationId xmlns:a16="http://schemas.microsoft.com/office/drawing/2014/main" id="{3B8DAE35-63BB-49AB-8F29-D2F12E4DB947}"/>
              </a:ext>
            </a:extLst>
          </p:cNvPr>
          <p:cNvSpPr txBox="1"/>
          <p:nvPr/>
        </p:nvSpPr>
        <p:spPr>
          <a:xfrm>
            <a:off x="9530196" y="3560534"/>
            <a:ext cx="2487491"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 SCREENS</a:t>
            </a:r>
            <a:endParaRPr lang="en-IN" dirty="0">
              <a:latin typeface="Aharoni" panose="02010803020104030203" pitchFamily="2" charset="-79"/>
              <a:cs typeface="Aharoni" panose="02010803020104030203" pitchFamily="2" charset="-79"/>
            </a:endParaRPr>
          </a:p>
        </p:txBody>
      </p:sp>
      <p:sp>
        <p:nvSpPr>
          <p:cNvPr id="20" name="TextBox 19">
            <a:extLst>
              <a:ext uri="{FF2B5EF4-FFF2-40B4-BE49-F238E27FC236}">
                <a16:creationId xmlns:a16="http://schemas.microsoft.com/office/drawing/2014/main" id="{D6DB1AD9-78DB-4968-AD82-EF36C702849F}"/>
              </a:ext>
            </a:extLst>
          </p:cNvPr>
          <p:cNvSpPr txBox="1"/>
          <p:nvPr/>
        </p:nvSpPr>
        <p:spPr>
          <a:xfrm>
            <a:off x="4741575" y="5549401"/>
            <a:ext cx="1890681"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ANALYSIS</a:t>
            </a:r>
            <a:endParaRPr lang="en-IN" dirty="0">
              <a:latin typeface="Aharoni" panose="02010803020104030203" pitchFamily="2" charset="-79"/>
              <a:cs typeface="Aharoni" panose="02010803020104030203" pitchFamily="2" charset="-79"/>
            </a:endParaRPr>
          </a:p>
        </p:txBody>
      </p:sp>
      <p:sp>
        <p:nvSpPr>
          <p:cNvPr id="21" name="TextBox 20">
            <a:extLst>
              <a:ext uri="{FF2B5EF4-FFF2-40B4-BE49-F238E27FC236}">
                <a16:creationId xmlns:a16="http://schemas.microsoft.com/office/drawing/2014/main" id="{CF14C0E6-F474-4E33-AAAA-BFD937129C9A}"/>
              </a:ext>
            </a:extLst>
          </p:cNvPr>
          <p:cNvSpPr txBox="1"/>
          <p:nvPr/>
        </p:nvSpPr>
        <p:spPr>
          <a:xfrm>
            <a:off x="6651412" y="5549401"/>
            <a:ext cx="3086469"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FUTURE ENCHANCEMENTS</a:t>
            </a:r>
            <a:endParaRPr lang="en-IN" dirty="0">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20381E7D-336E-4931-AD45-2200A03C29F1}"/>
              </a:ext>
            </a:extLst>
          </p:cNvPr>
          <p:cNvSpPr txBox="1"/>
          <p:nvPr/>
        </p:nvSpPr>
        <p:spPr>
          <a:xfrm>
            <a:off x="9738806" y="5549401"/>
            <a:ext cx="202458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CONCLUSION</a:t>
            </a:r>
            <a:endParaRPr lang="en-IN" dirty="0">
              <a:latin typeface="Aharoni" panose="02010803020104030203" pitchFamily="2" charset="-79"/>
              <a:cs typeface="Aharoni" panose="02010803020104030203" pitchFamily="2" charset="-79"/>
            </a:endParaRPr>
          </a:p>
        </p:txBody>
      </p:sp>
      <p:pic>
        <p:nvPicPr>
          <p:cNvPr id="24" name="Graphic 23" descr="User network">
            <a:extLst>
              <a:ext uri="{FF2B5EF4-FFF2-40B4-BE49-F238E27FC236}">
                <a16:creationId xmlns:a16="http://schemas.microsoft.com/office/drawing/2014/main" id="{815D0342-734B-4B2F-B865-CFE900CFC5E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565017" y="2617511"/>
            <a:ext cx="914400" cy="914400"/>
          </a:xfrm>
          <a:prstGeom prst="rect">
            <a:avLst/>
          </a:prstGeom>
        </p:spPr>
      </p:pic>
      <p:sp>
        <p:nvSpPr>
          <p:cNvPr id="25" name="TextBox 24">
            <a:extLst>
              <a:ext uri="{FF2B5EF4-FFF2-40B4-BE49-F238E27FC236}">
                <a16:creationId xmlns:a16="http://schemas.microsoft.com/office/drawing/2014/main" id="{C1433DAC-953E-47A7-A4AA-FE6D45830183}"/>
              </a:ext>
            </a:extLst>
          </p:cNvPr>
          <p:cNvSpPr txBox="1"/>
          <p:nvPr/>
        </p:nvSpPr>
        <p:spPr>
          <a:xfrm>
            <a:off x="6619416" y="3612165"/>
            <a:ext cx="2734618" cy="369332"/>
          </a:xfrm>
          <a:prstGeom prst="rect">
            <a:avLst/>
          </a:prstGeom>
          <a:noFill/>
        </p:spPr>
        <p:txBody>
          <a:bodyPr wrap="square" rtlCol="0">
            <a:spAutoFit/>
          </a:bodyPr>
          <a:lstStyle/>
          <a:p>
            <a:r>
              <a:rPr lang="en-US" dirty="0">
                <a:latin typeface="Arial Black" panose="020B0A04020102020204" pitchFamily="34" charset="0"/>
              </a:rPr>
              <a:t>SCREENS ANALYSIS</a:t>
            </a:r>
            <a:endParaRPr lang="en-IN" dirty="0">
              <a:latin typeface="Arial Black" panose="020B0A04020102020204" pitchFamily="34" charset="0"/>
            </a:endParaRPr>
          </a:p>
        </p:txBody>
      </p:sp>
    </p:spTree>
    <p:extLst>
      <p:ext uri="{BB962C8B-B14F-4D97-AF65-F5344CB8AC3E}">
        <p14:creationId xmlns:p14="http://schemas.microsoft.com/office/powerpoint/2010/main" val="897050633"/>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E2A9AD-5031-4F90-AB07-EDF4F63A4D2E}"/>
              </a:ext>
            </a:extLst>
          </p:cNvPr>
          <p:cNvSpPr/>
          <p:nvPr/>
        </p:nvSpPr>
        <p:spPr>
          <a:xfrm>
            <a:off x="0" y="0"/>
            <a:ext cx="1784412" cy="68580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E77CAEB5-95BB-445D-A540-53CC01D3710E}"/>
              </a:ext>
            </a:extLst>
          </p:cNvPr>
          <p:cNvSpPr/>
          <p:nvPr/>
        </p:nvSpPr>
        <p:spPr>
          <a:xfrm>
            <a:off x="2299316" y="583707"/>
            <a:ext cx="9525740" cy="5690586"/>
          </a:xfrm>
          <a:prstGeom prst="round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5D9395E-6BE5-48F3-8743-1937C77D28C5}"/>
              </a:ext>
            </a:extLst>
          </p:cNvPr>
          <p:cNvSpPr/>
          <p:nvPr/>
        </p:nvSpPr>
        <p:spPr>
          <a:xfrm>
            <a:off x="3844031" y="355106"/>
            <a:ext cx="2086252" cy="630315"/>
          </a:xfrm>
          <a:prstGeom prst="round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A276702-985D-4C25-85B3-8BC8D72EA1DE}"/>
              </a:ext>
            </a:extLst>
          </p:cNvPr>
          <p:cNvSpPr txBox="1"/>
          <p:nvPr/>
        </p:nvSpPr>
        <p:spPr>
          <a:xfrm>
            <a:off x="4070411" y="485597"/>
            <a:ext cx="163349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ABSTRACT</a:t>
            </a:r>
            <a:endParaRPr lang="en-IN" dirty="0">
              <a:solidFill>
                <a:schemeClr val="bg1"/>
              </a:solidFill>
              <a:latin typeface="Arial Black" panose="020B0A04020102020204" pitchFamily="34" charset="0"/>
            </a:endParaRPr>
          </a:p>
        </p:txBody>
      </p:sp>
      <p:sp>
        <p:nvSpPr>
          <p:cNvPr id="3" name="Slide Number Placeholder 2">
            <a:extLst>
              <a:ext uri="{FF2B5EF4-FFF2-40B4-BE49-F238E27FC236}">
                <a16:creationId xmlns:a16="http://schemas.microsoft.com/office/drawing/2014/main" id="{A46BE10B-67BD-46D1-93FC-43442729805C}"/>
              </a:ext>
            </a:extLst>
          </p:cNvPr>
          <p:cNvSpPr>
            <a:spLocks noGrp="1"/>
          </p:cNvSpPr>
          <p:nvPr>
            <p:ph type="sldNum" sz="quarter" idx="12"/>
          </p:nvPr>
        </p:nvSpPr>
        <p:spPr/>
        <p:txBody>
          <a:bodyPr/>
          <a:lstStyle/>
          <a:p>
            <a:fld id="{69E57DC2-970A-4B3E-BB1C-7A09969E49DF}" type="slidenum">
              <a:rPr lang="en-US" smtClean="0"/>
              <a:t>3</a:t>
            </a:fld>
            <a:endParaRPr lang="en-US" dirty="0"/>
          </a:p>
        </p:txBody>
      </p:sp>
      <p:sp>
        <p:nvSpPr>
          <p:cNvPr id="4" name="TextBox 3">
            <a:extLst>
              <a:ext uri="{FF2B5EF4-FFF2-40B4-BE49-F238E27FC236}">
                <a16:creationId xmlns:a16="http://schemas.microsoft.com/office/drawing/2014/main" id="{FCAE0D56-F668-4E31-A7A1-21F39D04F095}"/>
              </a:ext>
            </a:extLst>
          </p:cNvPr>
          <p:cNvSpPr txBox="1"/>
          <p:nvPr/>
        </p:nvSpPr>
        <p:spPr>
          <a:xfrm>
            <a:off x="2885243" y="1544715"/>
            <a:ext cx="8353887" cy="2308324"/>
          </a:xfrm>
          <a:prstGeom prst="rect">
            <a:avLst/>
          </a:prstGeom>
          <a:noFill/>
        </p:spPr>
        <p:txBody>
          <a:bodyPr wrap="square" rtlCol="0">
            <a:spAutoFit/>
          </a:bodyPr>
          <a:lstStyle/>
          <a:p>
            <a:r>
              <a:rPr lang="en-US" dirty="0">
                <a:latin typeface="Arial Narrow" panose="020B0606020202030204" pitchFamily="34" charset="0"/>
              </a:rPr>
              <a:t>This project is about </a:t>
            </a:r>
            <a:r>
              <a:rPr lang="en-US" dirty="0">
                <a:latin typeface="Aharoni" panose="02010803020104030203" pitchFamily="2" charset="-79"/>
                <a:cs typeface="Aharoni" panose="02010803020104030203" pitchFamily="2" charset="-79"/>
              </a:rPr>
              <a:t>HOTEL MANAGEMENT </a:t>
            </a:r>
            <a:r>
              <a:rPr lang="en-US" dirty="0">
                <a:latin typeface="Arial Narrow" panose="020B0606020202030204" pitchFamily="34" charset="0"/>
              </a:rPr>
              <a:t>. We used GUI ( GRAPHICAL USER INTERFACE ) to do this project. Many people among us love travelling , but booking our stay at the hotels in offline mode  becomes difficult. So at that period of time we become clueless to  what to do. So here is our project helpful for those people who can’t book their stay at a hotel in a offline mode. Here in this project we take some inputs such like name , DOB , address , age , ID proof , gender , check in date , check out date , type of room and display a confirmation message as an output when the booking is completed. This online  hotel booking is very easy and helpful as pre booking will be available. So this project has been done on the bases of GUI.</a:t>
            </a:r>
            <a:endParaRPr lang="en-IN" dirty="0">
              <a:latin typeface="Arial Narrow" panose="020B0606020202030204" pitchFamily="34" charset="0"/>
            </a:endParaRPr>
          </a:p>
        </p:txBody>
      </p:sp>
    </p:spTree>
    <p:extLst>
      <p:ext uri="{BB962C8B-B14F-4D97-AF65-F5344CB8AC3E}">
        <p14:creationId xmlns:p14="http://schemas.microsoft.com/office/powerpoint/2010/main" val="424192852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FAA88B-7CC0-4595-B9C6-D44739D1C08A}"/>
              </a:ext>
            </a:extLst>
          </p:cNvPr>
          <p:cNvSpPr txBox="1"/>
          <p:nvPr/>
        </p:nvSpPr>
        <p:spPr>
          <a:xfrm>
            <a:off x="5923626" y="311092"/>
            <a:ext cx="6094520" cy="2800767"/>
          </a:xfrm>
          <a:prstGeom prst="rect">
            <a:avLst/>
          </a:prstGeom>
          <a:noFill/>
        </p:spPr>
        <p:txBody>
          <a:bodyPr wrap="square">
            <a:spAutoFit/>
          </a:bodyPr>
          <a:lstStyle/>
          <a:p>
            <a:r>
              <a:rPr lang="en-US" sz="3200" dirty="0">
                <a:latin typeface="Cooper Black" panose="0208090404030B020404" pitchFamily="18" charset="0"/>
              </a:rPr>
              <a:t>PROJECT QUESTION</a:t>
            </a:r>
          </a:p>
          <a:p>
            <a:endParaRPr lang="en-US" dirty="0">
              <a:latin typeface="Arial Narrow" panose="020B0606020202030204" pitchFamily="34" charset="0"/>
            </a:endParaRPr>
          </a:p>
          <a:p>
            <a:r>
              <a:rPr lang="en-US" dirty="0">
                <a:latin typeface="Arial Narrow" panose="020B0606020202030204" pitchFamily="34" charset="0"/>
              </a:rPr>
              <a:t>Your friend is a manager of a  Five-star hotel and has been asked by his hotel’s  stakeholders to digitalize the process of booking a stay in that hotel for the customers.  Develop a GUI based program for your friend such that it takes in the details of the  customer (name, age, gender, check-in date, check-out date, no of people and their  preference of room). Verify all the details and display a confirmatory message on the  screen and then store the details in a file.</a:t>
            </a:r>
          </a:p>
        </p:txBody>
      </p:sp>
      <p:pic>
        <p:nvPicPr>
          <p:cNvPr id="4098" name="Picture 2">
            <a:extLst>
              <a:ext uri="{FF2B5EF4-FFF2-40B4-BE49-F238E27FC236}">
                <a16:creationId xmlns:a16="http://schemas.microsoft.com/office/drawing/2014/main" id="{EE425F0F-9419-4E69-A5DE-7F85515A2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3966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28F09F2-6B7F-4E93-B7ED-B849E4349F58}"/>
              </a:ext>
            </a:extLst>
          </p:cNvPr>
          <p:cNvSpPr>
            <a:spLocks noGrp="1"/>
          </p:cNvSpPr>
          <p:nvPr>
            <p:ph type="sldNum" sz="quarter" idx="12"/>
          </p:nvPr>
        </p:nvSpPr>
        <p:spPr/>
        <p:txBody>
          <a:bodyPr/>
          <a:lstStyle/>
          <a:p>
            <a:fld id="{69E57DC2-970A-4B3E-BB1C-7A09969E49DF}" type="slidenum">
              <a:rPr lang="en-US" smtClean="0"/>
              <a:pPr/>
              <a:t>4</a:t>
            </a:fld>
            <a:endParaRPr lang="en-US" dirty="0"/>
          </a:p>
        </p:txBody>
      </p:sp>
    </p:spTree>
    <p:extLst>
      <p:ext uri="{BB962C8B-B14F-4D97-AF65-F5344CB8AC3E}">
        <p14:creationId xmlns:p14="http://schemas.microsoft.com/office/powerpoint/2010/main" val="382921695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058927-C4CE-443E-B62D-55BCEE7D1664}"/>
              </a:ext>
            </a:extLst>
          </p:cNvPr>
          <p:cNvSpPr/>
          <p:nvPr/>
        </p:nvSpPr>
        <p:spPr>
          <a:xfrm>
            <a:off x="0" y="0"/>
            <a:ext cx="1828800" cy="6858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A969C49-88A9-4C42-BD4D-DB8B87BAF2CB}"/>
              </a:ext>
            </a:extLst>
          </p:cNvPr>
          <p:cNvSpPr txBox="1"/>
          <p:nvPr/>
        </p:nvSpPr>
        <p:spPr>
          <a:xfrm>
            <a:off x="8106792" y="414231"/>
            <a:ext cx="2121763" cy="1015663"/>
          </a:xfrm>
          <a:prstGeom prst="rect">
            <a:avLst/>
          </a:prstGeom>
          <a:noFill/>
        </p:spPr>
        <p:txBody>
          <a:bodyPr wrap="square" rtlCol="0">
            <a:spAutoFit/>
          </a:bodyPr>
          <a:lstStyle/>
          <a:p>
            <a:r>
              <a:rPr lang="en-US" sz="6000" dirty="0">
                <a:latin typeface="Cooper Black" panose="0208090404030B020404" pitchFamily="18" charset="0"/>
              </a:rPr>
              <a:t>GUI</a:t>
            </a:r>
            <a:endParaRPr lang="en-IN" sz="6000" dirty="0">
              <a:latin typeface="Cooper Black" panose="0208090404030B020404" pitchFamily="18" charset="0"/>
            </a:endParaRPr>
          </a:p>
        </p:txBody>
      </p:sp>
      <p:sp>
        <p:nvSpPr>
          <p:cNvPr id="7" name="TextBox 6">
            <a:extLst>
              <a:ext uri="{FF2B5EF4-FFF2-40B4-BE49-F238E27FC236}">
                <a16:creationId xmlns:a16="http://schemas.microsoft.com/office/drawing/2014/main" id="{CC2C72F5-F3D1-44FE-A683-A2B732FFB9FE}"/>
              </a:ext>
            </a:extLst>
          </p:cNvPr>
          <p:cNvSpPr txBox="1"/>
          <p:nvPr/>
        </p:nvSpPr>
        <p:spPr>
          <a:xfrm>
            <a:off x="2201662" y="2217419"/>
            <a:ext cx="9472473" cy="646331"/>
          </a:xfrm>
          <a:prstGeom prst="rect">
            <a:avLst/>
          </a:prstGeom>
          <a:noFill/>
        </p:spPr>
        <p:txBody>
          <a:bodyPr wrap="square" rtlCol="0">
            <a:spAutoFit/>
          </a:bodyPr>
          <a:lstStyle/>
          <a:p>
            <a:r>
              <a:rPr lang="en-US" dirty="0"/>
              <a:t> </a:t>
            </a:r>
            <a:r>
              <a:rPr lang="en-US" dirty="0">
                <a:latin typeface="Arial Narrow" panose="020B0606020202030204" pitchFamily="34" charset="0"/>
              </a:rPr>
              <a:t>A graphical user interface (GUI) is a type of user interface through which users interact with electronic </a:t>
            </a:r>
          </a:p>
          <a:p>
            <a:r>
              <a:rPr lang="en-US" dirty="0">
                <a:latin typeface="Arial Narrow" panose="020B0606020202030204" pitchFamily="34" charset="0"/>
              </a:rPr>
              <a:t>devices via visual indicator representations</a:t>
            </a:r>
            <a:endParaRPr lang="en-IN" dirty="0">
              <a:latin typeface="Arial Narrow" panose="020B0606020202030204" pitchFamily="34" charset="0"/>
            </a:endParaRPr>
          </a:p>
        </p:txBody>
      </p:sp>
      <p:sp>
        <p:nvSpPr>
          <p:cNvPr id="10" name="TextBox 9">
            <a:extLst>
              <a:ext uri="{FF2B5EF4-FFF2-40B4-BE49-F238E27FC236}">
                <a16:creationId xmlns:a16="http://schemas.microsoft.com/office/drawing/2014/main" id="{102428F0-FBB9-44DC-BAF8-5CB5EF5860A7}"/>
              </a:ext>
            </a:extLst>
          </p:cNvPr>
          <p:cNvSpPr txBox="1"/>
          <p:nvPr/>
        </p:nvSpPr>
        <p:spPr>
          <a:xfrm>
            <a:off x="2201662" y="3227407"/>
            <a:ext cx="9126245" cy="2862322"/>
          </a:xfrm>
          <a:prstGeom prst="rect">
            <a:avLst/>
          </a:prstGeom>
          <a:noFill/>
        </p:spPr>
        <p:txBody>
          <a:bodyPr wrap="square" rtlCol="0">
            <a:spAutoFit/>
          </a:bodyPr>
          <a:lstStyle/>
          <a:p>
            <a:r>
              <a:rPr lang="en-US" dirty="0"/>
              <a:t>A GUI (graphical user interface) is a system of interactive visual components for computer software. A GUI displays objects that convey information, and represent actions that can be taken by the user. The objects change color, size, or visibility when the user interacts with them.</a:t>
            </a:r>
          </a:p>
          <a:p>
            <a:endParaRPr lang="en-IN" dirty="0"/>
          </a:p>
          <a:p>
            <a:r>
              <a:rPr lang="en-US" dirty="0"/>
              <a:t>A GUI includes GUI objects like icons, cursors, and buttons. These graphical elements are sometimes enhanced with sounds, or visual effects like transparency and drop shadows. Using these objects, a user can use the computer without having to know commands.</a:t>
            </a:r>
          </a:p>
          <a:p>
            <a:endParaRPr lang="en-US" dirty="0"/>
          </a:p>
          <a:p>
            <a:endParaRPr lang="en-US" dirty="0"/>
          </a:p>
        </p:txBody>
      </p:sp>
      <p:sp>
        <p:nvSpPr>
          <p:cNvPr id="2" name="Slide Number Placeholder 1">
            <a:extLst>
              <a:ext uri="{FF2B5EF4-FFF2-40B4-BE49-F238E27FC236}">
                <a16:creationId xmlns:a16="http://schemas.microsoft.com/office/drawing/2014/main" id="{ADED91CF-FA17-46D2-852C-0C9D1A776DE0}"/>
              </a:ext>
            </a:extLst>
          </p:cNvPr>
          <p:cNvSpPr>
            <a:spLocks noGrp="1"/>
          </p:cNvSpPr>
          <p:nvPr>
            <p:ph type="sldNum" sz="quarter" idx="12"/>
          </p:nvPr>
        </p:nvSpPr>
        <p:spPr/>
        <p:txBody>
          <a:bodyPr/>
          <a:lstStyle/>
          <a:p>
            <a:fld id="{69E57DC2-970A-4B3E-BB1C-7A09969E49DF}" type="slidenum">
              <a:rPr lang="en-US" smtClean="0"/>
              <a:t>5</a:t>
            </a:fld>
            <a:endParaRPr lang="en-US" dirty="0"/>
          </a:p>
        </p:txBody>
      </p:sp>
      <p:cxnSp>
        <p:nvCxnSpPr>
          <p:cNvPr id="6" name="Straight Connector 5">
            <a:extLst>
              <a:ext uri="{FF2B5EF4-FFF2-40B4-BE49-F238E27FC236}">
                <a16:creationId xmlns:a16="http://schemas.microsoft.com/office/drawing/2014/main" id="{9946FEA8-9083-4E75-BA26-1BE3A949E291}"/>
              </a:ext>
            </a:extLst>
          </p:cNvPr>
          <p:cNvCxnSpPr/>
          <p:nvPr/>
        </p:nvCxnSpPr>
        <p:spPr>
          <a:xfrm flipH="1">
            <a:off x="6096000" y="1872659"/>
            <a:ext cx="6143348" cy="0"/>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497ACFF9-8656-4028-9B52-AA0DE2F25505}"/>
              </a:ext>
            </a:extLst>
          </p:cNvPr>
          <p:cNvSpPr/>
          <p:nvPr/>
        </p:nvSpPr>
        <p:spPr>
          <a:xfrm>
            <a:off x="6030897" y="1805343"/>
            <a:ext cx="130206" cy="1597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A0203F0-EB00-423D-B550-27CEA180207B}"/>
              </a:ext>
            </a:extLst>
          </p:cNvPr>
          <p:cNvSpPr txBox="1"/>
          <p:nvPr/>
        </p:nvSpPr>
        <p:spPr>
          <a:xfrm>
            <a:off x="6937898" y="1383154"/>
            <a:ext cx="4909351" cy="369332"/>
          </a:xfrm>
          <a:prstGeom prst="rect">
            <a:avLst/>
          </a:prstGeom>
          <a:noFill/>
        </p:spPr>
        <p:txBody>
          <a:bodyPr wrap="square" rtlCol="0">
            <a:spAutoFit/>
          </a:bodyPr>
          <a:lstStyle/>
          <a:p>
            <a:r>
              <a:rPr lang="en-US" dirty="0">
                <a:latin typeface="Arial Black" panose="020B0A04020102020204" pitchFamily="34" charset="0"/>
              </a:rPr>
              <a:t>GRAPHICAL USER INTERFACE </a:t>
            </a:r>
            <a:endParaRPr lang="en-IN" dirty="0">
              <a:latin typeface="Arial Black" panose="020B0A04020102020204" pitchFamily="34" charset="0"/>
            </a:endParaRPr>
          </a:p>
        </p:txBody>
      </p:sp>
      <p:cxnSp>
        <p:nvCxnSpPr>
          <p:cNvPr id="12" name="Straight Connector 11">
            <a:extLst>
              <a:ext uri="{FF2B5EF4-FFF2-40B4-BE49-F238E27FC236}">
                <a16:creationId xmlns:a16="http://schemas.microsoft.com/office/drawing/2014/main" id="{307E7E46-C7D2-400B-A986-5C6EB5891CD2}"/>
              </a:ext>
            </a:extLst>
          </p:cNvPr>
          <p:cNvCxnSpPr/>
          <p:nvPr/>
        </p:nvCxnSpPr>
        <p:spPr>
          <a:xfrm>
            <a:off x="1828800" y="5876841"/>
            <a:ext cx="5024761" cy="0"/>
          </a:xfrm>
          <a:prstGeom prst="line">
            <a:avLst/>
          </a:prstGeom>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7D7E65D4-CC3B-42F9-8ED9-E937E1E13A7C}"/>
              </a:ext>
            </a:extLst>
          </p:cNvPr>
          <p:cNvSpPr/>
          <p:nvPr/>
        </p:nvSpPr>
        <p:spPr>
          <a:xfrm>
            <a:off x="6840243" y="5788240"/>
            <a:ext cx="164238" cy="1772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7564240"/>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45691-E8FF-4B3B-907E-FBB674E94969}"/>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3" name="Rectangle 2">
            <a:extLst>
              <a:ext uri="{FF2B5EF4-FFF2-40B4-BE49-F238E27FC236}">
                <a16:creationId xmlns:a16="http://schemas.microsoft.com/office/drawing/2014/main" id="{BC35C273-638F-43EF-9357-3EB627271717}"/>
              </a:ext>
            </a:extLst>
          </p:cNvPr>
          <p:cNvSpPr/>
          <p:nvPr/>
        </p:nvSpPr>
        <p:spPr>
          <a:xfrm>
            <a:off x="0" y="-1"/>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12700">
                  <a:solidFill>
                    <a:schemeClr val="accent1"/>
                  </a:solidFill>
                  <a:prstDash val="solid"/>
                </a:ln>
                <a:pattFill prst="pct50">
                  <a:fgClr>
                    <a:schemeClr val="accent1"/>
                  </a:fgClr>
                  <a:bgClr>
                    <a:schemeClr val="accent1">
                      <a:lumMod val="20000"/>
                      <a:lumOff val="80000"/>
                    </a:schemeClr>
                  </a:bgClr>
                </a:pattFill>
                <a:latin typeface="Impact" panose="020B0806030902050204" pitchFamily="34" charset="0"/>
              </a:rPr>
              <a:t>4</a:t>
            </a:r>
            <a:endParaRPr lang="en-IN" b="1" dirty="0">
              <a:ln w="12700">
                <a:solidFill>
                  <a:schemeClr val="accent1"/>
                </a:solidFill>
                <a:prstDash val="solid"/>
              </a:ln>
              <a:pattFill prst="pct50">
                <a:fgClr>
                  <a:schemeClr val="accent1"/>
                </a:fgClr>
                <a:bgClr>
                  <a:schemeClr val="accent1">
                    <a:lumMod val="20000"/>
                    <a:lumOff val="80000"/>
                  </a:schemeClr>
                </a:bgClr>
              </a:pattFill>
              <a:latin typeface="Impact" panose="020B0806030902050204" pitchFamily="34" charset="0"/>
            </a:endParaRPr>
          </a:p>
        </p:txBody>
      </p:sp>
      <p:sp>
        <p:nvSpPr>
          <p:cNvPr id="4" name="Oval 3">
            <a:extLst>
              <a:ext uri="{FF2B5EF4-FFF2-40B4-BE49-F238E27FC236}">
                <a16:creationId xmlns:a16="http://schemas.microsoft.com/office/drawing/2014/main" id="{5183655E-7248-4E4F-BB31-A04D531B848E}"/>
              </a:ext>
            </a:extLst>
          </p:cNvPr>
          <p:cNvSpPr/>
          <p:nvPr/>
        </p:nvSpPr>
        <p:spPr>
          <a:xfrm>
            <a:off x="1784412" y="2237172"/>
            <a:ext cx="1180730" cy="11918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D5BFFBA2-7C97-40A3-B17B-09225A92480C}"/>
              </a:ext>
            </a:extLst>
          </p:cNvPr>
          <p:cNvSpPr/>
          <p:nvPr/>
        </p:nvSpPr>
        <p:spPr>
          <a:xfrm>
            <a:off x="1859871" y="2309302"/>
            <a:ext cx="1029811" cy="1047565"/>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06D1941-A6A4-41FD-B689-A1E11FEFA43E}"/>
              </a:ext>
            </a:extLst>
          </p:cNvPr>
          <p:cNvSpPr/>
          <p:nvPr/>
        </p:nvSpPr>
        <p:spPr>
          <a:xfrm>
            <a:off x="2785372" y="1455564"/>
            <a:ext cx="1384916" cy="130501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D072E2F2-0A66-46F4-B6F1-FFADB40208E3}"/>
              </a:ext>
            </a:extLst>
          </p:cNvPr>
          <p:cNvSpPr/>
          <p:nvPr/>
        </p:nvSpPr>
        <p:spPr>
          <a:xfrm>
            <a:off x="2881912" y="1549795"/>
            <a:ext cx="1189608" cy="112746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2AD6D00-31B6-471F-834F-338719101EB1}"/>
              </a:ext>
            </a:extLst>
          </p:cNvPr>
          <p:cNvSpPr/>
          <p:nvPr/>
        </p:nvSpPr>
        <p:spPr>
          <a:xfrm>
            <a:off x="3821840" y="2327056"/>
            <a:ext cx="1606858" cy="146481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B50299E5-2478-4B3F-BC13-49285EA53C72}"/>
              </a:ext>
            </a:extLst>
          </p:cNvPr>
          <p:cNvSpPr/>
          <p:nvPr/>
        </p:nvSpPr>
        <p:spPr>
          <a:xfrm>
            <a:off x="3946867" y="2410285"/>
            <a:ext cx="1384916" cy="129835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Impact" panose="020B0806030902050204" pitchFamily="34" charset="0"/>
              </a:rPr>
              <a:t>3</a:t>
            </a:r>
            <a:endParaRPr lang="en-IN"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Impact" panose="020B0806030902050204" pitchFamily="34" charset="0"/>
            </a:endParaRPr>
          </a:p>
        </p:txBody>
      </p:sp>
      <p:sp>
        <p:nvSpPr>
          <p:cNvPr id="12" name="Oval 11">
            <a:extLst>
              <a:ext uri="{FF2B5EF4-FFF2-40B4-BE49-F238E27FC236}">
                <a16:creationId xmlns:a16="http://schemas.microsoft.com/office/drawing/2014/main" id="{E568042C-1A32-4A03-97F4-81B0CF9B2387}"/>
              </a:ext>
            </a:extLst>
          </p:cNvPr>
          <p:cNvSpPr/>
          <p:nvPr/>
        </p:nvSpPr>
        <p:spPr>
          <a:xfrm>
            <a:off x="5575177" y="2583401"/>
            <a:ext cx="2032987" cy="1865418"/>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4" name="Oval 13">
            <a:extLst>
              <a:ext uri="{FF2B5EF4-FFF2-40B4-BE49-F238E27FC236}">
                <a16:creationId xmlns:a16="http://schemas.microsoft.com/office/drawing/2014/main" id="{F565590D-01EB-402C-8A11-E671B777A75C}"/>
              </a:ext>
            </a:extLst>
          </p:cNvPr>
          <p:cNvSpPr/>
          <p:nvPr/>
        </p:nvSpPr>
        <p:spPr>
          <a:xfrm>
            <a:off x="5830410" y="2781758"/>
            <a:ext cx="1522520" cy="1468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Impact" panose="020B0806030902050204" pitchFamily="34" charset="0"/>
            </a:endParaRPr>
          </a:p>
        </p:txBody>
      </p:sp>
      <p:sp>
        <p:nvSpPr>
          <p:cNvPr id="15" name="Oval 14">
            <a:extLst>
              <a:ext uri="{FF2B5EF4-FFF2-40B4-BE49-F238E27FC236}">
                <a16:creationId xmlns:a16="http://schemas.microsoft.com/office/drawing/2014/main" id="{3F519B49-1660-40A1-91FE-4F819608DCD9}"/>
              </a:ext>
            </a:extLst>
          </p:cNvPr>
          <p:cNvSpPr/>
          <p:nvPr/>
        </p:nvSpPr>
        <p:spPr>
          <a:xfrm>
            <a:off x="7100656" y="1080511"/>
            <a:ext cx="2083293" cy="197895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7FE041F-8E36-4A66-B272-5F34DDD0334D}"/>
              </a:ext>
            </a:extLst>
          </p:cNvPr>
          <p:cNvSpPr/>
          <p:nvPr/>
        </p:nvSpPr>
        <p:spPr>
          <a:xfrm>
            <a:off x="8644632" y="2807421"/>
            <a:ext cx="1425605" cy="14173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9A61FD20-E6DD-4E9A-AF03-E9AD081B5C04}"/>
              </a:ext>
            </a:extLst>
          </p:cNvPr>
          <p:cNvSpPr/>
          <p:nvPr/>
        </p:nvSpPr>
        <p:spPr>
          <a:xfrm>
            <a:off x="8782603" y="2941280"/>
            <a:ext cx="1149661" cy="114965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484CB720-A96F-4AB7-9BF9-8FC7D9DCABC3}"/>
              </a:ext>
            </a:extLst>
          </p:cNvPr>
          <p:cNvSpPr txBox="1"/>
          <p:nvPr/>
        </p:nvSpPr>
        <p:spPr>
          <a:xfrm>
            <a:off x="2162271" y="2492792"/>
            <a:ext cx="426128" cy="707886"/>
          </a:xfrm>
          <a:prstGeom prst="rect">
            <a:avLst/>
          </a:prstGeom>
          <a:noFill/>
        </p:spPr>
        <p:txBody>
          <a:bodyPr wrap="square" rtlCol="0">
            <a:spAutoFit/>
          </a:bodyPr>
          <a:lstStyle/>
          <a:p>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Impact" panose="020B0806030902050204" pitchFamily="34" charset="0"/>
              </a:rPr>
              <a:t>1</a:t>
            </a:r>
            <a:endPar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Impact" panose="020B0806030902050204" pitchFamily="34" charset="0"/>
            </a:endParaRPr>
          </a:p>
        </p:txBody>
      </p:sp>
      <p:sp>
        <p:nvSpPr>
          <p:cNvPr id="19" name="TextBox 18">
            <a:extLst>
              <a:ext uri="{FF2B5EF4-FFF2-40B4-BE49-F238E27FC236}">
                <a16:creationId xmlns:a16="http://schemas.microsoft.com/office/drawing/2014/main" id="{5819959F-96F5-4C0E-8F59-CFE816681731}"/>
              </a:ext>
            </a:extLst>
          </p:cNvPr>
          <p:cNvSpPr txBox="1"/>
          <p:nvPr/>
        </p:nvSpPr>
        <p:spPr>
          <a:xfrm>
            <a:off x="7860064" y="1625302"/>
            <a:ext cx="936595" cy="923330"/>
          </a:xfrm>
          <a:prstGeom prst="rect">
            <a:avLst/>
          </a:prstGeom>
          <a:noFill/>
        </p:spPr>
        <p:txBody>
          <a:bodyPr wrap="square" rtlCol="0">
            <a:spAutoFit/>
          </a:bodyPr>
          <a:lstStyle/>
          <a:p>
            <a:r>
              <a:rPr lang="en-US" sz="5400" dirty="0">
                <a:ln w="0"/>
                <a:gradFill>
                  <a:gsLst>
                    <a:gs pos="21000">
                      <a:srgbClr val="53575C"/>
                    </a:gs>
                    <a:gs pos="88000">
                      <a:srgbClr val="C5C7CA"/>
                    </a:gs>
                  </a:gsLst>
                  <a:lin ang="5400000"/>
                </a:gradFill>
                <a:latin typeface="Impact" panose="020B0806030902050204" pitchFamily="34" charset="0"/>
              </a:rPr>
              <a:t>5</a:t>
            </a:r>
            <a:endParaRPr lang="en-IN" sz="5400" dirty="0">
              <a:ln w="0"/>
              <a:gradFill>
                <a:gsLst>
                  <a:gs pos="21000">
                    <a:srgbClr val="53575C"/>
                  </a:gs>
                  <a:gs pos="88000">
                    <a:srgbClr val="C5C7CA"/>
                  </a:gs>
                </a:gsLst>
                <a:lin ang="5400000"/>
              </a:gradFill>
              <a:latin typeface="Impact" panose="020B0806030902050204" pitchFamily="34" charset="0"/>
            </a:endParaRPr>
          </a:p>
        </p:txBody>
      </p:sp>
      <p:sp>
        <p:nvSpPr>
          <p:cNvPr id="20" name="TextBox 19">
            <a:extLst>
              <a:ext uri="{FF2B5EF4-FFF2-40B4-BE49-F238E27FC236}">
                <a16:creationId xmlns:a16="http://schemas.microsoft.com/office/drawing/2014/main" id="{C0A80270-A98D-4963-905B-10FBDC744C55}"/>
              </a:ext>
            </a:extLst>
          </p:cNvPr>
          <p:cNvSpPr txBox="1"/>
          <p:nvPr/>
        </p:nvSpPr>
        <p:spPr>
          <a:xfrm>
            <a:off x="3245714" y="1723351"/>
            <a:ext cx="645482" cy="769441"/>
          </a:xfrm>
          <a:prstGeom prst="rect">
            <a:avLst/>
          </a:prstGeom>
          <a:noFill/>
        </p:spPr>
        <p:txBody>
          <a:bodyPr wrap="square" rtlCol="0">
            <a:spAutoFit/>
          </a:bodyPr>
          <a:lstStyle/>
          <a:p>
            <a:r>
              <a:rPr lang="en-US" sz="4400" b="1" dirty="0">
                <a:ln w="9525">
                  <a:solidFill>
                    <a:schemeClr val="bg1"/>
                  </a:solidFill>
                  <a:prstDash val="solid"/>
                </a:ln>
                <a:effectLst>
                  <a:outerShdw blurRad="12700" dist="38100" dir="2700000" algn="tl" rotWithShape="0">
                    <a:schemeClr val="bg1">
                      <a:lumMod val="50000"/>
                    </a:schemeClr>
                  </a:outerShdw>
                </a:effectLst>
                <a:latin typeface="Impact" panose="020B0806030902050204" pitchFamily="34" charset="0"/>
              </a:rPr>
              <a:t>2</a:t>
            </a:r>
            <a:endParaRPr lang="en-IN" sz="4400" dirty="0">
              <a:latin typeface="Impact" panose="020B0806030902050204" pitchFamily="34" charset="0"/>
            </a:endParaRPr>
          </a:p>
        </p:txBody>
      </p:sp>
      <p:sp>
        <p:nvSpPr>
          <p:cNvPr id="21" name="TextBox 20">
            <a:extLst>
              <a:ext uri="{FF2B5EF4-FFF2-40B4-BE49-F238E27FC236}">
                <a16:creationId xmlns:a16="http://schemas.microsoft.com/office/drawing/2014/main" id="{07D0280D-D9DD-4FED-93FC-85863ADA1B63}"/>
              </a:ext>
            </a:extLst>
          </p:cNvPr>
          <p:cNvSpPr txBox="1"/>
          <p:nvPr/>
        </p:nvSpPr>
        <p:spPr>
          <a:xfrm>
            <a:off x="6224357" y="2941280"/>
            <a:ext cx="837460" cy="1200329"/>
          </a:xfrm>
          <a:prstGeom prst="rect">
            <a:avLst/>
          </a:prstGeom>
          <a:noFill/>
        </p:spPr>
        <p:txBody>
          <a:bodyPr wrap="square" rtlCol="0">
            <a:spAutoFit/>
          </a:bodyPr>
          <a:lstStyle/>
          <a:p>
            <a:r>
              <a:rPr lang="en-US" sz="7200" b="1" dirty="0">
                <a:ln w="9525">
                  <a:solidFill>
                    <a:schemeClr val="bg1"/>
                  </a:solidFill>
                  <a:prstDash val="solid"/>
                </a:ln>
                <a:effectLst>
                  <a:outerShdw blurRad="12700" dist="38100" dir="2700000" algn="tl" rotWithShape="0">
                    <a:schemeClr val="bg1">
                      <a:lumMod val="50000"/>
                    </a:schemeClr>
                  </a:outerShdw>
                </a:effectLst>
                <a:latin typeface="Impact" panose="020B0806030902050204" pitchFamily="34" charset="0"/>
              </a:rPr>
              <a:t>4</a:t>
            </a:r>
            <a:endParaRPr lang="en-IN" sz="7200" b="1" dirty="0">
              <a:ln w="9525">
                <a:solidFill>
                  <a:schemeClr val="bg1"/>
                </a:solidFill>
                <a:prstDash val="solid"/>
              </a:ln>
              <a:effectLst>
                <a:outerShdw blurRad="12700" dist="38100" dir="2700000" algn="tl" rotWithShape="0">
                  <a:schemeClr val="bg1">
                    <a:lumMod val="50000"/>
                  </a:schemeClr>
                </a:outerShdw>
              </a:effectLst>
              <a:latin typeface="Impact" panose="020B0806030902050204" pitchFamily="34" charset="0"/>
            </a:endParaRPr>
          </a:p>
        </p:txBody>
      </p:sp>
      <p:sp>
        <p:nvSpPr>
          <p:cNvPr id="22" name="TextBox 21">
            <a:extLst>
              <a:ext uri="{FF2B5EF4-FFF2-40B4-BE49-F238E27FC236}">
                <a16:creationId xmlns:a16="http://schemas.microsoft.com/office/drawing/2014/main" id="{362524FA-C055-4948-9C69-CAC3164D5080}"/>
              </a:ext>
            </a:extLst>
          </p:cNvPr>
          <p:cNvSpPr txBox="1"/>
          <p:nvPr/>
        </p:nvSpPr>
        <p:spPr>
          <a:xfrm>
            <a:off x="9024888" y="3033612"/>
            <a:ext cx="665825" cy="1015663"/>
          </a:xfrm>
          <a:prstGeom prst="rect">
            <a:avLst/>
          </a:prstGeom>
          <a:noFill/>
        </p:spPr>
        <p:txBody>
          <a:bodyPr wrap="square" rtlCol="0">
            <a:spAutoFit/>
          </a:bodyPr>
          <a:lstStyle/>
          <a:p>
            <a:r>
              <a:rPr lang="en-US" sz="6000" b="1" dirty="0">
                <a:ln w="9525">
                  <a:solidFill>
                    <a:schemeClr val="bg1"/>
                  </a:solidFill>
                  <a:prstDash val="solid"/>
                </a:ln>
                <a:effectLst>
                  <a:outerShdw blurRad="12700" dist="38100" dir="2700000" algn="tl" rotWithShape="0">
                    <a:schemeClr val="bg1">
                      <a:lumMod val="50000"/>
                    </a:schemeClr>
                  </a:outerShdw>
                </a:effectLst>
                <a:latin typeface="Impact" panose="020B0806030902050204" pitchFamily="34" charset="0"/>
              </a:rPr>
              <a:t>6</a:t>
            </a:r>
            <a:endParaRPr lang="en-IN" sz="6000" b="1" dirty="0">
              <a:ln w="9525">
                <a:solidFill>
                  <a:schemeClr val="bg1"/>
                </a:solidFill>
                <a:prstDash val="solid"/>
              </a:ln>
              <a:effectLst>
                <a:outerShdw blurRad="12700" dist="38100" dir="2700000" algn="tl" rotWithShape="0">
                  <a:schemeClr val="bg1">
                    <a:lumMod val="50000"/>
                  </a:schemeClr>
                </a:outerShdw>
              </a:effectLst>
              <a:latin typeface="Impact" panose="020B0806030902050204" pitchFamily="34" charset="0"/>
            </a:endParaRPr>
          </a:p>
        </p:txBody>
      </p:sp>
      <p:sp>
        <p:nvSpPr>
          <p:cNvPr id="27" name="Arrow: Down 26">
            <a:extLst>
              <a:ext uri="{FF2B5EF4-FFF2-40B4-BE49-F238E27FC236}">
                <a16:creationId xmlns:a16="http://schemas.microsoft.com/office/drawing/2014/main" id="{6A37BB6B-E214-4F23-BCCC-5635F29CD6C3}"/>
              </a:ext>
            </a:extLst>
          </p:cNvPr>
          <p:cNvSpPr/>
          <p:nvPr/>
        </p:nvSpPr>
        <p:spPr>
          <a:xfrm>
            <a:off x="9101718" y="4289940"/>
            <a:ext cx="359920" cy="668791"/>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81932F32-35A9-42EA-BE3D-0F23B264DECE}"/>
              </a:ext>
            </a:extLst>
          </p:cNvPr>
          <p:cNvSpPr/>
          <p:nvPr/>
        </p:nvSpPr>
        <p:spPr>
          <a:xfrm>
            <a:off x="2259736" y="3541443"/>
            <a:ext cx="394687" cy="748497"/>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9" name="Arrow: Left 28">
            <a:extLst>
              <a:ext uri="{FF2B5EF4-FFF2-40B4-BE49-F238E27FC236}">
                <a16:creationId xmlns:a16="http://schemas.microsoft.com/office/drawing/2014/main" id="{77EAEB3F-9438-4A00-B9D4-63B5B02A5E5E}"/>
              </a:ext>
            </a:extLst>
          </p:cNvPr>
          <p:cNvSpPr/>
          <p:nvPr/>
        </p:nvSpPr>
        <p:spPr>
          <a:xfrm>
            <a:off x="2108075" y="1576883"/>
            <a:ext cx="617366" cy="365068"/>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C44E3AA8-E13B-4FEC-9229-E65EFEDCCDB1}"/>
              </a:ext>
            </a:extLst>
          </p:cNvPr>
          <p:cNvSpPr/>
          <p:nvPr/>
        </p:nvSpPr>
        <p:spPr>
          <a:xfrm>
            <a:off x="4429957" y="3918278"/>
            <a:ext cx="394687" cy="668791"/>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1" name="Arrow: Up 30">
            <a:extLst>
              <a:ext uri="{FF2B5EF4-FFF2-40B4-BE49-F238E27FC236}">
                <a16:creationId xmlns:a16="http://schemas.microsoft.com/office/drawing/2014/main" id="{4D21BFBB-8EDA-408B-9CB2-AA0CAA5B84E2}"/>
              </a:ext>
            </a:extLst>
          </p:cNvPr>
          <p:cNvSpPr/>
          <p:nvPr/>
        </p:nvSpPr>
        <p:spPr>
          <a:xfrm>
            <a:off x="6285396" y="1864311"/>
            <a:ext cx="382111" cy="628481"/>
          </a:xfrm>
          <a:prstGeom prst="up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6D703BF-9B89-40EE-82CE-38C1EB4563BA}"/>
              </a:ext>
            </a:extLst>
          </p:cNvPr>
          <p:cNvSpPr/>
          <p:nvPr/>
        </p:nvSpPr>
        <p:spPr>
          <a:xfrm>
            <a:off x="9049563" y="1158967"/>
            <a:ext cx="545240" cy="316965"/>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83F04F45-ACC4-4530-B0E6-8DD60D83B156}"/>
              </a:ext>
            </a:extLst>
          </p:cNvPr>
          <p:cNvSpPr txBox="1"/>
          <p:nvPr/>
        </p:nvSpPr>
        <p:spPr>
          <a:xfrm>
            <a:off x="672456" y="4456782"/>
            <a:ext cx="2374830" cy="2031325"/>
          </a:xfrm>
          <a:prstGeom prst="rect">
            <a:avLst/>
          </a:prstGeom>
          <a:noFill/>
        </p:spPr>
        <p:txBody>
          <a:bodyPr wrap="square" rtlCol="0">
            <a:spAutoFit/>
          </a:bodyPr>
          <a:lstStyle/>
          <a:p>
            <a:r>
              <a:rPr lang="en-US" u="sng" dirty="0">
                <a:latin typeface="Impact" panose="020B0806030902050204" pitchFamily="34" charset="0"/>
              </a:rPr>
              <a:t>SIGN UP SCREEN</a:t>
            </a:r>
            <a:endParaRPr lang="en-US" dirty="0">
              <a:solidFill>
                <a:schemeClr val="accent1">
                  <a:lumMod val="75000"/>
                </a:schemeClr>
              </a:solidFill>
              <a:latin typeface="Bahnschrift Light SemiCondensed" panose="020B0502040204020203" pitchFamily="34" charset="0"/>
            </a:endParaRPr>
          </a:p>
          <a:p>
            <a:r>
              <a:rPr lang="en-US" dirty="0">
                <a:solidFill>
                  <a:schemeClr val="tx1">
                    <a:lumMod val="85000"/>
                    <a:lumOff val="15000"/>
                  </a:schemeClr>
                </a:solidFill>
                <a:latin typeface="Bahnschrift Light SemiCondensed" panose="020B0502040204020203" pitchFamily="34" charset="0"/>
              </a:rPr>
              <a:t>Name , age , password , mobile , gender</a:t>
            </a:r>
            <a:endParaRPr lang="en-US" dirty="0">
              <a:solidFill>
                <a:schemeClr val="tx1">
                  <a:lumMod val="85000"/>
                  <a:lumOff val="15000"/>
                </a:schemeClr>
              </a:solidFill>
              <a:latin typeface="Impact" panose="020B0806030902050204" pitchFamily="34" charset="0"/>
            </a:endParaRPr>
          </a:p>
          <a:p>
            <a:endParaRPr lang="en-US" u="sng" dirty="0">
              <a:latin typeface="Impact" panose="020B0806030902050204" pitchFamily="34" charset="0"/>
            </a:endParaRPr>
          </a:p>
          <a:p>
            <a:endParaRPr lang="en-US" u="sng" dirty="0">
              <a:latin typeface="Impact" panose="020B0806030902050204" pitchFamily="34" charset="0"/>
            </a:endParaRPr>
          </a:p>
          <a:p>
            <a:endParaRPr lang="en-US" u="sng" dirty="0">
              <a:latin typeface="Impact" panose="020B0806030902050204" pitchFamily="34" charset="0"/>
            </a:endParaRPr>
          </a:p>
          <a:p>
            <a:endParaRPr lang="en-IN" u="sng" dirty="0">
              <a:latin typeface="Impact" panose="020B0806030902050204" pitchFamily="34" charset="0"/>
            </a:endParaRPr>
          </a:p>
        </p:txBody>
      </p:sp>
      <p:sp>
        <p:nvSpPr>
          <p:cNvPr id="35" name="TextBox 34">
            <a:extLst>
              <a:ext uri="{FF2B5EF4-FFF2-40B4-BE49-F238E27FC236}">
                <a16:creationId xmlns:a16="http://schemas.microsoft.com/office/drawing/2014/main" id="{129A05F3-9893-4BCC-BBF1-EC9DFC8DB94E}"/>
              </a:ext>
            </a:extLst>
          </p:cNvPr>
          <p:cNvSpPr txBox="1"/>
          <p:nvPr/>
        </p:nvSpPr>
        <p:spPr>
          <a:xfrm>
            <a:off x="535838" y="1496561"/>
            <a:ext cx="1807449" cy="923330"/>
          </a:xfrm>
          <a:prstGeom prst="rect">
            <a:avLst/>
          </a:prstGeom>
          <a:noFill/>
        </p:spPr>
        <p:txBody>
          <a:bodyPr wrap="square" rtlCol="0">
            <a:spAutoFit/>
          </a:bodyPr>
          <a:lstStyle/>
          <a:p>
            <a:r>
              <a:rPr lang="en-US" u="sng" dirty="0">
                <a:latin typeface="Impact" panose="020B0806030902050204" pitchFamily="34" charset="0"/>
              </a:rPr>
              <a:t>LOGIN SCREEN</a:t>
            </a:r>
          </a:p>
          <a:p>
            <a:r>
              <a:rPr lang="en-US" dirty="0">
                <a:latin typeface="Arial Narrow" panose="020B0606020202030204" pitchFamily="34" charset="0"/>
              </a:rPr>
              <a:t>Username , password</a:t>
            </a:r>
            <a:endParaRPr lang="en-IN" dirty="0">
              <a:latin typeface="Arial Narrow" panose="020B0606020202030204" pitchFamily="34" charset="0"/>
            </a:endParaRPr>
          </a:p>
        </p:txBody>
      </p:sp>
      <p:sp>
        <p:nvSpPr>
          <p:cNvPr id="36" name="TextBox 35">
            <a:extLst>
              <a:ext uri="{FF2B5EF4-FFF2-40B4-BE49-F238E27FC236}">
                <a16:creationId xmlns:a16="http://schemas.microsoft.com/office/drawing/2014/main" id="{91ECC3B5-5292-4346-81D2-D7AFBF42764B}"/>
              </a:ext>
            </a:extLst>
          </p:cNvPr>
          <p:cNvSpPr txBox="1"/>
          <p:nvPr/>
        </p:nvSpPr>
        <p:spPr>
          <a:xfrm>
            <a:off x="3436768" y="4716798"/>
            <a:ext cx="2787589" cy="1200329"/>
          </a:xfrm>
          <a:prstGeom prst="rect">
            <a:avLst/>
          </a:prstGeom>
          <a:noFill/>
        </p:spPr>
        <p:txBody>
          <a:bodyPr wrap="square" rtlCol="0">
            <a:spAutoFit/>
          </a:bodyPr>
          <a:lstStyle/>
          <a:p>
            <a:r>
              <a:rPr lang="en-US" u="sng" dirty="0">
                <a:latin typeface="Impact" panose="020B0806030902050204" pitchFamily="34" charset="0"/>
              </a:rPr>
              <a:t>CUSTOMER DETAILS</a:t>
            </a:r>
          </a:p>
          <a:p>
            <a:r>
              <a:rPr lang="en-US" dirty="0">
                <a:latin typeface="Arial Narrow" panose="020B0606020202030204" pitchFamily="34" charset="0"/>
              </a:rPr>
              <a:t>Name , DOB , gender , type of id proof , id proof details.</a:t>
            </a:r>
          </a:p>
          <a:p>
            <a:endParaRPr lang="en-IN" dirty="0">
              <a:latin typeface="Impact" panose="020B0806030902050204" pitchFamily="34" charset="0"/>
            </a:endParaRPr>
          </a:p>
        </p:txBody>
      </p:sp>
      <p:sp>
        <p:nvSpPr>
          <p:cNvPr id="37" name="TextBox 36">
            <a:extLst>
              <a:ext uri="{FF2B5EF4-FFF2-40B4-BE49-F238E27FC236}">
                <a16:creationId xmlns:a16="http://schemas.microsoft.com/office/drawing/2014/main" id="{11B1B72E-8975-45BB-BD0C-C856F605F4AC}"/>
              </a:ext>
            </a:extLst>
          </p:cNvPr>
          <p:cNvSpPr txBox="1"/>
          <p:nvPr/>
        </p:nvSpPr>
        <p:spPr>
          <a:xfrm>
            <a:off x="4845358" y="923439"/>
            <a:ext cx="2507572" cy="1200329"/>
          </a:xfrm>
          <a:prstGeom prst="rect">
            <a:avLst/>
          </a:prstGeom>
          <a:noFill/>
        </p:spPr>
        <p:txBody>
          <a:bodyPr wrap="square" rtlCol="0">
            <a:spAutoFit/>
          </a:bodyPr>
          <a:lstStyle/>
          <a:p>
            <a:r>
              <a:rPr lang="en-US" u="sng" dirty="0">
                <a:latin typeface="Impact" panose="020B0806030902050204" pitchFamily="34" charset="0"/>
              </a:rPr>
              <a:t>CUSTOMER DETAILS</a:t>
            </a:r>
          </a:p>
          <a:p>
            <a:r>
              <a:rPr lang="en-US" dirty="0">
                <a:latin typeface="Arial Narrow" panose="020B0606020202030204" pitchFamily="34" charset="0"/>
              </a:rPr>
              <a:t>Address , mobile , number of adults , number of children</a:t>
            </a:r>
            <a:endParaRPr lang="en-IN" dirty="0">
              <a:latin typeface="Arial Narrow" panose="020B0606020202030204" pitchFamily="34" charset="0"/>
            </a:endParaRPr>
          </a:p>
        </p:txBody>
      </p:sp>
      <p:sp>
        <p:nvSpPr>
          <p:cNvPr id="38" name="TextBox 37">
            <a:extLst>
              <a:ext uri="{FF2B5EF4-FFF2-40B4-BE49-F238E27FC236}">
                <a16:creationId xmlns:a16="http://schemas.microsoft.com/office/drawing/2014/main" id="{322A1E9E-A5F8-4F8F-AACA-062B2DB62D85}"/>
              </a:ext>
            </a:extLst>
          </p:cNvPr>
          <p:cNvSpPr txBox="1"/>
          <p:nvPr/>
        </p:nvSpPr>
        <p:spPr>
          <a:xfrm>
            <a:off x="9625862" y="914723"/>
            <a:ext cx="2329652" cy="1477328"/>
          </a:xfrm>
          <a:prstGeom prst="rect">
            <a:avLst/>
          </a:prstGeom>
          <a:noFill/>
        </p:spPr>
        <p:txBody>
          <a:bodyPr wrap="square" rtlCol="0">
            <a:spAutoFit/>
          </a:bodyPr>
          <a:lstStyle/>
          <a:p>
            <a:r>
              <a:rPr lang="en-US" u="sng" dirty="0">
                <a:latin typeface="Impact" panose="020B0806030902050204" pitchFamily="34" charset="0"/>
              </a:rPr>
              <a:t>STAY DETAILS</a:t>
            </a:r>
          </a:p>
          <a:p>
            <a:r>
              <a:rPr lang="en-US" dirty="0">
                <a:latin typeface="Arial Narrow" panose="020B0606020202030204" pitchFamily="34" charset="0"/>
              </a:rPr>
              <a:t>Type of room , date in , date out , number of beds, ac or non ac</a:t>
            </a:r>
          </a:p>
          <a:p>
            <a:endParaRPr lang="en-US" dirty="0">
              <a:latin typeface="Arial Narrow" panose="020B0606020202030204" pitchFamily="34" charset="0"/>
            </a:endParaRPr>
          </a:p>
        </p:txBody>
      </p:sp>
      <p:sp>
        <p:nvSpPr>
          <p:cNvPr id="40" name="TextBox 39">
            <a:extLst>
              <a:ext uri="{FF2B5EF4-FFF2-40B4-BE49-F238E27FC236}">
                <a16:creationId xmlns:a16="http://schemas.microsoft.com/office/drawing/2014/main" id="{2CC999B7-A309-4DBB-9D8E-A6D803CD3B05}"/>
              </a:ext>
            </a:extLst>
          </p:cNvPr>
          <p:cNvSpPr txBox="1"/>
          <p:nvPr/>
        </p:nvSpPr>
        <p:spPr>
          <a:xfrm>
            <a:off x="8229599" y="5075669"/>
            <a:ext cx="3192290" cy="646331"/>
          </a:xfrm>
          <a:prstGeom prst="rect">
            <a:avLst/>
          </a:prstGeom>
          <a:noFill/>
        </p:spPr>
        <p:txBody>
          <a:bodyPr wrap="square" rtlCol="0">
            <a:spAutoFit/>
          </a:bodyPr>
          <a:lstStyle/>
          <a:p>
            <a:r>
              <a:rPr lang="en-US" u="sng" dirty="0">
                <a:latin typeface="Impact" panose="020B0806030902050204" pitchFamily="34" charset="0"/>
              </a:rPr>
              <a:t>BOOKING CONFIRMATORY MESSAGE</a:t>
            </a:r>
            <a:endParaRPr lang="en-IN" u="sng" dirty="0">
              <a:latin typeface="Impact" panose="020B0806030902050204" pitchFamily="34" charset="0"/>
            </a:endParaRPr>
          </a:p>
        </p:txBody>
      </p:sp>
    </p:spTree>
    <p:extLst>
      <p:ext uri="{BB962C8B-B14F-4D97-AF65-F5344CB8AC3E}">
        <p14:creationId xmlns:p14="http://schemas.microsoft.com/office/powerpoint/2010/main" val="313357540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7294D9-4468-4CD4-AD21-201D1E630085}"/>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3" name="Rectangle 2">
            <a:extLst>
              <a:ext uri="{FF2B5EF4-FFF2-40B4-BE49-F238E27FC236}">
                <a16:creationId xmlns:a16="http://schemas.microsoft.com/office/drawing/2014/main" id="{15D2FAE5-935B-4DEB-8756-4B370C4AF3E4}"/>
              </a:ext>
            </a:extLst>
          </p:cNvPr>
          <p:cNvSpPr/>
          <p:nvPr/>
        </p:nvSpPr>
        <p:spPr>
          <a:xfrm>
            <a:off x="941031" y="537034"/>
            <a:ext cx="2636668" cy="719092"/>
          </a:xfrm>
          <a:prstGeom prst="rect">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D6A526D-2597-4D79-822A-D25A9D42273D}"/>
              </a:ext>
            </a:extLst>
          </p:cNvPr>
          <p:cNvSpPr/>
          <p:nvPr/>
        </p:nvSpPr>
        <p:spPr>
          <a:xfrm>
            <a:off x="941032" y="1271240"/>
            <a:ext cx="2636668" cy="2058730"/>
          </a:xfrm>
          <a:prstGeom prst="rect">
            <a:avLst/>
          </a:prstGeom>
          <a:ln>
            <a:solidFill>
              <a:schemeClr val="accent1">
                <a:lumMod val="7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endParaRPr>
          </a:p>
        </p:txBody>
      </p:sp>
      <p:sp>
        <p:nvSpPr>
          <p:cNvPr id="8" name="TextBox 7">
            <a:extLst>
              <a:ext uri="{FF2B5EF4-FFF2-40B4-BE49-F238E27FC236}">
                <a16:creationId xmlns:a16="http://schemas.microsoft.com/office/drawing/2014/main" id="{3620BEF8-E2C0-44AD-BE46-1B75E30E9B98}"/>
              </a:ext>
            </a:extLst>
          </p:cNvPr>
          <p:cNvSpPr txBox="1"/>
          <p:nvPr/>
        </p:nvSpPr>
        <p:spPr>
          <a:xfrm>
            <a:off x="1180729" y="1347967"/>
            <a:ext cx="2396971" cy="1477328"/>
          </a:xfrm>
          <a:prstGeom prst="rect">
            <a:avLst/>
          </a:prstGeom>
          <a:noFill/>
        </p:spPr>
        <p:txBody>
          <a:bodyPr wrap="square" rtlCol="0">
            <a:spAutoFit/>
          </a:bodyPr>
          <a:lstStyle/>
          <a:p>
            <a:r>
              <a:rPr lang="en-US" dirty="0"/>
              <a:t>+name : string</a:t>
            </a:r>
          </a:p>
          <a:p>
            <a:r>
              <a:rPr lang="en-US" dirty="0"/>
              <a:t>+age : int</a:t>
            </a:r>
          </a:p>
          <a:p>
            <a:r>
              <a:rPr lang="en-US" dirty="0"/>
              <a:t>+password : string</a:t>
            </a:r>
          </a:p>
          <a:p>
            <a:r>
              <a:rPr lang="en-US" dirty="0"/>
              <a:t>+mobile : long int</a:t>
            </a:r>
          </a:p>
          <a:p>
            <a:r>
              <a:rPr lang="en-US" dirty="0"/>
              <a:t>+gender : char</a:t>
            </a:r>
            <a:endParaRPr lang="en-IN" dirty="0"/>
          </a:p>
        </p:txBody>
      </p:sp>
      <p:sp>
        <p:nvSpPr>
          <p:cNvPr id="6" name="Rectangle 5">
            <a:extLst>
              <a:ext uri="{FF2B5EF4-FFF2-40B4-BE49-F238E27FC236}">
                <a16:creationId xmlns:a16="http://schemas.microsoft.com/office/drawing/2014/main" id="{D1313837-8CC6-4081-80AD-8E5067A599AA}"/>
              </a:ext>
            </a:extLst>
          </p:cNvPr>
          <p:cNvSpPr/>
          <p:nvPr/>
        </p:nvSpPr>
        <p:spPr>
          <a:xfrm>
            <a:off x="941030" y="3345084"/>
            <a:ext cx="2636668" cy="2058729"/>
          </a:xfrm>
          <a:prstGeom prst="rect">
            <a:avLst/>
          </a:prstGeom>
          <a:ln>
            <a:solidFill>
              <a:schemeClr val="accent1">
                <a:lumMod val="7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5EEC2E4-983A-45AF-AF65-F03F0F75270D}"/>
              </a:ext>
            </a:extLst>
          </p:cNvPr>
          <p:cNvSpPr txBox="1"/>
          <p:nvPr/>
        </p:nvSpPr>
        <p:spPr>
          <a:xfrm>
            <a:off x="1060879" y="3429000"/>
            <a:ext cx="2396971" cy="1477328"/>
          </a:xfrm>
          <a:prstGeom prst="rect">
            <a:avLst/>
          </a:prstGeom>
          <a:noFill/>
        </p:spPr>
        <p:txBody>
          <a:bodyPr wrap="square" rtlCol="0">
            <a:spAutoFit/>
          </a:bodyPr>
          <a:lstStyle/>
          <a:p>
            <a:r>
              <a:rPr lang="en-US" dirty="0"/>
              <a:t>+</a:t>
            </a:r>
            <a:r>
              <a:rPr lang="en-US" dirty="0" err="1"/>
              <a:t>getname</a:t>
            </a:r>
            <a:r>
              <a:rPr lang="en-US" dirty="0"/>
              <a:t>(): string</a:t>
            </a:r>
          </a:p>
          <a:p>
            <a:r>
              <a:rPr lang="en-US" dirty="0"/>
              <a:t>+</a:t>
            </a:r>
            <a:r>
              <a:rPr lang="en-US" dirty="0" err="1"/>
              <a:t>getage</a:t>
            </a:r>
            <a:r>
              <a:rPr lang="en-US" dirty="0"/>
              <a:t>(): int</a:t>
            </a:r>
          </a:p>
          <a:p>
            <a:r>
              <a:rPr lang="en-US" dirty="0"/>
              <a:t>+</a:t>
            </a:r>
            <a:r>
              <a:rPr lang="en-US" dirty="0" err="1"/>
              <a:t>getpassword</a:t>
            </a:r>
            <a:r>
              <a:rPr lang="en-US" dirty="0"/>
              <a:t>(): string</a:t>
            </a:r>
          </a:p>
          <a:p>
            <a:r>
              <a:rPr lang="en-US" dirty="0"/>
              <a:t>+</a:t>
            </a:r>
            <a:r>
              <a:rPr lang="en-US" dirty="0" err="1"/>
              <a:t>getmobile</a:t>
            </a:r>
            <a:r>
              <a:rPr lang="en-US" dirty="0"/>
              <a:t>(): long int</a:t>
            </a:r>
          </a:p>
          <a:p>
            <a:r>
              <a:rPr lang="en-US" dirty="0"/>
              <a:t>+</a:t>
            </a:r>
            <a:r>
              <a:rPr lang="en-US" dirty="0" err="1"/>
              <a:t>getgender</a:t>
            </a:r>
            <a:r>
              <a:rPr lang="en-US" dirty="0"/>
              <a:t>(): char</a:t>
            </a:r>
            <a:endParaRPr lang="en-IN" dirty="0"/>
          </a:p>
        </p:txBody>
      </p:sp>
      <p:sp>
        <p:nvSpPr>
          <p:cNvPr id="10" name="Rectangle 9">
            <a:extLst>
              <a:ext uri="{FF2B5EF4-FFF2-40B4-BE49-F238E27FC236}">
                <a16:creationId xmlns:a16="http://schemas.microsoft.com/office/drawing/2014/main" id="{821B5D44-A211-4380-9567-7DA102D9C5D3}"/>
              </a:ext>
            </a:extLst>
          </p:cNvPr>
          <p:cNvSpPr/>
          <p:nvPr/>
        </p:nvSpPr>
        <p:spPr>
          <a:xfrm>
            <a:off x="4088167" y="552148"/>
            <a:ext cx="2974019" cy="719092"/>
          </a:xfrm>
          <a:prstGeom prst="rect">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4D52E40-5AD0-48ED-94DE-16356B0A2E4E}"/>
              </a:ext>
            </a:extLst>
          </p:cNvPr>
          <p:cNvSpPr txBox="1"/>
          <p:nvPr/>
        </p:nvSpPr>
        <p:spPr>
          <a:xfrm>
            <a:off x="4505417" y="732817"/>
            <a:ext cx="2139518" cy="369332"/>
          </a:xfrm>
          <a:prstGeom prst="rect">
            <a:avLst/>
          </a:prstGeom>
          <a:noFill/>
        </p:spPr>
        <p:txBody>
          <a:bodyPr wrap="square" rtlCol="0">
            <a:spAutoFit/>
          </a:bodyPr>
          <a:lstStyle/>
          <a:p>
            <a:r>
              <a:rPr lang="en-US" dirty="0"/>
              <a:t>    </a:t>
            </a:r>
            <a:r>
              <a:rPr lang="en-US" dirty="0">
                <a:solidFill>
                  <a:schemeClr val="bg1"/>
                </a:solidFill>
                <a:latin typeface="Arial Black" panose="020B0A04020102020204" pitchFamily="34" charset="0"/>
              </a:rPr>
              <a:t>VISTA HOTEL</a:t>
            </a:r>
            <a:endParaRPr lang="en-IN" dirty="0">
              <a:latin typeface="Arial Black" panose="020B0A04020102020204" pitchFamily="34" charset="0"/>
            </a:endParaRPr>
          </a:p>
        </p:txBody>
      </p:sp>
      <p:sp>
        <p:nvSpPr>
          <p:cNvPr id="13" name="Rectangle 12">
            <a:extLst>
              <a:ext uri="{FF2B5EF4-FFF2-40B4-BE49-F238E27FC236}">
                <a16:creationId xmlns:a16="http://schemas.microsoft.com/office/drawing/2014/main" id="{E7ABFC27-588F-48C5-A987-ED11F0ED88D2}"/>
              </a:ext>
            </a:extLst>
          </p:cNvPr>
          <p:cNvSpPr/>
          <p:nvPr/>
        </p:nvSpPr>
        <p:spPr>
          <a:xfrm>
            <a:off x="4088167" y="1281722"/>
            <a:ext cx="2974019" cy="1141882"/>
          </a:xfrm>
          <a:prstGeom prst="rect">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B7E7233-EA13-453B-AB46-BFDC2679AE92}"/>
              </a:ext>
            </a:extLst>
          </p:cNvPr>
          <p:cNvSpPr txBox="1"/>
          <p:nvPr/>
        </p:nvSpPr>
        <p:spPr>
          <a:xfrm>
            <a:off x="4354497" y="1504383"/>
            <a:ext cx="2698811" cy="646331"/>
          </a:xfrm>
          <a:prstGeom prst="rect">
            <a:avLst/>
          </a:prstGeom>
          <a:noFill/>
        </p:spPr>
        <p:txBody>
          <a:bodyPr wrap="square" rtlCol="0">
            <a:spAutoFit/>
          </a:bodyPr>
          <a:lstStyle/>
          <a:p>
            <a:r>
              <a:rPr lang="en-US" dirty="0"/>
              <a:t>+username : string</a:t>
            </a:r>
          </a:p>
          <a:p>
            <a:r>
              <a:rPr lang="en-US" dirty="0"/>
              <a:t>+password : string</a:t>
            </a:r>
            <a:endParaRPr lang="en-IN" dirty="0"/>
          </a:p>
        </p:txBody>
      </p:sp>
      <p:sp>
        <p:nvSpPr>
          <p:cNvPr id="15" name="Rectangle 14">
            <a:extLst>
              <a:ext uri="{FF2B5EF4-FFF2-40B4-BE49-F238E27FC236}">
                <a16:creationId xmlns:a16="http://schemas.microsoft.com/office/drawing/2014/main" id="{46F45B7B-1E79-4AD3-A7A6-E7C5D5D45B70}"/>
              </a:ext>
            </a:extLst>
          </p:cNvPr>
          <p:cNvSpPr/>
          <p:nvPr/>
        </p:nvSpPr>
        <p:spPr>
          <a:xfrm>
            <a:off x="4088167" y="2423604"/>
            <a:ext cx="2974019" cy="1141882"/>
          </a:xfrm>
          <a:prstGeom prst="rect">
            <a:avLst/>
          </a:prstGeom>
          <a:ln>
            <a:solidFill>
              <a:schemeClr val="accent1">
                <a:lumMod val="7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0619C5E-6315-4EC7-89C0-DCC8E4866C58}"/>
              </a:ext>
            </a:extLst>
          </p:cNvPr>
          <p:cNvSpPr txBox="1"/>
          <p:nvPr/>
        </p:nvSpPr>
        <p:spPr>
          <a:xfrm>
            <a:off x="4354497" y="2603177"/>
            <a:ext cx="2698811" cy="646331"/>
          </a:xfrm>
          <a:prstGeom prst="rect">
            <a:avLst/>
          </a:prstGeom>
          <a:noFill/>
        </p:spPr>
        <p:txBody>
          <a:bodyPr wrap="square" rtlCol="0">
            <a:spAutoFit/>
          </a:bodyPr>
          <a:lstStyle/>
          <a:p>
            <a:r>
              <a:rPr lang="en-US" dirty="0"/>
              <a:t>+</a:t>
            </a:r>
            <a:r>
              <a:rPr lang="en-US" dirty="0" err="1"/>
              <a:t>getusername</a:t>
            </a:r>
            <a:r>
              <a:rPr lang="en-US" dirty="0"/>
              <a:t> : string</a:t>
            </a:r>
          </a:p>
          <a:p>
            <a:r>
              <a:rPr lang="en-US" dirty="0"/>
              <a:t>+</a:t>
            </a:r>
            <a:r>
              <a:rPr lang="en-US" dirty="0" err="1"/>
              <a:t>getpassword</a:t>
            </a:r>
            <a:r>
              <a:rPr lang="en-US" dirty="0"/>
              <a:t> : string</a:t>
            </a:r>
            <a:endParaRPr lang="en-IN" dirty="0"/>
          </a:p>
        </p:txBody>
      </p:sp>
      <p:sp>
        <p:nvSpPr>
          <p:cNvPr id="17" name="Rectangle 16">
            <a:extLst>
              <a:ext uri="{FF2B5EF4-FFF2-40B4-BE49-F238E27FC236}">
                <a16:creationId xmlns:a16="http://schemas.microsoft.com/office/drawing/2014/main" id="{E4BAEB37-8BA5-497D-A862-39D9BF3E39B6}"/>
              </a:ext>
            </a:extLst>
          </p:cNvPr>
          <p:cNvSpPr/>
          <p:nvPr/>
        </p:nvSpPr>
        <p:spPr>
          <a:xfrm>
            <a:off x="7643674" y="552148"/>
            <a:ext cx="4216893" cy="703978"/>
          </a:xfrm>
          <a:prstGeom prst="rect">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A9B11A6B-C4F5-4C09-BFAC-A5473F4C5A37}"/>
              </a:ext>
            </a:extLst>
          </p:cNvPr>
          <p:cNvSpPr txBox="1"/>
          <p:nvPr/>
        </p:nvSpPr>
        <p:spPr>
          <a:xfrm>
            <a:off x="7927758" y="702972"/>
            <a:ext cx="3480047"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          VISTA HOTEL </a:t>
            </a:r>
            <a:endParaRPr lang="en-IN" dirty="0">
              <a:solidFill>
                <a:schemeClr val="bg1"/>
              </a:solidFill>
              <a:latin typeface="Arial Black" panose="020B0A04020102020204" pitchFamily="34" charset="0"/>
            </a:endParaRPr>
          </a:p>
        </p:txBody>
      </p:sp>
      <p:sp>
        <p:nvSpPr>
          <p:cNvPr id="21" name="Rectangle 20">
            <a:extLst>
              <a:ext uri="{FF2B5EF4-FFF2-40B4-BE49-F238E27FC236}">
                <a16:creationId xmlns:a16="http://schemas.microsoft.com/office/drawing/2014/main" id="{D3C491FA-0947-43B8-859A-3FF5590CCD93}"/>
              </a:ext>
            </a:extLst>
          </p:cNvPr>
          <p:cNvSpPr/>
          <p:nvPr/>
        </p:nvSpPr>
        <p:spPr>
          <a:xfrm>
            <a:off x="7643673" y="1264615"/>
            <a:ext cx="4216893" cy="1837678"/>
          </a:xfrm>
          <a:prstGeom prst="rect">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9688102C-CF78-47FB-A9CE-7123FABC8432}"/>
              </a:ext>
            </a:extLst>
          </p:cNvPr>
          <p:cNvSpPr txBox="1"/>
          <p:nvPr/>
        </p:nvSpPr>
        <p:spPr>
          <a:xfrm>
            <a:off x="7767961" y="1347967"/>
            <a:ext cx="3861787" cy="1477328"/>
          </a:xfrm>
          <a:prstGeom prst="rect">
            <a:avLst/>
          </a:prstGeom>
          <a:noFill/>
        </p:spPr>
        <p:txBody>
          <a:bodyPr wrap="square" rtlCol="0">
            <a:spAutoFit/>
          </a:bodyPr>
          <a:lstStyle/>
          <a:p>
            <a:r>
              <a:rPr lang="en-US" dirty="0"/>
              <a:t>+name : string</a:t>
            </a:r>
          </a:p>
          <a:p>
            <a:r>
              <a:rPr lang="en-US" dirty="0"/>
              <a:t>+dob : string</a:t>
            </a:r>
          </a:p>
          <a:p>
            <a:r>
              <a:rPr lang="en-US" dirty="0"/>
              <a:t>+gender : char</a:t>
            </a:r>
          </a:p>
          <a:p>
            <a:r>
              <a:rPr lang="en-US" dirty="0"/>
              <a:t>+</a:t>
            </a:r>
            <a:r>
              <a:rPr lang="en-US" dirty="0" err="1"/>
              <a:t>typeofidproof</a:t>
            </a:r>
            <a:r>
              <a:rPr lang="en-US" dirty="0"/>
              <a:t> : char</a:t>
            </a:r>
          </a:p>
          <a:p>
            <a:r>
              <a:rPr lang="en-US" dirty="0"/>
              <a:t>+</a:t>
            </a:r>
            <a:r>
              <a:rPr lang="en-US" dirty="0" err="1"/>
              <a:t>idproofdetails</a:t>
            </a:r>
            <a:r>
              <a:rPr lang="en-US" dirty="0"/>
              <a:t> : string</a:t>
            </a:r>
            <a:endParaRPr lang="en-IN" dirty="0"/>
          </a:p>
        </p:txBody>
      </p:sp>
      <p:sp>
        <p:nvSpPr>
          <p:cNvPr id="23" name="Rectangle 22">
            <a:extLst>
              <a:ext uri="{FF2B5EF4-FFF2-40B4-BE49-F238E27FC236}">
                <a16:creationId xmlns:a16="http://schemas.microsoft.com/office/drawing/2014/main" id="{356AB740-6760-4414-B0EF-4F57A5B335FF}"/>
              </a:ext>
            </a:extLst>
          </p:cNvPr>
          <p:cNvSpPr/>
          <p:nvPr/>
        </p:nvSpPr>
        <p:spPr>
          <a:xfrm>
            <a:off x="7643672" y="3110782"/>
            <a:ext cx="4216893" cy="1837678"/>
          </a:xfrm>
          <a:prstGeom prst="rect">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B7FBDEF0-29FD-4C48-9B02-DD346239DA95}"/>
              </a:ext>
            </a:extLst>
          </p:cNvPr>
          <p:cNvSpPr txBox="1"/>
          <p:nvPr/>
        </p:nvSpPr>
        <p:spPr>
          <a:xfrm>
            <a:off x="7767961" y="3249508"/>
            <a:ext cx="3861787" cy="1477328"/>
          </a:xfrm>
          <a:prstGeom prst="rect">
            <a:avLst/>
          </a:prstGeom>
          <a:noFill/>
        </p:spPr>
        <p:txBody>
          <a:bodyPr wrap="square" rtlCol="0">
            <a:spAutoFit/>
          </a:bodyPr>
          <a:lstStyle/>
          <a:p>
            <a:r>
              <a:rPr lang="en-US" dirty="0"/>
              <a:t>+</a:t>
            </a:r>
            <a:r>
              <a:rPr lang="en-US" dirty="0" err="1"/>
              <a:t>getname</a:t>
            </a:r>
            <a:r>
              <a:rPr lang="en-US" dirty="0"/>
              <a:t>() : string</a:t>
            </a:r>
          </a:p>
          <a:p>
            <a:r>
              <a:rPr lang="en-US" dirty="0"/>
              <a:t>+</a:t>
            </a:r>
            <a:r>
              <a:rPr lang="en-US" dirty="0" err="1"/>
              <a:t>getdob</a:t>
            </a:r>
            <a:r>
              <a:rPr lang="en-US" dirty="0"/>
              <a:t>() :</a:t>
            </a:r>
            <a:r>
              <a:rPr lang="en-IN" dirty="0"/>
              <a:t> string</a:t>
            </a:r>
          </a:p>
          <a:p>
            <a:r>
              <a:rPr lang="en-IN" dirty="0"/>
              <a:t>+</a:t>
            </a:r>
            <a:r>
              <a:rPr lang="en-IN" dirty="0" err="1"/>
              <a:t>getgender</a:t>
            </a:r>
            <a:r>
              <a:rPr lang="en-IN" dirty="0"/>
              <a:t>() : char</a:t>
            </a:r>
          </a:p>
          <a:p>
            <a:r>
              <a:rPr lang="en-IN" dirty="0"/>
              <a:t>+</a:t>
            </a:r>
            <a:r>
              <a:rPr lang="en-IN" dirty="0" err="1"/>
              <a:t>gettypeofidproof</a:t>
            </a:r>
            <a:r>
              <a:rPr lang="en-IN" dirty="0"/>
              <a:t>() : char</a:t>
            </a:r>
          </a:p>
          <a:p>
            <a:r>
              <a:rPr lang="en-IN" dirty="0"/>
              <a:t>+</a:t>
            </a:r>
            <a:r>
              <a:rPr lang="en-IN" dirty="0" err="1"/>
              <a:t>getidproofdetails</a:t>
            </a:r>
            <a:r>
              <a:rPr lang="en-IN" dirty="0"/>
              <a:t>() : string</a:t>
            </a:r>
            <a:endParaRPr lang="en-US" dirty="0"/>
          </a:p>
        </p:txBody>
      </p:sp>
      <p:sp>
        <p:nvSpPr>
          <p:cNvPr id="5" name="TextBox 4">
            <a:extLst>
              <a:ext uri="{FF2B5EF4-FFF2-40B4-BE49-F238E27FC236}">
                <a16:creationId xmlns:a16="http://schemas.microsoft.com/office/drawing/2014/main" id="{B7A97E02-4E93-4FAA-8C68-1FA050E611AB}"/>
              </a:ext>
            </a:extLst>
          </p:cNvPr>
          <p:cNvSpPr txBox="1"/>
          <p:nvPr/>
        </p:nvSpPr>
        <p:spPr>
          <a:xfrm>
            <a:off x="1180729" y="700266"/>
            <a:ext cx="221054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VISTA HOTEL</a:t>
            </a:r>
            <a:endParaRPr lang="en-IN"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252078633"/>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1A8BEA-A9EB-4213-A762-AA5AB8D0E13C}"/>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3" name="Rectangle 2">
            <a:extLst>
              <a:ext uri="{FF2B5EF4-FFF2-40B4-BE49-F238E27FC236}">
                <a16:creationId xmlns:a16="http://schemas.microsoft.com/office/drawing/2014/main" id="{1F45AC49-295B-4C9F-8D34-C96C2479E44F}"/>
              </a:ext>
            </a:extLst>
          </p:cNvPr>
          <p:cNvSpPr/>
          <p:nvPr/>
        </p:nvSpPr>
        <p:spPr>
          <a:xfrm>
            <a:off x="1398234" y="804766"/>
            <a:ext cx="4030462" cy="807868"/>
          </a:xfrm>
          <a:prstGeom prst="rect">
            <a:avLst/>
          </a:prstGeom>
          <a:ln>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28F547E-239A-4A8A-BFDD-A16B5203D199}"/>
              </a:ext>
            </a:extLst>
          </p:cNvPr>
          <p:cNvSpPr/>
          <p:nvPr/>
        </p:nvSpPr>
        <p:spPr>
          <a:xfrm>
            <a:off x="1411549" y="1612634"/>
            <a:ext cx="4030462" cy="1707615"/>
          </a:xfrm>
          <a:prstGeom prst="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DCBAF0C-B9D1-46E4-BDD4-D9081F0B5527}"/>
              </a:ext>
            </a:extLst>
          </p:cNvPr>
          <p:cNvSpPr txBox="1"/>
          <p:nvPr/>
        </p:nvSpPr>
        <p:spPr>
          <a:xfrm>
            <a:off x="1850994" y="1024034"/>
            <a:ext cx="3151573"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     VISTA HOTEL</a:t>
            </a:r>
            <a:endParaRPr lang="en-IN" dirty="0">
              <a:solidFill>
                <a:schemeClr val="bg1"/>
              </a:solidFill>
              <a:latin typeface="Arial Black" panose="020B0A04020102020204" pitchFamily="34" charset="0"/>
            </a:endParaRPr>
          </a:p>
        </p:txBody>
      </p:sp>
      <p:sp>
        <p:nvSpPr>
          <p:cNvPr id="6" name="TextBox 5">
            <a:extLst>
              <a:ext uri="{FF2B5EF4-FFF2-40B4-BE49-F238E27FC236}">
                <a16:creationId xmlns:a16="http://schemas.microsoft.com/office/drawing/2014/main" id="{1267AADD-E30D-45EE-8078-BF4B9D21D9BC}"/>
              </a:ext>
            </a:extLst>
          </p:cNvPr>
          <p:cNvSpPr txBox="1"/>
          <p:nvPr/>
        </p:nvSpPr>
        <p:spPr>
          <a:xfrm>
            <a:off x="1544715" y="1831902"/>
            <a:ext cx="3675355" cy="1200329"/>
          </a:xfrm>
          <a:prstGeom prst="rect">
            <a:avLst/>
          </a:prstGeom>
          <a:noFill/>
          <a:effectLst>
            <a:innerShdw blurRad="63500" dist="50800" dir="13500000">
              <a:prstClr val="black">
                <a:alpha val="50000"/>
              </a:prstClr>
            </a:innerShdw>
          </a:effectLst>
        </p:spPr>
        <p:txBody>
          <a:bodyPr wrap="square" rtlCol="0">
            <a:spAutoFit/>
          </a:bodyPr>
          <a:lstStyle/>
          <a:p>
            <a:r>
              <a:rPr lang="en-US" dirty="0"/>
              <a:t>+address : string</a:t>
            </a:r>
          </a:p>
          <a:p>
            <a:r>
              <a:rPr lang="en-US" dirty="0"/>
              <a:t>+mobile : long int </a:t>
            </a:r>
          </a:p>
          <a:p>
            <a:r>
              <a:rPr lang="en-US" dirty="0"/>
              <a:t>+</a:t>
            </a:r>
            <a:r>
              <a:rPr lang="en-US" dirty="0" err="1"/>
              <a:t>no.ofadults</a:t>
            </a:r>
            <a:r>
              <a:rPr lang="en-US" dirty="0"/>
              <a:t> : int</a:t>
            </a:r>
          </a:p>
          <a:p>
            <a:r>
              <a:rPr lang="en-US" dirty="0"/>
              <a:t>+</a:t>
            </a:r>
            <a:r>
              <a:rPr lang="en-US" dirty="0" err="1"/>
              <a:t>no.ofchildren</a:t>
            </a:r>
            <a:r>
              <a:rPr lang="en-US" dirty="0"/>
              <a:t> : int</a:t>
            </a:r>
            <a:endParaRPr lang="en-IN" dirty="0"/>
          </a:p>
        </p:txBody>
      </p:sp>
      <p:sp>
        <p:nvSpPr>
          <p:cNvPr id="7" name="Rectangle 6">
            <a:extLst>
              <a:ext uri="{FF2B5EF4-FFF2-40B4-BE49-F238E27FC236}">
                <a16:creationId xmlns:a16="http://schemas.microsoft.com/office/drawing/2014/main" id="{32828EBC-9677-4AF3-8A50-8D427D49BB4F}"/>
              </a:ext>
            </a:extLst>
          </p:cNvPr>
          <p:cNvSpPr/>
          <p:nvPr/>
        </p:nvSpPr>
        <p:spPr>
          <a:xfrm>
            <a:off x="1411549" y="3320247"/>
            <a:ext cx="4030462" cy="1694831"/>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2E844CC-33BA-42F2-A5DA-7E9E857D259B}"/>
              </a:ext>
            </a:extLst>
          </p:cNvPr>
          <p:cNvSpPr txBox="1"/>
          <p:nvPr/>
        </p:nvSpPr>
        <p:spPr>
          <a:xfrm>
            <a:off x="1544715" y="3537752"/>
            <a:ext cx="3595456" cy="1477328"/>
          </a:xfrm>
          <a:prstGeom prst="rect">
            <a:avLst/>
          </a:prstGeom>
          <a:noFill/>
        </p:spPr>
        <p:txBody>
          <a:bodyPr wrap="square" rtlCol="0">
            <a:spAutoFit/>
          </a:bodyPr>
          <a:lstStyle/>
          <a:p>
            <a:r>
              <a:rPr lang="en-US" dirty="0"/>
              <a:t>+</a:t>
            </a:r>
            <a:r>
              <a:rPr lang="en-US" dirty="0" err="1"/>
              <a:t>getaddress</a:t>
            </a:r>
            <a:r>
              <a:rPr lang="en-US" dirty="0"/>
              <a:t>() : string</a:t>
            </a:r>
          </a:p>
          <a:p>
            <a:r>
              <a:rPr lang="en-US" dirty="0"/>
              <a:t>+</a:t>
            </a:r>
            <a:r>
              <a:rPr lang="en-US" dirty="0" err="1"/>
              <a:t>getmobile</a:t>
            </a:r>
            <a:r>
              <a:rPr lang="en-US" dirty="0"/>
              <a:t>() : long int </a:t>
            </a:r>
          </a:p>
          <a:p>
            <a:r>
              <a:rPr lang="en-US" dirty="0"/>
              <a:t>+</a:t>
            </a:r>
            <a:r>
              <a:rPr lang="en-US" dirty="0" err="1"/>
              <a:t>getno.ofadults</a:t>
            </a:r>
            <a:r>
              <a:rPr lang="en-US" dirty="0"/>
              <a:t> (): int</a:t>
            </a:r>
          </a:p>
          <a:p>
            <a:r>
              <a:rPr lang="en-US" dirty="0"/>
              <a:t>+</a:t>
            </a:r>
            <a:r>
              <a:rPr lang="en-US" dirty="0" err="1"/>
              <a:t>getno.ofchildren</a:t>
            </a:r>
            <a:r>
              <a:rPr lang="en-US" dirty="0"/>
              <a:t>() : int</a:t>
            </a:r>
            <a:endParaRPr lang="en-IN" dirty="0"/>
          </a:p>
          <a:p>
            <a:endParaRPr lang="en-IN" dirty="0"/>
          </a:p>
        </p:txBody>
      </p:sp>
      <p:sp>
        <p:nvSpPr>
          <p:cNvPr id="9" name="Rectangle 8">
            <a:extLst>
              <a:ext uri="{FF2B5EF4-FFF2-40B4-BE49-F238E27FC236}">
                <a16:creationId xmlns:a16="http://schemas.microsoft.com/office/drawing/2014/main" id="{81A647BD-DE5E-41E9-9832-DCEC0127DE46}"/>
              </a:ext>
            </a:extLst>
          </p:cNvPr>
          <p:cNvSpPr/>
          <p:nvPr/>
        </p:nvSpPr>
        <p:spPr>
          <a:xfrm>
            <a:off x="6606146" y="804765"/>
            <a:ext cx="3851749" cy="807867"/>
          </a:xfrm>
          <a:prstGeom prst="rect">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869CEC5-6777-48A7-A5A7-74760B7F765B}"/>
              </a:ext>
            </a:extLst>
          </p:cNvPr>
          <p:cNvSpPr/>
          <p:nvPr/>
        </p:nvSpPr>
        <p:spPr>
          <a:xfrm>
            <a:off x="6613863" y="1612633"/>
            <a:ext cx="3851749" cy="1707615"/>
          </a:xfrm>
          <a:prstGeom prst="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A036815-0F06-4122-9EF1-702798A5356E}"/>
              </a:ext>
            </a:extLst>
          </p:cNvPr>
          <p:cNvSpPr txBox="1"/>
          <p:nvPr/>
        </p:nvSpPr>
        <p:spPr>
          <a:xfrm>
            <a:off x="6995604" y="1024034"/>
            <a:ext cx="3000652"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      VISTA HOTEL</a:t>
            </a:r>
            <a:endParaRPr lang="en-IN" dirty="0">
              <a:solidFill>
                <a:schemeClr val="bg1"/>
              </a:solidFill>
              <a:latin typeface="Arial Black" panose="020B0A04020102020204" pitchFamily="34" charset="0"/>
            </a:endParaRPr>
          </a:p>
        </p:txBody>
      </p:sp>
      <p:sp>
        <p:nvSpPr>
          <p:cNvPr id="12" name="TextBox 11">
            <a:extLst>
              <a:ext uri="{FF2B5EF4-FFF2-40B4-BE49-F238E27FC236}">
                <a16:creationId xmlns:a16="http://schemas.microsoft.com/office/drawing/2014/main" id="{4096F330-33E3-4B49-9DBF-BFCD059C0CFB}"/>
              </a:ext>
            </a:extLst>
          </p:cNvPr>
          <p:cNvSpPr txBox="1"/>
          <p:nvPr/>
        </p:nvSpPr>
        <p:spPr>
          <a:xfrm>
            <a:off x="6773662" y="1727776"/>
            <a:ext cx="3444536" cy="1477328"/>
          </a:xfrm>
          <a:prstGeom prst="rect">
            <a:avLst/>
          </a:prstGeom>
          <a:noFill/>
        </p:spPr>
        <p:txBody>
          <a:bodyPr wrap="square" rtlCol="0">
            <a:spAutoFit/>
          </a:bodyPr>
          <a:lstStyle/>
          <a:p>
            <a:r>
              <a:rPr lang="en-US" dirty="0"/>
              <a:t>+</a:t>
            </a:r>
            <a:r>
              <a:rPr lang="en-US" dirty="0" err="1"/>
              <a:t>roomtype</a:t>
            </a:r>
            <a:r>
              <a:rPr lang="en-US" dirty="0"/>
              <a:t> : char</a:t>
            </a:r>
          </a:p>
          <a:p>
            <a:r>
              <a:rPr lang="en-US" dirty="0"/>
              <a:t>+</a:t>
            </a:r>
            <a:r>
              <a:rPr lang="en-US" dirty="0" err="1"/>
              <a:t>datein</a:t>
            </a:r>
            <a:r>
              <a:rPr lang="en-US" dirty="0"/>
              <a:t> : string</a:t>
            </a:r>
          </a:p>
          <a:p>
            <a:r>
              <a:rPr lang="en-US" dirty="0"/>
              <a:t>+</a:t>
            </a:r>
            <a:r>
              <a:rPr lang="en-US" dirty="0" err="1"/>
              <a:t>dateout</a:t>
            </a:r>
            <a:r>
              <a:rPr lang="en-US" dirty="0"/>
              <a:t> : string</a:t>
            </a:r>
          </a:p>
          <a:p>
            <a:r>
              <a:rPr lang="en-US" dirty="0"/>
              <a:t>+</a:t>
            </a:r>
            <a:r>
              <a:rPr lang="en-US" dirty="0" err="1"/>
              <a:t>no.ofbeds</a:t>
            </a:r>
            <a:r>
              <a:rPr lang="en-US" dirty="0"/>
              <a:t> : int</a:t>
            </a:r>
          </a:p>
          <a:p>
            <a:r>
              <a:rPr lang="en-US" dirty="0"/>
              <a:t>+</a:t>
            </a:r>
            <a:r>
              <a:rPr lang="en-US" dirty="0" err="1"/>
              <a:t>acornonac</a:t>
            </a:r>
            <a:r>
              <a:rPr lang="en-US" dirty="0"/>
              <a:t> : char</a:t>
            </a:r>
            <a:endParaRPr lang="en-IN" dirty="0"/>
          </a:p>
        </p:txBody>
      </p:sp>
      <p:sp>
        <p:nvSpPr>
          <p:cNvPr id="13" name="Rectangle 12">
            <a:extLst>
              <a:ext uri="{FF2B5EF4-FFF2-40B4-BE49-F238E27FC236}">
                <a16:creationId xmlns:a16="http://schemas.microsoft.com/office/drawing/2014/main" id="{A83D061E-9DEA-472F-8C73-9013016FF9AF}"/>
              </a:ext>
            </a:extLst>
          </p:cNvPr>
          <p:cNvSpPr/>
          <p:nvPr/>
        </p:nvSpPr>
        <p:spPr>
          <a:xfrm>
            <a:off x="6606146" y="3320247"/>
            <a:ext cx="3859466" cy="1694831"/>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A30EBB6-F9AB-4800-8290-95BF5467473B}"/>
              </a:ext>
            </a:extLst>
          </p:cNvPr>
          <p:cNvSpPr txBox="1"/>
          <p:nvPr/>
        </p:nvSpPr>
        <p:spPr>
          <a:xfrm>
            <a:off x="6853561" y="3430953"/>
            <a:ext cx="3284738" cy="1477328"/>
          </a:xfrm>
          <a:prstGeom prst="rect">
            <a:avLst/>
          </a:prstGeom>
          <a:noFill/>
        </p:spPr>
        <p:txBody>
          <a:bodyPr wrap="square" rtlCol="0">
            <a:spAutoFit/>
          </a:bodyPr>
          <a:lstStyle/>
          <a:p>
            <a:r>
              <a:rPr lang="en-US" dirty="0"/>
              <a:t>+</a:t>
            </a:r>
            <a:r>
              <a:rPr lang="en-US" dirty="0" err="1"/>
              <a:t>getroomtype</a:t>
            </a:r>
            <a:r>
              <a:rPr lang="en-US" dirty="0"/>
              <a:t>() : char</a:t>
            </a:r>
          </a:p>
          <a:p>
            <a:r>
              <a:rPr lang="en-US" dirty="0"/>
              <a:t>+</a:t>
            </a:r>
            <a:r>
              <a:rPr lang="en-US" dirty="0" err="1"/>
              <a:t>getdatein</a:t>
            </a:r>
            <a:r>
              <a:rPr lang="en-US" dirty="0"/>
              <a:t>() : string</a:t>
            </a:r>
          </a:p>
          <a:p>
            <a:r>
              <a:rPr lang="en-US" dirty="0"/>
              <a:t>+</a:t>
            </a:r>
            <a:r>
              <a:rPr lang="en-US" dirty="0" err="1"/>
              <a:t>getdateout</a:t>
            </a:r>
            <a:r>
              <a:rPr lang="en-US" dirty="0"/>
              <a:t>() : string</a:t>
            </a:r>
          </a:p>
          <a:p>
            <a:r>
              <a:rPr lang="en-US" dirty="0"/>
              <a:t>+</a:t>
            </a:r>
            <a:r>
              <a:rPr lang="en-US" dirty="0" err="1"/>
              <a:t>getno.ofbeds</a:t>
            </a:r>
            <a:r>
              <a:rPr lang="en-US" dirty="0"/>
              <a:t> (): int</a:t>
            </a:r>
          </a:p>
          <a:p>
            <a:r>
              <a:rPr lang="en-US" dirty="0"/>
              <a:t>+</a:t>
            </a:r>
            <a:r>
              <a:rPr lang="en-US" dirty="0" err="1"/>
              <a:t>getacornonac</a:t>
            </a:r>
            <a:r>
              <a:rPr lang="en-US" dirty="0"/>
              <a:t>() : char</a:t>
            </a:r>
            <a:endParaRPr lang="en-IN" dirty="0"/>
          </a:p>
        </p:txBody>
      </p:sp>
    </p:spTree>
    <p:extLst>
      <p:ext uri="{BB962C8B-B14F-4D97-AF65-F5344CB8AC3E}">
        <p14:creationId xmlns:p14="http://schemas.microsoft.com/office/powerpoint/2010/main" val="40297369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DAE57F-A206-4217-995C-5491FCEDF022}"/>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3" name="Rectangle 2">
            <a:extLst>
              <a:ext uri="{FF2B5EF4-FFF2-40B4-BE49-F238E27FC236}">
                <a16:creationId xmlns:a16="http://schemas.microsoft.com/office/drawing/2014/main" id="{C556CF59-AC7A-4430-ACC9-067F1D3721BA}"/>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B5A88818-C7CF-4608-81AE-77CA9340908D}"/>
              </a:ext>
            </a:extLst>
          </p:cNvPr>
          <p:cNvSpPr txBox="1"/>
          <p:nvPr/>
        </p:nvSpPr>
        <p:spPr>
          <a:xfrm>
            <a:off x="3237390" y="150919"/>
            <a:ext cx="5717220" cy="461665"/>
          </a:xfrm>
          <a:prstGeom prst="rect">
            <a:avLst/>
          </a:prstGeom>
          <a:noFill/>
        </p:spPr>
        <p:txBody>
          <a:bodyPr wrap="square" rtlCol="0">
            <a:spAutoFit/>
          </a:bodyPr>
          <a:lstStyle/>
          <a:p>
            <a:r>
              <a:rPr lang="en-US" dirty="0">
                <a:latin typeface="Impact" panose="020B0806030902050204" pitchFamily="34" charset="0"/>
              </a:rPr>
              <a:t>                                       </a:t>
            </a:r>
            <a:r>
              <a:rPr lang="en-US" sz="2400" dirty="0">
                <a:latin typeface="Impact" panose="020B0806030902050204" pitchFamily="34" charset="0"/>
              </a:rPr>
              <a:t>OUTPUT SCREENS</a:t>
            </a:r>
            <a:endParaRPr lang="en-IN" sz="2400" dirty="0">
              <a:latin typeface="Impact" panose="020B0806030902050204" pitchFamily="34" charset="0"/>
            </a:endParaRPr>
          </a:p>
        </p:txBody>
      </p:sp>
      <p:pic>
        <p:nvPicPr>
          <p:cNvPr id="6" name="Picture 5">
            <a:extLst>
              <a:ext uri="{FF2B5EF4-FFF2-40B4-BE49-F238E27FC236}">
                <a16:creationId xmlns:a16="http://schemas.microsoft.com/office/drawing/2014/main" id="{0B0FBD95-66BC-4590-8BA2-B4DAA3D9E1A8}"/>
              </a:ext>
            </a:extLst>
          </p:cNvPr>
          <p:cNvPicPr>
            <a:picLocks noChangeAspect="1"/>
          </p:cNvPicPr>
          <p:nvPr/>
        </p:nvPicPr>
        <p:blipFill>
          <a:blip r:embed="rId2"/>
          <a:stretch>
            <a:fillRect/>
          </a:stretch>
        </p:blipFill>
        <p:spPr>
          <a:xfrm>
            <a:off x="1218777" y="685562"/>
            <a:ext cx="9754023" cy="5767824"/>
          </a:xfrm>
          <a:prstGeom prst="rect">
            <a:avLst/>
          </a:prstGeom>
        </p:spPr>
      </p:pic>
    </p:spTree>
    <p:extLst>
      <p:ext uri="{BB962C8B-B14F-4D97-AF65-F5344CB8AC3E}">
        <p14:creationId xmlns:p14="http://schemas.microsoft.com/office/powerpoint/2010/main" val="718916053"/>
      </p:ext>
    </p:extLst>
  </p:cSld>
  <p:clrMapOvr>
    <a:masterClrMapping/>
  </p:clrMapOvr>
  <p:transition>
    <p:cut/>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{4AC3B0FA-EA63-4F47-B81A-62B7985EA8E1}tf10001105</Template>
  <TotalTime>419</TotalTime>
  <Words>917</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Aharoni</vt:lpstr>
      <vt:lpstr>Arial Black</vt:lpstr>
      <vt:lpstr>Arial Narrow</vt:lpstr>
      <vt:lpstr>Bahnschrift Light SemiCondensed</vt:lpstr>
      <vt:lpstr>Calibri</vt:lpstr>
      <vt:lpstr>Cooper Black</vt:lpstr>
      <vt:lpstr>Franklin Gothic Book</vt:lpstr>
      <vt:lpstr>Impact</vt:lpstr>
      <vt:lpstr>Mongolian Baiti</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PROJECT GUI  [  GRAPHICAL USER INTERFACE ] HOTEL BOOKING</dc:title>
  <dc:creator>mythili naidu</dc:creator>
  <cp:lastModifiedBy>Mythili Maha Lakshmi� .</cp:lastModifiedBy>
  <cp:revision>54</cp:revision>
  <dcterms:created xsi:type="dcterms:W3CDTF">2021-04-27T11:12:16Z</dcterms:created>
  <dcterms:modified xsi:type="dcterms:W3CDTF">2022-09-29T11:26:57Z</dcterms:modified>
</cp:coreProperties>
</file>