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1" r:id="rId3"/>
    <p:sldId id="260" r:id="rId4"/>
    <p:sldId id="258" r:id="rId5"/>
    <p:sldId id="259" r:id="rId6"/>
    <p:sldId id="276" r:id="rId7"/>
    <p:sldId id="278" r:id="rId8"/>
    <p:sldId id="277" r:id="rId9"/>
    <p:sldId id="282" r:id="rId10"/>
    <p:sldId id="283" r:id="rId11"/>
    <p:sldId id="284" r:id="rId12"/>
    <p:sldId id="281" r:id="rId13"/>
    <p:sldId id="285" r:id="rId14"/>
    <p:sldId id="262"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thili naidu" initials="mn" lastIdx="1" clrIdx="0">
    <p:extLst>
      <p:ext uri="{19B8F6BF-5375-455C-9EA6-DF929625EA0E}">
        <p15:presenceInfo xmlns:p15="http://schemas.microsoft.com/office/powerpoint/2012/main" userId="6cc9624f36a42e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2" autoAdjust="0"/>
    <p:restoredTop sz="94660"/>
  </p:normalViewPr>
  <p:slideViewPr>
    <p:cSldViewPr snapToGrid="0">
      <p:cViewPr varScale="1">
        <p:scale>
          <a:sx n="85" d="100"/>
          <a:sy n="85" d="100"/>
        </p:scale>
        <p:origin x="3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6459E-620B-4312-9E73-4EA0EF95794A}" type="datetimeFigureOut">
              <a:rPr lang="en-IN" smtClean="0"/>
              <a:t>29-09-2022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59F76-CBE2-481C-8851-EE68FCC4EB5D}" type="slidenum">
              <a:rPr lang="en-IN" smtClean="0"/>
              <a:t>‹#›</a:t>
            </a:fld>
            <a:endParaRPr lang="en-IN"/>
          </a:p>
        </p:txBody>
      </p:sp>
    </p:spTree>
    <p:extLst>
      <p:ext uri="{BB962C8B-B14F-4D97-AF65-F5344CB8AC3E}">
        <p14:creationId xmlns:p14="http://schemas.microsoft.com/office/powerpoint/2010/main" val="297983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8D3F572-F45F-4974-B4B0-8E30DAAADAF3}" type="datetime1">
              <a:rPr lang="en-US" smtClean="0"/>
              <a:t>9/29/2022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433020-C11A-471D-BCDF-E9BCD0C129EB}" type="datetime1">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125C0-C568-4243-A430-BAE64C3BE8DD}" type="datetime1">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BA6DC-D444-4129-B1E8-763928660671}" type="datetime1">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880BE2C-00D4-474B-998E-EC7F6EE05E2C}" type="datetime1">
              <a:rPr lang="en-US" smtClean="0"/>
              <a:t>9/29/2022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120C1-D822-4FD9-85E2-D4A03F56BEBC}" type="datetime1">
              <a:rPr lang="en-US" smtClean="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17BD3-C958-4460-A588-D9EC0BB0A6F2}" type="datetime1">
              <a:rPr lang="en-US" smtClean="0"/>
              <a:t>9/29/2022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CDF8BD-9C61-4682-8A99-9E992EDA7E5F}" type="datetime1">
              <a:rPr lang="en-US" smtClean="0"/>
              <a:t>9/29/2022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887BC-1D44-4B71-93DF-B544205EDDBF}" type="datetime1">
              <a:rPr lang="en-US" smtClean="0"/>
              <a:t>9/29/2022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112CBF0-30E5-46EA-BF51-523CF2D2146B}" type="datetime1">
              <a:rPr lang="en-US" smtClean="0"/>
              <a:t>9/29/2022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8BC736A-7680-43BE-872B-B60A10C66986}" type="datetime1">
              <a:rPr lang="en-US" smtClean="0"/>
              <a:t>9/29/2022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E10002-941E-4F23-B548-F9D9C23ACA5A}" type="datetime1">
              <a:rPr lang="en-US" smtClean="0"/>
              <a:t>9/29/2022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ut/>
  </p:transition>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46662F-F4B5-4948-B157-E6BB8D7C071A}"/>
              </a:ext>
            </a:extLst>
          </p:cNvPr>
          <p:cNvSpPr>
            <a:spLocks noGrp="1"/>
          </p:cNvSpPr>
          <p:nvPr>
            <p:ph type="title"/>
          </p:nvPr>
        </p:nvSpPr>
        <p:spPr>
          <a:xfrm>
            <a:off x="640081" y="791570"/>
            <a:ext cx="4018839" cy="5262390"/>
          </a:xfrm>
        </p:spPr>
        <p:txBody>
          <a:bodyPr vert="horz" lIns="91440" tIns="45720" rIns="91440" bIns="45720" rtlCol="0" anchor="ctr">
            <a:normAutofit/>
          </a:bodyPr>
          <a:lstStyle/>
          <a:p>
            <a:pPr algn="r"/>
            <a:br>
              <a:rPr lang="en-US" sz="4600" dirty="0">
                <a:solidFill>
                  <a:schemeClr val="bg2"/>
                </a:solidFill>
              </a:rPr>
            </a:br>
            <a:endParaRPr lang="en-US" sz="4600" dirty="0">
              <a:solidFill>
                <a:schemeClr val="bg2"/>
              </a:solidFill>
            </a:endParaRPr>
          </a:p>
        </p:txBody>
      </p:sp>
      <p:sp>
        <p:nvSpPr>
          <p:cNvPr id="15" name="Rectangle 14">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37F43091-EDF7-4C59-AA0B-7B6A064E3BBE}"/>
              </a:ext>
            </a:extLst>
          </p:cNvPr>
          <p:cNvSpPr>
            <a:spLocks noGrp="1"/>
          </p:cNvSpPr>
          <p:nvPr>
            <p:ph type="sldNum" sz="quarter" idx="12"/>
          </p:nvPr>
        </p:nvSpPr>
        <p:spPr/>
        <p:txBody>
          <a:bodyPr/>
          <a:lstStyle/>
          <a:p>
            <a:fld id="{69E57DC2-970A-4B3E-BB1C-7A09969E49DF}" type="slidenum">
              <a:rPr lang="en-US" smtClean="0"/>
              <a:t>1</a:t>
            </a:fld>
            <a:endParaRPr lang="en-US" dirty="0"/>
          </a:p>
        </p:txBody>
      </p:sp>
      <p:sp>
        <p:nvSpPr>
          <p:cNvPr id="5" name="Rectangle 4">
            <a:extLst>
              <a:ext uri="{FF2B5EF4-FFF2-40B4-BE49-F238E27FC236}">
                <a16:creationId xmlns:a16="http://schemas.microsoft.com/office/drawing/2014/main" id="{BF969134-4BF0-46E8-9E71-A6A2FCA82FB8}"/>
              </a:ext>
            </a:extLst>
          </p:cNvPr>
          <p:cNvSpPr/>
          <p:nvPr/>
        </p:nvSpPr>
        <p:spPr>
          <a:xfrm>
            <a:off x="73152" y="0"/>
            <a:ext cx="12118848" cy="68576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04BA55F-C1A9-47BB-9801-44654BB18E3D}"/>
              </a:ext>
            </a:extLst>
          </p:cNvPr>
          <p:cNvSpPr txBox="1"/>
          <p:nvPr/>
        </p:nvSpPr>
        <p:spPr>
          <a:xfrm>
            <a:off x="2319055" y="804040"/>
            <a:ext cx="7273179" cy="4524315"/>
          </a:xfrm>
          <a:prstGeom prst="rect">
            <a:avLst/>
          </a:prstGeom>
          <a:noFill/>
        </p:spPr>
        <p:txBody>
          <a:bodyPr wrap="square">
            <a:spAutoFit/>
          </a:bodyPr>
          <a:lstStyle/>
          <a:p>
            <a:pPr algn="ctr"/>
            <a:r>
              <a:rPr lang="en-US" sz="4800" dirty="0">
                <a:solidFill>
                  <a:schemeClr val="bg2"/>
                </a:solidFill>
              </a:rPr>
              <a:t>DATA STRUCTURES PROJECT </a:t>
            </a:r>
            <a:br>
              <a:rPr lang="en-US" sz="4800" dirty="0">
                <a:solidFill>
                  <a:schemeClr val="bg2"/>
                </a:solidFill>
              </a:rPr>
            </a:br>
            <a:r>
              <a:rPr lang="en-US" sz="4800" dirty="0">
                <a:solidFill>
                  <a:schemeClr val="bg2"/>
                </a:solidFill>
                <a:latin typeface="Times New Roman" panose="02020603050405020304" pitchFamily="18" charset="0"/>
                <a:cs typeface="Times New Roman" panose="02020603050405020304" pitchFamily="18" charset="0"/>
              </a:rPr>
              <a:t>TITLE : </a:t>
            </a:r>
            <a:br>
              <a:rPr lang="en-US" sz="4800" dirty="0">
                <a:solidFill>
                  <a:schemeClr val="bg2"/>
                </a:solidFill>
              </a:rPr>
            </a:br>
            <a:r>
              <a:rPr lang="en-US" sz="4800" dirty="0">
                <a:solidFill>
                  <a:schemeClr val="bg2"/>
                </a:solidFill>
                <a:latin typeface="Cooper Black" panose="0208090404030B020404" pitchFamily="18" charset="0"/>
              </a:rPr>
              <a:t>IMPLEMENTATION OF LINKED LIST APPLICATIONS </a:t>
            </a:r>
            <a:endParaRPr lang="en-IN" sz="4800" dirty="0"/>
          </a:p>
        </p:txBody>
      </p:sp>
    </p:spTree>
    <p:extLst>
      <p:ext uri="{BB962C8B-B14F-4D97-AF65-F5344CB8AC3E}">
        <p14:creationId xmlns:p14="http://schemas.microsoft.com/office/powerpoint/2010/main" val="1542179207"/>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7CA018-3247-445C-8FD4-30B7AE75F4F5}"/>
              </a:ext>
            </a:extLst>
          </p:cNvPr>
          <p:cNvSpPr>
            <a:spLocks noGrp="1"/>
          </p:cNvSpPr>
          <p:nvPr>
            <p:ph type="sldNum" sz="quarter" idx="12"/>
          </p:nvPr>
        </p:nvSpPr>
        <p:spPr/>
        <p:txBody>
          <a:bodyPr/>
          <a:lstStyle/>
          <a:p>
            <a:fld id="{69E57DC2-970A-4B3E-BB1C-7A09969E49DF}" type="slidenum">
              <a:rPr lang="en-US" smtClean="0"/>
              <a:t>10</a:t>
            </a:fld>
            <a:endParaRPr lang="en-US" dirty="0"/>
          </a:p>
        </p:txBody>
      </p:sp>
      <p:sp>
        <p:nvSpPr>
          <p:cNvPr id="3" name="Rectangle 2">
            <a:extLst>
              <a:ext uri="{FF2B5EF4-FFF2-40B4-BE49-F238E27FC236}">
                <a16:creationId xmlns:a16="http://schemas.microsoft.com/office/drawing/2014/main" id="{5695C376-AF3D-445C-977D-DF553524597A}"/>
              </a:ext>
            </a:extLst>
          </p:cNvPr>
          <p:cNvSpPr/>
          <p:nvPr/>
        </p:nvSpPr>
        <p:spPr>
          <a:xfrm>
            <a:off x="-1" y="0"/>
            <a:ext cx="12192000"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0FDF6F5F-761F-4256-865F-BF933DDF5228}"/>
              </a:ext>
            </a:extLst>
          </p:cNvPr>
          <p:cNvSpPr txBox="1"/>
          <p:nvPr/>
        </p:nvSpPr>
        <p:spPr>
          <a:xfrm>
            <a:off x="622916" y="941033"/>
            <a:ext cx="10946167" cy="3970318"/>
          </a:xfrm>
          <a:prstGeom prst="rect">
            <a:avLst/>
          </a:prstGeom>
          <a:noFill/>
        </p:spPr>
        <p:txBody>
          <a:bodyPr wrap="square" rtlCol="0">
            <a:spAutoFit/>
          </a:bodyPr>
          <a:lstStyle/>
          <a:p>
            <a:r>
              <a:rPr lang="en-US" dirty="0"/>
              <a:t>STEP12:   Perform the multiplication operation by using both of the polynomials. Here multiply the co-efficient of     both the polynomials and stores its data. Add powers of both of the polynomial. Invoke add node function to create a new node by passing 3 parameters. Then move  the pointer of 2nd polynomial to get its next term. Then move the 2nd points to the starting pointer to the starting point  of the 2nd polynomial. Then we move the 2nd points to the starting point of the 2nd polynomial and move the pointer of 1st polynomial .This function will be invoke to add the co-efficient of the elements having same power from resultant linked list and the output will be displayed.</a:t>
            </a:r>
          </a:p>
          <a:p>
            <a:r>
              <a:rPr lang="en-US" dirty="0"/>
              <a:t>STEP13:  Perform the addition operation using both the polynomials and then display the output by adding both the polynomials.</a:t>
            </a:r>
          </a:p>
          <a:p>
            <a:r>
              <a:rPr lang="en-US" dirty="0"/>
              <a:t>STEP14:  Perform the subtraction operation using both the polynomials and then displays the output by subtracting both the polynomials .</a:t>
            </a:r>
          </a:p>
          <a:p>
            <a:r>
              <a:rPr lang="en-US" dirty="0"/>
              <a:t>STEP15:  Perform the derivation operation using both the polynomials and then display the output by </a:t>
            </a:r>
            <a:r>
              <a:rPr lang="en-US" dirty="0" err="1"/>
              <a:t>derivating</a:t>
            </a:r>
            <a:r>
              <a:rPr lang="en-US" dirty="0"/>
              <a:t> both the polynomials .</a:t>
            </a:r>
          </a:p>
          <a:p>
            <a:r>
              <a:rPr lang="en-US" dirty="0"/>
              <a:t>STEP16:  Stop.</a:t>
            </a:r>
            <a:endParaRPr lang="en-IN" dirty="0"/>
          </a:p>
        </p:txBody>
      </p:sp>
      <p:cxnSp>
        <p:nvCxnSpPr>
          <p:cNvPr id="6" name="Straight Connector 5">
            <a:extLst>
              <a:ext uri="{FF2B5EF4-FFF2-40B4-BE49-F238E27FC236}">
                <a16:creationId xmlns:a16="http://schemas.microsoft.com/office/drawing/2014/main" id="{B5E54741-ED9E-4575-AD08-DCA5BDE8CC8A}"/>
              </a:ext>
            </a:extLst>
          </p:cNvPr>
          <p:cNvCxnSpPr/>
          <p:nvPr/>
        </p:nvCxnSpPr>
        <p:spPr>
          <a:xfrm flipH="1">
            <a:off x="7182035" y="6116715"/>
            <a:ext cx="5009965" cy="0"/>
          </a:xfrm>
          <a:prstGeom prst="line">
            <a:avLst/>
          </a:prstGeom>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39FBF3F0-CADF-4D84-8B79-B5D49E112BE8}"/>
              </a:ext>
            </a:extLst>
          </p:cNvPr>
          <p:cNvSpPr/>
          <p:nvPr/>
        </p:nvSpPr>
        <p:spPr>
          <a:xfrm>
            <a:off x="7119891" y="6054572"/>
            <a:ext cx="124287" cy="124285"/>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0283087"/>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F02566-0B56-4BF2-9438-D80FA4953300}"/>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3" name="Rectangle 2">
            <a:extLst>
              <a:ext uri="{FF2B5EF4-FFF2-40B4-BE49-F238E27FC236}">
                <a16:creationId xmlns:a16="http://schemas.microsoft.com/office/drawing/2014/main" id="{3DF6C37D-2E79-4FC8-A02B-167B703652F1}"/>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58C07E8D-C43D-4822-9E96-E8BE0889F7BB}"/>
              </a:ext>
            </a:extLst>
          </p:cNvPr>
          <p:cNvSpPr/>
          <p:nvPr/>
        </p:nvSpPr>
        <p:spPr>
          <a:xfrm>
            <a:off x="2582820" y="294551"/>
            <a:ext cx="9099612" cy="55961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1998B57-9DA1-4F8A-B15F-9EA058AACDD9}"/>
              </a:ext>
            </a:extLst>
          </p:cNvPr>
          <p:cNvSpPr txBox="1"/>
          <p:nvPr/>
        </p:nvSpPr>
        <p:spPr>
          <a:xfrm>
            <a:off x="4899048" y="371394"/>
            <a:ext cx="6445188" cy="372862"/>
          </a:xfrm>
          <a:prstGeom prst="rect">
            <a:avLst/>
          </a:prstGeom>
          <a:noFill/>
        </p:spPr>
        <p:txBody>
          <a:bodyPr wrap="square" rtlCol="0">
            <a:spAutoFit/>
          </a:bodyPr>
          <a:lstStyle/>
          <a:p>
            <a:r>
              <a:rPr lang="en-US" dirty="0">
                <a:solidFill>
                  <a:schemeClr val="bg1"/>
                </a:solidFill>
                <a:latin typeface="Arial Black" panose="020B0A04020102020204" pitchFamily="34" charset="0"/>
              </a:rPr>
              <a:t>PROJECT POLYNOMIAL</a:t>
            </a:r>
            <a:endParaRPr lang="en-IN" dirty="0">
              <a:solidFill>
                <a:schemeClr val="bg1"/>
              </a:solidFill>
              <a:latin typeface="Arial Black" panose="020B0A04020102020204" pitchFamily="34" charset="0"/>
            </a:endParaRPr>
          </a:p>
        </p:txBody>
      </p:sp>
      <p:sp>
        <p:nvSpPr>
          <p:cNvPr id="6" name="Rectangle 5">
            <a:extLst>
              <a:ext uri="{FF2B5EF4-FFF2-40B4-BE49-F238E27FC236}">
                <a16:creationId xmlns:a16="http://schemas.microsoft.com/office/drawing/2014/main" id="{E1C5CDC2-9B46-4EC4-9ADA-C1096F6D7FAA}"/>
              </a:ext>
            </a:extLst>
          </p:cNvPr>
          <p:cNvSpPr/>
          <p:nvPr/>
        </p:nvSpPr>
        <p:spPr>
          <a:xfrm>
            <a:off x="2582820" y="893229"/>
            <a:ext cx="9099612" cy="9144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650B6004-CB6A-4793-A541-F1713223D27D}"/>
              </a:ext>
            </a:extLst>
          </p:cNvPr>
          <p:cNvSpPr/>
          <p:nvPr/>
        </p:nvSpPr>
        <p:spPr>
          <a:xfrm>
            <a:off x="2591690" y="1846698"/>
            <a:ext cx="9099612" cy="2734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C1554515-6A5C-4E84-9359-7166E0BB523D}"/>
              </a:ext>
            </a:extLst>
          </p:cNvPr>
          <p:cNvSpPr txBox="1"/>
          <p:nvPr/>
        </p:nvSpPr>
        <p:spPr>
          <a:xfrm>
            <a:off x="2582820" y="1877316"/>
            <a:ext cx="8575829" cy="2862322"/>
          </a:xfrm>
          <a:prstGeom prst="rect">
            <a:avLst/>
          </a:prstGeom>
          <a:noFill/>
        </p:spPr>
        <p:txBody>
          <a:bodyPr wrap="square" rtlCol="0">
            <a:spAutoFit/>
          </a:bodyPr>
          <a:lstStyle/>
          <a:p>
            <a:r>
              <a:rPr lang="en-US" u="sng" dirty="0"/>
              <a:t>Add node( Node : start , </a:t>
            </a:r>
            <a:r>
              <a:rPr lang="en-US" u="sng" dirty="0" err="1"/>
              <a:t>coeff</a:t>
            </a:r>
            <a:r>
              <a:rPr lang="en-US" u="sng" dirty="0"/>
              <a:t> : int, power : int) : Node</a:t>
            </a:r>
          </a:p>
          <a:p>
            <a:r>
              <a:rPr lang="en-US" u="sng" dirty="0"/>
              <a:t>Print List( </a:t>
            </a:r>
            <a:r>
              <a:rPr lang="en-US" u="sng" dirty="0" err="1"/>
              <a:t>ptr</a:t>
            </a:r>
            <a:r>
              <a:rPr lang="en-US" u="sng" dirty="0"/>
              <a:t> : Node) : void</a:t>
            </a:r>
          </a:p>
          <a:p>
            <a:r>
              <a:rPr lang="en-US" u="sng" dirty="0"/>
              <a:t>Remove duplicates (start : Node) : void</a:t>
            </a:r>
          </a:p>
          <a:p>
            <a:r>
              <a:rPr lang="en-US" u="sng" dirty="0"/>
              <a:t>Multiply(poly1 : Node, Poly2 : Node, poly3 : Node) : Node</a:t>
            </a:r>
          </a:p>
          <a:p>
            <a:r>
              <a:rPr lang="en-US" u="sng" dirty="0"/>
              <a:t>+add polynomial(poly1 : Node,poly2:Node, poly3: Node) : Node</a:t>
            </a:r>
          </a:p>
          <a:p>
            <a:r>
              <a:rPr lang="en-US" u="sng"/>
              <a:t>-sub polynomial</a:t>
            </a:r>
            <a:r>
              <a:rPr lang="en-US" u="sng" dirty="0"/>
              <a:t>(poly1 : Node,poly2 : Node, poly3 : Node) : Node</a:t>
            </a:r>
          </a:p>
          <a:p>
            <a:r>
              <a:rPr lang="en-IN" u="sng" dirty="0"/>
              <a:t>Derivative term(p Term : string, </a:t>
            </a:r>
            <a:r>
              <a:rPr lang="en-IN" u="sng" dirty="0" err="1"/>
              <a:t>val</a:t>
            </a:r>
            <a:r>
              <a:rPr lang="en-IN" u="sng" dirty="0"/>
              <a:t> : long) : long</a:t>
            </a:r>
          </a:p>
          <a:p>
            <a:r>
              <a:rPr lang="en-IN" u="sng" dirty="0"/>
              <a:t>Derivative </a:t>
            </a:r>
            <a:r>
              <a:rPr lang="en-IN" u="sng" dirty="0" err="1"/>
              <a:t>val</a:t>
            </a:r>
            <a:r>
              <a:rPr lang="en-IN" u="sng" dirty="0"/>
              <a:t> (p Term : string, </a:t>
            </a:r>
            <a:r>
              <a:rPr lang="en-IN" u="sng" dirty="0" err="1"/>
              <a:t>val</a:t>
            </a:r>
            <a:r>
              <a:rPr lang="en-IN" u="sng" dirty="0"/>
              <a:t> : int ) : long</a:t>
            </a:r>
          </a:p>
          <a:p>
            <a:r>
              <a:rPr lang="en-IN" u="sng" dirty="0"/>
              <a:t>+main (</a:t>
            </a:r>
            <a:r>
              <a:rPr lang="en-IN" u="sng" dirty="0" err="1"/>
              <a:t>args</a:t>
            </a:r>
            <a:r>
              <a:rPr lang="en-IN" u="sng" dirty="0"/>
              <a:t> : string) : void</a:t>
            </a:r>
          </a:p>
          <a:p>
            <a:endParaRPr lang="en-IN" u="sng" dirty="0"/>
          </a:p>
        </p:txBody>
      </p:sp>
      <p:sp>
        <p:nvSpPr>
          <p:cNvPr id="9" name="Rectangle 8">
            <a:extLst>
              <a:ext uri="{FF2B5EF4-FFF2-40B4-BE49-F238E27FC236}">
                <a16:creationId xmlns:a16="http://schemas.microsoft.com/office/drawing/2014/main" id="{C75673E6-24D7-43B0-88D8-0C1150EB16CA}"/>
              </a:ext>
            </a:extLst>
          </p:cNvPr>
          <p:cNvSpPr/>
          <p:nvPr/>
        </p:nvSpPr>
        <p:spPr>
          <a:xfrm>
            <a:off x="6155188" y="4989425"/>
            <a:ext cx="2041866" cy="39061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92A8EC2-0366-4948-8BBE-F5E0102DE139}"/>
              </a:ext>
            </a:extLst>
          </p:cNvPr>
          <p:cNvSpPr txBox="1"/>
          <p:nvPr/>
        </p:nvSpPr>
        <p:spPr>
          <a:xfrm>
            <a:off x="6745603" y="5015539"/>
            <a:ext cx="1100831"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NODE</a:t>
            </a:r>
            <a:endParaRPr lang="en-IN" dirty="0">
              <a:solidFill>
                <a:schemeClr val="bg1"/>
              </a:solidFill>
              <a:latin typeface="Arial Black" panose="020B0A04020102020204" pitchFamily="34" charset="0"/>
            </a:endParaRPr>
          </a:p>
        </p:txBody>
      </p:sp>
      <p:sp>
        <p:nvSpPr>
          <p:cNvPr id="11" name="Rectangle 10">
            <a:extLst>
              <a:ext uri="{FF2B5EF4-FFF2-40B4-BE49-F238E27FC236}">
                <a16:creationId xmlns:a16="http://schemas.microsoft.com/office/drawing/2014/main" id="{4E38B8CF-F219-426B-9F16-BABCF075678F}"/>
              </a:ext>
            </a:extLst>
          </p:cNvPr>
          <p:cNvSpPr/>
          <p:nvPr/>
        </p:nvSpPr>
        <p:spPr>
          <a:xfrm>
            <a:off x="6155188" y="5403807"/>
            <a:ext cx="2041866" cy="830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B0820C58-7E8A-421B-AAE0-F7A97C146108}"/>
              </a:ext>
            </a:extLst>
          </p:cNvPr>
          <p:cNvSpPr txBox="1"/>
          <p:nvPr/>
        </p:nvSpPr>
        <p:spPr>
          <a:xfrm>
            <a:off x="6439275" y="5348678"/>
            <a:ext cx="1757779" cy="923330"/>
          </a:xfrm>
          <a:prstGeom prst="rect">
            <a:avLst/>
          </a:prstGeom>
          <a:noFill/>
        </p:spPr>
        <p:txBody>
          <a:bodyPr wrap="square" rtlCol="0">
            <a:spAutoFit/>
          </a:bodyPr>
          <a:lstStyle/>
          <a:p>
            <a:r>
              <a:rPr lang="en-US" dirty="0"/>
              <a:t>Coeff : int</a:t>
            </a:r>
          </a:p>
          <a:p>
            <a:r>
              <a:rPr lang="en-US" dirty="0"/>
              <a:t>Power ; int </a:t>
            </a:r>
            <a:endParaRPr lang="en-IN" dirty="0"/>
          </a:p>
          <a:p>
            <a:r>
              <a:rPr lang="en-IN" dirty="0"/>
              <a:t>Next : int</a:t>
            </a:r>
            <a:endParaRPr lang="en-US" dirty="0"/>
          </a:p>
        </p:txBody>
      </p:sp>
      <p:sp>
        <p:nvSpPr>
          <p:cNvPr id="13" name="Rectangle 12">
            <a:extLst>
              <a:ext uri="{FF2B5EF4-FFF2-40B4-BE49-F238E27FC236}">
                <a16:creationId xmlns:a16="http://schemas.microsoft.com/office/drawing/2014/main" id="{ECDE076A-C372-439F-99B0-AFFDFC5547F7}"/>
              </a:ext>
            </a:extLst>
          </p:cNvPr>
          <p:cNvSpPr/>
          <p:nvPr/>
        </p:nvSpPr>
        <p:spPr>
          <a:xfrm>
            <a:off x="6155188" y="6274489"/>
            <a:ext cx="2041866" cy="3906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CA75589F-52B5-489E-86AC-C8895981D0C0}"/>
              </a:ext>
            </a:extLst>
          </p:cNvPr>
          <p:cNvCxnSpPr>
            <a:cxnSpLocks/>
          </p:cNvCxnSpPr>
          <p:nvPr/>
        </p:nvCxnSpPr>
        <p:spPr>
          <a:xfrm flipV="1">
            <a:off x="7141496" y="4656647"/>
            <a:ext cx="0" cy="3588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Arrow: Pentagon 16">
            <a:extLst>
              <a:ext uri="{FF2B5EF4-FFF2-40B4-BE49-F238E27FC236}">
                <a16:creationId xmlns:a16="http://schemas.microsoft.com/office/drawing/2014/main" id="{A4014D37-9D54-42F8-9EA8-4CE5E320F350}"/>
              </a:ext>
            </a:extLst>
          </p:cNvPr>
          <p:cNvSpPr/>
          <p:nvPr/>
        </p:nvSpPr>
        <p:spPr>
          <a:xfrm>
            <a:off x="0" y="294551"/>
            <a:ext cx="2414726" cy="1581694"/>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1812815-2EB0-469D-B260-8A6EA4B96321}"/>
              </a:ext>
            </a:extLst>
          </p:cNvPr>
          <p:cNvSpPr txBox="1"/>
          <p:nvPr/>
        </p:nvSpPr>
        <p:spPr>
          <a:xfrm>
            <a:off x="226212" y="656948"/>
            <a:ext cx="1629221" cy="830997"/>
          </a:xfrm>
          <a:prstGeom prst="rect">
            <a:avLst/>
          </a:prstGeom>
          <a:noFill/>
        </p:spPr>
        <p:txBody>
          <a:bodyPr wrap="square" rtlCol="0">
            <a:spAutoFit/>
          </a:bodyPr>
          <a:lstStyle/>
          <a:p>
            <a:r>
              <a:rPr lang="en-US" sz="2400" dirty="0">
                <a:solidFill>
                  <a:schemeClr val="bg1"/>
                </a:solidFill>
              </a:rPr>
              <a:t>CLASS</a:t>
            </a:r>
          </a:p>
          <a:p>
            <a:r>
              <a:rPr lang="en-US" sz="2400" dirty="0">
                <a:solidFill>
                  <a:schemeClr val="bg1"/>
                </a:solidFill>
              </a:rPr>
              <a:t>DIAGRAM</a:t>
            </a:r>
            <a:endParaRPr lang="en-IN" sz="2400" dirty="0">
              <a:solidFill>
                <a:schemeClr val="bg1"/>
              </a:solidFill>
            </a:endParaRPr>
          </a:p>
        </p:txBody>
      </p:sp>
    </p:spTree>
    <p:extLst>
      <p:ext uri="{BB962C8B-B14F-4D97-AF65-F5344CB8AC3E}">
        <p14:creationId xmlns:p14="http://schemas.microsoft.com/office/powerpoint/2010/main" val="381009069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DE8E76-8394-460D-BB91-323039F51ED5}"/>
              </a:ext>
            </a:extLst>
          </p:cNvPr>
          <p:cNvSpPr>
            <a:spLocks noGrp="1"/>
          </p:cNvSpPr>
          <p:nvPr>
            <p:ph type="sldNum" sz="quarter" idx="12"/>
          </p:nvPr>
        </p:nvSpPr>
        <p:spPr/>
        <p:txBody>
          <a:bodyPr/>
          <a:lstStyle/>
          <a:p>
            <a:fld id="{69E57DC2-970A-4B3E-BB1C-7A09969E49DF}" type="slidenum">
              <a:rPr lang="en-US" smtClean="0"/>
              <a:t>12</a:t>
            </a:fld>
            <a:endParaRPr lang="en-US" dirty="0"/>
          </a:p>
        </p:txBody>
      </p:sp>
      <p:sp>
        <p:nvSpPr>
          <p:cNvPr id="3" name="Rectangle 2">
            <a:extLst>
              <a:ext uri="{FF2B5EF4-FFF2-40B4-BE49-F238E27FC236}">
                <a16:creationId xmlns:a16="http://schemas.microsoft.com/office/drawing/2014/main" id="{F7BCE451-6799-4F2C-B3C0-56E7E9E5345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Oval 3">
            <a:extLst>
              <a:ext uri="{FF2B5EF4-FFF2-40B4-BE49-F238E27FC236}">
                <a16:creationId xmlns:a16="http://schemas.microsoft.com/office/drawing/2014/main" id="{0BCBC97F-0AE2-4BA0-8E83-5303291788C5}"/>
              </a:ext>
            </a:extLst>
          </p:cNvPr>
          <p:cNvSpPr/>
          <p:nvPr/>
        </p:nvSpPr>
        <p:spPr>
          <a:xfrm>
            <a:off x="1645328" y="2485748"/>
            <a:ext cx="2574524" cy="2556769"/>
          </a:xfrm>
          <a:prstGeom prst="ellipse">
            <a:avLst/>
          </a:prstGeom>
          <a:effectLst>
            <a:outerShdw blurRad="63500" sx="102000" sy="102000" algn="ctr" rotWithShape="0">
              <a:prstClr val="black">
                <a:alpha val="40000"/>
              </a:prstClr>
            </a:outerShdw>
          </a:effectLst>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FD177A29-D11E-4FBB-B6F9-31760B164425}"/>
              </a:ext>
            </a:extLst>
          </p:cNvPr>
          <p:cNvSpPr/>
          <p:nvPr/>
        </p:nvSpPr>
        <p:spPr>
          <a:xfrm>
            <a:off x="3897297" y="1495970"/>
            <a:ext cx="2175030" cy="2095130"/>
          </a:xfrm>
          <a:prstGeom prst="ellipse">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FA29596-A725-4661-A553-2D0F29A0912E}"/>
              </a:ext>
            </a:extLst>
          </p:cNvPr>
          <p:cNvSpPr/>
          <p:nvPr/>
        </p:nvSpPr>
        <p:spPr>
          <a:xfrm>
            <a:off x="5749771" y="2516819"/>
            <a:ext cx="2796466" cy="2902998"/>
          </a:xfrm>
          <a:prstGeom prst="ellipse">
            <a:avLst/>
          </a:prstGeom>
          <a:solidFill>
            <a:schemeClr val="accent1">
              <a:alpha val="50000"/>
            </a:schemeClr>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BB5BCE8A-CB26-4EB4-BD21-E68CD905289D}"/>
              </a:ext>
            </a:extLst>
          </p:cNvPr>
          <p:cNvSpPr/>
          <p:nvPr/>
        </p:nvSpPr>
        <p:spPr>
          <a:xfrm>
            <a:off x="8371642" y="1518081"/>
            <a:ext cx="2530135" cy="2450237"/>
          </a:xfrm>
          <a:prstGeom prst="ellipse">
            <a:avLst/>
          </a:prstGeom>
          <a:effectLst>
            <a:outerShdw blurRad="50800" dist="38100" dir="5400000" algn="t" rotWithShape="0">
              <a:prstClr val="black">
                <a:alpha val="40000"/>
              </a:prstClr>
            </a:outerShdw>
          </a:effectLst>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B896F5C-439A-45A7-B144-BD517F3AE0B0}"/>
              </a:ext>
            </a:extLst>
          </p:cNvPr>
          <p:cNvSpPr txBox="1"/>
          <p:nvPr/>
        </p:nvSpPr>
        <p:spPr>
          <a:xfrm>
            <a:off x="2525696" y="3208812"/>
            <a:ext cx="2459115" cy="1107996"/>
          </a:xfrm>
          <a:prstGeom prst="rect">
            <a:avLst/>
          </a:prstGeom>
          <a:noFill/>
        </p:spPr>
        <p:txBody>
          <a:bodyPr wrap="square" rtlCol="0">
            <a:spAutoFit/>
          </a:bodyPr>
          <a:lstStyle/>
          <a:p>
            <a:r>
              <a:rPr lang="en-US" sz="6600" dirty="0">
                <a:solidFill>
                  <a:schemeClr val="bg1"/>
                </a:solidFill>
                <a:latin typeface="Arial Black" panose="020B0A04020102020204" pitchFamily="34" charset="0"/>
              </a:rPr>
              <a:t>1</a:t>
            </a:r>
            <a:endParaRPr lang="en-IN" sz="6600" dirty="0">
              <a:solidFill>
                <a:schemeClr val="bg1"/>
              </a:solidFill>
              <a:latin typeface="Arial Black" panose="020B0A04020102020204" pitchFamily="34" charset="0"/>
            </a:endParaRPr>
          </a:p>
        </p:txBody>
      </p:sp>
      <p:sp>
        <p:nvSpPr>
          <p:cNvPr id="13" name="TextBox 12">
            <a:extLst>
              <a:ext uri="{FF2B5EF4-FFF2-40B4-BE49-F238E27FC236}">
                <a16:creationId xmlns:a16="http://schemas.microsoft.com/office/drawing/2014/main" id="{11F0D33D-D5B1-440A-B808-45E81BD9062C}"/>
              </a:ext>
            </a:extLst>
          </p:cNvPr>
          <p:cNvSpPr txBox="1"/>
          <p:nvPr/>
        </p:nvSpPr>
        <p:spPr>
          <a:xfrm>
            <a:off x="4598633" y="2073034"/>
            <a:ext cx="1985640" cy="1015663"/>
          </a:xfrm>
          <a:prstGeom prst="rect">
            <a:avLst/>
          </a:prstGeom>
          <a:noFill/>
        </p:spPr>
        <p:txBody>
          <a:bodyPr wrap="square" rtlCol="0">
            <a:spAutoFit/>
          </a:bodyPr>
          <a:lstStyle/>
          <a:p>
            <a:r>
              <a:rPr lang="en-US" sz="6000" dirty="0">
                <a:latin typeface="Arial Black" panose="020B0A04020102020204" pitchFamily="34" charset="0"/>
              </a:rPr>
              <a:t>2</a:t>
            </a:r>
            <a:endParaRPr lang="en-IN" sz="6000" dirty="0">
              <a:latin typeface="Arial Black" panose="020B0A04020102020204" pitchFamily="34" charset="0"/>
            </a:endParaRPr>
          </a:p>
        </p:txBody>
      </p:sp>
      <p:sp>
        <p:nvSpPr>
          <p:cNvPr id="15" name="TextBox 14">
            <a:extLst>
              <a:ext uri="{FF2B5EF4-FFF2-40B4-BE49-F238E27FC236}">
                <a16:creationId xmlns:a16="http://schemas.microsoft.com/office/drawing/2014/main" id="{6BD97D0D-BCEA-4314-8B74-57FCBD7354D3}"/>
              </a:ext>
            </a:extLst>
          </p:cNvPr>
          <p:cNvSpPr txBox="1"/>
          <p:nvPr/>
        </p:nvSpPr>
        <p:spPr>
          <a:xfrm>
            <a:off x="6772180" y="3417649"/>
            <a:ext cx="3068714" cy="1107996"/>
          </a:xfrm>
          <a:prstGeom prst="rect">
            <a:avLst/>
          </a:prstGeom>
          <a:noFill/>
        </p:spPr>
        <p:txBody>
          <a:bodyPr wrap="square" rtlCol="0">
            <a:spAutoFit/>
          </a:bodyPr>
          <a:lstStyle/>
          <a:p>
            <a:r>
              <a:rPr lang="en-US" sz="6600" dirty="0">
                <a:latin typeface="Arial Black" panose="020B0A04020102020204" pitchFamily="34" charset="0"/>
              </a:rPr>
              <a:t>3</a:t>
            </a:r>
            <a:endParaRPr lang="en-IN" sz="6600" dirty="0">
              <a:latin typeface="Arial Black" panose="020B0A04020102020204" pitchFamily="34" charset="0"/>
            </a:endParaRPr>
          </a:p>
        </p:txBody>
      </p:sp>
      <p:sp>
        <p:nvSpPr>
          <p:cNvPr id="16" name="TextBox 15">
            <a:extLst>
              <a:ext uri="{FF2B5EF4-FFF2-40B4-BE49-F238E27FC236}">
                <a16:creationId xmlns:a16="http://schemas.microsoft.com/office/drawing/2014/main" id="{7D85F4A3-DB46-4BC0-BF13-592EEA372DCD}"/>
              </a:ext>
            </a:extLst>
          </p:cNvPr>
          <p:cNvSpPr txBox="1"/>
          <p:nvPr/>
        </p:nvSpPr>
        <p:spPr>
          <a:xfrm>
            <a:off x="9139563" y="2101205"/>
            <a:ext cx="2012272" cy="1323439"/>
          </a:xfrm>
          <a:prstGeom prst="rect">
            <a:avLst/>
          </a:prstGeom>
          <a:noFill/>
        </p:spPr>
        <p:txBody>
          <a:bodyPr wrap="square" rtlCol="0">
            <a:spAutoFit/>
          </a:bodyPr>
          <a:lstStyle/>
          <a:p>
            <a:r>
              <a:rPr lang="en-US" sz="8000" dirty="0">
                <a:solidFill>
                  <a:schemeClr val="bg1"/>
                </a:solidFill>
                <a:latin typeface="Arial Black" panose="020B0A04020102020204" pitchFamily="34" charset="0"/>
              </a:rPr>
              <a:t>4</a:t>
            </a:r>
            <a:endParaRPr lang="en-IN" sz="8000" dirty="0">
              <a:solidFill>
                <a:schemeClr val="bg1"/>
              </a:solidFill>
              <a:latin typeface="Arial Black" panose="020B0A04020102020204" pitchFamily="34" charset="0"/>
            </a:endParaRPr>
          </a:p>
        </p:txBody>
      </p:sp>
      <p:sp>
        <p:nvSpPr>
          <p:cNvPr id="17" name="TextBox 16">
            <a:extLst>
              <a:ext uri="{FF2B5EF4-FFF2-40B4-BE49-F238E27FC236}">
                <a16:creationId xmlns:a16="http://schemas.microsoft.com/office/drawing/2014/main" id="{37FFC621-A5C5-4034-A9A8-FC4D85AAB144}"/>
              </a:ext>
            </a:extLst>
          </p:cNvPr>
          <p:cNvSpPr txBox="1"/>
          <p:nvPr/>
        </p:nvSpPr>
        <p:spPr>
          <a:xfrm flipH="1">
            <a:off x="1645328" y="113942"/>
            <a:ext cx="9084815" cy="523220"/>
          </a:xfrm>
          <a:prstGeom prst="rect">
            <a:avLst/>
          </a:prstGeom>
          <a:noFill/>
        </p:spPr>
        <p:txBody>
          <a:bodyPr wrap="square" rtlCol="0">
            <a:spAutoFit/>
          </a:bodyPr>
          <a:lstStyle/>
          <a:p>
            <a:r>
              <a:rPr lang="en-US" sz="2800" u="sng" dirty="0">
                <a:latin typeface="Sitka Heading" panose="02000505000000020004" pitchFamily="2" charset="0"/>
              </a:rPr>
              <a:t>IMPLEMENTATION OF LINKED LIST APPLICATIONS</a:t>
            </a:r>
            <a:endParaRPr lang="en-IN" sz="2800" u="sng" dirty="0">
              <a:latin typeface="Sitka Heading" panose="02000505000000020004" pitchFamily="2" charset="0"/>
            </a:endParaRPr>
          </a:p>
        </p:txBody>
      </p:sp>
      <p:sp>
        <p:nvSpPr>
          <p:cNvPr id="18" name="TextBox 17">
            <a:extLst>
              <a:ext uri="{FF2B5EF4-FFF2-40B4-BE49-F238E27FC236}">
                <a16:creationId xmlns:a16="http://schemas.microsoft.com/office/drawing/2014/main" id="{9F7C034B-A5CD-4DEB-A785-3A0B57CCA3BB}"/>
              </a:ext>
            </a:extLst>
          </p:cNvPr>
          <p:cNvSpPr txBox="1"/>
          <p:nvPr/>
        </p:nvSpPr>
        <p:spPr>
          <a:xfrm>
            <a:off x="3337741" y="637162"/>
            <a:ext cx="5033901" cy="369332"/>
          </a:xfrm>
          <a:prstGeom prst="rect">
            <a:avLst/>
          </a:prstGeom>
          <a:noFill/>
        </p:spPr>
        <p:txBody>
          <a:bodyPr wrap="square" rtlCol="0">
            <a:spAutoFit/>
          </a:bodyPr>
          <a:lstStyle/>
          <a:p>
            <a:r>
              <a:rPr lang="en-US" dirty="0">
                <a:latin typeface="Sitka Heading" panose="02000505000000020004" pitchFamily="2" charset="0"/>
              </a:rPr>
              <a:t>SEQUENCE OF THE ARITHEMETIC FUNCTIONS</a:t>
            </a:r>
            <a:endParaRPr lang="en-IN" dirty="0">
              <a:latin typeface="Sitka Heading" panose="02000505000000020004" pitchFamily="2" charset="0"/>
            </a:endParaRPr>
          </a:p>
        </p:txBody>
      </p:sp>
      <p:sp>
        <p:nvSpPr>
          <p:cNvPr id="19" name="Arrow: Up 18">
            <a:extLst>
              <a:ext uri="{FF2B5EF4-FFF2-40B4-BE49-F238E27FC236}">
                <a16:creationId xmlns:a16="http://schemas.microsoft.com/office/drawing/2014/main" id="{78EA644F-ADBE-445F-8A95-91C70FFC22B8}"/>
              </a:ext>
            </a:extLst>
          </p:cNvPr>
          <p:cNvSpPr/>
          <p:nvPr/>
        </p:nvSpPr>
        <p:spPr>
          <a:xfrm>
            <a:off x="2590059" y="1740023"/>
            <a:ext cx="362508" cy="665826"/>
          </a:xfrm>
          <a:prstGeom prst="up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578145F5-2AD2-47F1-B2F6-9B4D4D371937}"/>
              </a:ext>
            </a:extLst>
          </p:cNvPr>
          <p:cNvSpPr txBox="1"/>
          <p:nvPr/>
        </p:nvSpPr>
        <p:spPr>
          <a:xfrm>
            <a:off x="6551720" y="1569660"/>
            <a:ext cx="1649030" cy="369332"/>
          </a:xfrm>
          <a:prstGeom prst="rect">
            <a:avLst/>
          </a:prstGeom>
          <a:noFill/>
        </p:spPr>
        <p:txBody>
          <a:bodyPr wrap="square" rtlCol="0">
            <a:spAutoFit/>
          </a:bodyPr>
          <a:lstStyle/>
          <a:p>
            <a:r>
              <a:rPr lang="en-US" dirty="0">
                <a:latin typeface="Arial Black" panose="020B0A04020102020204" pitchFamily="34" charset="0"/>
              </a:rPr>
              <a:t>ADDITION</a:t>
            </a:r>
            <a:endParaRPr lang="en-IN" dirty="0">
              <a:latin typeface="Arial Black" panose="020B0A04020102020204" pitchFamily="34" charset="0"/>
            </a:endParaRPr>
          </a:p>
        </p:txBody>
      </p:sp>
      <p:sp>
        <p:nvSpPr>
          <p:cNvPr id="23" name="Arrow: Right 22">
            <a:extLst>
              <a:ext uri="{FF2B5EF4-FFF2-40B4-BE49-F238E27FC236}">
                <a16:creationId xmlns:a16="http://schemas.microsoft.com/office/drawing/2014/main" id="{3C5F885C-13E1-4857-8C21-414D6765B3BB}"/>
              </a:ext>
            </a:extLst>
          </p:cNvPr>
          <p:cNvSpPr/>
          <p:nvPr/>
        </p:nvSpPr>
        <p:spPr>
          <a:xfrm>
            <a:off x="5908832" y="1599836"/>
            <a:ext cx="577049" cy="369332"/>
          </a:xfrm>
          <a:prstGeom prst="rightArrow">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05612AF8-2B81-4617-8414-82A6E8B3201F}"/>
              </a:ext>
            </a:extLst>
          </p:cNvPr>
          <p:cNvSpPr txBox="1"/>
          <p:nvPr/>
        </p:nvSpPr>
        <p:spPr>
          <a:xfrm>
            <a:off x="1739652" y="1290792"/>
            <a:ext cx="2385876" cy="369332"/>
          </a:xfrm>
          <a:prstGeom prst="rect">
            <a:avLst/>
          </a:prstGeom>
          <a:noFill/>
        </p:spPr>
        <p:txBody>
          <a:bodyPr wrap="square" rtlCol="0">
            <a:spAutoFit/>
          </a:bodyPr>
          <a:lstStyle/>
          <a:p>
            <a:r>
              <a:rPr lang="en-US" dirty="0">
                <a:latin typeface="Arial Black" panose="020B0A04020102020204" pitchFamily="34" charset="0"/>
              </a:rPr>
              <a:t>MULTIPLICATION</a:t>
            </a:r>
            <a:endParaRPr lang="en-IN" dirty="0">
              <a:latin typeface="Arial Black" panose="020B0A04020102020204" pitchFamily="34" charset="0"/>
            </a:endParaRPr>
          </a:p>
        </p:txBody>
      </p:sp>
      <p:sp>
        <p:nvSpPr>
          <p:cNvPr id="26" name="Arrow: Down 25">
            <a:extLst>
              <a:ext uri="{FF2B5EF4-FFF2-40B4-BE49-F238E27FC236}">
                <a16:creationId xmlns:a16="http://schemas.microsoft.com/office/drawing/2014/main" id="{20B228FE-83F8-44A9-BB97-A3551FD7E4E5}"/>
              </a:ext>
            </a:extLst>
          </p:cNvPr>
          <p:cNvSpPr/>
          <p:nvPr/>
        </p:nvSpPr>
        <p:spPr>
          <a:xfrm>
            <a:off x="6994495" y="5465893"/>
            <a:ext cx="381740" cy="531751"/>
          </a:xfrm>
          <a:prstGeom prst="downArrow">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84D7782E-4604-45C1-BDE5-14A3B473884F}"/>
              </a:ext>
            </a:extLst>
          </p:cNvPr>
          <p:cNvSpPr txBox="1"/>
          <p:nvPr/>
        </p:nvSpPr>
        <p:spPr>
          <a:xfrm>
            <a:off x="6187735" y="6103299"/>
            <a:ext cx="2183907" cy="369332"/>
          </a:xfrm>
          <a:prstGeom prst="rect">
            <a:avLst/>
          </a:prstGeom>
          <a:noFill/>
        </p:spPr>
        <p:txBody>
          <a:bodyPr wrap="square" rtlCol="0">
            <a:spAutoFit/>
          </a:bodyPr>
          <a:lstStyle/>
          <a:p>
            <a:r>
              <a:rPr lang="en-US" dirty="0">
                <a:latin typeface="Arial Black" panose="020B0A04020102020204" pitchFamily="34" charset="0"/>
              </a:rPr>
              <a:t>SUBTRACTION</a:t>
            </a:r>
            <a:endParaRPr lang="en-IN" dirty="0">
              <a:latin typeface="Arial Black" panose="020B0A04020102020204" pitchFamily="34" charset="0"/>
            </a:endParaRPr>
          </a:p>
        </p:txBody>
      </p:sp>
      <p:sp>
        <p:nvSpPr>
          <p:cNvPr id="28" name="Arrow: Down 27">
            <a:extLst>
              <a:ext uri="{FF2B5EF4-FFF2-40B4-BE49-F238E27FC236}">
                <a16:creationId xmlns:a16="http://schemas.microsoft.com/office/drawing/2014/main" id="{09537B59-DB34-4593-87B0-61E1114EE07B}"/>
              </a:ext>
            </a:extLst>
          </p:cNvPr>
          <p:cNvSpPr/>
          <p:nvPr/>
        </p:nvSpPr>
        <p:spPr>
          <a:xfrm>
            <a:off x="9601941" y="4145872"/>
            <a:ext cx="474215" cy="723276"/>
          </a:xfrm>
          <a:prstGeom prst="downArrow">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4ABF1BE-2101-4D39-B951-D4610F297109}"/>
              </a:ext>
            </a:extLst>
          </p:cNvPr>
          <p:cNvSpPr txBox="1"/>
          <p:nvPr/>
        </p:nvSpPr>
        <p:spPr>
          <a:xfrm>
            <a:off x="9042649" y="4954880"/>
            <a:ext cx="2206099" cy="369332"/>
          </a:xfrm>
          <a:prstGeom prst="rect">
            <a:avLst/>
          </a:prstGeom>
          <a:noFill/>
        </p:spPr>
        <p:txBody>
          <a:bodyPr wrap="square" rtlCol="0">
            <a:spAutoFit/>
          </a:bodyPr>
          <a:lstStyle/>
          <a:p>
            <a:r>
              <a:rPr lang="en-US" dirty="0">
                <a:latin typeface="Arial Black" panose="020B0A04020102020204" pitchFamily="34" charset="0"/>
              </a:rPr>
              <a:t>DERIVATION</a:t>
            </a:r>
            <a:endParaRPr lang="en-IN" dirty="0">
              <a:latin typeface="Arial Black" panose="020B0A04020102020204" pitchFamily="34" charset="0"/>
            </a:endParaRPr>
          </a:p>
        </p:txBody>
      </p:sp>
    </p:spTree>
    <p:extLst>
      <p:ext uri="{BB962C8B-B14F-4D97-AF65-F5344CB8AC3E}">
        <p14:creationId xmlns:p14="http://schemas.microsoft.com/office/powerpoint/2010/main" val="1398820145"/>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9C54F7-DA09-4E92-9117-6BF6DFB80524}"/>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6" name="Rectangle 5">
            <a:extLst>
              <a:ext uri="{FF2B5EF4-FFF2-40B4-BE49-F238E27FC236}">
                <a16:creationId xmlns:a16="http://schemas.microsoft.com/office/drawing/2014/main" id="{6CF20AF4-4518-4F7B-BF7C-3D290DC9DFA7}"/>
              </a:ext>
            </a:extLst>
          </p:cNvPr>
          <p:cNvSpPr/>
          <p:nvPr/>
        </p:nvSpPr>
        <p:spPr>
          <a:xfrm>
            <a:off x="0" y="0"/>
            <a:ext cx="12192000"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solidFill>
                <a:schemeClr val="tx1"/>
              </a:solidFill>
            </a:endParaRPr>
          </a:p>
        </p:txBody>
      </p:sp>
      <p:sp>
        <p:nvSpPr>
          <p:cNvPr id="7" name="Rectangle: Rounded Corners 6">
            <a:extLst>
              <a:ext uri="{FF2B5EF4-FFF2-40B4-BE49-F238E27FC236}">
                <a16:creationId xmlns:a16="http://schemas.microsoft.com/office/drawing/2014/main" id="{E9088913-082F-4910-949C-9E0D486BB9D0}"/>
              </a:ext>
            </a:extLst>
          </p:cNvPr>
          <p:cNvSpPr/>
          <p:nvPr/>
        </p:nvSpPr>
        <p:spPr>
          <a:xfrm>
            <a:off x="572027" y="583706"/>
            <a:ext cx="10706469" cy="5690587"/>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17B8D35-314A-4BC7-B2B5-3E247AB6D6FC}"/>
              </a:ext>
            </a:extLst>
          </p:cNvPr>
          <p:cNvSpPr/>
          <p:nvPr/>
        </p:nvSpPr>
        <p:spPr>
          <a:xfrm>
            <a:off x="4154749" y="332957"/>
            <a:ext cx="2476870" cy="674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B8A98771-9018-4BD0-AB8E-F8A999808E7C}"/>
              </a:ext>
            </a:extLst>
          </p:cNvPr>
          <p:cNvSpPr txBox="1"/>
          <p:nvPr/>
        </p:nvSpPr>
        <p:spPr>
          <a:xfrm>
            <a:off x="4383349" y="348492"/>
            <a:ext cx="2019670" cy="584775"/>
          </a:xfrm>
          <a:prstGeom prst="rect">
            <a:avLst/>
          </a:prstGeom>
          <a:noFill/>
        </p:spPr>
        <p:txBody>
          <a:bodyPr wrap="square" rtlCol="0">
            <a:spAutoFit/>
          </a:bodyPr>
          <a:lstStyle/>
          <a:p>
            <a:r>
              <a:rPr lang="en-US" sz="3200" dirty="0">
                <a:latin typeface="Sitka Heading" panose="02000505000000020004" pitchFamily="2" charset="0"/>
              </a:rPr>
              <a:t>EXAMPLE</a:t>
            </a:r>
            <a:endParaRPr lang="en-IN" sz="3200" dirty="0">
              <a:latin typeface="Sitka Heading" panose="02000505000000020004" pitchFamily="2" charset="0"/>
            </a:endParaRPr>
          </a:p>
        </p:txBody>
      </p:sp>
      <p:sp>
        <p:nvSpPr>
          <p:cNvPr id="11" name="TextBox 10">
            <a:extLst>
              <a:ext uri="{FF2B5EF4-FFF2-40B4-BE49-F238E27FC236}">
                <a16:creationId xmlns:a16="http://schemas.microsoft.com/office/drawing/2014/main" id="{51C351DF-F5A8-4834-ABCD-4C75AD740D1F}"/>
              </a:ext>
            </a:extLst>
          </p:cNvPr>
          <p:cNvSpPr txBox="1"/>
          <p:nvPr/>
        </p:nvSpPr>
        <p:spPr>
          <a:xfrm>
            <a:off x="1579643" y="1591366"/>
            <a:ext cx="8691239" cy="3693319"/>
          </a:xfrm>
          <a:prstGeom prst="rect">
            <a:avLst/>
          </a:prstGeom>
          <a:noFill/>
        </p:spPr>
        <p:txBody>
          <a:bodyPr wrap="square" rtlCol="0">
            <a:spAutoFit/>
          </a:bodyPr>
          <a:lstStyle/>
          <a:p>
            <a:r>
              <a:rPr lang="en-US" dirty="0">
                <a:solidFill>
                  <a:schemeClr val="bg1"/>
                </a:solidFill>
                <a:latin typeface="Sitka Heading" panose="02000505000000020004" pitchFamily="2" charset="0"/>
              </a:rPr>
              <a:t>1st Polynomial:- 3x^2 + 5x^1 + 6</a:t>
            </a:r>
          </a:p>
          <a:p>
            <a:endParaRPr lang="en-US" dirty="0">
              <a:solidFill>
                <a:schemeClr val="bg1"/>
              </a:solidFill>
              <a:latin typeface="Sitka Heading" panose="02000505000000020004" pitchFamily="2" charset="0"/>
            </a:endParaRPr>
          </a:p>
          <a:p>
            <a:r>
              <a:rPr lang="en-US" dirty="0">
                <a:solidFill>
                  <a:schemeClr val="bg1"/>
                </a:solidFill>
                <a:latin typeface="Sitka Heading" panose="02000505000000020004" pitchFamily="2" charset="0"/>
              </a:rPr>
              <a:t>2nd Polynomial:- 6x^1 + 8</a:t>
            </a:r>
          </a:p>
          <a:p>
            <a:endParaRPr lang="en-US" dirty="0">
              <a:solidFill>
                <a:schemeClr val="bg1"/>
              </a:solidFill>
              <a:latin typeface="Sitka Heading" panose="02000505000000020004" pitchFamily="2" charset="0"/>
            </a:endParaRPr>
          </a:p>
          <a:p>
            <a:r>
              <a:rPr lang="en-US" dirty="0">
                <a:solidFill>
                  <a:schemeClr val="bg1"/>
                </a:solidFill>
                <a:latin typeface="Sitka Heading" panose="02000505000000020004" pitchFamily="2" charset="0"/>
              </a:rPr>
              <a:t>Resultant Multiplication Polynomial:- 18x^3 + 54x^2 + 76x^1 + 48</a:t>
            </a:r>
          </a:p>
          <a:p>
            <a:endParaRPr lang="en-US" dirty="0">
              <a:solidFill>
                <a:schemeClr val="bg1"/>
              </a:solidFill>
              <a:latin typeface="Sitka Heading" panose="02000505000000020004" pitchFamily="2" charset="0"/>
            </a:endParaRPr>
          </a:p>
          <a:p>
            <a:r>
              <a:rPr lang="en-US" dirty="0">
                <a:solidFill>
                  <a:schemeClr val="bg1"/>
                </a:solidFill>
                <a:latin typeface="Sitka Heading" panose="02000505000000020004" pitchFamily="2" charset="0"/>
              </a:rPr>
              <a:t>Resultant Additional Polynomial:- 3x^2 + 11x^1 + 14</a:t>
            </a:r>
          </a:p>
          <a:p>
            <a:endParaRPr lang="en-US" dirty="0">
              <a:solidFill>
                <a:schemeClr val="bg1"/>
              </a:solidFill>
              <a:latin typeface="Sitka Heading" panose="02000505000000020004" pitchFamily="2" charset="0"/>
            </a:endParaRPr>
          </a:p>
          <a:p>
            <a:r>
              <a:rPr lang="en-US" dirty="0">
                <a:solidFill>
                  <a:schemeClr val="bg1"/>
                </a:solidFill>
                <a:latin typeface="Sitka Heading" panose="02000505000000020004" pitchFamily="2" charset="0"/>
              </a:rPr>
              <a:t>Resultant Subtraction Polynomial:- 3x^2 + -1x^1 + -2</a:t>
            </a:r>
          </a:p>
          <a:p>
            <a:endParaRPr lang="en-US" dirty="0">
              <a:solidFill>
                <a:schemeClr val="bg1"/>
              </a:solidFill>
              <a:latin typeface="Sitka Heading" panose="02000505000000020004" pitchFamily="2" charset="0"/>
            </a:endParaRPr>
          </a:p>
          <a:p>
            <a:r>
              <a:rPr lang="en-US" dirty="0">
                <a:solidFill>
                  <a:schemeClr val="bg1"/>
                </a:solidFill>
                <a:latin typeface="Sitka Heading" panose="02000505000000020004" pitchFamily="2" charset="0"/>
              </a:rPr>
              <a:t>String is :3x^2 + 5x^1 + 6x^0 and its derivative is:17</a:t>
            </a:r>
          </a:p>
          <a:p>
            <a:endParaRPr lang="en-US" dirty="0">
              <a:solidFill>
                <a:schemeClr val="bg1"/>
              </a:solidFill>
              <a:latin typeface="Sitka Heading" panose="02000505000000020004" pitchFamily="2" charset="0"/>
            </a:endParaRPr>
          </a:p>
          <a:p>
            <a:r>
              <a:rPr lang="en-US" dirty="0">
                <a:solidFill>
                  <a:schemeClr val="bg1"/>
                </a:solidFill>
                <a:latin typeface="Sitka Heading" panose="02000505000000020004" pitchFamily="2" charset="0"/>
              </a:rPr>
              <a:t>String is :6x^1 + 8x^0 and its derivative is:6</a:t>
            </a:r>
            <a:endParaRPr lang="en-IN" dirty="0">
              <a:solidFill>
                <a:schemeClr val="bg1"/>
              </a:solidFill>
              <a:latin typeface="Sitka Heading" panose="02000505000000020004" pitchFamily="2" charset="0"/>
            </a:endParaRPr>
          </a:p>
        </p:txBody>
      </p:sp>
    </p:spTree>
    <p:extLst>
      <p:ext uri="{BB962C8B-B14F-4D97-AF65-F5344CB8AC3E}">
        <p14:creationId xmlns:p14="http://schemas.microsoft.com/office/powerpoint/2010/main" val="2780057376"/>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422F9-A44E-4E57-913F-940998E67D85}"/>
              </a:ext>
            </a:extLst>
          </p:cNvPr>
          <p:cNvSpPr/>
          <p:nvPr/>
        </p:nvSpPr>
        <p:spPr>
          <a:xfrm>
            <a:off x="0" y="0"/>
            <a:ext cx="12192000" cy="6858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A5E58CB7-B628-4E00-BFD9-F27BFDBE16CB}"/>
              </a:ext>
            </a:extLst>
          </p:cNvPr>
          <p:cNvSpPr/>
          <p:nvPr/>
        </p:nvSpPr>
        <p:spPr>
          <a:xfrm>
            <a:off x="982462" y="805648"/>
            <a:ext cx="10449018" cy="5246703"/>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13628AB0-BFFB-4DE1-934E-90AAE0C7E051}"/>
              </a:ext>
            </a:extLst>
          </p:cNvPr>
          <p:cNvSpPr txBox="1"/>
          <p:nvPr/>
        </p:nvSpPr>
        <p:spPr>
          <a:xfrm>
            <a:off x="4136994" y="1162734"/>
            <a:ext cx="3613211" cy="646331"/>
          </a:xfrm>
          <a:prstGeom prst="rect">
            <a:avLst/>
          </a:prstGeom>
          <a:noFill/>
        </p:spPr>
        <p:txBody>
          <a:bodyPr wrap="square" rtlCol="0">
            <a:spAutoFit/>
          </a:bodyPr>
          <a:lstStyle/>
          <a:p>
            <a:r>
              <a:rPr lang="en-US" sz="3600" dirty="0">
                <a:latin typeface="Cooper Black" panose="0208090404030B020404" pitchFamily="18" charset="0"/>
              </a:rPr>
              <a:t>CONCLUSION</a:t>
            </a:r>
            <a:endParaRPr lang="en-IN" sz="3600" dirty="0">
              <a:latin typeface="Cooper Black" panose="0208090404030B020404" pitchFamily="18" charset="0"/>
            </a:endParaRPr>
          </a:p>
        </p:txBody>
      </p:sp>
      <p:sp>
        <p:nvSpPr>
          <p:cNvPr id="4" name="Slide Number Placeholder 3">
            <a:extLst>
              <a:ext uri="{FF2B5EF4-FFF2-40B4-BE49-F238E27FC236}">
                <a16:creationId xmlns:a16="http://schemas.microsoft.com/office/drawing/2014/main" id="{183F7672-4BB1-4EBE-9D1B-13853565388C}"/>
              </a:ext>
            </a:extLst>
          </p:cNvPr>
          <p:cNvSpPr>
            <a:spLocks noGrp="1"/>
          </p:cNvSpPr>
          <p:nvPr>
            <p:ph type="sldNum" sz="quarter" idx="12"/>
          </p:nvPr>
        </p:nvSpPr>
        <p:spPr/>
        <p:txBody>
          <a:bodyPr/>
          <a:lstStyle/>
          <a:p>
            <a:fld id="{69E57DC2-970A-4B3E-BB1C-7A09969E49DF}" type="slidenum">
              <a:rPr lang="en-US" smtClean="0"/>
              <a:t>14</a:t>
            </a:fld>
            <a:endParaRPr lang="en-US" dirty="0"/>
          </a:p>
        </p:txBody>
      </p:sp>
      <p:sp>
        <p:nvSpPr>
          <p:cNvPr id="6" name="TextBox 5">
            <a:extLst>
              <a:ext uri="{FF2B5EF4-FFF2-40B4-BE49-F238E27FC236}">
                <a16:creationId xmlns:a16="http://schemas.microsoft.com/office/drawing/2014/main" id="{07C5CA95-F62F-491A-8759-B14671514650}"/>
              </a:ext>
            </a:extLst>
          </p:cNvPr>
          <p:cNvSpPr txBox="1"/>
          <p:nvPr/>
        </p:nvSpPr>
        <p:spPr>
          <a:xfrm>
            <a:off x="1923495" y="1997838"/>
            <a:ext cx="8566951" cy="3416320"/>
          </a:xfrm>
          <a:prstGeom prst="rect">
            <a:avLst/>
          </a:prstGeom>
          <a:noFill/>
        </p:spPr>
        <p:txBody>
          <a:bodyPr wrap="square" rtlCol="0">
            <a:spAutoFit/>
          </a:bodyPr>
          <a:lstStyle/>
          <a:p>
            <a:r>
              <a:rPr lang="en-US" dirty="0">
                <a:latin typeface="Sitka Text" panose="02000505000000020004" pitchFamily="2" charset="0"/>
              </a:rPr>
              <a:t>This project is about </a:t>
            </a:r>
            <a:r>
              <a:rPr lang="en-US" dirty="0">
                <a:latin typeface="Sitka Text" panose="02000505000000020004" pitchFamily="2" charset="0"/>
                <a:cs typeface="Aharoni" panose="02010803020104030203" pitchFamily="2" charset="-79"/>
              </a:rPr>
              <a:t>Implementation of linked list applications</a:t>
            </a:r>
            <a:r>
              <a:rPr lang="en-US" dirty="0">
                <a:latin typeface="Sitka Text" panose="02000505000000020004" pitchFamily="2" charset="0"/>
              </a:rPr>
              <a:t>. The main aim of this project is to implement one of the most important applications of linked list such as polynomial operations such as addition, subtraction, multiplication and derivation. To perform these operations each polynomial needs to represent in one linked list and each node in the list contains three parts to store coefficient, exponent and link to next term of polynomial respectively. We have  learnt about linked list , types of linked list , pros and cons of linked list, polynomial expressions, and implementation of linked list application using addition , subtraction, multiplication and derivation through polynomial expressions in this project.  </a:t>
            </a:r>
          </a:p>
          <a:p>
            <a:endParaRPr lang="en-US" dirty="0">
              <a:latin typeface="Arial Narrow" panose="020B0606020202030204" pitchFamily="34" charset="0"/>
            </a:endParaRPr>
          </a:p>
          <a:p>
            <a:endParaRPr lang="en-IN" dirty="0"/>
          </a:p>
        </p:txBody>
      </p:sp>
    </p:spTree>
    <p:extLst>
      <p:ext uri="{BB962C8B-B14F-4D97-AF65-F5344CB8AC3E}">
        <p14:creationId xmlns:p14="http://schemas.microsoft.com/office/powerpoint/2010/main" val="2628286971"/>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156DF0-9176-461E-9A58-5BEAF29FBF44}"/>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3" name="Rectangle 2">
            <a:extLst>
              <a:ext uri="{FF2B5EF4-FFF2-40B4-BE49-F238E27FC236}">
                <a16:creationId xmlns:a16="http://schemas.microsoft.com/office/drawing/2014/main" id="{437095F4-5D48-47EF-9CFB-A7FD35C380EC}"/>
              </a:ext>
            </a:extLst>
          </p:cNvPr>
          <p:cNvSpPr/>
          <p:nvPr/>
        </p:nvSpPr>
        <p:spPr>
          <a:xfrm>
            <a:off x="0" y="0"/>
            <a:ext cx="12192000" cy="6858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9F816115-14D1-4BAF-9415-938F67A22825}"/>
              </a:ext>
            </a:extLst>
          </p:cNvPr>
          <p:cNvSpPr txBox="1"/>
          <p:nvPr/>
        </p:nvSpPr>
        <p:spPr>
          <a:xfrm>
            <a:off x="1722268" y="2644170"/>
            <a:ext cx="9534618" cy="1569660"/>
          </a:xfrm>
          <a:prstGeom prst="rect">
            <a:avLst/>
          </a:prstGeom>
          <a:noFill/>
        </p:spPr>
        <p:txBody>
          <a:bodyPr wrap="square" rtlCol="0">
            <a:spAutoFit/>
          </a:bodyPr>
          <a:lstStyle/>
          <a:p>
            <a:r>
              <a:rPr lang="en-US" sz="9600" dirty="0">
                <a:latin typeface="Cooper Black" panose="0208090404030B020404" pitchFamily="18" charset="0"/>
              </a:rPr>
              <a:t>THANK YOU</a:t>
            </a:r>
            <a:endParaRPr lang="en-IN" sz="9600" dirty="0">
              <a:latin typeface="Cooper Black" panose="0208090404030B020404" pitchFamily="18" charset="0"/>
            </a:endParaRPr>
          </a:p>
        </p:txBody>
      </p:sp>
    </p:spTree>
    <p:extLst>
      <p:ext uri="{BB962C8B-B14F-4D97-AF65-F5344CB8AC3E}">
        <p14:creationId xmlns:p14="http://schemas.microsoft.com/office/powerpoint/2010/main" val="461014866"/>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C7A94F-5470-46EB-BEFE-3190B05FC139}"/>
              </a:ext>
            </a:extLst>
          </p:cNvPr>
          <p:cNvSpPr/>
          <p:nvPr/>
        </p:nvSpPr>
        <p:spPr>
          <a:xfrm>
            <a:off x="0" y="-8878"/>
            <a:ext cx="12192000"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A4C8A607-C583-4A2F-8C7E-311B53B57061}"/>
              </a:ext>
            </a:extLst>
          </p:cNvPr>
          <p:cNvSpPr/>
          <p:nvPr/>
        </p:nvSpPr>
        <p:spPr>
          <a:xfrm>
            <a:off x="0" y="-8878"/>
            <a:ext cx="4012707" cy="687575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Arrow: Pentagon 4">
            <a:extLst>
              <a:ext uri="{FF2B5EF4-FFF2-40B4-BE49-F238E27FC236}">
                <a16:creationId xmlns:a16="http://schemas.microsoft.com/office/drawing/2014/main" id="{EE3E2988-23F8-4A9A-A9FC-D36004CFFE01}"/>
              </a:ext>
            </a:extLst>
          </p:cNvPr>
          <p:cNvSpPr/>
          <p:nvPr/>
        </p:nvSpPr>
        <p:spPr>
          <a:xfrm>
            <a:off x="0" y="577048"/>
            <a:ext cx="3488925" cy="1269507"/>
          </a:xfrm>
          <a:prstGeom prst="homePlate">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Graphic 5" descr="List">
            <a:extLst>
              <a:ext uri="{FF2B5EF4-FFF2-40B4-BE49-F238E27FC236}">
                <a16:creationId xmlns:a16="http://schemas.microsoft.com/office/drawing/2014/main" id="{B7731B20-7B1B-4935-B3D8-2FC946F268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15523" y="754601"/>
            <a:ext cx="914400" cy="914400"/>
          </a:xfrm>
          <a:prstGeom prst="rect">
            <a:avLst/>
          </a:prstGeom>
        </p:spPr>
      </p:pic>
      <p:pic>
        <p:nvPicPr>
          <p:cNvPr id="8" name="Graphic 7" descr="Document">
            <a:extLst>
              <a:ext uri="{FF2B5EF4-FFF2-40B4-BE49-F238E27FC236}">
                <a16:creationId xmlns:a16="http://schemas.microsoft.com/office/drawing/2014/main" id="{88B46923-F866-4EC3-8C1E-F413D9FFD8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74886" y="754601"/>
            <a:ext cx="914400" cy="914400"/>
          </a:xfrm>
          <a:prstGeom prst="rect">
            <a:avLst/>
          </a:prstGeom>
        </p:spPr>
      </p:pic>
      <p:pic>
        <p:nvPicPr>
          <p:cNvPr id="12" name="Graphic 11" descr="Internet">
            <a:extLst>
              <a:ext uri="{FF2B5EF4-FFF2-40B4-BE49-F238E27FC236}">
                <a16:creationId xmlns:a16="http://schemas.microsoft.com/office/drawing/2014/main" id="{74939187-0519-4B84-8898-C1ECED44CC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16030" y="761419"/>
            <a:ext cx="914400" cy="914400"/>
          </a:xfrm>
          <a:prstGeom prst="rect">
            <a:avLst/>
          </a:prstGeom>
        </p:spPr>
      </p:pic>
      <p:sp>
        <p:nvSpPr>
          <p:cNvPr id="19" name="TextBox 18">
            <a:extLst>
              <a:ext uri="{FF2B5EF4-FFF2-40B4-BE49-F238E27FC236}">
                <a16:creationId xmlns:a16="http://schemas.microsoft.com/office/drawing/2014/main" id="{CAE61644-9BA6-4174-8202-42B50A2EE4E4}"/>
              </a:ext>
            </a:extLst>
          </p:cNvPr>
          <p:cNvSpPr txBox="1"/>
          <p:nvPr/>
        </p:nvSpPr>
        <p:spPr>
          <a:xfrm>
            <a:off x="161278" y="1027135"/>
            <a:ext cx="2574525" cy="400110"/>
          </a:xfrm>
          <a:prstGeom prst="rect">
            <a:avLst/>
          </a:prstGeom>
          <a:noFill/>
        </p:spPr>
        <p:txBody>
          <a:bodyPr wrap="square" rtlCol="0">
            <a:spAutoFit/>
          </a:bodyPr>
          <a:lstStyle/>
          <a:p>
            <a:r>
              <a:rPr lang="en-US" dirty="0">
                <a:solidFill>
                  <a:schemeClr val="bg1"/>
                </a:solidFill>
              </a:rPr>
              <a:t>   </a:t>
            </a:r>
            <a:r>
              <a:rPr lang="en-US" sz="2000" dirty="0">
                <a:solidFill>
                  <a:schemeClr val="bg1"/>
                </a:solidFill>
                <a:latin typeface="Cooper Black" panose="0208090404030B020404" pitchFamily="18" charset="0"/>
              </a:rPr>
              <a:t>INTRODUCTION</a:t>
            </a:r>
            <a:endParaRPr lang="en-IN" sz="2000" dirty="0">
              <a:solidFill>
                <a:schemeClr val="bg1"/>
              </a:solidFill>
              <a:latin typeface="Cooper Black" panose="0208090404030B020404" pitchFamily="18" charset="0"/>
            </a:endParaRPr>
          </a:p>
        </p:txBody>
      </p:sp>
      <p:sp>
        <p:nvSpPr>
          <p:cNvPr id="2" name="Slide Number Placeholder 1">
            <a:extLst>
              <a:ext uri="{FF2B5EF4-FFF2-40B4-BE49-F238E27FC236}">
                <a16:creationId xmlns:a16="http://schemas.microsoft.com/office/drawing/2014/main" id="{B7CCB407-1A63-4A90-92F3-2AA80A978637}"/>
              </a:ext>
            </a:extLst>
          </p:cNvPr>
          <p:cNvSpPr>
            <a:spLocks noGrp="1"/>
          </p:cNvSpPr>
          <p:nvPr>
            <p:ph type="sldNum" sz="quarter" idx="12"/>
          </p:nvPr>
        </p:nvSpPr>
        <p:spPr/>
        <p:txBody>
          <a:bodyPr/>
          <a:lstStyle/>
          <a:p>
            <a:fld id="{69E57DC2-970A-4B3E-BB1C-7A09969E49DF}" type="slidenum">
              <a:rPr lang="en-US" smtClean="0"/>
              <a:t>2</a:t>
            </a:fld>
            <a:endParaRPr lang="en-US" dirty="0"/>
          </a:p>
        </p:txBody>
      </p:sp>
      <p:sp>
        <p:nvSpPr>
          <p:cNvPr id="7" name="TextBox 6">
            <a:extLst>
              <a:ext uri="{FF2B5EF4-FFF2-40B4-BE49-F238E27FC236}">
                <a16:creationId xmlns:a16="http://schemas.microsoft.com/office/drawing/2014/main" id="{8D5A16A0-5845-4D4E-9FBB-AE584F47305C}"/>
              </a:ext>
            </a:extLst>
          </p:cNvPr>
          <p:cNvSpPr txBox="1"/>
          <p:nvPr/>
        </p:nvSpPr>
        <p:spPr>
          <a:xfrm>
            <a:off x="4549067" y="1788497"/>
            <a:ext cx="1420427"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ABSTRACT</a:t>
            </a:r>
            <a:endParaRPr lang="en-IN"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9DC54B88-FBC2-4618-A4C9-129B868BFED1}"/>
              </a:ext>
            </a:extLst>
          </p:cNvPr>
          <p:cNvSpPr txBox="1"/>
          <p:nvPr/>
        </p:nvSpPr>
        <p:spPr>
          <a:xfrm>
            <a:off x="6883414" y="1765293"/>
            <a:ext cx="238809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PROJECT QUESTION</a:t>
            </a:r>
            <a:endParaRPr lang="en-IN" dirty="0">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044DA042-F856-4F2B-BEE0-8CC81C5BF024}"/>
              </a:ext>
            </a:extLst>
          </p:cNvPr>
          <p:cNvSpPr txBox="1"/>
          <p:nvPr/>
        </p:nvSpPr>
        <p:spPr>
          <a:xfrm>
            <a:off x="9899304" y="1772709"/>
            <a:ext cx="1864088" cy="646331"/>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PROJECT REQUIREMENTS</a:t>
            </a:r>
            <a:endParaRPr lang="en-IN" dirty="0">
              <a:latin typeface="Aharoni" panose="02010803020104030203" pitchFamily="2" charset="-79"/>
              <a:cs typeface="Aharoni" panose="02010803020104030203" pitchFamily="2" charset="-79"/>
            </a:endParaRPr>
          </a:p>
        </p:txBody>
      </p:sp>
      <p:pic>
        <p:nvPicPr>
          <p:cNvPr id="26" name="Graphic 25" descr="List">
            <a:extLst>
              <a:ext uri="{FF2B5EF4-FFF2-40B4-BE49-F238E27FC236}">
                <a16:creationId xmlns:a16="http://schemas.microsoft.com/office/drawing/2014/main" id="{C0C38784-2354-4A40-B736-6C93D9031F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41835" y="2858408"/>
            <a:ext cx="914400" cy="914400"/>
          </a:xfrm>
          <a:prstGeom prst="rect">
            <a:avLst/>
          </a:prstGeom>
        </p:spPr>
      </p:pic>
      <p:pic>
        <p:nvPicPr>
          <p:cNvPr id="28" name="Graphic 27" descr="Table">
            <a:extLst>
              <a:ext uri="{FF2B5EF4-FFF2-40B4-BE49-F238E27FC236}">
                <a16:creationId xmlns:a16="http://schemas.microsoft.com/office/drawing/2014/main" id="{03E44A3A-7E69-48E4-968A-C0597FDD74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74886" y="2774273"/>
            <a:ext cx="914400" cy="914400"/>
          </a:xfrm>
          <a:prstGeom prst="rect">
            <a:avLst/>
          </a:prstGeom>
        </p:spPr>
      </p:pic>
      <p:pic>
        <p:nvPicPr>
          <p:cNvPr id="30" name="Graphic 29" descr="Document">
            <a:extLst>
              <a:ext uri="{FF2B5EF4-FFF2-40B4-BE49-F238E27FC236}">
                <a16:creationId xmlns:a16="http://schemas.microsoft.com/office/drawing/2014/main" id="{BE065C05-8E02-45E2-885F-B038DDFFC2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22408" y="2879593"/>
            <a:ext cx="914400" cy="914400"/>
          </a:xfrm>
          <a:prstGeom prst="rect">
            <a:avLst/>
          </a:prstGeom>
        </p:spPr>
      </p:pic>
      <p:pic>
        <p:nvPicPr>
          <p:cNvPr id="34" name="Graphic 33" descr="Contract RTL">
            <a:extLst>
              <a:ext uri="{FF2B5EF4-FFF2-40B4-BE49-F238E27FC236}">
                <a16:creationId xmlns:a16="http://schemas.microsoft.com/office/drawing/2014/main" id="{E27F0972-1A93-4465-BD4C-AB111E4E179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49494" y="4819667"/>
            <a:ext cx="914400" cy="914400"/>
          </a:xfrm>
          <a:prstGeom prst="rect">
            <a:avLst/>
          </a:prstGeom>
        </p:spPr>
      </p:pic>
      <p:sp>
        <p:nvSpPr>
          <p:cNvPr id="35" name="TextBox 34">
            <a:extLst>
              <a:ext uri="{FF2B5EF4-FFF2-40B4-BE49-F238E27FC236}">
                <a16:creationId xmlns:a16="http://schemas.microsoft.com/office/drawing/2014/main" id="{19E04CD1-8081-4BA3-B834-084155BFAABD}"/>
              </a:ext>
            </a:extLst>
          </p:cNvPr>
          <p:cNvSpPr txBox="1"/>
          <p:nvPr/>
        </p:nvSpPr>
        <p:spPr>
          <a:xfrm>
            <a:off x="4475955" y="3892303"/>
            <a:ext cx="1944210" cy="369332"/>
          </a:xfrm>
          <a:prstGeom prst="rect">
            <a:avLst/>
          </a:prstGeom>
          <a:noFill/>
        </p:spPr>
        <p:txBody>
          <a:bodyPr wrap="square" rtlCol="0">
            <a:spAutoFit/>
          </a:bodyPr>
          <a:lstStyle/>
          <a:p>
            <a:r>
              <a:rPr lang="en-US" dirty="0">
                <a:latin typeface="Arial Black" panose="020B0A04020102020204" pitchFamily="34" charset="0"/>
              </a:rPr>
              <a:t>ALGORITHM</a:t>
            </a:r>
            <a:endParaRPr lang="en-IN" dirty="0">
              <a:latin typeface="Arial Black" panose="020B0A04020102020204" pitchFamily="34" charset="0"/>
            </a:endParaRPr>
          </a:p>
        </p:txBody>
      </p:sp>
      <p:sp>
        <p:nvSpPr>
          <p:cNvPr id="36" name="TextBox 35">
            <a:extLst>
              <a:ext uri="{FF2B5EF4-FFF2-40B4-BE49-F238E27FC236}">
                <a16:creationId xmlns:a16="http://schemas.microsoft.com/office/drawing/2014/main" id="{09FAD78A-5F14-45D3-8910-D357DC8DB03A}"/>
              </a:ext>
            </a:extLst>
          </p:cNvPr>
          <p:cNvSpPr txBox="1"/>
          <p:nvPr/>
        </p:nvSpPr>
        <p:spPr>
          <a:xfrm>
            <a:off x="6979829" y="3892303"/>
            <a:ext cx="2618913" cy="369332"/>
          </a:xfrm>
          <a:prstGeom prst="rect">
            <a:avLst/>
          </a:prstGeom>
          <a:noFill/>
        </p:spPr>
        <p:txBody>
          <a:bodyPr wrap="square" rtlCol="0">
            <a:spAutoFit/>
          </a:bodyPr>
          <a:lstStyle/>
          <a:p>
            <a:r>
              <a:rPr lang="en-US" dirty="0">
                <a:latin typeface="Arial Black" panose="020B0A04020102020204" pitchFamily="34" charset="0"/>
              </a:rPr>
              <a:t>CLASS DIAGRAMS</a:t>
            </a:r>
            <a:endParaRPr lang="en-IN" dirty="0">
              <a:latin typeface="Arial Black" panose="020B0A04020102020204" pitchFamily="34" charset="0"/>
            </a:endParaRPr>
          </a:p>
        </p:txBody>
      </p:sp>
      <p:sp>
        <p:nvSpPr>
          <p:cNvPr id="37" name="TextBox 36">
            <a:extLst>
              <a:ext uri="{FF2B5EF4-FFF2-40B4-BE49-F238E27FC236}">
                <a16:creationId xmlns:a16="http://schemas.microsoft.com/office/drawing/2014/main" id="{6E579DC9-F15C-41D8-AB97-3181D61B703F}"/>
              </a:ext>
            </a:extLst>
          </p:cNvPr>
          <p:cNvSpPr txBox="1"/>
          <p:nvPr/>
        </p:nvSpPr>
        <p:spPr>
          <a:xfrm>
            <a:off x="10186171" y="3901034"/>
            <a:ext cx="2592925" cy="369332"/>
          </a:xfrm>
          <a:prstGeom prst="rect">
            <a:avLst/>
          </a:prstGeom>
          <a:noFill/>
        </p:spPr>
        <p:txBody>
          <a:bodyPr wrap="square" rtlCol="0">
            <a:spAutoFit/>
          </a:bodyPr>
          <a:lstStyle/>
          <a:p>
            <a:r>
              <a:rPr lang="en-US" dirty="0">
                <a:latin typeface="Arial Black" panose="020B0A04020102020204" pitchFamily="34" charset="0"/>
              </a:rPr>
              <a:t>EXAMPLE</a:t>
            </a:r>
            <a:endParaRPr lang="en-IN" dirty="0">
              <a:latin typeface="Arial Black" panose="020B0A04020102020204" pitchFamily="34" charset="0"/>
            </a:endParaRPr>
          </a:p>
        </p:txBody>
      </p:sp>
      <p:sp>
        <p:nvSpPr>
          <p:cNvPr id="39" name="TextBox 38">
            <a:extLst>
              <a:ext uri="{FF2B5EF4-FFF2-40B4-BE49-F238E27FC236}">
                <a16:creationId xmlns:a16="http://schemas.microsoft.com/office/drawing/2014/main" id="{CA8C2161-9B97-4D4E-8304-18B8E7D14BB1}"/>
              </a:ext>
            </a:extLst>
          </p:cNvPr>
          <p:cNvSpPr txBox="1"/>
          <p:nvPr/>
        </p:nvSpPr>
        <p:spPr>
          <a:xfrm>
            <a:off x="4433302" y="5922767"/>
            <a:ext cx="3072384" cy="369332"/>
          </a:xfrm>
          <a:prstGeom prst="rect">
            <a:avLst/>
          </a:prstGeom>
          <a:noFill/>
        </p:spPr>
        <p:txBody>
          <a:bodyPr wrap="square" rtlCol="0">
            <a:spAutoFit/>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Tree>
    <p:extLst>
      <p:ext uri="{BB962C8B-B14F-4D97-AF65-F5344CB8AC3E}">
        <p14:creationId xmlns:p14="http://schemas.microsoft.com/office/powerpoint/2010/main" val="897050633"/>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E2A9AD-5031-4F90-AB07-EDF4F63A4D2E}"/>
              </a:ext>
            </a:extLst>
          </p:cNvPr>
          <p:cNvSpPr/>
          <p:nvPr/>
        </p:nvSpPr>
        <p:spPr>
          <a:xfrm>
            <a:off x="0" y="0"/>
            <a:ext cx="1784412" cy="68580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E77CAEB5-95BB-445D-A540-53CC01D3710E}"/>
              </a:ext>
            </a:extLst>
          </p:cNvPr>
          <p:cNvSpPr/>
          <p:nvPr/>
        </p:nvSpPr>
        <p:spPr>
          <a:xfrm>
            <a:off x="2299316" y="583707"/>
            <a:ext cx="9525740" cy="5690586"/>
          </a:xfrm>
          <a:prstGeom prst="round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5D9395E-6BE5-48F3-8743-1937C77D28C5}"/>
              </a:ext>
            </a:extLst>
          </p:cNvPr>
          <p:cNvSpPr/>
          <p:nvPr/>
        </p:nvSpPr>
        <p:spPr>
          <a:xfrm>
            <a:off x="3844031" y="355106"/>
            <a:ext cx="2086252" cy="630315"/>
          </a:xfrm>
          <a:prstGeom prst="round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A276702-985D-4C25-85B3-8BC8D72EA1DE}"/>
              </a:ext>
            </a:extLst>
          </p:cNvPr>
          <p:cNvSpPr txBox="1"/>
          <p:nvPr/>
        </p:nvSpPr>
        <p:spPr>
          <a:xfrm>
            <a:off x="4070411" y="485597"/>
            <a:ext cx="1633491"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ABSTRACT</a:t>
            </a:r>
            <a:endParaRPr lang="en-IN" dirty="0">
              <a:solidFill>
                <a:schemeClr val="bg1"/>
              </a:solidFill>
              <a:latin typeface="Arial Black" panose="020B0A04020102020204" pitchFamily="34" charset="0"/>
            </a:endParaRPr>
          </a:p>
        </p:txBody>
      </p:sp>
      <p:sp>
        <p:nvSpPr>
          <p:cNvPr id="3" name="Slide Number Placeholder 2">
            <a:extLst>
              <a:ext uri="{FF2B5EF4-FFF2-40B4-BE49-F238E27FC236}">
                <a16:creationId xmlns:a16="http://schemas.microsoft.com/office/drawing/2014/main" id="{A46BE10B-67BD-46D1-93FC-43442729805C}"/>
              </a:ext>
            </a:extLst>
          </p:cNvPr>
          <p:cNvSpPr>
            <a:spLocks noGrp="1"/>
          </p:cNvSpPr>
          <p:nvPr>
            <p:ph type="sldNum" sz="quarter" idx="12"/>
          </p:nvPr>
        </p:nvSpPr>
        <p:spPr/>
        <p:txBody>
          <a:bodyPr/>
          <a:lstStyle/>
          <a:p>
            <a:fld id="{69E57DC2-970A-4B3E-BB1C-7A09969E49DF}" type="slidenum">
              <a:rPr lang="en-US" smtClean="0"/>
              <a:t>3</a:t>
            </a:fld>
            <a:endParaRPr lang="en-US" dirty="0"/>
          </a:p>
        </p:txBody>
      </p:sp>
      <p:sp>
        <p:nvSpPr>
          <p:cNvPr id="4" name="TextBox 3">
            <a:extLst>
              <a:ext uri="{FF2B5EF4-FFF2-40B4-BE49-F238E27FC236}">
                <a16:creationId xmlns:a16="http://schemas.microsoft.com/office/drawing/2014/main" id="{FCAE0D56-F668-4E31-A7A1-21F39D04F095}"/>
              </a:ext>
            </a:extLst>
          </p:cNvPr>
          <p:cNvSpPr txBox="1"/>
          <p:nvPr/>
        </p:nvSpPr>
        <p:spPr>
          <a:xfrm>
            <a:off x="2885242" y="1784412"/>
            <a:ext cx="8353887" cy="1754326"/>
          </a:xfrm>
          <a:prstGeom prst="rect">
            <a:avLst/>
          </a:prstGeom>
          <a:noFill/>
        </p:spPr>
        <p:txBody>
          <a:bodyPr wrap="square" rtlCol="0">
            <a:spAutoFit/>
          </a:bodyPr>
          <a:lstStyle/>
          <a:p>
            <a:r>
              <a:rPr lang="en-US" dirty="0">
                <a:latin typeface="Arial Narrow" panose="020B0606020202030204" pitchFamily="34" charset="0"/>
              </a:rPr>
              <a:t>This project is about </a:t>
            </a:r>
            <a:r>
              <a:rPr lang="en-US" dirty="0">
                <a:latin typeface="Aharoni" panose="02010803020104030203" pitchFamily="2" charset="-79"/>
                <a:cs typeface="Aharoni" panose="02010803020104030203" pitchFamily="2" charset="-79"/>
              </a:rPr>
              <a:t>Implementation of linked list applications</a:t>
            </a:r>
            <a:r>
              <a:rPr lang="en-US" dirty="0">
                <a:latin typeface="Arial Narrow" panose="020B0606020202030204" pitchFamily="34" charset="0"/>
              </a:rPr>
              <a:t>. The main aim of this project is to implement one of the most important applications of linked list such as polynomial operations such as addition, subtraction, multiplication and derivation. To perform these operations each polynomial needs to represent in one linked list and each node in the list contains three parts to store coefficient, exponent and link to next term of polynomial respectively. We can learn about linked list , polynomial expressions in this project.  </a:t>
            </a:r>
            <a:endParaRPr lang="en-IN" dirty="0">
              <a:latin typeface="Arial Narrow" panose="020B0606020202030204" pitchFamily="34" charset="0"/>
            </a:endParaRPr>
          </a:p>
        </p:txBody>
      </p:sp>
    </p:spTree>
    <p:extLst>
      <p:ext uri="{BB962C8B-B14F-4D97-AF65-F5344CB8AC3E}">
        <p14:creationId xmlns:p14="http://schemas.microsoft.com/office/powerpoint/2010/main" val="424192852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FAA88B-7CC0-4595-B9C6-D44739D1C08A}"/>
              </a:ext>
            </a:extLst>
          </p:cNvPr>
          <p:cNvSpPr txBox="1"/>
          <p:nvPr/>
        </p:nvSpPr>
        <p:spPr>
          <a:xfrm>
            <a:off x="5861482" y="506401"/>
            <a:ext cx="6094520" cy="4185761"/>
          </a:xfrm>
          <a:prstGeom prst="rect">
            <a:avLst/>
          </a:prstGeom>
          <a:noFill/>
        </p:spPr>
        <p:txBody>
          <a:bodyPr wrap="square">
            <a:spAutoFit/>
          </a:bodyPr>
          <a:lstStyle/>
          <a:p>
            <a:r>
              <a:rPr lang="en-US" sz="3200" dirty="0">
                <a:latin typeface="Cooper Black" panose="0208090404030B020404" pitchFamily="18" charset="0"/>
              </a:rPr>
              <a:t>PROJECT QUESTION</a:t>
            </a:r>
          </a:p>
          <a:p>
            <a:endParaRPr lang="en-US" dirty="0">
              <a:latin typeface="Arial Narrow" panose="020B0606020202030204" pitchFamily="34" charset="0"/>
            </a:endParaRPr>
          </a:p>
          <a:p>
            <a:r>
              <a:rPr lang="en-US" dirty="0">
                <a:latin typeface="Arial Narrow" panose="020B0606020202030204" pitchFamily="34" charset="0"/>
              </a:rPr>
              <a:t>The main aim of this project is to implement one of the most important applications of linked list such as polynomial operations such as addition, subtraction, multiplication and derivation. To perform these operations each polynomial needs to represent in one linked list and each node in the list contains three parts to store coefficient, exponent and link to next term of polynomial respectively.  There are four modules in in this project</a:t>
            </a:r>
          </a:p>
          <a:p>
            <a:endParaRPr lang="en-US" dirty="0">
              <a:latin typeface="Arial Narrow" panose="020B0606020202030204" pitchFamily="34" charset="0"/>
            </a:endParaRPr>
          </a:p>
          <a:p>
            <a:pPr marL="285750" indent="-285750">
              <a:buFont typeface="Wingdings" panose="05000000000000000000" pitchFamily="2" charset="2"/>
              <a:buChar char="q"/>
            </a:pPr>
            <a:r>
              <a:rPr lang="en-US" dirty="0">
                <a:latin typeface="Arial Narrow" panose="020B0606020202030204" pitchFamily="34" charset="0"/>
              </a:rPr>
              <a:t> polynomial Addition</a:t>
            </a:r>
          </a:p>
          <a:p>
            <a:pPr marL="285750" indent="-285750">
              <a:buFont typeface="Wingdings" panose="05000000000000000000" pitchFamily="2" charset="2"/>
              <a:buChar char="q"/>
            </a:pPr>
            <a:r>
              <a:rPr lang="en-US" dirty="0">
                <a:latin typeface="Arial Narrow" panose="020B0606020202030204" pitchFamily="34" charset="0"/>
              </a:rPr>
              <a:t> polynomial subtraction</a:t>
            </a:r>
          </a:p>
          <a:p>
            <a:pPr marL="285750" indent="-285750">
              <a:buFont typeface="Wingdings" panose="05000000000000000000" pitchFamily="2" charset="2"/>
              <a:buChar char="q"/>
            </a:pPr>
            <a:r>
              <a:rPr lang="en-US" dirty="0">
                <a:latin typeface="Arial Narrow" panose="020B0606020202030204" pitchFamily="34" charset="0"/>
              </a:rPr>
              <a:t> polynomial multiplication</a:t>
            </a:r>
          </a:p>
          <a:p>
            <a:pPr marL="285750" indent="-285750">
              <a:buFont typeface="Wingdings" panose="05000000000000000000" pitchFamily="2" charset="2"/>
              <a:buChar char="q"/>
            </a:pPr>
            <a:r>
              <a:rPr lang="en-US" dirty="0">
                <a:latin typeface="Arial Narrow" panose="020B0606020202030204" pitchFamily="34" charset="0"/>
              </a:rPr>
              <a:t> polynomial derivation</a:t>
            </a:r>
          </a:p>
        </p:txBody>
      </p:sp>
      <p:sp>
        <p:nvSpPr>
          <p:cNvPr id="2" name="Slide Number Placeholder 1">
            <a:extLst>
              <a:ext uri="{FF2B5EF4-FFF2-40B4-BE49-F238E27FC236}">
                <a16:creationId xmlns:a16="http://schemas.microsoft.com/office/drawing/2014/main" id="{C28F09F2-6B7F-4E93-B7ED-B849E4349F58}"/>
              </a:ext>
            </a:extLst>
          </p:cNvPr>
          <p:cNvSpPr>
            <a:spLocks noGrp="1"/>
          </p:cNvSpPr>
          <p:nvPr>
            <p:ph type="sldNum" sz="quarter" idx="12"/>
          </p:nvPr>
        </p:nvSpPr>
        <p:spPr/>
        <p:txBody>
          <a:bodyPr/>
          <a:lstStyle/>
          <a:p>
            <a:fld id="{69E57DC2-970A-4B3E-BB1C-7A09969E49DF}" type="slidenum">
              <a:rPr lang="en-US" smtClean="0"/>
              <a:pPr/>
              <a:t>4</a:t>
            </a:fld>
            <a:endParaRPr lang="en-US" dirty="0"/>
          </a:p>
        </p:txBody>
      </p:sp>
      <p:pic>
        <p:nvPicPr>
          <p:cNvPr id="1032" name="Picture 8">
            <a:extLst>
              <a:ext uri="{FF2B5EF4-FFF2-40B4-BE49-F238E27FC236}">
                <a16:creationId xmlns:a16="http://schemas.microsoft.com/office/drawing/2014/main" id="{68C5A588-E359-4E2C-AFBD-6E6FD80B4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3177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21695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058927-C4CE-443E-B62D-55BCEE7D1664}"/>
              </a:ext>
            </a:extLst>
          </p:cNvPr>
          <p:cNvSpPr/>
          <p:nvPr/>
        </p:nvSpPr>
        <p:spPr>
          <a:xfrm>
            <a:off x="0" y="0"/>
            <a:ext cx="1828800" cy="6858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A969C49-88A9-4C42-BD4D-DB8B87BAF2CB}"/>
              </a:ext>
            </a:extLst>
          </p:cNvPr>
          <p:cNvSpPr txBox="1"/>
          <p:nvPr/>
        </p:nvSpPr>
        <p:spPr>
          <a:xfrm>
            <a:off x="7386222" y="669302"/>
            <a:ext cx="4616388" cy="1077218"/>
          </a:xfrm>
          <a:prstGeom prst="rect">
            <a:avLst/>
          </a:prstGeom>
          <a:noFill/>
        </p:spPr>
        <p:txBody>
          <a:bodyPr wrap="square" rtlCol="0">
            <a:spAutoFit/>
          </a:bodyPr>
          <a:lstStyle/>
          <a:p>
            <a:r>
              <a:rPr lang="en-US" sz="3200" dirty="0">
                <a:latin typeface="Cooper Black" panose="0208090404030B020404" pitchFamily="18" charset="0"/>
              </a:rPr>
              <a:t>PROJECT REQUIREMENTS</a:t>
            </a:r>
            <a:endParaRPr lang="en-IN" sz="3200" dirty="0">
              <a:latin typeface="Cooper Black" panose="0208090404030B020404" pitchFamily="18" charset="0"/>
            </a:endParaRPr>
          </a:p>
        </p:txBody>
      </p:sp>
      <p:sp>
        <p:nvSpPr>
          <p:cNvPr id="2" name="Slide Number Placeholder 1">
            <a:extLst>
              <a:ext uri="{FF2B5EF4-FFF2-40B4-BE49-F238E27FC236}">
                <a16:creationId xmlns:a16="http://schemas.microsoft.com/office/drawing/2014/main" id="{ADED91CF-FA17-46D2-852C-0C9D1A776DE0}"/>
              </a:ext>
            </a:extLst>
          </p:cNvPr>
          <p:cNvSpPr>
            <a:spLocks noGrp="1"/>
          </p:cNvSpPr>
          <p:nvPr>
            <p:ph type="sldNum" sz="quarter" idx="12"/>
          </p:nvPr>
        </p:nvSpPr>
        <p:spPr/>
        <p:txBody>
          <a:bodyPr/>
          <a:lstStyle/>
          <a:p>
            <a:fld id="{69E57DC2-970A-4B3E-BB1C-7A09969E49DF}" type="slidenum">
              <a:rPr lang="en-US" smtClean="0"/>
              <a:t>5</a:t>
            </a:fld>
            <a:endParaRPr lang="en-US" dirty="0"/>
          </a:p>
        </p:txBody>
      </p:sp>
      <p:cxnSp>
        <p:nvCxnSpPr>
          <p:cNvPr id="6" name="Straight Connector 5">
            <a:extLst>
              <a:ext uri="{FF2B5EF4-FFF2-40B4-BE49-F238E27FC236}">
                <a16:creationId xmlns:a16="http://schemas.microsoft.com/office/drawing/2014/main" id="{9946FEA8-9083-4E75-BA26-1BE3A949E291}"/>
              </a:ext>
            </a:extLst>
          </p:cNvPr>
          <p:cNvCxnSpPr/>
          <p:nvPr/>
        </p:nvCxnSpPr>
        <p:spPr>
          <a:xfrm flipH="1">
            <a:off x="6096000" y="1872659"/>
            <a:ext cx="6143348" cy="0"/>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497ACFF9-8656-4028-9B52-AA0DE2F25505}"/>
              </a:ext>
            </a:extLst>
          </p:cNvPr>
          <p:cNvSpPr/>
          <p:nvPr/>
        </p:nvSpPr>
        <p:spPr>
          <a:xfrm>
            <a:off x="6030897" y="1805343"/>
            <a:ext cx="130206" cy="1597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2B3F68A-4DFB-40CC-8762-91AFAFB5B25C}"/>
              </a:ext>
            </a:extLst>
          </p:cNvPr>
          <p:cNvSpPr txBox="1"/>
          <p:nvPr/>
        </p:nvSpPr>
        <p:spPr>
          <a:xfrm>
            <a:off x="2195743" y="2254928"/>
            <a:ext cx="383515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POLYNOMIALS:</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FD76817-DAEF-4498-BDBA-F178DB9D6DE6}"/>
              </a:ext>
            </a:extLst>
          </p:cNvPr>
          <p:cNvSpPr txBox="1"/>
          <p:nvPr/>
        </p:nvSpPr>
        <p:spPr>
          <a:xfrm>
            <a:off x="2260846" y="2944825"/>
            <a:ext cx="8052047" cy="3416320"/>
          </a:xfrm>
          <a:prstGeom prst="rect">
            <a:avLst/>
          </a:prstGeom>
          <a:noFill/>
        </p:spPr>
        <p:txBody>
          <a:bodyPr wrap="square" rtlCol="0">
            <a:spAutoFit/>
          </a:bodyPr>
          <a:lstStyle/>
          <a:p>
            <a:pPr algn="l"/>
            <a:r>
              <a:rPr lang="en-US" b="0" i="0" dirty="0">
                <a:solidFill>
                  <a:srgbClr val="333333"/>
                </a:solidFill>
                <a:effectLst/>
                <a:latin typeface="Bahnschrift Light SemiCondensed" panose="020B0502040204020203" pitchFamily="34" charset="0"/>
              </a:rPr>
              <a:t>Polynomial is made up of two terms, namely Poly (meaning “many”) and Nominal (meaning “terms.”). A polynomial is defined as an expression which is composed of variables, constants and exponents, that are combined using the mathematical operations such as addition, subtraction, multiplication and division (No division operation by a variable). Based on the numbers of terms present in the expression, it is classified as monomial, binomial, and trinomial. Examples of constants, variables and exponents are as follows:</a:t>
            </a:r>
          </a:p>
          <a:p>
            <a:pPr marL="285750" indent="-285750" algn="l">
              <a:buFont typeface="Wingdings" panose="05000000000000000000" pitchFamily="2" charset="2"/>
              <a:buChar char="§"/>
            </a:pPr>
            <a:endParaRPr lang="en-US" b="0" i="0" dirty="0">
              <a:solidFill>
                <a:srgbClr val="333333"/>
              </a:solidFill>
              <a:effectLst/>
              <a:latin typeface="Bahnschrift Light SemiCondensed" panose="020B0502040204020203" pitchFamily="34" charset="0"/>
            </a:endParaRPr>
          </a:p>
          <a:p>
            <a:pPr marL="285750" indent="-285750" algn="l">
              <a:buFont typeface="Wingdings" panose="05000000000000000000" pitchFamily="2" charset="2"/>
              <a:buChar char="§"/>
            </a:pPr>
            <a:r>
              <a:rPr lang="en-US" b="0" i="0" dirty="0">
                <a:solidFill>
                  <a:srgbClr val="333333"/>
                </a:solidFill>
                <a:effectLst/>
                <a:latin typeface="Bahnschrift Light SemiCondensed" panose="020B0502040204020203" pitchFamily="34" charset="0"/>
              </a:rPr>
              <a:t>Constants. Example: 1, 2, 3, etc.</a:t>
            </a:r>
          </a:p>
          <a:p>
            <a:pPr marL="285750" indent="-285750" algn="l">
              <a:buFont typeface="Wingdings" panose="05000000000000000000" pitchFamily="2" charset="2"/>
              <a:buChar char="§"/>
            </a:pPr>
            <a:r>
              <a:rPr lang="en-US" b="0" i="0" dirty="0">
                <a:solidFill>
                  <a:srgbClr val="333333"/>
                </a:solidFill>
                <a:effectLst/>
                <a:latin typeface="Bahnschrift Light SemiCondensed" panose="020B0502040204020203" pitchFamily="34" charset="0"/>
              </a:rPr>
              <a:t>Variables. Example: g, h, x, y, etc.</a:t>
            </a:r>
          </a:p>
          <a:p>
            <a:pPr marL="285750" indent="-285750" algn="l">
              <a:buFont typeface="Wingdings" panose="05000000000000000000" pitchFamily="2" charset="2"/>
              <a:buChar char="§"/>
            </a:pPr>
            <a:r>
              <a:rPr lang="en-US" b="0" i="0" dirty="0">
                <a:solidFill>
                  <a:srgbClr val="333333"/>
                </a:solidFill>
                <a:effectLst/>
                <a:latin typeface="Bahnschrift Light SemiCondensed" panose="020B0502040204020203" pitchFamily="34" charset="0"/>
              </a:rPr>
              <a:t>Exponents: Example: 5 in x</a:t>
            </a:r>
            <a:r>
              <a:rPr lang="en-US" b="0" i="0" baseline="30000" dirty="0">
                <a:solidFill>
                  <a:srgbClr val="333333"/>
                </a:solidFill>
                <a:effectLst/>
                <a:latin typeface="Bahnschrift Light SemiCondensed" panose="020B0502040204020203" pitchFamily="34" charset="0"/>
              </a:rPr>
              <a:t>5</a:t>
            </a:r>
            <a:r>
              <a:rPr lang="en-US" b="0" i="0" dirty="0">
                <a:solidFill>
                  <a:srgbClr val="333333"/>
                </a:solidFill>
                <a:effectLst/>
                <a:latin typeface="Bahnschrift Light SemiCondensed" panose="020B0502040204020203" pitchFamily="34" charset="0"/>
              </a:rPr>
              <a:t> etc.</a:t>
            </a:r>
          </a:p>
          <a:p>
            <a:endParaRPr lang="en-IN" dirty="0"/>
          </a:p>
        </p:txBody>
      </p:sp>
    </p:spTree>
    <p:extLst>
      <p:ext uri="{BB962C8B-B14F-4D97-AF65-F5344CB8AC3E}">
        <p14:creationId xmlns:p14="http://schemas.microsoft.com/office/powerpoint/2010/main" val="2927564240"/>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EA509D-631D-4766-88D6-807A0E1B472B}"/>
              </a:ext>
            </a:extLst>
          </p:cNvPr>
          <p:cNvSpPr>
            <a:spLocks noGrp="1"/>
          </p:cNvSpPr>
          <p:nvPr>
            <p:ph type="sldNum" sz="quarter" idx="12"/>
          </p:nvPr>
        </p:nvSpPr>
        <p:spPr/>
        <p:txBody>
          <a:bodyPr/>
          <a:lstStyle/>
          <a:p>
            <a:fld id="{69E57DC2-970A-4B3E-BB1C-7A09969E49DF}" type="slidenum">
              <a:rPr lang="en-US" smtClean="0"/>
              <a:t>6</a:t>
            </a:fld>
            <a:endParaRPr lang="en-US" dirty="0"/>
          </a:p>
        </p:txBody>
      </p:sp>
      <p:sp>
        <p:nvSpPr>
          <p:cNvPr id="3" name="Rectangle 2">
            <a:extLst>
              <a:ext uri="{FF2B5EF4-FFF2-40B4-BE49-F238E27FC236}">
                <a16:creationId xmlns:a16="http://schemas.microsoft.com/office/drawing/2014/main" id="{62EB5EF5-469E-45D2-9FCD-16314F144875}"/>
              </a:ext>
            </a:extLst>
          </p:cNvPr>
          <p:cNvSpPr/>
          <p:nvPr/>
        </p:nvSpPr>
        <p:spPr>
          <a:xfrm>
            <a:off x="44387" y="0"/>
            <a:ext cx="12227511"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29E76C43-F8CA-4773-A29F-FD6D5F7F2531}"/>
              </a:ext>
            </a:extLst>
          </p:cNvPr>
          <p:cNvSpPr txBox="1"/>
          <p:nvPr/>
        </p:nvSpPr>
        <p:spPr>
          <a:xfrm>
            <a:off x="474930" y="256922"/>
            <a:ext cx="5273336" cy="646331"/>
          </a:xfrm>
          <a:prstGeom prst="rect">
            <a:avLst/>
          </a:prstGeom>
          <a:noFill/>
        </p:spPr>
        <p:txBody>
          <a:bodyPr wrap="square" rtlCol="0">
            <a:spAutoFit/>
          </a:bodyPr>
          <a:lstStyle/>
          <a:p>
            <a:r>
              <a:rPr lang="en-US" sz="3600" dirty="0">
                <a:latin typeface="Sitka Text" panose="02000505000000020004" pitchFamily="2" charset="0"/>
              </a:rPr>
              <a:t>LINKED LIST:</a:t>
            </a:r>
            <a:endParaRPr lang="en-IN" sz="3600" dirty="0">
              <a:latin typeface="Sitka Text" panose="02000505000000020004" pitchFamily="2" charset="0"/>
            </a:endParaRPr>
          </a:p>
        </p:txBody>
      </p:sp>
      <p:sp>
        <p:nvSpPr>
          <p:cNvPr id="10" name="TextBox 9">
            <a:extLst>
              <a:ext uri="{FF2B5EF4-FFF2-40B4-BE49-F238E27FC236}">
                <a16:creationId xmlns:a16="http://schemas.microsoft.com/office/drawing/2014/main" id="{B1626B05-49C8-4802-B3B9-F3BE8F2D5A86}"/>
              </a:ext>
            </a:extLst>
          </p:cNvPr>
          <p:cNvSpPr txBox="1"/>
          <p:nvPr/>
        </p:nvSpPr>
        <p:spPr>
          <a:xfrm>
            <a:off x="381738" y="976013"/>
            <a:ext cx="11567606" cy="4247317"/>
          </a:xfrm>
          <a:prstGeom prst="rect">
            <a:avLst/>
          </a:prstGeom>
          <a:noFill/>
        </p:spPr>
        <p:txBody>
          <a:bodyPr wrap="square" rtlCol="0">
            <a:spAutoFit/>
          </a:bodyPr>
          <a:lstStyle/>
          <a:p>
            <a:r>
              <a:rPr lang="en-US" dirty="0"/>
              <a:t>Linked list is a linear data structure. It's a collection of elements. Element is called as Node.</a:t>
            </a:r>
          </a:p>
          <a:p>
            <a:r>
              <a:rPr lang="en-US" dirty="0"/>
              <a:t>Each element has value(data) and reference of next node. The very first node is called as Head and last element has reference to null value.</a:t>
            </a:r>
          </a:p>
          <a:p>
            <a:pPr algn="just"/>
            <a:r>
              <a:rPr lang="en-US" b="0" i="0" dirty="0">
                <a:solidFill>
                  <a:srgbClr val="000000"/>
                </a:solidFill>
                <a:effectLst/>
                <a:latin typeface="Arial" panose="020B0604020202020204" pitchFamily="34" charset="0"/>
              </a:rPr>
              <a:t>Following are the important terms to understand the concept of Linked List.</a:t>
            </a:r>
          </a:p>
          <a:p>
            <a:pPr marL="285750" indent="-285750" algn="just">
              <a:buFont typeface="Courier New" panose="02070309020205020404" pitchFamily="49" charset="0"/>
              <a:buChar char="o"/>
            </a:pPr>
            <a:r>
              <a:rPr lang="en-US" b="1" i="0" dirty="0">
                <a:solidFill>
                  <a:srgbClr val="000000"/>
                </a:solidFill>
                <a:effectLst/>
                <a:latin typeface="Arial" panose="020B0604020202020204" pitchFamily="34" charset="0"/>
              </a:rPr>
              <a:t>Link</a:t>
            </a:r>
            <a:r>
              <a:rPr lang="en-US" b="0" i="0" dirty="0">
                <a:solidFill>
                  <a:srgbClr val="000000"/>
                </a:solidFill>
                <a:effectLst/>
                <a:latin typeface="Arial" panose="020B0604020202020204" pitchFamily="34" charset="0"/>
              </a:rPr>
              <a:t> − Each link of a linked list can store a data called an element.</a:t>
            </a:r>
          </a:p>
          <a:p>
            <a:pPr marL="285750" indent="-285750" algn="just">
              <a:buFont typeface="Courier New" panose="02070309020205020404" pitchFamily="49" charset="0"/>
              <a:buChar char="o"/>
            </a:pPr>
            <a:r>
              <a:rPr lang="en-US" b="1" i="0" dirty="0">
                <a:solidFill>
                  <a:srgbClr val="000000"/>
                </a:solidFill>
                <a:effectLst/>
                <a:latin typeface="Arial" panose="020B0604020202020204" pitchFamily="34" charset="0"/>
              </a:rPr>
              <a:t>Next</a:t>
            </a:r>
            <a:r>
              <a:rPr lang="en-US" b="0" i="0" dirty="0">
                <a:solidFill>
                  <a:srgbClr val="000000"/>
                </a:solidFill>
                <a:effectLst/>
                <a:latin typeface="Arial" panose="020B0604020202020204" pitchFamily="34" charset="0"/>
              </a:rPr>
              <a:t> − Each link of a linked list contains a link to the next link called Next.</a:t>
            </a:r>
          </a:p>
          <a:p>
            <a:pPr marL="285750" indent="-285750" algn="just">
              <a:buFont typeface="Courier New" panose="02070309020205020404" pitchFamily="49" charset="0"/>
              <a:buChar char="o"/>
            </a:pPr>
            <a:r>
              <a:rPr lang="en-US" b="1" i="0" dirty="0">
                <a:solidFill>
                  <a:srgbClr val="000000"/>
                </a:solidFill>
                <a:effectLst/>
                <a:latin typeface="Arial" panose="020B0604020202020204" pitchFamily="34" charset="0"/>
              </a:rPr>
              <a:t>LinkedList</a:t>
            </a:r>
            <a:r>
              <a:rPr lang="en-US" b="0" i="0" dirty="0">
                <a:solidFill>
                  <a:srgbClr val="000000"/>
                </a:solidFill>
                <a:effectLst/>
                <a:latin typeface="Arial" panose="020B0604020202020204" pitchFamily="34" charset="0"/>
              </a:rPr>
              <a:t> − A Linked List contains the connection link to the first link called First.</a:t>
            </a:r>
          </a:p>
          <a:p>
            <a:pPr marL="285750" indent="-285750" algn="just">
              <a:buFont typeface="Courier New" panose="02070309020205020404" pitchFamily="49" charset="0"/>
              <a:buChar char="o"/>
            </a:pPr>
            <a:endParaRPr lang="en-US" dirty="0">
              <a:solidFill>
                <a:srgbClr val="000000"/>
              </a:solidFill>
              <a:latin typeface="Arial" panose="020B0604020202020204" pitchFamily="34" charset="0"/>
            </a:endParaRPr>
          </a:p>
          <a:p>
            <a:pPr marL="285750" indent="-285750" algn="just">
              <a:buFont typeface="Courier New" panose="02070309020205020404" pitchFamily="49" charset="0"/>
              <a:buChar char="o"/>
            </a:pPr>
            <a:endParaRPr lang="en-US" b="0" i="0" dirty="0">
              <a:solidFill>
                <a:srgbClr val="000000"/>
              </a:solidFill>
              <a:effectLst/>
              <a:latin typeface="Arial" panose="020B0604020202020204" pitchFamily="34" charset="0"/>
            </a:endParaRPr>
          </a:p>
          <a:p>
            <a:pPr algn="just"/>
            <a:r>
              <a:rPr lang="en-US" dirty="0">
                <a:solidFill>
                  <a:srgbClr val="000000"/>
                </a:solidFill>
                <a:latin typeface="Arial" panose="020B0604020202020204" pitchFamily="34" charset="0"/>
              </a:rPr>
              <a:t>                      HEAD</a:t>
            </a:r>
          </a:p>
          <a:p>
            <a:pPr marL="285750" indent="-285750" algn="just">
              <a:buFont typeface="Courier New" panose="02070309020205020404" pitchFamily="49" charset="0"/>
              <a:buChar char="o"/>
            </a:pPr>
            <a:endParaRPr lang="en-US" b="0" i="0" dirty="0">
              <a:solidFill>
                <a:srgbClr val="000000"/>
              </a:solidFill>
              <a:effectLst/>
              <a:latin typeface="Arial" panose="020B0604020202020204" pitchFamily="34" charset="0"/>
            </a:endParaRPr>
          </a:p>
          <a:p>
            <a:pPr marL="285750" indent="-285750" algn="just">
              <a:buFont typeface="Courier New" panose="02070309020205020404" pitchFamily="49" charset="0"/>
              <a:buChar char="o"/>
            </a:pPr>
            <a:endParaRPr lang="en-US" dirty="0">
              <a:solidFill>
                <a:srgbClr val="000000"/>
              </a:solidFill>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pPr algn="just"/>
            <a:endParaRPr lang="en-US" dirty="0">
              <a:solidFill>
                <a:srgbClr val="000000"/>
              </a:solidFill>
              <a:latin typeface="Arial" panose="020B0604020202020204" pitchFamily="34" charset="0"/>
            </a:endParaRPr>
          </a:p>
          <a:p>
            <a:r>
              <a:rPr lang="en-IN" dirty="0"/>
              <a:t>        DATA          NEXT       </a:t>
            </a:r>
          </a:p>
        </p:txBody>
      </p:sp>
      <p:sp>
        <p:nvSpPr>
          <p:cNvPr id="13" name="Rectangle 12">
            <a:extLst>
              <a:ext uri="{FF2B5EF4-FFF2-40B4-BE49-F238E27FC236}">
                <a16:creationId xmlns:a16="http://schemas.microsoft.com/office/drawing/2014/main" id="{DEABB243-CEDB-4FFA-952A-3518D23037B6}"/>
              </a:ext>
            </a:extLst>
          </p:cNvPr>
          <p:cNvSpPr/>
          <p:nvPr/>
        </p:nvSpPr>
        <p:spPr>
          <a:xfrm>
            <a:off x="798254" y="4056314"/>
            <a:ext cx="1003178" cy="719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D2571D97-35F2-42AD-9DFE-B93C35F3FAF3}"/>
              </a:ext>
            </a:extLst>
          </p:cNvPr>
          <p:cNvSpPr/>
          <p:nvPr/>
        </p:nvSpPr>
        <p:spPr>
          <a:xfrm>
            <a:off x="1759627" y="4058729"/>
            <a:ext cx="1003177" cy="719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774CE40B-EC7A-4B8D-B2D1-EA8B363274FA}"/>
              </a:ext>
            </a:extLst>
          </p:cNvPr>
          <p:cNvSpPr/>
          <p:nvPr/>
        </p:nvSpPr>
        <p:spPr>
          <a:xfrm>
            <a:off x="3414572" y="4058729"/>
            <a:ext cx="1207363" cy="7202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260C91FB-177B-4C53-AC93-591DDD7BBC4E}"/>
              </a:ext>
            </a:extLst>
          </p:cNvPr>
          <p:cNvSpPr/>
          <p:nvPr/>
        </p:nvSpPr>
        <p:spPr>
          <a:xfrm>
            <a:off x="4621935" y="4058729"/>
            <a:ext cx="1104161" cy="719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0940EB65-6C20-4F57-AD4B-A302BC9247CA}"/>
              </a:ext>
            </a:extLst>
          </p:cNvPr>
          <p:cNvSpPr/>
          <p:nvPr/>
        </p:nvSpPr>
        <p:spPr>
          <a:xfrm>
            <a:off x="6465906" y="4058729"/>
            <a:ext cx="1109341" cy="719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DE41FE82-8DA8-4C51-AE56-A7B50D735763}"/>
              </a:ext>
            </a:extLst>
          </p:cNvPr>
          <p:cNvSpPr/>
          <p:nvPr/>
        </p:nvSpPr>
        <p:spPr>
          <a:xfrm>
            <a:off x="7570067" y="4058728"/>
            <a:ext cx="1003177" cy="719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917E5688-6894-4202-9098-A00A5CB0A61B}"/>
              </a:ext>
            </a:extLst>
          </p:cNvPr>
          <p:cNvSpPr/>
          <p:nvPr/>
        </p:nvSpPr>
        <p:spPr>
          <a:xfrm>
            <a:off x="9087404" y="4056314"/>
            <a:ext cx="1207363" cy="719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4B8D22BA-43D4-4125-B132-CA18FCDBAC8E}"/>
              </a:ext>
            </a:extLst>
          </p:cNvPr>
          <p:cNvSpPr/>
          <p:nvPr/>
        </p:nvSpPr>
        <p:spPr>
          <a:xfrm>
            <a:off x="10191565" y="4056314"/>
            <a:ext cx="1104161" cy="719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91AF2616-6F2B-4A68-8EC3-9D016A9EE867}"/>
              </a:ext>
            </a:extLst>
          </p:cNvPr>
          <p:cNvCxnSpPr>
            <a:stCxn id="14" idx="3"/>
            <a:endCxn id="15" idx="1"/>
          </p:cNvCxnSpPr>
          <p:nvPr/>
        </p:nvCxnSpPr>
        <p:spPr>
          <a:xfrm>
            <a:off x="2762804" y="4418275"/>
            <a:ext cx="651768" cy="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537C812-A57D-4CA1-AB85-C53AD6E8163F}"/>
              </a:ext>
            </a:extLst>
          </p:cNvPr>
          <p:cNvCxnSpPr>
            <a:stCxn id="16" idx="3"/>
            <a:endCxn id="17" idx="1"/>
          </p:cNvCxnSpPr>
          <p:nvPr/>
        </p:nvCxnSpPr>
        <p:spPr>
          <a:xfrm>
            <a:off x="5726096" y="4418275"/>
            <a:ext cx="73981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BB8FC6B2-17E5-400D-BE50-637C61570915}"/>
              </a:ext>
            </a:extLst>
          </p:cNvPr>
          <p:cNvCxnSpPr>
            <a:stCxn id="18" idx="3"/>
            <a:endCxn id="19" idx="1"/>
          </p:cNvCxnSpPr>
          <p:nvPr/>
        </p:nvCxnSpPr>
        <p:spPr>
          <a:xfrm flipV="1">
            <a:off x="8573244" y="4415860"/>
            <a:ext cx="514160" cy="2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96DFE99-4245-45D8-8FC7-9551C8EE1B9C}"/>
              </a:ext>
            </a:extLst>
          </p:cNvPr>
          <p:cNvCxnSpPr/>
          <p:nvPr/>
        </p:nvCxnSpPr>
        <p:spPr>
          <a:xfrm flipV="1">
            <a:off x="1240654" y="3719744"/>
            <a:ext cx="501589" cy="3365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0824FEFB-D30A-4D08-B9BE-42AC3165085B}"/>
              </a:ext>
            </a:extLst>
          </p:cNvPr>
          <p:cNvSpPr txBox="1"/>
          <p:nvPr/>
        </p:nvSpPr>
        <p:spPr>
          <a:xfrm>
            <a:off x="1019817" y="4231194"/>
            <a:ext cx="580383" cy="369332"/>
          </a:xfrm>
          <a:prstGeom prst="rect">
            <a:avLst/>
          </a:prstGeom>
          <a:noFill/>
        </p:spPr>
        <p:txBody>
          <a:bodyPr wrap="square" rtlCol="0">
            <a:spAutoFit/>
          </a:bodyPr>
          <a:lstStyle/>
          <a:p>
            <a:r>
              <a:rPr lang="en-US" dirty="0">
                <a:latin typeface="Cooper Black" panose="0208090404030B020404" pitchFamily="18" charset="0"/>
              </a:rPr>
              <a:t>A</a:t>
            </a:r>
            <a:endParaRPr lang="en-IN" dirty="0">
              <a:latin typeface="Cooper Black" panose="0208090404030B020404" pitchFamily="18" charset="0"/>
            </a:endParaRPr>
          </a:p>
        </p:txBody>
      </p:sp>
      <p:sp>
        <p:nvSpPr>
          <p:cNvPr id="34" name="TextBox 33">
            <a:extLst>
              <a:ext uri="{FF2B5EF4-FFF2-40B4-BE49-F238E27FC236}">
                <a16:creationId xmlns:a16="http://schemas.microsoft.com/office/drawing/2014/main" id="{571F6183-8035-4756-B091-F1B4F88616A0}"/>
              </a:ext>
            </a:extLst>
          </p:cNvPr>
          <p:cNvSpPr txBox="1"/>
          <p:nvPr/>
        </p:nvSpPr>
        <p:spPr>
          <a:xfrm>
            <a:off x="3805930" y="4231194"/>
            <a:ext cx="651768" cy="369332"/>
          </a:xfrm>
          <a:prstGeom prst="rect">
            <a:avLst/>
          </a:prstGeom>
          <a:noFill/>
        </p:spPr>
        <p:txBody>
          <a:bodyPr wrap="square" rtlCol="0">
            <a:spAutoFit/>
          </a:bodyPr>
          <a:lstStyle/>
          <a:p>
            <a:r>
              <a:rPr lang="en-US" dirty="0">
                <a:latin typeface="Cooper Black" panose="0208090404030B020404" pitchFamily="18" charset="0"/>
              </a:rPr>
              <a:t>B</a:t>
            </a:r>
            <a:endParaRPr lang="en-IN" dirty="0">
              <a:latin typeface="Cooper Black" panose="0208090404030B020404" pitchFamily="18" charset="0"/>
            </a:endParaRPr>
          </a:p>
        </p:txBody>
      </p:sp>
      <p:sp>
        <p:nvSpPr>
          <p:cNvPr id="35" name="TextBox 34">
            <a:extLst>
              <a:ext uri="{FF2B5EF4-FFF2-40B4-BE49-F238E27FC236}">
                <a16:creationId xmlns:a16="http://schemas.microsoft.com/office/drawing/2014/main" id="{D8A897C2-3571-4419-AD2F-BA9D5BDB5F40}"/>
              </a:ext>
            </a:extLst>
          </p:cNvPr>
          <p:cNvSpPr txBox="1"/>
          <p:nvPr/>
        </p:nvSpPr>
        <p:spPr>
          <a:xfrm>
            <a:off x="6790319" y="4231194"/>
            <a:ext cx="615511" cy="369332"/>
          </a:xfrm>
          <a:prstGeom prst="rect">
            <a:avLst/>
          </a:prstGeom>
          <a:noFill/>
        </p:spPr>
        <p:txBody>
          <a:bodyPr wrap="square" rtlCol="0">
            <a:spAutoFit/>
          </a:bodyPr>
          <a:lstStyle/>
          <a:p>
            <a:r>
              <a:rPr lang="en-US" dirty="0">
                <a:latin typeface="Cooper Black" panose="0208090404030B020404" pitchFamily="18" charset="0"/>
              </a:rPr>
              <a:t>C</a:t>
            </a:r>
            <a:endParaRPr lang="en-IN" dirty="0">
              <a:latin typeface="Cooper Black" panose="0208090404030B020404" pitchFamily="18" charset="0"/>
            </a:endParaRPr>
          </a:p>
        </p:txBody>
      </p:sp>
      <p:sp>
        <p:nvSpPr>
          <p:cNvPr id="36" name="TextBox 35">
            <a:extLst>
              <a:ext uri="{FF2B5EF4-FFF2-40B4-BE49-F238E27FC236}">
                <a16:creationId xmlns:a16="http://schemas.microsoft.com/office/drawing/2014/main" id="{17776233-7B5F-49DC-BE5C-D5C3DA927B8A}"/>
              </a:ext>
            </a:extLst>
          </p:cNvPr>
          <p:cNvSpPr txBox="1"/>
          <p:nvPr/>
        </p:nvSpPr>
        <p:spPr>
          <a:xfrm>
            <a:off x="9486898" y="4231193"/>
            <a:ext cx="651026" cy="369332"/>
          </a:xfrm>
          <a:prstGeom prst="rect">
            <a:avLst/>
          </a:prstGeom>
          <a:noFill/>
        </p:spPr>
        <p:txBody>
          <a:bodyPr wrap="square" rtlCol="0">
            <a:spAutoFit/>
          </a:bodyPr>
          <a:lstStyle/>
          <a:p>
            <a:r>
              <a:rPr lang="en-US" dirty="0">
                <a:latin typeface="Cooper Black" panose="0208090404030B020404" pitchFamily="18" charset="0"/>
              </a:rPr>
              <a:t>D</a:t>
            </a:r>
            <a:endParaRPr lang="en-IN" dirty="0">
              <a:latin typeface="Cooper Black" panose="0208090404030B020404" pitchFamily="18" charset="0"/>
            </a:endParaRPr>
          </a:p>
        </p:txBody>
      </p:sp>
      <p:sp>
        <p:nvSpPr>
          <p:cNvPr id="37" name="Rectangle 36">
            <a:extLst>
              <a:ext uri="{FF2B5EF4-FFF2-40B4-BE49-F238E27FC236}">
                <a16:creationId xmlns:a16="http://schemas.microsoft.com/office/drawing/2014/main" id="{5C7480B0-3267-4BA9-899E-D507FC4BF826}"/>
              </a:ext>
            </a:extLst>
          </p:cNvPr>
          <p:cNvSpPr/>
          <p:nvPr/>
        </p:nvSpPr>
        <p:spPr>
          <a:xfrm>
            <a:off x="4621935" y="5188408"/>
            <a:ext cx="1310936" cy="8078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0" name="Rectangle 39">
            <a:extLst>
              <a:ext uri="{FF2B5EF4-FFF2-40B4-BE49-F238E27FC236}">
                <a16:creationId xmlns:a16="http://schemas.microsoft.com/office/drawing/2014/main" id="{2DB8A093-9A48-4D22-A89F-9FBC09ADA15E}"/>
              </a:ext>
            </a:extLst>
          </p:cNvPr>
          <p:cNvSpPr/>
          <p:nvPr/>
        </p:nvSpPr>
        <p:spPr>
          <a:xfrm>
            <a:off x="5925107" y="5188408"/>
            <a:ext cx="908482" cy="8078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2" name="Right Brace 41">
            <a:extLst>
              <a:ext uri="{FF2B5EF4-FFF2-40B4-BE49-F238E27FC236}">
                <a16:creationId xmlns:a16="http://schemas.microsoft.com/office/drawing/2014/main" id="{A19B2D29-7592-4F0B-A005-C681923F28C0}"/>
              </a:ext>
            </a:extLst>
          </p:cNvPr>
          <p:cNvSpPr/>
          <p:nvPr/>
        </p:nvSpPr>
        <p:spPr>
          <a:xfrm rot="5400000">
            <a:off x="5467327" y="5221833"/>
            <a:ext cx="561879" cy="225266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3" name="TextBox 42">
            <a:extLst>
              <a:ext uri="{FF2B5EF4-FFF2-40B4-BE49-F238E27FC236}">
                <a16:creationId xmlns:a16="http://schemas.microsoft.com/office/drawing/2014/main" id="{4E0491A3-F38C-4528-8AA7-93ABF4E6D48C}"/>
              </a:ext>
            </a:extLst>
          </p:cNvPr>
          <p:cNvSpPr txBox="1"/>
          <p:nvPr/>
        </p:nvSpPr>
        <p:spPr>
          <a:xfrm>
            <a:off x="5896627" y="6368948"/>
            <a:ext cx="1509203" cy="369332"/>
          </a:xfrm>
          <a:prstGeom prst="rect">
            <a:avLst/>
          </a:prstGeom>
          <a:noFill/>
        </p:spPr>
        <p:txBody>
          <a:bodyPr wrap="square" rtlCol="0">
            <a:spAutoFit/>
          </a:bodyPr>
          <a:lstStyle/>
          <a:p>
            <a:r>
              <a:rPr lang="en-US" dirty="0"/>
              <a:t>NODE</a:t>
            </a:r>
            <a:endParaRPr lang="en-IN" dirty="0"/>
          </a:p>
        </p:txBody>
      </p:sp>
      <p:cxnSp>
        <p:nvCxnSpPr>
          <p:cNvPr id="45" name="Straight Arrow Connector 44">
            <a:extLst>
              <a:ext uri="{FF2B5EF4-FFF2-40B4-BE49-F238E27FC236}">
                <a16:creationId xmlns:a16="http://schemas.microsoft.com/office/drawing/2014/main" id="{7C9317ED-C220-4DED-8BC5-8D43B032C2F6}"/>
              </a:ext>
            </a:extLst>
          </p:cNvPr>
          <p:cNvCxnSpPr>
            <a:stCxn id="40" idx="3"/>
          </p:cNvCxnSpPr>
          <p:nvPr/>
        </p:nvCxnSpPr>
        <p:spPr>
          <a:xfrm>
            <a:off x="6833589" y="5592342"/>
            <a:ext cx="845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B9C43ECA-36B6-4CE3-ABD9-FAD9E70100B7}"/>
              </a:ext>
            </a:extLst>
          </p:cNvPr>
          <p:cNvCxnSpPr/>
          <p:nvPr/>
        </p:nvCxnSpPr>
        <p:spPr>
          <a:xfrm flipH="1">
            <a:off x="3805930" y="5592342"/>
            <a:ext cx="8160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858FF8AE-FA29-462E-979D-CB0DC9501731}"/>
              </a:ext>
            </a:extLst>
          </p:cNvPr>
          <p:cNvSpPr txBox="1"/>
          <p:nvPr/>
        </p:nvSpPr>
        <p:spPr>
          <a:xfrm>
            <a:off x="7822808" y="5407676"/>
            <a:ext cx="1596292" cy="369332"/>
          </a:xfrm>
          <a:prstGeom prst="rect">
            <a:avLst/>
          </a:prstGeom>
          <a:noFill/>
        </p:spPr>
        <p:txBody>
          <a:bodyPr wrap="square" rtlCol="0">
            <a:spAutoFit/>
          </a:bodyPr>
          <a:lstStyle/>
          <a:p>
            <a:r>
              <a:rPr lang="en-US" dirty="0"/>
              <a:t>ADDRESS</a:t>
            </a:r>
            <a:endParaRPr lang="en-IN" dirty="0"/>
          </a:p>
        </p:txBody>
      </p:sp>
      <p:sp>
        <p:nvSpPr>
          <p:cNvPr id="49" name="TextBox 48">
            <a:extLst>
              <a:ext uri="{FF2B5EF4-FFF2-40B4-BE49-F238E27FC236}">
                <a16:creationId xmlns:a16="http://schemas.microsoft.com/office/drawing/2014/main" id="{C45B1487-E468-4413-B52B-B0468E094176}"/>
              </a:ext>
            </a:extLst>
          </p:cNvPr>
          <p:cNvSpPr txBox="1"/>
          <p:nvPr/>
        </p:nvSpPr>
        <p:spPr>
          <a:xfrm>
            <a:off x="3048371" y="5395795"/>
            <a:ext cx="1455938" cy="369332"/>
          </a:xfrm>
          <a:prstGeom prst="rect">
            <a:avLst/>
          </a:prstGeom>
          <a:noFill/>
        </p:spPr>
        <p:txBody>
          <a:bodyPr wrap="square" rtlCol="0">
            <a:spAutoFit/>
          </a:bodyPr>
          <a:lstStyle/>
          <a:p>
            <a:r>
              <a:rPr lang="en-US" dirty="0"/>
              <a:t>DATA</a:t>
            </a:r>
            <a:endParaRPr lang="en-IN" dirty="0"/>
          </a:p>
        </p:txBody>
      </p:sp>
    </p:spTree>
    <p:extLst>
      <p:ext uri="{BB962C8B-B14F-4D97-AF65-F5344CB8AC3E}">
        <p14:creationId xmlns:p14="http://schemas.microsoft.com/office/powerpoint/2010/main" val="23484014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418304-D4C6-4E5A-A996-CB9C1A8D7710}"/>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3" name="Rectangle 2">
            <a:extLst>
              <a:ext uri="{FF2B5EF4-FFF2-40B4-BE49-F238E27FC236}">
                <a16:creationId xmlns:a16="http://schemas.microsoft.com/office/drawing/2014/main" id="{6C736FB0-8D74-4533-800E-97EBAA952010}"/>
              </a:ext>
            </a:extLst>
          </p:cNvPr>
          <p:cNvSpPr/>
          <p:nvPr/>
        </p:nvSpPr>
        <p:spPr>
          <a:xfrm>
            <a:off x="0" y="0"/>
            <a:ext cx="12192000" cy="6858000"/>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5" name="TextBox 4">
            <a:extLst>
              <a:ext uri="{FF2B5EF4-FFF2-40B4-BE49-F238E27FC236}">
                <a16:creationId xmlns:a16="http://schemas.microsoft.com/office/drawing/2014/main" id="{B32858D3-3C32-47DC-9FC5-30663973C120}"/>
              </a:ext>
            </a:extLst>
          </p:cNvPr>
          <p:cNvSpPr txBox="1"/>
          <p:nvPr/>
        </p:nvSpPr>
        <p:spPr>
          <a:xfrm>
            <a:off x="213064" y="301841"/>
            <a:ext cx="11611992" cy="2031325"/>
          </a:xfrm>
          <a:prstGeom prst="rect">
            <a:avLst/>
          </a:prstGeom>
          <a:noFill/>
        </p:spPr>
        <p:txBody>
          <a:bodyPr wrap="square" rtlCol="0">
            <a:spAutoFit/>
          </a:bodyPr>
          <a:lstStyle/>
          <a:p>
            <a:r>
              <a:rPr lang="en-US" dirty="0">
                <a:latin typeface="Bahnschrift Light" panose="020B0502040204020203" pitchFamily="34" charset="0"/>
              </a:rPr>
              <a:t>Types of Linked Lists</a:t>
            </a:r>
          </a:p>
          <a:p>
            <a:r>
              <a:rPr lang="en-US" dirty="0">
                <a:latin typeface="Bahnschrift Light" panose="020B0502040204020203" pitchFamily="34" charset="0"/>
              </a:rPr>
              <a:t>Basically, there are 3 types of linked lists.</a:t>
            </a:r>
          </a:p>
          <a:p>
            <a:endParaRPr lang="en-US" dirty="0"/>
          </a:p>
          <a:p>
            <a:pPr marL="285750" indent="-285750">
              <a:buFont typeface="Wingdings" panose="05000000000000000000" pitchFamily="2" charset="2"/>
              <a:buChar char="§"/>
            </a:pPr>
            <a:r>
              <a:rPr lang="en-US" dirty="0">
                <a:latin typeface="Aharoni" panose="02010803020104030203" pitchFamily="2" charset="-79"/>
                <a:cs typeface="Aharoni" panose="02010803020104030203" pitchFamily="2" charset="-79"/>
              </a:rPr>
              <a:t>Singly Linked List: </a:t>
            </a:r>
            <a:r>
              <a:rPr lang="en-US" dirty="0"/>
              <a:t>A singly linked list is a list which has a value(data) and a reference to next node. In this, last node's next reference will be null.</a:t>
            </a:r>
          </a:p>
          <a:p>
            <a:endParaRPr lang="en-US" dirty="0"/>
          </a:p>
          <a:p>
            <a:endParaRPr lang="en-IN" dirty="0"/>
          </a:p>
        </p:txBody>
      </p:sp>
      <p:sp>
        <p:nvSpPr>
          <p:cNvPr id="6" name="Rectangle 5">
            <a:extLst>
              <a:ext uri="{FF2B5EF4-FFF2-40B4-BE49-F238E27FC236}">
                <a16:creationId xmlns:a16="http://schemas.microsoft.com/office/drawing/2014/main" id="{2663C693-9673-4A52-BA0B-3F5A05494719}"/>
              </a:ext>
            </a:extLst>
          </p:cNvPr>
          <p:cNvSpPr/>
          <p:nvPr/>
        </p:nvSpPr>
        <p:spPr>
          <a:xfrm>
            <a:off x="683580" y="2228294"/>
            <a:ext cx="1020933" cy="683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561E0597-526B-4D99-9CB6-15971872F4A3}"/>
              </a:ext>
            </a:extLst>
          </p:cNvPr>
          <p:cNvSpPr/>
          <p:nvPr/>
        </p:nvSpPr>
        <p:spPr>
          <a:xfrm>
            <a:off x="1677881" y="2228293"/>
            <a:ext cx="605159" cy="68358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B26772EC-3731-4CA2-AC87-22FB27007E32}"/>
              </a:ext>
            </a:extLst>
          </p:cNvPr>
          <p:cNvSpPr/>
          <p:nvPr/>
        </p:nvSpPr>
        <p:spPr>
          <a:xfrm>
            <a:off x="3289176" y="2237171"/>
            <a:ext cx="1020932" cy="6835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CB145C48-F71F-4AC7-A9D7-F7A925F2FE13}"/>
              </a:ext>
            </a:extLst>
          </p:cNvPr>
          <p:cNvSpPr/>
          <p:nvPr/>
        </p:nvSpPr>
        <p:spPr>
          <a:xfrm>
            <a:off x="4293884" y="2237171"/>
            <a:ext cx="551895" cy="6835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5BE4C6FB-B8D4-4390-AC26-F74EAAD723A8}"/>
              </a:ext>
            </a:extLst>
          </p:cNvPr>
          <p:cNvSpPr/>
          <p:nvPr/>
        </p:nvSpPr>
        <p:spPr>
          <a:xfrm>
            <a:off x="5841507" y="2228294"/>
            <a:ext cx="1020932" cy="6924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A1589022-E761-45DC-8F59-3A626FB78E4E}"/>
              </a:ext>
            </a:extLst>
          </p:cNvPr>
          <p:cNvSpPr/>
          <p:nvPr/>
        </p:nvSpPr>
        <p:spPr>
          <a:xfrm>
            <a:off x="6847643" y="2228293"/>
            <a:ext cx="538578" cy="6924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54AB644B-2092-45D7-8648-431ECD919667}"/>
              </a:ext>
            </a:extLst>
          </p:cNvPr>
          <p:cNvSpPr/>
          <p:nvPr/>
        </p:nvSpPr>
        <p:spPr>
          <a:xfrm>
            <a:off x="8273988" y="2237171"/>
            <a:ext cx="1069761" cy="674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987BF25F-4D45-43A7-A583-E5209B45AD34}"/>
              </a:ext>
            </a:extLst>
          </p:cNvPr>
          <p:cNvSpPr/>
          <p:nvPr/>
        </p:nvSpPr>
        <p:spPr>
          <a:xfrm>
            <a:off x="9343749" y="2237171"/>
            <a:ext cx="538580" cy="674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136D91F5-36CB-47CE-89DB-0A9CE1C43E2A}"/>
              </a:ext>
            </a:extLst>
          </p:cNvPr>
          <p:cNvCxnSpPr>
            <a:cxnSpLocks/>
            <a:stCxn id="7" idx="3"/>
            <a:endCxn id="8" idx="1"/>
          </p:cNvCxnSpPr>
          <p:nvPr/>
        </p:nvCxnSpPr>
        <p:spPr>
          <a:xfrm>
            <a:off x="2283040" y="2570084"/>
            <a:ext cx="1006136" cy="8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FCFD97F9-FA0A-44D2-8470-28F71E98E7BD}"/>
              </a:ext>
            </a:extLst>
          </p:cNvPr>
          <p:cNvCxnSpPr>
            <a:cxnSpLocks/>
            <a:stCxn id="9" idx="3"/>
            <a:endCxn id="10" idx="1"/>
          </p:cNvCxnSpPr>
          <p:nvPr/>
        </p:nvCxnSpPr>
        <p:spPr>
          <a:xfrm flipV="1">
            <a:off x="4845779" y="2574523"/>
            <a:ext cx="995728" cy="44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8285694-A176-4251-A6DF-6983549DD8A1}"/>
              </a:ext>
            </a:extLst>
          </p:cNvPr>
          <p:cNvCxnSpPr>
            <a:cxnSpLocks/>
            <a:stCxn id="11" idx="3"/>
            <a:endCxn id="12" idx="1"/>
          </p:cNvCxnSpPr>
          <p:nvPr/>
        </p:nvCxnSpPr>
        <p:spPr>
          <a:xfrm>
            <a:off x="7386221" y="2574522"/>
            <a:ext cx="88776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AB87967-CAF8-4562-BC54-1537DA5CA993}"/>
              </a:ext>
            </a:extLst>
          </p:cNvPr>
          <p:cNvCxnSpPr>
            <a:cxnSpLocks/>
            <a:stCxn id="13" idx="3"/>
          </p:cNvCxnSpPr>
          <p:nvPr/>
        </p:nvCxnSpPr>
        <p:spPr>
          <a:xfrm flipV="1">
            <a:off x="9882329" y="2570084"/>
            <a:ext cx="819755" cy="44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3DE83463-F837-4A13-A6E1-EF9DC01F994A}"/>
              </a:ext>
            </a:extLst>
          </p:cNvPr>
          <p:cNvSpPr txBox="1"/>
          <p:nvPr/>
        </p:nvSpPr>
        <p:spPr>
          <a:xfrm>
            <a:off x="890728" y="2411197"/>
            <a:ext cx="582967" cy="369332"/>
          </a:xfrm>
          <a:prstGeom prst="rect">
            <a:avLst/>
          </a:prstGeom>
          <a:noFill/>
        </p:spPr>
        <p:txBody>
          <a:bodyPr wrap="square" rtlCol="0">
            <a:spAutoFit/>
          </a:bodyPr>
          <a:lstStyle/>
          <a:p>
            <a:r>
              <a:rPr lang="en-US" dirty="0">
                <a:latin typeface="Cooper Black" panose="0208090404030B020404" pitchFamily="18" charset="0"/>
              </a:rPr>
              <a:t>A</a:t>
            </a:r>
            <a:endParaRPr lang="en-IN" dirty="0">
              <a:latin typeface="Cooper Black" panose="0208090404030B020404" pitchFamily="18" charset="0"/>
            </a:endParaRPr>
          </a:p>
        </p:txBody>
      </p:sp>
      <p:sp>
        <p:nvSpPr>
          <p:cNvPr id="24" name="TextBox 23">
            <a:extLst>
              <a:ext uri="{FF2B5EF4-FFF2-40B4-BE49-F238E27FC236}">
                <a16:creationId xmlns:a16="http://schemas.microsoft.com/office/drawing/2014/main" id="{22112B31-2141-427E-B577-69A079B6E44B}"/>
              </a:ext>
            </a:extLst>
          </p:cNvPr>
          <p:cNvSpPr txBox="1"/>
          <p:nvPr/>
        </p:nvSpPr>
        <p:spPr>
          <a:xfrm>
            <a:off x="3580291" y="2392258"/>
            <a:ext cx="523783" cy="369332"/>
          </a:xfrm>
          <a:prstGeom prst="rect">
            <a:avLst/>
          </a:prstGeom>
          <a:noFill/>
        </p:spPr>
        <p:txBody>
          <a:bodyPr wrap="square" rtlCol="0">
            <a:spAutoFit/>
          </a:bodyPr>
          <a:lstStyle/>
          <a:p>
            <a:r>
              <a:rPr lang="en-US" dirty="0">
                <a:latin typeface="Cooper Black" panose="0208090404030B020404" pitchFamily="18" charset="0"/>
              </a:rPr>
              <a:t>B</a:t>
            </a:r>
            <a:endParaRPr lang="en-IN" dirty="0">
              <a:latin typeface="Cooper Black" panose="0208090404030B020404" pitchFamily="18" charset="0"/>
            </a:endParaRPr>
          </a:p>
        </p:txBody>
      </p:sp>
      <p:sp>
        <p:nvSpPr>
          <p:cNvPr id="37" name="TextBox 36">
            <a:extLst>
              <a:ext uri="{FF2B5EF4-FFF2-40B4-BE49-F238E27FC236}">
                <a16:creationId xmlns:a16="http://schemas.microsoft.com/office/drawing/2014/main" id="{D389BB4A-5C2F-4CB8-B17B-68F593E6276E}"/>
              </a:ext>
            </a:extLst>
          </p:cNvPr>
          <p:cNvSpPr txBox="1"/>
          <p:nvPr/>
        </p:nvSpPr>
        <p:spPr>
          <a:xfrm>
            <a:off x="6041994" y="2385418"/>
            <a:ext cx="608120" cy="369332"/>
          </a:xfrm>
          <a:prstGeom prst="rect">
            <a:avLst/>
          </a:prstGeom>
          <a:noFill/>
        </p:spPr>
        <p:txBody>
          <a:bodyPr wrap="square" rtlCol="0">
            <a:spAutoFit/>
          </a:bodyPr>
          <a:lstStyle/>
          <a:p>
            <a:r>
              <a:rPr lang="en-US" dirty="0">
                <a:latin typeface="Cooper Black" panose="0208090404030B020404" pitchFamily="18" charset="0"/>
              </a:rPr>
              <a:t>C</a:t>
            </a:r>
            <a:endParaRPr lang="en-IN" dirty="0">
              <a:latin typeface="Cooper Black" panose="0208090404030B020404" pitchFamily="18" charset="0"/>
            </a:endParaRPr>
          </a:p>
        </p:txBody>
      </p:sp>
      <p:sp>
        <p:nvSpPr>
          <p:cNvPr id="38" name="TextBox 37">
            <a:extLst>
              <a:ext uri="{FF2B5EF4-FFF2-40B4-BE49-F238E27FC236}">
                <a16:creationId xmlns:a16="http://schemas.microsoft.com/office/drawing/2014/main" id="{BE0B5945-D80C-46D3-982B-70E4F8A0B92B}"/>
              </a:ext>
            </a:extLst>
          </p:cNvPr>
          <p:cNvSpPr txBox="1"/>
          <p:nvPr/>
        </p:nvSpPr>
        <p:spPr>
          <a:xfrm>
            <a:off x="8497408" y="2385418"/>
            <a:ext cx="577049" cy="369332"/>
          </a:xfrm>
          <a:prstGeom prst="rect">
            <a:avLst/>
          </a:prstGeom>
          <a:noFill/>
        </p:spPr>
        <p:txBody>
          <a:bodyPr wrap="square" rtlCol="0">
            <a:spAutoFit/>
          </a:bodyPr>
          <a:lstStyle/>
          <a:p>
            <a:r>
              <a:rPr lang="en-US" dirty="0">
                <a:latin typeface="Cooper Black" panose="0208090404030B020404" pitchFamily="18" charset="0"/>
              </a:rPr>
              <a:t>D</a:t>
            </a:r>
            <a:endParaRPr lang="en-IN" dirty="0">
              <a:latin typeface="Cooper Black" panose="0208090404030B020404" pitchFamily="18" charset="0"/>
            </a:endParaRPr>
          </a:p>
        </p:txBody>
      </p:sp>
      <p:sp>
        <p:nvSpPr>
          <p:cNvPr id="39" name="TextBox 38">
            <a:extLst>
              <a:ext uri="{FF2B5EF4-FFF2-40B4-BE49-F238E27FC236}">
                <a16:creationId xmlns:a16="http://schemas.microsoft.com/office/drawing/2014/main" id="{99EA3F73-2E54-4C38-ACB6-732C8AB77B44}"/>
              </a:ext>
            </a:extLst>
          </p:cNvPr>
          <p:cNvSpPr txBox="1"/>
          <p:nvPr/>
        </p:nvSpPr>
        <p:spPr>
          <a:xfrm>
            <a:off x="10691015" y="2333166"/>
            <a:ext cx="756028" cy="369332"/>
          </a:xfrm>
          <a:prstGeom prst="rect">
            <a:avLst/>
          </a:prstGeom>
          <a:noFill/>
        </p:spPr>
        <p:txBody>
          <a:bodyPr wrap="square" rtlCol="0">
            <a:spAutoFit/>
          </a:bodyPr>
          <a:lstStyle/>
          <a:p>
            <a:r>
              <a:rPr lang="en-US" dirty="0"/>
              <a:t>NULL</a:t>
            </a:r>
            <a:endParaRPr lang="en-IN" dirty="0"/>
          </a:p>
        </p:txBody>
      </p:sp>
      <p:sp>
        <p:nvSpPr>
          <p:cNvPr id="41" name="TextBox 40">
            <a:extLst>
              <a:ext uri="{FF2B5EF4-FFF2-40B4-BE49-F238E27FC236}">
                <a16:creationId xmlns:a16="http://schemas.microsoft.com/office/drawing/2014/main" id="{5A9286B4-E5A5-4218-B569-2D532B711797}"/>
              </a:ext>
            </a:extLst>
          </p:cNvPr>
          <p:cNvSpPr txBox="1"/>
          <p:nvPr/>
        </p:nvSpPr>
        <p:spPr>
          <a:xfrm>
            <a:off x="683580" y="3009529"/>
            <a:ext cx="923278" cy="372863"/>
          </a:xfrm>
          <a:prstGeom prst="rect">
            <a:avLst/>
          </a:prstGeom>
          <a:noFill/>
        </p:spPr>
        <p:txBody>
          <a:bodyPr wrap="square" rtlCol="0">
            <a:spAutoFit/>
          </a:bodyPr>
          <a:lstStyle/>
          <a:p>
            <a:r>
              <a:rPr lang="en-US" dirty="0"/>
              <a:t>DATA</a:t>
            </a:r>
            <a:endParaRPr lang="en-IN" dirty="0"/>
          </a:p>
        </p:txBody>
      </p:sp>
      <p:sp>
        <p:nvSpPr>
          <p:cNvPr id="44" name="TextBox 43">
            <a:extLst>
              <a:ext uri="{FF2B5EF4-FFF2-40B4-BE49-F238E27FC236}">
                <a16:creationId xmlns:a16="http://schemas.microsoft.com/office/drawing/2014/main" id="{6B9CBCFF-3752-4947-8AA5-8FB7085E7410}"/>
              </a:ext>
            </a:extLst>
          </p:cNvPr>
          <p:cNvSpPr txBox="1"/>
          <p:nvPr/>
        </p:nvSpPr>
        <p:spPr>
          <a:xfrm>
            <a:off x="1660863" y="3009529"/>
            <a:ext cx="2035946" cy="369332"/>
          </a:xfrm>
          <a:prstGeom prst="rect">
            <a:avLst/>
          </a:prstGeom>
          <a:noFill/>
        </p:spPr>
        <p:txBody>
          <a:bodyPr wrap="square" rtlCol="0">
            <a:spAutoFit/>
          </a:bodyPr>
          <a:lstStyle/>
          <a:p>
            <a:r>
              <a:rPr lang="en-US" dirty="0"/>
              <a:t>NEXT</a:t>
            </a:r>
            <a:endParaRPr lang="en-IN" dirty="0"/>
          </a:p>
        </p:txBody>
      </p:sp>
      <p:sp>
        <p:nvSpPr>
          <p:cNvPr id="50" name="TextBox 49">
            <a:extLst>
              <a:ext uri="{FF2B5EF4-FFF2-40B4-BE49-F238E27FC236}">
                <a16:creationId xmlns:a16="http://schemas.microsoft.com/office/drawing/2014/main" id="{FC9ABD42-EE4F-4B24-92EA-F5E6958D3821}"/>
              </a:ext>
            </a:extLst>
          </p:cNvPr>
          <p:cNvSpPr txBox="1"/>
          <p:nvPr/>
        </p:nvSpPr>
        <p:spPr>
          <a:xfrm>
            <a:off x="366944" y="3675355"/>
            <a:ext cx="1108009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haroni" panose="02010803020104030203" pitchFamily="2" charset="-79"/>
                <a:cs typeface="Aharoni" panose="02010803020104030203" pitchFamily="2" charset="-79"/>
              </a:rPr>
              <a:t>Doubly Linked List: </a:t>
            </a:r>
            <a:r>
              <a:rPr lang="en-US" dirty="0"/>
              <a:t>A doubly linked list is a list which has a data and 2 references, one for next node and another for previous node and last node's next reference will be null.</a:t>
            </a:r>
            <a:endParaRPr lang="en-IN" dirty="0"/>
          </a:p>
        </p:txBody>
      </p:sp>
      <p:sp>
        <p:nvSpPr>
          <p:cNvPr id="51" name="Rectangle 50">
            <a:extLst>
              <a:ext uri="{FF2B5EF4-FFF2-40B4-BE49-F238E27FC236}">
                <a16:creationId xmlns:a16="http://schemas.microsoft.com/office/drawing/2014/main" id="{8278BF2B-CA53-49D2-9780-124D1CDCEC13}"/>
              </a:ext>
            </a:extLst>
          </p:cNvPr>
          <p:cNvSpPr/>
          <p:nvPr/>
        </p:nvSpPr>
        <p:spPr>
          <a:xfrm>
            <a:off x="909909" y="5069149"/>
            <a:ext cx="581541"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2" name="Rectangle 51">
            <a:extLst>
              <a:ext uri="{FF2B5EF4-FFF2-40B4-BE49-F238E27FC236}">
                <a16:creationId xmlns:a16="http://schemas.microsoft.com/office/drawing/2014/main" id="{6B32A174-62F1-41A6-A436-5242931D81F6}"/>
              </a:ext>
            </a:extLst>
          </p:cNvPr>
          <p:cNvSpPr/>
          <p:nvPr/>
        </p:nvSpPr>
        <p:spPr>
          <a:xfrm>
            <a:off x="1473695" y="5069148"/>
            <a:ext cx="1003175" cy="594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3" name="Rectangle 52">
            <a:extLst>
              <a:ext uri="{FF2B5EF4-FFF2-40B4-BE49-F238E27FC236}">
                <a16:creationId xmlns:a16="http://schemas.microsoft.com/office/drawing/2014/main" id="{E8FFA917-E6D6-4243-936F-D58AD9BD2817}"/>
              </a:ext>
            </a:extLst>
          </p:cNvPr>
          <p:cNvSpPr/>
          <p:nvPr/>
        </p:nvSpPr>
        <p:spPr>
          <a:xfrm>
            <a:off x="2459115" y="5069148"/>
            <a:ext cx="581541"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4" name="Rectangle 53">
            <a:extLst>
              <a:ext uri="{FF2B5EF4-FFF2-40B4-BE49-F238E27FC236}">
                <a16:creationId xmlns:a16="http://schemas.microsoft.com/office/drawing/2014/main" id="{BF97915C-F39A-4F9A-A992-53039977EC2D}"/>
              </a:ext>
            </a:extLst>
          </p:cNvPr>
          <p:cNvSpPr/>
          <p:nvPr/>
        </p:nvSpPr>
        <p:spPr>
          <a:xfrm>
            <a:off x="3555505" y="5078507"/>
            <a:ext cx="581541"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5" name="Rectangle 54">
            <a:extLst>
              <a:ext uri="{FF2B5EF4-FFF2-40B4-BE49-F238E27FC236}">
                <a16:creationId xmlns:a16="http://schemas.microsoft.com/office/drawing/2014/main" id="{0E3BE19F-528F-4DB6-B933-F60263B835E7}"/>
              </a:ext>
            </a:extLst>
          </p:cNvPr>
          <p:cNvSpPr/>
          <p:nvPr/>
        </p:nvSpPr>
        <p:spPr>
          <a:xfrm>
            <a:off x="4119291" y="5078506"/>
            <a:ext cx="985420"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6C59644A-A2C8-4347-A323-ED497D56E428}"/>
              </a:ext>
            </a:extLst>
          </p:cNvPr>
          <p:cNvSpPr/>
          <p:nvPr/>
        </p:nvSpPr>
        <p:spPr>
          <a:xfrm>
            <a:off x="5056700" y="5076288"/>
            <a:ext cx="599296"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7" name="Rectangle 56">
            <a:extLst>
              <a:ext uri="{FF2B5EF4-FFF2-40B4-BE49-F238E27FC236}">
                <a16:creationId xmlns:a16="http://schemas.microsoft.com/office/drawing/2014/main" id="{7D102D19-005E-415C-A12C-6646DDC025AD}"/>
              </a:ext>
            </a:extLst>
          </p:cNvPr>
          <p:cNvSpPr/>
          <p:nvPr/>
        </p:nvSpPr>
        <p:spPr>
          <a:xfrm>
            <a:off x="6217018" y="5086823"/>
            <a:ext cx="581541"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8" name="Rectangle 57">
            <a:extLst>
              <a:ext uri="{FF2B5EF4-FFF2-40B4-BE49-F238E27FC236}">
                <a16:creationId xmlns:a16="http://schemas.microsoft.com/office/drawing/2014/main" id="{FE3C8617-FD3C-4602-BA48-82E1A17699C7}"/>
              </a:ext>
            </a:extLst>
          </p:cNvPr>
          <p:cNvSpPr/>
          <p:nvPr/>
        </p:nvSpPr>
        <p:spPr>
          <a:xfrm>
            <a:off x="6768303" y="5086821"/>
            <a:ext cx="1003175"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9" name="Rectangle 58">
            <a:extLst>
              <a:ext uri="{FF2B5EF4-FFF2-40B4-BE49-F238E27FC236}">
                <a16:creationId xmlns:a16="http://schemas.microsoft.com/office/drawing/2014/main" id="{45B58C65-A4BD-4278-AF92-23ED63D9579C}"/>
              </a:ext>
            </a:extLst>
          </p:cNvPr>
          <p:cNvSpPr/>
          <p:nvPr/>
        </p:nvSpPr>
        <p:spPr>
          <a:xfrm>
            <a:off x="7727957" y="5085166"/>
            <a:ext cx="546031"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0" name="Rectangle 59">
            <a:extLst>
              <a:ext uri="{FF2B5EF4-FFF2-40B4-BE49-F238E27FC236}">
                <a16:creationId xmlns:a16="http://schemas.microsoft.com/office/drawing/2014/main" id="{CBAF288C-F708-4DB2-AC52-6D3F09E7E816}"/>
              </a:ext>
            </a:extLst>
          </p:cNvPr>
          <p:cNvSpPr/>
          <p:nvPr/>
        </p:nvSpPr>
        <p:spPr>
          <a:xfrm>
            <a:off x="8794809" y="5076288"/>
            <a:ext cx="581541"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Rectangle 60">
            <a:extLst>
              <a:ext uri="{FF2B5EF4-FFF2-40B4-BE49-F238E27FC236}">
                <a16:creationId xmlns:a16="http://schemas.microsoft.com/office/drawing/2014/main" id="{EC4CEDDA-7463-44CB-88B1-AB08433BEC49}"/>
              </a:ext>
            </a:extLst>
          </p:cNvPr>
          <p:cNvSpPr/>
          <p:nvPr/>
        </p:nvSpPr>
        <p:spPr>
          <a:xfrm>
            <a:off x="9340935" y="5076288"/>
            <a:ext cx="1003175"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2" name="Rectangle 61">
            <a:extLst>
              <a:ext uri="{FF2B5EF4-FFF2-40B4-BE49-F238E27FC236}">
                <a16:creationId xmlns:a16="http://schemas.microsoft.com/office/drawing/2014/main" id="{CBF430D2-C53B-4F21-92DB-F036D4C51130}"/>
              </a:ext>
            </a:extLst>
          </p:cNvPr>
          <p:cNvSpPr/>
          <p:nvPr/>
        </p:nvSpPr>
        <p:spPr>
          <a:xfrm>
            <a:off x="10312262" y="5076288"/>
            <a:ext cx="546031" cy="594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3" name="TextBox 62">
            <a:extLst>
              <a:ext uri="{FF2B5EF4-FFF2-40B4-BE49-F238E27FC236}">
                <a16:creationId xmlns:a16="http://schemas.microsoft.com/office/drawing/2014/main" id="{36BA8DD8-B909-46EE-BCFA-B2F32E57DAA4}"/>
              </a:ext>
            </a:extLst>
          </p:cNvPr>
          <p:cNvSpPr txBox="1"/>
          <p:nvPr/>
        </p:nvSpPr>
        <p:spPr>
          <a:xfrm>
            <a:off x="1773505" y="5181844"/>
            <a:ext cx="581541" cy="369332"/>
          </a:xfrm>
          <a:prstGeom prst="rect">
            <a:avLst/>
          </a:prstGeom>
          <a:noFill/>
        </p:spPr>
        <p:txBody>
          <a:bodyPr wrap="square" rtlCol="0">
            <a:spAutoFit/>
          </a:bodyPr>
          <a:lstStyle/>
          <a:p>
            <a:r>
              <a:rPr lang="en-US" dirty="0">
                <a:latin typeface="Cooper Black" panose="0208090404030B020404" pitchFamily="18" charset="0"/>
              </a:rPr>
              <a:t>A</a:t>
            </a:r>
            <a:endParaRPr lang="en-IN" dirty="0">
              <a:latin typeface="Cooper Black" panose="0208090404030B020404" pitchFamily="18" charset="0"/>
            </a:endParaRPr>
          </a:p>
        </p:txBody>
      </p:sp>
      <p:sp>
        <p:nvSpPr>
          <p:cNvPr id="64" name="TextBox 63">
            <a:extLst>
              <a:ext uri="{FF2B5EF4-FFF2-40B4-BE49-F238E27FC236}">
                <a16:creationId xmlns:a16="http://schemas.microsoft.com/office/drawing/2014/main" id="{F830F974-011A-410F-9EB1-BDE1D1442874}"/>
              </a:ext>
            </a:extLst>
          </p:cNvPr>
          <p:cNvSpPr txBox="1"/>
          <p:nvPr/>
        </p:nvSpPr>
        <p:spPr>
          <a:xfrm>
            <a:off x="4416360" y="5202870"/>
            <a:ext cx="581541" cy="369332"/>
          </a:xfrm>
          <a:prstGeom prst="rect">
            <a:avLst/>
          </a:prstGeom>
          <a:noFill/>
        </p:spPr>
        <p:txBody>
          <a:bodyPr wrap="square" rtlCol="0">
            <a:spAutoFit/>
          </a:bodyPr>
          <a:lstStyle/>
          <a:p>
            <a:r>
              <a:rPr lang="en-US" dirty="0">
                <a:latin typeface="Cooper Black" panose="0208090404030B020404" pitchFamily="18" charset="0"/>
              </a:rPr>
              <a:t>B</a:t>
            </a:r>
            <a:endParaRPr lang="en-IN" dirty="0">
              <a:latin typeface="Cooper Black" panose="0208090404030B020404" pitchFamily="18" charset="0"/>
            </a:endParaRPr>
          </a:p>
        </p:txBody>
      </p:sp>
      <p:sp>
        <p:nvSpPr>
          <p:cNvPr id="65" name="TextBox 64">
            <a:extLst>
              <a:ext uri="{FF2B5EF4-FFF2-40B4-BE49-F238E27FC236}">
                <a16:creationId xmlns:a16="http://schemas.microsoft.com/office/drawing/2014/main" id="{40C09F71-2050-46B7-83AB-129105FA88B2}"/>
              </a:ext>
            </a:extLst>
          </p:cNvPr>
          <p:cNvSpPr txBox="1"/>
          <p:nvPr/>
        </p:nvSpPr>
        <p:spPr>
          <a:xfrm>
            <a:off x="7033071" y="5188984"/>
            <a:ext cx="546031" cy="369332"/>
          </a:xfrm>
          <a:prstGeom prst="rect">
            <a:avLst/>
          </a:prstGeom>
          <a:noFill/>
        </p:spPr>
        <p:txBody>
          <a:bodyPr wrap="square" rtlCol="0">
            <a:spAutoFit/>
          </a:bodyPr>
          <a:lstStyle/>
          <a:p>
            <a:r>
              <a:rPr lang="en-US" dirty="0">
                <a:latin typeface="Cooper Black" panose="0208090404030B020404" pitchFamily="18" charset="0"/>
              </a:rPr>
              <a:t>C</a:t>
            </a:r>
            <a:endParaRPr lang="en-IN" dirty="0">
              <a:latin typeface="Cooper Black" panose="0208090404030B020404" pitchFamily="18" charset="0"/>
            </a:endParaRPr>
          </a:p>
        </p:txBody>
      </p:sp>
      <p:sp>
        <p:nvSpPr>
          <p:cNvPr id="66" name="TextBox 65">
            <a:extLst>
              <a:ext uri="{FF2B5EF4-FFF2-40B4-BE49-F238E27FC236}">
                <a16:creationId xmlns:a16="http://schemas.microsoft.com/office/drawing/2014/main" id="{B72D9778-79AC-49B2-BE81-29CBC60FC2A8}"/>
              </a:ext>
            </a:extLst>
          </p:cNvPr>
          <p:cNvSpPr txBox="1"/>
          <p:nvPr/>
        </p:nvSpPr>
        <p:spPr>
          <a:xfrm>
            <a:off x="9664356" y="5197862"/>
            <a:ext cx="546031" cy="369332"/>
          </a:xfrm>
          <a:prstGeom prst="rect">
            <a:avLst/>
          </a:prstGeom>
          <a:noFill/>
        </p:spPr>
        <p:txBody>
          <a:bodyPr wrap="square" rtlCol="0">
            <a:spAutoFit/>
          </a:bodyPr>
          <a:lstStyle/>
          <a:p>
            <a:r>
              <a:rPr lang="en-US" dirty="0">
                <a:latin typeface="Cooper Black" panose="0208090404030B020404" pitchFamily="18" charset="0"/>
              </a:rPr>
              <a:t>D</a:t>
            </a:r>
            <a:endParaRPr lang="en-IN" dirty="0">
              <a:latin typeface="Cooper Black" panose="0208090404030B020404" pitchFamily="18" charset="0"/>
            </a:endParaRPr>
          </a:p>
        </p:txBody>
      </p:sp>
      <p:cxnSp>
        <p:nvCxnSpPr>
          <p:cNvPr id="68" name="Straight Arrow Connector 67">
            <a:extLst>
              <a:ext uri="{FF2B5EF4-FFF2-40B4-BE49-F238E27FC236}">
                <a16:creationId xmlns:a16="http://schemas.microsoft.com/office/drawing/2014/main" id="{8E36E479-8E37-4CF4-890B-2C1B263ECC47}"/>
              </a:ext>
            </a:extLst>
          </p:cNvPr>
          <p:cNvCxnSpPr/>
          <p:nvPr/>
        </p:nvCxnSpPr>
        <p:spPr>
          <a:xfrm>
            <a:off x="2759400" y="5277761"/>
            <a:ext cx="9374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33909CBD-6033-4726-8F85-9E9F1A9FDA9A}"/>
              </a:ext>
            </a:extLst>
          </p:cNvPr>
          <p:cNvCxnSpPr/>
          <p:nvPr/>
        </p:nvCxnSpPr>
        <p:spPr>
          <a:xfrm flipH="1">
            <a:off x="2799424" y="5459767"/>
            <a:ext cx="8973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E7A01DD3-1003-4F99-972C-7E83D1C531F8}"/>
              </a:ext>
            </a:extLst>
          </p:cNvPr>
          <p:cNvCxnSpPr/>
          <p:nvPr/>
        </p:nvCxnSpPr>
        <p:spPr>
          <a:xfrm>
            <a:off x="5424256" y="5277761"/>
            <a:ext cx="9410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E4414593-4611-4A18-BAC7-3C1E77CB696B}"/>
              </a:ext>
            </a:extLst>
          </p:cNvPr>
          <p:cNvCxnSpPr/>
          <p:nvPr/>
        </p:nvCxnSpPr>
        <p:spPr>
          <a:xfrm flipH="1">
            <a:off x="5424256" y="5459767"/>
            <a:ext cx="9217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0AEB5933-4758-4A3C-BA19-FF137CE93F11}"/>
              </a:ext>
            </a:extLst>
          </p:cNvPr>
          <p:cNvCxnSpPr/>
          <p:nvPr/>
        </p:nvCxnSpPr>
        <p:spPr>
          <a:xfrm>
            <a:off x="8066841" y="5273308"/>
            <a:ext cx="8611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77">
            <a:extLst>
              <a:ext uri="{FF2B5EF4-FFF2-40B4-BE49-F238E27FC236}">
                <a16:creationId xmlns:a16="http://schemas.microsoft.com/office/drawing/2014/main" id="{3CC755C6-94AD-4372-9E25-24EDEA12F384}"/>
              </a:ext>
            </a:extLst>
          </p:cNvPr>
          <p:cNvCxnSpPr/>
          <p:nvPr/>
        </p:nvCxnSpPr>
        <p:spPr>
          <a:xfrm flipH="1">
            <a:off x="8066841" y="5459767"/>
            <a:ext cx="8611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Straight Arrow Connector 79">
            <a:extLst>
              <a:ext uri="{FF2B5EF4-FFF2-40B4-BE49-F238E27FC236}">
                <a16:creationId xmlns:a16="http://schemas.microsoft.com/office/drawing/2014/main" id="{FD751977-B110-42AB-B7CB-2AA0441AE4DB}"/>
              </a:ext>
            </a:extLst>
          </p:cNvPr>
          <p:cNvCxnSpPr/>
          <p:nvPr/>
        </p:nvCxnSpPr>
        <p:spPr>
          <a:xfrm>
            <a:off x="10702084" y="5366510"/>
            <a:ext cx="5104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20BF38F8-3145-49F5-A7B0-D81BE6B3CDB8}"/>
              </a:ext>
            </a:extLst>
          </p:cNvPr>
          <p:cNvCxnSpPr/>
          <p:nvPr/>
        </p:nvCxnSpPr>
        <p:spPr>
          <a:xfrm flipH="1">
            <a:off x="683580" y="5459767"/>
            <a:ext cx="3462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Arrow Connector 83">
            <a:extLst>
              <a:ext uri="{FF2B5EF4-FFF2-40B4-BE49-F238E27FC236}">
                <a16:creationId xmlns:a16="http://schemas.microsoft.com/office/drawing/2014/main" id="{3CE64EF2-78A6-449F-B050-88747A8A4F47}"/>
              </a:ext>
            </a:extLst>
          </p:cNvPr>
          <p:cNvCxnSpPr/>
          <p:nvPr/>
        </p:nvCxnSpPr>
        <p:spPr>
          <a:xfrm>
            <a:off x="683580" y="5197862"/>
            <a:ext cx="51709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6565DFFA-F732-47BA-9FED-840403937935}"/>
              </a:ext>
            </a:extLst>
          </p:cNvPr>
          <p:cNvCxnSpPr/>
          <p:nvPr/>
        </p:nvCxnSpPr>
        <p:spPr>
          <a:xfrm flipV="1">
            <a:off x="710212" y="4682985"/>
            <a:ext cx="0" cy="514877"/>
          </a:xfrm>
          <a:prstGeom prst="line">
            <a:avLst/>
          </a:prstGeom>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DDA5FA6E-2752-4B65-BB83-AE1CD9A33848}"/>
              </a:ext>
            </a:extLst>
          </p:cNvPr>
          <p:cNvSpPr txBox="1"/>
          <p:nvPr/>
        </p:nvSpPr>
        <p:spPr>
          <a:xfrm>
            <a:off x="366944" y="4384199"/>
            <a:ext cx="833735" cy="369332"/>
          </a:xfrm>
          <a:prstGeom prst="rect">
            <a:avLst/>
          </a:prstGeom>
          <a:noFill/>
        </p:spPr>
        <p:txBody>
          <a:bodyPr wrap="square" rtlCol="0">
            <a:spAutoFit/>
          </a:bodyPr>
          <a:lstStyle/>
          <a:p>
            <a:r>
              <a:rPr lang="en-US" dirty="0"/>
              <a:t>HEAD</a:t>
            </a:r>
            <a:endParaRPr lang="en-IN" dirty="0"/>
          </a:p>
        </p:txBody>
      </p:sp>
      <p:sp>
        <p:nvSpPr>
          <p:cNvPr id="88" name="TextBox 87">
            <a:extLst>
              <a:ext uri="{FF2B5EF4-FFF2-40B4-BE49-F238E27FC236}">
                <a16:creationId xmlns:a16="http://schemas.microsoft.com/office/drawing/2014/main" id="{F9DDB62C-F644-4705-9F69-A38846272EBE}"/>
              </a:ext>
            </a:extLst>
          </p:cNvPr>
          <p:cNvSpPr txBox="1"/>
          <p:nvPr/>
        </p:nvSpPr>
        <p:spPr>
          <a:xfrm>
            <a:off x="86671" y="5301681"/>
            <a:ext cx="709067" cy="369332"/>
          </a:xfrm>
          <a:prstGeom prst="rect">
            <a:avLst/>
          </a:prstGeom>
          <a:noFill/>
        </p:spPr>
        <p:txBody>
          <a:bodyPr wrap="square" rtlCol="0">
            <a:spAutoFit/>
          </a:bodyPr>
          <a:lstStyle/>
          <a:p>
            <a:r>
              <a:rPr lang="en-US" dirty="0"/>
              <a:t>NULL</a:t>
            </a:r>
            <a:endParaRPr lang="en-IN" dirty="0"/>
          </a:p>
        </p:txBody>
      </p:sp>
      <p:sp>
        <p:nvSpPr>
          <p:cNvPr id="89" name="TextBox 88">
            <a:extLst>
              <a:ext uri="{FF2B5EF4-FFF2-40B4-BE49-F238E27FC236}">
                <a16:creationId xmlns:a16="http://schemas.microsoft.com/office/drawing/2014/main" id="{265143C2-F3D2-4C4C-A59B-F4C03D2E593C}"/>
              </a:ext>
            </a:extLst>
          </p:cNvPr>
          <p:cNvSpPr txBox="1"/>
          <p:nvPr/>
        </p:nvSpPr>
        <p:spPr>
          <a:xfrm>
            <a:off x="2979093" y="4735764"/>
            <a:ext cx="937407" cy="369332"/>
          </a:xfrm>
          <a:prstGeom prst="rect">
            <a:avLst/>
          </a:prstGeom>
          <a:noFill/>
        </p:spPr>
        <p:txBody>
          <a:bodyPr wrap="square" rtlCol="0">
            <a:spAutoFit/>
          </a:bodyPr>
          <a:lstStyle/>
          <a:p>
            <a:r>
              <a:rPr lang="en-US" dirty="0"/>
              <a:t>next</a:t>
            </a:r>
            <a:endParaRPr lang="en-IN" dirty="0"/>
          </a:p>
        </p:txBody>
      </p:sp>
      <p:sp>
        <p:nvSpPr>
          <p:cNvPr id="90" name="TextBox 89">
            <a:extLst>
              <a:ext uri="{FF2B5EF4-FFF2-40B4-BE49-F238E27FC236}">
                <a16:creationId xmlns:a16="http://schemas.microsoft.com/office/drawing/2014/main" id="{AB3C9C93-199F-4B90-B1F9-5D11A641A0A3}"/>
              </a:ext>
            </a:extLst>
          </p:cNvPr>
          <p:cNvSpPr txBox="1"/>
          <p:nvPr/>
        </p:nvSpPr>
        <p:spPr>
          <a:xfrm>
            <a:off x="774230" y="5813080"/>
            <a:ext cx="1120067" cy="369332"/>
          </a:xfrm>
          <a:prstGeom prst="rect">
            <a:avLst/>
          </a:prstGeom>
          <a:noFill/>
        </p:spPr>
        <p:txBody>
          <a:bodyPr wrap="square" rtlCol="0">
            <a:spAutoFit/>
          </a:bodyPr>
          <a:lstStyle/>
          <a:p>
            <a:r>
              <a:rPr lang="en-US" dirty="0"/>
              <a:t>previous</a:t>
            </a:r>
            <a:endParaRPr lang="en-IN" dirty="0"/>
          </a:p>
        </p:txBody>
      </p:sp>
      <p:sp>
        <p:nvSpPr>
          <p:cNvPr id="91" name="TextBox 90">
            <a:extLst>
              <a:ext uri="{FF2B5EF4-FFF2-40B4-BE49-F238E27FC236}">
                <a16:creationId xmlns:a16="http://schemas.microsoft.com/office/drawing/2014/main" id="{FC89FFA4-D082-470B-9FDD-5B57C02A6BB7}"/>
              </a:ext>
            </a:extLst>
          </p:cNvPr>
          <p:cNvSpPr txBox="1"/>
          <p:nvPr/>
        </p:nvSpPr>
        <p:spPr>
          <a:xfrm>
            <a:off x="2780928" y="5799779"/>
            <a:ext cx="1120067" cy="369332"/>
          </a:xfrm>
          <a:prstGeom prst="rect">
            <a:avLst/>
          </a:prstGeom>
          <a:noFill/>
        </p:spPr>
        <p:txBody>
          <a:bodyPr wrap="square" rtlCol="0">
            <a:spAutoFit/>
          </a:bodyPr>
          <a:lstStyle/>
          <a:p>
            <a:r>
              <a:rPr lang="en-US" dirty="0"/>
              <a:t>previous</a:t>
            </a:r>
            <a:endParaRPr lang="en-IN" dirty="0"/>
          </a:p>
        </p:txBody>
      </p:sp>
      <p:sp>
        <p:nvSpPr>
          <p:cNvPr id="92" name="TextBox 91">
            <a:extLst>
              <a:ext uri="{FF2B5EF4-FFF2-40B4-BE49-F238E27FC236}">
                <a16:creationId xmlns:a16="http://schemas.microsoft.com/office/drawing/2014/main" id="{61E90C8E-8429-40CF-8653-4BA409CFCB45}"/>
              </a:ext>
            </a:extLst>
          </p:cNvPr>
          <p:cNvSpPr txBox="1"/>
          <p:nvPr/>
        </p:nvSpPr>
        <p:spPr>
          <a:xfrm>
            <a:off x="5596703" y="4750078"/>
            <a:ext cx="815266" cy="369332"/>
          </a:xfrm>
          <a:prstGeom prst="rect">
            <a:avLst/>
          </a:prstGeom>
          <a:noFill/>
        </p:spPr>
        <p:txBody>
          <a:bodyPr wrap="square" rtlCol="0">
            <a:spAutoFit/>
          </a:bodyPr>
          <a:lstStyle/>
          <a:p>
            <a:r>
              <a:rPr lang="en-US" dirty="0"/>
              <a:t>next</a:t>
            </a:r>
            <a:endParaRPr lang="en-IN" dirty="0"/>
          </a:p>
        </p:txBody>
      </p:sp>
      <p:sp>
        <p:nvSpPr>
          <p:cNvPr id="93" name="TextBox 92">
            <a:extLst>
              <a:ext uri="{FF2B5EF4-FFF2-40B4-BE49-F238E27FC236}">
                <a16:creationId xmlns:a16="http://schemas.microsoft.com/office/drawing/2014/main" id="{E4C8CD69-5F62-4445-AE68-26F8B80DE2F8}"/>
              </a:ext>
            </a:extLst>
          </p:cNvPr>
          <p:cNvSpPr txBox="1"/>
          <p:nvPr/>
        </p:nvSpPr>
        <p:spPr>
          <a:xfrm>
            <a:off x="5481023" y="5792623"/>
            <a:ext cx="1229953" cy="369332"/>
          </a:xfrm>
          <a:prstGeom prst="rect">
            <a:avLst/>
          </a:prstGeom>
          <a:noFill/>
        </p:spPr>
        <p:txBody>
          <a:bodyPr wrap="square" rtlCol="0">
            <a:spAutoFit/>
          </a:bodyPr>
          <a:lstStyle/>
          <a:p>
            <a:r>
              <a:rPr lang="en-US" dirty="0"/>
              <a:t>previous</a:t>
            </a:r>
            <a:endParaRPr lang="en-IN" dirty="0"/>
          </a:p>
        </p:txBody>
      </p:sp>
      <p:sp>
        <p:nvSpPr>
          <p:cNvPr id="94" name="TextBox 93">
            <a:extLst>
              <a:ext uri="{FF2B5EF4-FFF2-40B4-BE49-F238E27FC236}">
                <a16:creationId xmlns:a16="http://schemas.microsoft.com/office/drawing/2014/main" id="{0781B57A-6281-473F-908E-BD3C304BF386}"/>
              </a:ext>
            </a:extLst>
          </p:cNvPr>
          <p:cNvSpPr txBox="1"/>
          <p:nvPr/>
        </p:nvSpPr>
        <p:spPr>
          <a:xfrm>
            <a:off x="8186229" y="4722998"/>
            <a:ext cx="1000985" cy="369332"/>
          </a:xfrm>
          <a:prstGeom prst="rect">
            <a:avLst/>
          </a:prstGeom>
          <a:noFill/>
        </p:spPr>
        <p:txBody>
          <a:bodyPr wrap="square" rtlCol="0">
            <a:spAutoFit/>
          </a:bodyPr>
          <a:lstStyle/>
          <a:p>
            <a:r>
              <a:rPr lang="en-US" dirty="0"/>
              <a:t>next</a:t>
            </a:r>
            <a:endParaRPr lang="en-IN" dirty="0"/>
          </a:p>
        </p:txBody>
      </p:sp>
      <p:sp>
        <p:nvSpPr>
          <p:cNvPr id="95" name="TextBox 94">
            <a:extLst>
              <a:ext uri="{FF2B5EF4-FFF2-40B4-BE49-F238E27FC236}">
                <a16:creationId xmlns:a16="http://schemas.microsoft.com/office/drawing/2014/main" id="{223087DE-8C88-42CF-88D8-3B9DB8EBE804}"/>
              </a:ext>
            </a:extLst>
          </p:cNvPr>
          <p:cNvSpPr txBox="1"/>
          <p:nvPr/>
        </p:nvSpPr>
        <p:spPr>
          <a:xfrm>
            <a:off x="8036051" y="5821725"/>
            <a:ext cx="1375021" cy="369332"/>
          </a:xfrm>
          <a:prstGeom prst="rect">
            <a:avLst/>
          </a:prstGeom>
          <a:noFill/>
        </p:spPr>
        <p:txBody>
          <a:bodyPr wrap="square" rtlCol="0">
            <a:spAutoFit/>
          </a:bodyPr>
          <a:lstStyle/>
          <a:p>
            <a:r>
              <a:rPr lang="en-US" dirty="0"/>
              <a:t>previous</a:t>
            </a:r>
            <a:endParaRPr lang="en-IN" dirty="0"/>
          </a:p>
        </p:txBody>
      </p:sp>
      <p:sp>
        <p:nvSpPr>
          <p:cNvPr id="96" name="TextBox 95">
            <a:extLst>
              <a:ext uri="{FF2B5EF4-FFF2-40B4-BE49-F238E27FC236}">
                <a16:creationId xmlns:a16="http://schemas.microsoft.com/office/drawing/2014/main" id="{BE9D2A3E-F87D-4E88-A545-C341C3AB4115}"/>
              </a:ext>
            </a:extLst>
          </p:cNvPr>
          <p:cNvSpPr txBox="1"/>
          <p:nvPr/>
        </p:nvSpPr>
        <p:spPr>
          <a:xfrm>
            <a:off x="10924225" y="4900500"/>
            <a:ext cx="756028" cy="369332"/>
          </a:xfrm>
          <a:prstGeom prst="rect">
            <a:avLst/>
          </a:prstGeom>
          <a:noFill/>
        </p:spPr>
        <p:txBody>
          <a:bodyPr wrap="square" rtlCol="0">
            <a:spAutoFit/>
          </a:bodyPr>
          <a:lstStyle/>
          <a:p>
            <a:r>
              <a:rPr lang="en-US" dirty="0"/>
              <a:t>next</a:t>
            </a:r>
            <a:endParaRPr lang="en-IN" dirty="0"/>
          </a:p>
        </p:txBody>
      </p:sp>
      <p:sp>
        <p:nvSpPr>
          <p:cNvPr id="97" name="TextBox 96">
            <a:extLst>
              <a:ext uri="{FF2B5EF4-FFF2-40B4-BE49-F238E27FC236}">
                <a16:creationId xmlns:a16="http://schemas.microsoft.com/office/drawing/2014/main" id="{29F26AD5-B06B-4F36-BB91-F5F584FF67F1}"/>
              </a:ext>
            </a:extLst>
          </p:cNvPr>
          <p:cNvSpPr txBox="1"/>
          <p:nvPr/>
        </p:nvSpPr>
        <p:spPr>
          <a:xfrm>
            <a:off x="11200495" y="5196948"/>
            <a:ext cx="788488" cy="369332"/>
          </a:xfrm>
          <a:prstGeom prst="rect">
            <a:avLst/>
          </a:prstGeom>
          <a:noFill/>
        </p:spPr>
        <p:txBody>
          <a:bodyPr wrap="square" rtlCol="0">
            <a:spAutoFit/>
          </a:bodyPr>
          <a:lstStyle/>
          <a:p>
            <a:r>
              <a:rPr lang="en-US" dirty="0"/>
              <a:t>NULL</a:t>
            </a:r>
            <a:endParaRPr lang="en-IN" dirty="0"/>
          </a:p>
        </p:txBody>
      </p:sp>
    </p:spTree>
    <p:extLst>
      <p:ext uri="{BB962C8B-B14F-4D97-AF65-F5344CB8AC3E}">
        <p14:creationId xmlns:p14="http://schemas.microsoft.com/office/powerpoint/2010/main" val="1626561613"/>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32ABB4-CBFA-42C3-A310-54E8CF8F5BF3}"/>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3" name="Rectangle 2">
            <a:extLst>
              <a:ext uri="{FF2B5EF4-FFF2-40B4-BE49-F238E27FC236}">
                <a16:creationId xmlns:a16="http://schemas.microsoft.com/office/drawing/2014/main" id="{A89985F5-B277-4315-AF6D-E413997FA4BC}"/>
              </a:ext>
            </a:extLst>
          </p:cNvPr>
          <p:cNvSpPr/>
          <p:nvPr/>
        </p:nvSpPr>
        <p:spPr>
          <a:xfrm>
            <a:off x="0" y="0"/>
            <a:ext cx="12192000" cy="685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F9F39A1A-DFB8-435C-9E1A-A503F51514C6}"/>
              </a:ext>
            </a:extLst>
          </p:cNvPr>
          <p:cNvSpPr txBox="1"/>
          <p:nvPr/>
        </p:nvSpPr>
        <p:spPr>
          <a:xfrm>
            <a:off x="338090" y="254283"/>
            <a:ext cx="11301274" cy="5355312"/>
          </a:xfrm>
          <a:prstGeom prst="rect">
            <a:avLst/>
          </a:prstGeom>
          <a:noFill/>
        </p:spPr>
        <p:txBody>
          <a:bodyPr wrap="square" rtlCol="0">
            <a:spAutoFit/>
          </a:bodyPr>
          <a:lstStyle/>
          <a:p>
            <a:pPr marL="285750" indent="-285750">
              <a:buFont typeface="Wingdings" panose="05000000000000000000" pitchFamily="2" charset="2"/>
              <a:buChar char="§"/>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
            </a:pPr>
            <a:r>
              <a:rPr lang="en-US" dirty="0">
                <a:latin typeface="Aharoni" panose="02010803020104030203" pitchFamily="2" charset="-79"/>
                <a:cs typeface="Aharoni" panose="02010803020104030203" pitchFamily="2" charset="-79"/>
              </a:rPr>
              <a:t>Circular Linked List: </a:t>
            </a:r>
            <a:r>
              <a:rPr lang="en-US" dirty="0">
                <a:latin typeface="Sitka Text" panose="02000505000000020004" pitchFamily="2" charset="0"/>
                <a:cs typeface="Aharoni" panose="02010803020104030203" pitchFamily="2" charset="-79"/>
              </a:rPr>
              <a:t>In circular linked list, last node's next reference will be head or first element. Circular linked list can be singly linked list or doubly linked list.</a:t>
            </a:r>
          </a:p>
          <a:p>
            <a:endParaRPr lang="en-US" dirty="0">
              <a:latin typeface="Sitka Text" panose="02000505000000020004" pitchFamily="2" charset="0"/>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rial Black" panose="020B0A04020102020204" pitchFamily="34" charset="0"/>
                <a:cs typeface="Aharoni" panose="02010803020104030203" pitchFamily="2" charset="-79"/>
              </a:rPr>
              <a:t>Pros and Cons: </a:t>
            </a:r>
            <a:r>
              <a:rPr lang="en-US" dirty="0"/>
              <a:t>Main advantage of linked list is that it is a dynamic data structure. Unlike in array where length of array is predefined, we can add dynamic number of data in linked list without worrying about size of linked list. So linked list can be used where there is an unknown number of data that needs to be stored at run time.</a:t>
            </a:r>
          </a:p>
          <a:p>
            <a:endParaRPr lang="en-US" dirty="0"/>
          </a:p>
          <a:p>
            <a:r>
              <a:rPr lang="en-US" dirty="0"/>
              <a:t>     Disadvantage of linked list is that it takes more space than array. Because it stores reference of next/previous  </a:t>
            </a:r>
          </a:p>
          <a:p>
            <a:r>
              <a:rPr lang="en-US" dirty="0"/>
              <a:t>     nodes.          </a:t>
            </a:r>
            <a:endParaRPr lang="en-IN" dirty="0"/>
          </a:p>
        </p:txBody>
      </p:sp>
      <p:sp>
        <p:nvSpPr>
          <p:cNvPr id="5" name="Rectangle 4">
            <a:extLst>
              <a:ext uri="{FF2B5EF4-FFF2-40B4-BE49-F238E27FC236}">
                <a16:creationId xmlns:a16="http://schemas.microsoft.com/office/drawing/2014/main" id="{0ADD1498-4FA4-4AAA-BD33-574A05B32D05}"/>
              </a:ext>
            </a:extLst>
          </p:cNvPr>
          <p:cNvSpPr/>
          <p:nvPr/>
        </p:nvSpPr>
        <p:spPr>
          <a:xfrm>
            <a:off x="995779" y="1837674"/>
            <a:ext cx="1118587" cy="6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937B3145-37A8-4217-9561-2906DABBCFC8}"/>
              </a:ext>
            </a:extLst>
          </p:cNvPr>
          <p:cNvSpPr/>
          <p:nvPr/>
        </p:nvSpPr>
        <p:spPr>
          <a:xfrm>
            <a:off x="2087732" y="1842105"/>
            <a:ext cx="710214" cy="6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B022C0EF-1070-45DA-8502-E55FF71F149B}"/>
              </a:ext>
            </a:extLst>
          </p:cNvPr>
          <p:cNvSpPr/>
          <p:nvPr/>
        </p:nvSpPr>
        <p:spPr>
          <a:xfrm>
            <a:off x="3546629" y="1856649"/>
            <a:ext cx="1118587" cy="6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0AAC600A-9DAF-4184-BDB9-91D9354C2BDE}"/>
              </a:ext>
            </a:extLst>
          </p:cNvPr>
          <p:cNvSpPr/>
          <p:nvPr/>
        </p:nvSpPr>
        <p:spPr>
          <a:xfrm>
            <a:off x="4660037" y="1853208"/>
            <a:ext cx="683582" cy="6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930DCACD-6C77-4AE8-955D-50AB3DD487C9}"/>
              </a:ext>
            </a:extLst>
          </p:cNvPr>
          <p:cNvSpPr/>
          <p:nvPr/>
        </p:nvSpPr>
        <p:spPr>
          <a:xfrm>
            <a:off x="5903650" y="1837674"/>
            <a:ext cx="1118587" cy="6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789D747D-3284-4688-940A-A60770691621}"/>
              </a:ext>
            </a:extLst>
          </p:cNvPr>
          <p:cNvSpPr/>
          <p:nvPr/>
        </p:nvSpPr>
        <p:spPr>
          <a:xfrm>
            <a:off x="7005960" y="1837674"/>
            <a:ext cx="710214" cy="6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7C87B0B9-89AA-47CA-9B59-2323533E5F51}"/>
              </a:ext>
            </a:extLst>
          </p:cNvPr>
          <p:cNvSpPr/>
          <p:nvPr/>
        </p:nvSpPr>
        <p:spPr>
          <a:xfrm>
            <a:off x="8566951" y="1837674"/>
            <a:ext cx="1118587" cy="6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94802899-771F-4BF9-8B7E-9A0F46892775}"/>
              </a:ext>
            </a:extLst>
          </p:cNvPr>
          <p:cNvSpPr/>
          <p:nvPr/>
        </p:nvSpPr>
        <p:spPr>
          <a:xfrm>
            <a:off x="9681098" y="1837674"/>
            <a:ext cx="710214" cy="6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D282A556-720B-4FFF-8636-E8AC71B4DF44}"/>
              </a:ext>
            </a:extLst>
          </p:cNvPr>
          <p:cNvCxnSpPr>
            <a:stCxn id="6" idx="3"/>
            <a:endCxn id="7" idx="1"/>
          </p:cNvCxnSpPr>
          <p:nvPr/>
        </p:nvCxnSpPr>
        <p:spPr>
          <a:xfrm>
            <a:off x="2797946" y="2175018"/>
            <a:ext cx="748683" cy="145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3135AB-6AAC-4231-93C6-2C3D4E58B9BC}"/>
              </a:ext>
            </a:extLst>
          </p:cNvPr>
          <p:cNvCxnSpPr>
            <a:stCxn id="8" idx="3"/>
          </p:cNvCxnSpPr>
          <p:nvPr/>
        </p:nvCxnSpPr>
        <p:spPr>
          <a:xfrm flipV="1">
            <a:off x="5343619" y="2186119"/>
            <a:ext cx="556331"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C1A54283-5462-4F65-BC28-10C9A2354A51}"/>
              </a:ext>
            </a:extLst>
          </p:cNvPr>
          <p:cNvCxnSpPr>
            <a:stCxn id="10" idx="3"/>
            <a:endCxn id="11" idx="1"/>
          </p:cNvCxnSpPr>
          <p:nvPr/>
        </p:nvCxnSpPr>
        <p:spPr>
          <a:xfrm>
            <a:off x="7716174" y="2170587"/>
            <a:ext cx="85077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5625EC09-A456-472E-842D-368D4A051DF3}"/>
              </a:ext>
            </a:extLst>
          </p:cNvPr>
          <p:cNvCxnSpPr>
            <a:cxnSpLocks/>
            <a:stCxn id="12" idx="2"/>
          </p:cNvCxnSpPr>
          <p:nvPr/>
        </p:nvCxnSpPr>
        <p:spPr>
          <a:xfrm>
            <a:off x="10036205" y="2503499"/>
            <a:ext cx="0" cy="47051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1E589805-CF38-4030-9AA6-7D3D0CB0B297}"/>
              </a:ext>
            </a:extLst>
          </p:cNvPr>
          <p:cNvCxnSpPr>
            <a:cxnSpLocks/>
          </p:cNvCxnSpPr>
          <p:nvPr/>
        </p:nvCxnSpPr>
        <p:spPr>
          <a:xfrm flipH="1">
            <a:off x="666935" y="2947381"/>
            <a:ext cx="9369271" cy="26635"/>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98502D13-C3AE-4BE5-9F1B-D9F1C08DDF5F}"/>
              </a:ext>
            </a:extLst>
          </p:cNvPr>
          <p:cNvCxnSpPr>
            <a:cxnSpLocks/>
          </p:cNvCxnSpPr>
          <p:nvPr/>
        </p:nvCxnSpPr>
        <p:spPr>
          <a:xfrm>
            <a:off x="666935" y="2135073"/>
            <a:ext cx="328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B9A956EE-E949-4735-B24E-D061D5CC5FB1}"/>
              </a:ext>
            </a:extLst>
          </p:cNvPr>
          <p:cNvCxnSpPr/>
          <p:nvPr/>
        </p:nvCxnSpPr>
        <p:spPr>
          <a:xfrm>
            <a:off x="408373" y="1961965"/>
            <a:ext cx="5874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5033D8E2-5211-4674-B421-428DEEA96EDC}"/>
              </a:ext>
            </a:extLst>
          </p:cNvPr>
          <p:cNvSpPr txBox="1"/>
          <p:nvPr/>
        </p:nvSpPr>
        <p:spPr>
          <a:xfrm>
            <a:off x="263001" y="1583753"/>
            <a:ext cx="807868" cy="369332"/>
          </a:xfrm>
          <a:prstGeom prst="rect">
            <a:avLst/>
          </a:prstGeom>
          <a:noFill/>
        </p:spPr>
        <p:txBody>
          <a:bodyPr wrap="square" rtlCol="0">
            <a:spAutoFit/>
          </a:bodyPr>
          <a:lstStyle/>
          <a:p>
            <a:r>
              <a:rPr lang="en-US" dirty="0"/>
              <a:t>HEAD</a:t>
            </a:r>
            <a:endParaRPr lang="en-IN" dirty="0"/>
          </a:p>
        </p:txBody>
      </p:sp>
      <p:cxnSp>
        <p:nvCxnSpPr>
          <p:cNvPr id="48" name="Straight Connector 47">
            <a:extLst>
              <a:ext uri="{FF2B5EF4-FFF2-40B4-BE49-F238E27FC236}">
                <a16:creationId xmlns:a16="http://schemas.microsoft.com/office/drawing/2014/main" id="{8EE4C394-291D-4F06-850C-015C57C10BC8}"/>
              </a:ext>
            </a:extLst>
          </p:cNvPr>
          <p:cNvCxnSpPr>
            <a:cxnSpLocks/>
          </p:cNvCxnSpPr>
          <p:nvPr/>
        </p:nvCxnSpPr>
        <p:spPr>
          <a:xfrm>
            <a:off x="685800" y="2135073"/>
            <a:ext cx="0" cy="857918"/>
          </a:xfrm>
          <a:prstGeom prst="line">
            <a:avLst/>
          </a:prstGeom>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76CE2EA0-2DD2-44EF-8AB0-25A6C3C8C473}"/>
              </a:ext>
            </a:extLst>
          </p:cNvPr>
          <p:cNvSpPr txBox="1"/>
          <p:nvPr/>
        </p:nvSpPr>
        <p:spPr>
          <a:xfrm>
            <a:off x="1269877" y="1944289"/>
            <a:ext cx="589626" cy="369332"/>
          </a:xfrm>
          <a:prstGeom prst="rect">
            <a:avLst/>
          </a:prstGeom>
          <a:noFill/>
        </p:spPr>
        <p:txBody>
          <a:bodyPr wrap="square" rtlCol="0">
            <a:spAutoFit/>
          </a:bodyPr>
          <a:lstStyle/>
          <a:p>
            <a:r>
              <a:rPr lang="en-US" dirty="0">
                <a:latin typeface="Cooper Black" panose="0208090404030B020404" pitchFamily="18" charset="0"/>
              </a:rPr>
              <a:t>A</a:t>
            </a:r>
            <a:endParaRPr lang="en-IN" dirty="0">
              <a:latin typeface="Cooper Black" panose="0208090404030B020404" pitchFamily="18" charset="0"/>
            </a:endParaRPr>
          </a:p>
        </p:txBody>
      </p:sp>
      <p:sp>
        <p:nvSpPr>
          <p:cNvPr id="53" name="TextBox 52">
            <a:extLst>
              <a:ext uri="{FF2B5EF4-FFF2-40B4-BE49-F238E27FC236}">
                <a16:creationId xmlns:a16="http://schemas.microsoft.com/office/drawing/2014/main" id="{FEDE8C90-33C4-4A47-ACB9-54D9ABF607E9}"/>
              </a:ext>
            </a:extLst>
          </p:cNvPr>
          <p:cNvSpPr txBox="1"/>
          <p:nvPr/>
        </p:nvSpPr>
        <p:spPr>
          <a:xfrm>
            <a:off x="3883426" y="1987230"/>
            <a:ext cx="683211" cy="369332"/>
          </a:xfrm>
          <a:prstGeom prst="rect">
            <a:avLst/>
          </a:prstGeom>
          <a:noFill/>
        </p:spPr>
        <p:txBody>
          <a:bodyPr wrap="square" rtlCol="0">
            <a:spAutoFit/>
          </a:bodyPr>
          <a:lstStyle/>
          <a:p>
            <a:r>
              <a:rPr lang="en-US" dirty="0">
                <a:latin typeface="Cooper Black" panose="0208090404030B020404" pitchFamily="18" charset="0"/>
              </a:rPr>
              <a:t>B</a:t>
            </a:r>
            <a:endParaRPr lang="en-IN" dirty="0">
              <a:latin typeface="Cooper Black" panose="0208090404030B020404" pitchFamily="18" charset="0"/>
            </a:endParaRPr>
          </a:p>
        </p:txBody>
      </p:sp>
      <p:sp>
        <p:nvSpPr>
          <p:cNvPr id="54" name="TextBox 53">
            <a:extLst>
              <a:ext uri="{FF2B5EF4-FFF2-40B4-BE49-F238E27FC236}">
                <a16:creationId xmlns:a16="http://schemas.microsoft.com/office/drawing/2014/main" id="{B9B4D1D5-058B-406F-8B57-FAABD868E660}"/>
              </a:ext>
            </a:extLst>
          </p:cNvPr>
          <p:cNvSpPr txBox="1"/>
          <p:nvPr/>
        </p:nvSpPr>
        <p:spPr>
          <a:xfrm>
            <a:off x="6223982" y="1990418"/>
            <a:ext cx="595544" cy="369332"/>
          </a:xfrm>
          <a:prstGeom prst="rect">
            <a:avLst/>
          </a:prstGeom>
          <a:noFill/>
        </p:spPr>
        <p:txBody>
          <a:bodyPr wrap="square" rtlCol="0">
            <a:spAutoFit/>
          </a:bodyPr>
          <a:lstStyle/>
          <a:p>
            <a:r>
              <a:rPr lang="en-US" dirty="0">
                <a:latin typeface="Cooper Black" panose="0208090404030B020404" pitchFamily="18" charset="0"/>
              </a:rPr>
              <a:t>C</a:t>
            </a:r>
            <a:endParaRPr lang="en-IN" dirty="0">
              <a:latin typeface="Cooper Black" panose="0208090404030B020404" pitchFamily="18" charset="0"/>
            </a:endParaRPr>
          </a:p>
        </p:txBody>
      </p:sp>
      <p:sp>
        <p:nvSpPr>
          <p:cNvPr id="55" name="TextBox 54">
            <a:extLst>
              <a:ext uri="{FF2B5EF4-FFF2-40B4-BE49-F238E27FC236}">
                <a16:creationId xmlns:a16="http://schemas.microsoft.com/office/drawing/2014/main" id="{85799B2D-970D-4151-BFBF-601A1B06477F}"/>
              </a:ext>
            </a:extLst>
          </p:cNvPr>
          <p:cNvSpPr txBox="1"/>
          <p:nvPr/>
        </p:nvSpPr>
        <p:spPr>
          <a:xfrm>
            <a:off x="8864351" y="1987230"/>
            <a:ext cx="575570" cy="369331"/>
          </a:xfrm>
          <a:prstGeom prst="rect">
            <a:avLst/>
          </a:prstGeom>
          <a:noFill/>
        </p:spPr>
        <p:txBody>
          <a:bodyPr wrap="square" rtlCol="0">
            <a:spAutoFit/>
          </a:bodyPr>
          <a:lstStyle/>
          <a:p>
            <a:r>
              <a:rPr lang="en-US" dirty="0">
                <a:latin typeface="Cooper Black" panose="0208090404030B020404" pitchFamily="18" charset="0"/>
              </a:rPr>
              <a:t>D</a:t>
            </a:r>
            <a:endParaRPr lang="en-IN" dirty="0">
              <a:latin typeface="Cooper Black" panose="0208090404030B020404" pitchFamily="18" charset="0"/>
            </a:endParaRPr>
          </a:p>
        </p:txBody>
      </p:sp>
    </p:spTree>
    <p:extLst>
      <p:ext uri="{BB962C8B-B14F-4D97-AF65-F5344CB8AC3E}">
        <p14:creationId xmlns:p14="http://schemas.microsoft.com/office/powerpoint/2010/main" val="2349884312"/>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93C34C-F8B3-4892-BA9E-E8C27E9DC84D}"/>
              </a:ext>
            </a:extLst>
          </p:cNvPr>
          <p:cNvSpPr>
            <a:spLocks noGrp="1"/>
          </p:cNvSpPr>
          <p:nvPr>
            <p:ph type="sldNum" sz="quarter" idx="12"/>
          </p:nvPr>
        </p:nvSpPr>
        <p:spPr/>
        <p:txBody>
          <a:bodyPr/>
          <a:lstStyle/>
          <a:p>
            <a:fld id="{69E57DC2-970A-4B3E-BB1C-7A09969E49DF}" type="slidenum">
              <a:rPr lang="en-US" smtClean="0"/>
              <a:t>9</a:t>
            </a:fld>
            <a:endParaRPr lang="en-US" dirty="0"/>
          </a:p>
        </p:txBody>
      </p:sp>
      <p:sp>
        <p:nvSpPr>
          <p:cNvPr id="4" name="Rectangle 3">
            <a:extLst>
              <a:ext uri="{FF2B5EF4-FFF2-40B4-BE49-F238E27FC236}">
                <a16:creationId xmlns:a16="http://schemas.microsoft.com/office/drawing/2014/main" id="{76E6D591-BF31-4712-8A6E-2B23809711C8}"/>
              </a:ext>
            </a:extLst>
          </p:cNvPr>
          <p:cNvSpPr/>
          <p:nvPr/>
        </p:nvSpPr>
        <p:spPr>
          <a:xfrm>
            <a:off x="0" y="0"/>
            <a:ext cx="12192000"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83976CED-9BDE-4C46-99FC-FE581EC571B4}"/>
              </a:ext>
            </a:extLst>
          </p:cNvPr>
          <p:cNvSpPr txBox="1"/>
          <p:nvPr/>
        </p:nvSpPr>
        <p:spPr>
          <a:xfrm>
            <a:off x="529701" y="181993"/>
            <a:ext cx="5566299" cy="830997"/>
          </a:xfrm>
          <a:prstGeom prst="rect">
            <a:avLst/>
          </a:prstGeom>
          <a:noFill/>
        </p:spPr>
        <p:txBody>
          <a:bodyPr wrap="square" rtlCol="0">
            <a:spAutoFit/>
          </a:bodyPr>
          <a:lstStyle/>
          <a:p>
            <a:r>
              <a:rPr lang="en-US" sz="4800" dirty="0">
                <a:latin typeface="Sitka Heading" panose="02000505000000020004" pitchFamily="2" charset="0"/>
              </a:rPr>
              <a:t>ALGORITHM:</a:t>
            </a:r>
            <a:endParaRPr lang="en-IN" sz="4800" dirty="0"/>
          </a:p>
        </p:txBody>
      </p:sp>
      <p:sp>
        <p:nvSpPr>
          <p:cNvPr id="6" name="TextBox 5">
            <a:extLst>
              <a:ext uri="{FF2B5EF4-FFF2-40B4-BE49-F238E27FC236}">
                <a16:creationId xmlns:a16="http://schemas.microsoft.com/office/drawing/2014/main" id="{9C2FE19A-2563-44DB-9ED8-879B33B4E722}"/>
              </a:ext>
            </a:extLst>
          </p:cNvPr>
          <p:cNvSpPr txBox="1"/>
          <p:nvPr/>
        </p:nvSpPr>
        <p:spPr>
          <a:xfrm>
            <a:off x="609600" y="1551854"/>
            <a:ext cx="10972800" cy="3970318"/>
          </a:xfrm>
          <a:prstGeom prst="rect">
            <a:avLst/>
          </a:prstGeom>
          <a:noFill/>
        </p:spPr>
        <p:txBody>
          <a:bodyPr wrap="square" rtlCol="0">
            <a:spAutoFit/>
          </a:bodyPr>
          <a:lstStyle/>
          <a:p>
            <a:r>
              <a:rPr lang="en-US" dirty="0"/>
              <a:t>STEP1:  Start</a:t>
            </a:r>
          </a:p>
          <a:p>
            <a:r>
              <a:rPr lang="en-US" dirty="0"/>
              <a:t>STEP2:  Create a node.</a:t>
            </a:r>
          </a:p>
          <a:p>
            <a:r>
              <a:rPr lang="en-US" dirty="0"/>
              <a:t>STEP3:  If linked list is empty return new node.</a:t>
            </a:r>
          </a:p>
          <a:p>
            <a:r>
              <a:rPr lang="en-US" dirty="0"/>
              <a:t>STEP4:  Else</a:t>
            </a:r>
          </a:p>
          <a:p>
            <a:r>
              <a:rPr lang="en-US" dirty="0"/>
              <a:t>STEP5:  Return start</a:t>
            </a:r>
          </a:p>
          <a:p>
            <a:r>
              <a:rPr lang="en-US" dirty="0"/>
              <a:t>STEP6:  Then display the linked list</a:t>
            </a:r>
          </a:p>
          <a:p>
            <a:r>
              <a:rPr lang="en-US" dirty="0"/>
              <a:t>STEP7:  Then we have to add the coefficients of two elements which have the same power.</a:t>
            </a:r>
          </a:p>
          <a:p>
            <a:r>
              <a:rPr lang="en-US" dirty="0"/>
              <a:t>STEP8:  Pick the element 1 by 1then compare the elements which are picked.</a:t>
            </a:r>
          </a:p>
          <a:p>
            <a:r>
              <a:rPr lang="en-US" dirty="0"/>
              <a:t>STEP9:  If two elements have same powers then add the coefficients.</a:t>
            </a:r>
          </a:p>
          <a:p>
            <a:r>
              <a:rPr lang="en-US" dirty="0"/>
              <a:t>STEP10: Else ptr2=ptr.2next and ptr1=ptr1.next.</a:t>
            </a:r>
          </a:p>
          <a:p>
            <a:r>
              <a:rPr lang="en-US" dirty="0"/>
              <a:t>STEP11: Create two nodes and store the address of 2 polynomials.</a:t>
            </a:r>
          </a:p>
          <a:p>
            <a:r>
              <a:rPr lang="en-US" dirty="0"/>
              <a:t>                   ptr1=poly1</a:t>
            </a:r>
          </a:p>
          <a:p>
            <a:r>
              <a:rPr lang="en-US" dirty="0"/>
              <a:t>                   ptr2=poly2</a:t>
            </a:r>
          </a:p>
          <a:p>
            <a:endParaRPr lang="en-IN" dirty="0"/>
          </a:p>
        </p:txBody>
      </p:sp>
      <p:cxnSp>
        <p:nvCxnSpPr>
          <p:cNvPr id="7" name="Straight Connector 6">
            <a:extLst>
              <a:ext uri="{FF2B5EF4-FFF2-40B4-BE49-F238E27FC236}">
                <a16:creationId xmlns:a16="http://schemas.microsoft.com/office/drawing/2014/main" id="{EBCB12B5-0A2C-4F1F-97D7-5BD4F14A387F}"/>
              </a:ext>
            </a:extLst>
          </p:cNvPr>
          <p:cNvCxnSpPr/>
          <p:nvPr/>
        </p:nvCxnSpPr>
        <p:spPr>
          <a:xfrm>
            <a:off x="0" y="1012990"/>
            <a:ext cx="5140171" cy="0"/>
          </a:xfrm>
          <a:prstGeom prst="line">
            <a:avLst/>
          </a:prstGeom>
        </p:spPr>
        <p:style>
          <a:lnRef idx="3">
            <a:schemeClr val="dk1"/>
          </a:lnRef>
          <a:fillRef idx="0">
            <a:schemeClr val="dk1"/>
          </a:fillRef>
          <a:effectRef idx="2">
            <a:schemeClr val="dk1"/>
          </a:effectRef>
          <a:fontRef idx="minor">
            <a:schemeClr val="tx1"/>
          </a:fontRef>
        </p:style>
      </p:cxnSp>
      <p:sp>
        <p:nvSpPr>
          <p:cNvPr id="8" name="Oval 7">
            <a:extLst>
              <a:ext uri="{FF2B5EF4-FFF2-40B4-BE49-F238E27FC236}">
                <a16:creationId xmlns:a16="http://schemas.microsoft.com/office/drawing/2014/main" id="{06492752-9B0D-475E-9964-76646CC9F575}"/>
              </a:ext>
            </a:extLst>
          </p:cNvPr>
          <p:cNvSpPr/>
          <p:nvPr/>
        </p:nvSpPr>
        <p:spPr>
          <a:xfrm>
            <a:off x="5122415" y="955759"/>
            <a:ext cx="88777" cy="11446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8359166"/>
      </p:ext>
    </p:extLst>
  </p:cSld>
  <p:clrMapOvr>
    <a:masterClrMapping/>
  </p:clrMapOvr>
  <p:transition>
    <p:cut/>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{4AC3B0FA-EA63-4F47-B81A-62B7985EA8E1}tf10001105</Template>
  <TotalTime>744</TotalTime>
  <Words>1420</Words>
  <Application>Microsoft Office PowerPoint</Application>
  <PresentationFormat>Widescreen</PresentationFormat>
  <Paragraphs>173</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Aharoni</vt:lpstr>
      <vt:lpstr>Arial</vt:lpstr>
      <vt:lpstr>Arial Black</vt:lpstr>
      <vt:lpstr>Arial Narrow</vt:lpstr>
      <vt:lpstr>Bahnschrift Light</vt:lpstr>
      <vt:lpstr>Bahnschrift Light SemiCondensed</vt:lpstr>
      <vt:lpstr>Calibri</vt:lpstr>
      <vt:lpstr>Cooper Black</vt:lpstr>
      <vt:lpstr>Courier New</vt:lpstr>
      <vt:lpstr>Franklin Gothic Book</vt:lpstr>
      <vt:lpstr>Sitka Heading</vt:lpstr>
      <vt:lpstr>Sitka Text</vt:lpstr>
      <vt:lpstr>Times New Roman</vt:lpstr>
      <vt:lpstr>Wingdings</vt:lpstr>
      <vt:lpstr>Crop</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PROJECT GUI  [  GRAPHICAL USER INTERFACE ] HOTEL BOOKING</dc:title>
  <dc:creator>mythili naidu</dc:creator>
  <cp:lastModifiedBy>Mythili Maha Lakshmi� .</cp:lastModifiedBy>
  <cp:revision>93</cp:revision>
  <dcterms:created xsi:type="dcterms:W3CDTF">2021-04-27T11:12:16Z</dcterms:created>
  <dcterms:modified xsi:type="dcterms:W3CDTF">2022-09-29T12:58:53Z</dcterms:modified>
</cp:coreProperties>
</file>