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6" r:id="rId4"/>
    <p:sldId id="272" r:id="rId5"/>
    <p:sldId id="267" r:id="rId6"/>
    <p:sldId id="268" r:id="rId7"/>
    <p:sldId id="269" r:id="rId8"/>
    <p:sldId id="270" r:id="rId9"/>
    <p:sldId id="271" r:id="rId10"/>
    <p:sldId id="273" r:id="rId11"/>
    <p:sldId id="265" r:id="rId12"/>
  </p:sldIdLst>
  <p:sldSz cx="18288000" cy="10287000"/>
  <p:notesSz cx="6858000" cy="9144000"/>
  <p:embeddedFontLst>
    <p:embeddedFont>
      <p:font typeface="DM Sans" pitchFamily="2" charset="0"/>
      <p:regular r:id="rId13"/>
      <p:bold r:id="rId14"/>
      <p:italic r:id="rId15"/>
      <p:boldItalic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0" d="100"/>
          <a:sy n="70" d="100"/>
        </p:scale>
        <p:origin x="77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755947" y="3144259"/>
            <a:ext cx="5532053" cy="7142741"/>
          </a:xfrm>
          <a:custGeom>
            <a:avLst/>
            <a:gdLst/>
            <a:ahLst/>
            <a:cxnLst/>
            <a:rect l="l" t="t" r="r" b="b"/>
            <a:pathLst>
              <a:path w="5532053" h="7142741">
                <a:moveTo>
                  <a:pt x="0" y="0"/>
                </a:moveTo>
                <a:lnTo>
                  <a:pt x="5532053" y="0"/>
                </a:lnTo>
                <a:lnTo>
                  <a:pt x="5532053" y="7142741"/>
                </a:lnTo>
                <a:lnTo>
                  <a:pt x="0" y="71427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/>
          <p:cNvSpPr/>
          <p:nvPr/>
        </p:nvSpPr>
        <p:spPr>
          <a:xfrm>
            <a:off x="0" y="0"/>
            <a:ext cx="4909918" cy="2721409"/>
          </a:xfrm>
          <a:custGeom>
            <a:avLst/>
            <a:gdLst/>
            <a:ahLst/>
            <a:cxnLst/>
            <a:rect l="l" t="t" r="r" b="b"/>
            <a:pathLst>
              <a:path w="4909918" h="2721409">
                <a:moveTo>
                  <a:pt x="0" y="0"/>
                </a:moveTo>
                <a:lnTo>
                  <a:pt x="4909918" y="0"/>
                </a:lnTo>
                <a:lnTo>
                  <a:pt x="4909918" y="2721409"/>
                </a:lnTo>
                <a:lnTo>
                  <a:pt x="0" y="27214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0" name="TextBox 10"/>
          <p:cNvSpPr txBox="1"/>
          <p:nvPr/>
        </p:nvSpPr>
        <p:spPr>
          <a:xfrm>
            <a:off x="1028700" y="3786580"/>
            <a:ext cx="13569198" cy="24471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0058"/>
              </a:lnSpc>
              <a:spcBef>
                <a:spcPct val="0"/>
              </a:spcBef>
            </a:pPr>
            <a:r>
              <a:rPr lang="en-US" sz="14327" spc="-1103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{</a:t>
            </a:r>
            <a:r>
              <a:rPr lang="en-US" sz="14327" spc="-1103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Client_name</a:t>
            </a:r>
            <a:r>
              <a:rPr lang="en-US" sz="14327" spc="-1103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}</a:t>
            </a:r>
          </a:p>
        </p:txBody>
      </p:sp>
      <p:grpSp>
        <p:nvGrpSpPr>
          <p:cNvPr id="16" name="Group 16"/>
          <p:cNvGrpSpPr/>
          <p:nvPr/>
        </p:nvGrpSpPr>
        <p:grpSpPr>
          <a:xfrm rot="-2700000">
            <a:off x="12589265" y="3323377"/>
            <a:ext cx="504343" cy="504343"/>
            <a:chOff x="0" y="0"/>
            <a:chExt cx="132831" cy="132831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32831" cy="132831"/>
            </a:xfrm>
            <a:custGeom>
              <a:avLst/>
              <a:gdLst/>
              <a:ahLst/>
              <a:cxnLst/>
              <a:rect l="l" t="t" r="r" b="b"/>
              <a:pathLst>
                <a:path w="132831" h="132831">
                  <a:moveTo>
                    <a:pt x="0" y="0"/>
                  </a:moveTo>
                  <a:lnTo>
                    <a:pt x="132831" y="0"/>
                  </a:lnTo>
                  <a:lnTo>
                    <a:pt x="132831" y="132831"/>
                  </a:lnTo>
                  <a:lnTo>
                    <a:pt x="0" y="132831"/>
                  </a:lnTo>
                  <a:close/>
                </a:path>
              </a:pathLst>
            </a:custGeom>
            <a:solidFill>
              <a:srgbClr val="F8BC00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132831" cy="17093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 rot="-2700000">
            <a:off x="6866660" y="7088679"/>
            <a:ext cx="317690" cy="317690"/>
            <a:chOff x="0" y="0"/>
            <a:chExt cx="83671" cy="83671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3671" cy="83671"/>
            </a:xfrm>
            <a:custGeom>
              <a:avLst/>
              <a:gdLst/>
              <a:ahLst/>
              <a:cxnLst/>
              <a:rect l="l" t="t" r="r" b="b"/>
              <a:pathLst>
                <a:path w="83671" h="83671">
                  <a:moveTo>
                    <a:pt x="0" y="0"/>
                  </a:moveTo>
                  <a:lnTo>
                    <a:pt x="83671" y="0"/>
                  </a:lnTo>
                  <a:lnTo>
                    <a:pt x="83671" y="83671"/>
                  </a:lnTo>
                  <a:lnTo>
                    <a:pt x="0" y="83671"/>
                  </a:lnTo>
                  <a:close/>
                </a:path>
              </a:pathLst>
            </a:custGeom>
            <a:solidFill>
              <a:srgbClr val="F8BC00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83671" cy="1217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pic>
        <p:nvPicPr>
          <p:cNvPr id="3" name="Picture 2" descr="A logo with a bird&#10;&#10;AI-generated content may be incorrect.">
            <a:extLst>
              <a:ext uri="{FF2B5EF4-FFF2-40B4-BE49-F238E27FC236}">
                <a16:creationId xmlns:a16="http://schemas.microsoft.com/office/drawing/2014/main" id="{73C23ECA-FE73-9437-E8F1-91D82C29E3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7898" y="190500"/>
            <a:ext cx="3530878" cy="14478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858F64-05AA-CAF7-782A-4CAF9F8A90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10A2EB21-22E2-B7E8-4555-0B81BAD3620A}"/>
              </a:ext>
            </a:extLst>
          </p:cNvPr>
          <p:cNvSpPr/>
          <p:nvPr/>
        </p:nvSpPr>
        <p:spPr>
          <a:xfrm rot="-10800000">
            <a:off x="13378082" y="7565591"/>
            <a:ext cx="4909918" cy="2721409"/>
          </a:xfrm>
          <a:custGeom>
            <a:avLst/>
            <a:gdLst/>
            <a:ahLst/>
            <a:cxnLst/>
            <a:rect l="l" t="t" r="r" b="b"/>
            <a:pathLst>
              <a:path w="4909918" h="2721409">
                <a:moveTo>
                  <a:pt x="0" y="0"/>
                </a:moveTo>
                <a:lnTo>
                  <a:pt x="4909918" y="0"/>
                </a:lnTo>
                <a:lnTo>
                  <a:pt x="4909918" y="2721409"/>
                </a:lnTo>
                <a:lnTo>
                  <a:pt x="0" y="27214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D16ECAAD-6E38-B2B3-28DE-6C4BD327BC23}"/>
              </a:ext>
            </a:extLst>
          </p:cNvPr>
          <p:cNvSpPr/>
          <p:nvPr/>
        </p:nvSpPr>
        <p:spPr>
          <a:xfrm rot="-10800000" flipH="1">
            <a:off x="0" y="7565591"/>
            <a:ext cx="4909918" cy="2721409"/>
          </a:xfrm>
          <a:custGeom>
            <a:avLst/>
            <a:gdLst/>
            <a:ahLst/>
            <a:cxnLst/>
            <a:rect l="l" t="t" r="r" b="b"/>
            <a:pathLst>
              <a:path w="4909918" h="2721409">
                <a:moveTo>
                  <a:pt x="4909918" y="0"/>
                </a:moveTo>
                <a:lnTo>
                  <a:pt x="0" y="0"/>
                </a:lnTo>
                <a:lnTo>
                  <a:pt x="0" y="2721409"/>
                </a:lnTo>
                <a:lnTo>
                  <a:pt x="4909918" y="2721409"/>
                </a:lnTo>
                <a:lnTo>
                  <a:pt x="490991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4CF1D32-95B0-68DA-25F2-DB516EB33519}"/>
              </a:ext>
            </a:extLst>
          </p:cNvPr>
          <p:cNvSpPr/>
          <p:nvPr/>
        </p:nvSpPr>
        <p:spPr>
          <a:xfrm>
            <a:off x="3810000" y="0"/>
            <a:ext cx="10896600" cy="1790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5400" dirty="0">
                <a:solidFill>
                  <a:schemeClr val="tx1"/>
                </a:solidFill>
              </a:rPr>
              <a:t>Reservation Summary – Last 3 Months</a:t>
            </a:r>
            <a:endParaRPr lang="en-IN" sz="5400" dirty="0">
              <a:solidFill>
                <a:schemeClr val="tx1"/>
              </a:solidFill>
            </a:endParaRPr>
          </a:p>
        </p:txBody>
      </p:sp>
      <p:sp>
        <p:nvSpPr>
          <p:cNvPr id="3" name="Freeform 13">
            <a:extLst>
              <a:ext uri="{FF2B5EF4-FFF2-40B4-BE49-F238E27FC236}">
                <a16:creationId xmlns:a16="http://schemas.microsoft.com/office/drawing/2014/main" id="{B6591033-7D54-FC39-CD99-95F6B2E28C10}"/>
              </a:ext>
            </a:extLst>
          </p:cNvPr>
          <p:cNvSpPr/>
          <p:nvPr/>
        </p:nvSpPr>
        <p:spPr>
          <a:xfrm>
            <a:off x="152400" y="190500"/>
            <a:ext cx="950907" cy="950907"/>
          </a:xfrm>
          <a:custGeom>
            <a:avLst/>
            <a:gdLst/>
            <a:ahLst/>
            <a:cxnLst/>
            <a:rect l="l" t="t" r="r" b="b"/>
            <a:pathLst>
              <a:path w="950907" h="950907">
                <a:moveTo>
                  <a:pt x="0" y="0"/>
                </a:moveTo>
                <a:lnTo>
                  <a:pt x="950907" y="0"/>
                </a:lnTo>
                <a:lnTo>
                  <a:pt x="950907" y="950908"/>
                </a:lnTo>
                <a:lnTo>
                  <a:pt x="0" y="9509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9634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7"/>
          <p:cNvGrpSpPr/>
          <p:nvPr/>
        </p:nvGrpSpPr>
        <p:grpSpPr>
          <a:xfrm>
            <a:off x="8183235" y="8542435"/>
            <a:ext cx="1921529" cy="47625"/>
            <a:chOff x="0" y="0"/>
            <a:chExt cx="506082" cy="1254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06082" cy="12543"/>
            </a:xfrm>
            <a:custGeom>
              <a:avLst/>
              <a:gdLst/>
              <a:ahLst/>
              <a:cxnLst/>
              <a:rect l="l" t="t" r="r" b="b"/>
              <a:pathLst>
                <a:path w="506082" h="12543">
                  <a:moveTo>
                    <a:pt x="0" y="0"/>
                  </a:moveTo>
                  <a:lnTo>
                    <a:pt x="506082" y="0"/>
                  </a:lnTo>
                  <a:lnTo>
                    <a:pt x="506082" y="12543"/>
                  </a:lnTo>
                  <a:lnTo>
                    <a:pt x="0" y="12543"/>
                  </a:lnTo>
                  <a:close/>
                </a:path>
              </a:pathLst>
            </a:custGeom>
            <a:solidFill>
              <a:srgbClr val="F8BC00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506082" cy="506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 rot="-2700000">
            <a:off x="2485974" y="4852383"/>
            <a:ext cx="317690" cy="317690"/>
            <a:chOff x="0" y="0"/>
            <a:chExt cx="83671" cy="83671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3671" cy="83671"/>
            </a:xfrm>
            <a:custGeom>
              <a:avLst/>
              <a:gdLst/>
              <a:ahLst/>
              <a:cxnLst/>
              <a:rect l="l" t="t" r="r" b="b"/>
              <a:pathLst>
                <a:path w="83671" h="83671">
                  <a:moveTo>
                    <a:pt x="0" y="0"/>
                  </a:moveTo>
                  <a:lnTo>
                    <a:pt x="83671" y="0"/>
                  </a:lnTo>
                  <a:lnTo>
                    <a:pt x="83671" y="83671"/>
                  </a:lnTo>
                  <a:lnTo>
                    <a:pt x="0" y="83671"/>
                  </a:lnTo>
                  <a:close/>
                </a:path>
              </a:pathLst>
            </a:custGeom>
            <a:solidFill>
              <a:srgbClr val="F8BC00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83671" cy="1217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3519540" y="3649788"/>
            <a:ext cx="11248919" cy="24466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020"/>
              </a:lnSpc>
              <a:spcBef>
                <a:spcPct val="0"/>
              </a:spcBef>
            </a:pPr>
            <a:r>
              <a:rPr lang="en-US" sz="14300" spc="-1101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Thank You</a:t>
            </a:r>
          </a:p>
        </p:txBody>
      </p:sp>
      <p:grpSp>
        <p:nvGrpSpPr>
          <p:cNvPr id="18" name="Group 18"/>
          <p:cNvGrpSpPr/>
          <p:nvPr/>
        </p:nvGrpSpPr>
        <p:grpSpPr>
          <a:xfrm rot="-2700000">
            <a:off x="15484336" y="4852383"/>
            <a:ext cx="317690" cy="317690"/>
            <a:chOff x="0" y="0"/>
            <a:chExt cx="83671" cy="83671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3671" cy="83671"/>
            </a:xfrm>
            <a:custGeom>
              <a:avLst/>
              <a:gdLst/>
              <a:ahLst/>
              <a:cxnLst/>
              <a:rect l="l" t="t" r="r" b="b"/>
              <a:pathLst>
                <a:path w="83671" h="83671">
                  <a:moveTo>
                    <a:pt x="0" y="0"/>
                  </a:moveTo>
                  <a:lnTo>
                    <a:pt x="83671" y="0"/>
                  </a:lnTo>
                  <a:lnTo>
                    <a:pt x="83671" y="83671"/>
                  </a:lnTo>
                  <a:lnTo>
                    <a:pt x="0" y="83671"/>
                  </a:lnTo>
                  <a:close/>
                </a:path>
              </a:pathLst>
            </a:custGeom>
            <a:solidFill>
              <a:srgbClr val="F8BC00"/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-38100"/>
              <a:ext cx="83671" cy="1217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  <a:endParaRPr/>
            </a:p>
          </p:txBody>
        </p:sp>
      </p:grpSp>
      <p:sp>
        <p:nvSpPr>
          <p:cNvPr id="22" name="Freeform 2">
            <a:extLst>
              <a:ext uri="{FF2B5EF4-FFF2-40B4-BE49-F238E27FC236}">
                <a16:creationId xmlns:a16="http://schemas.microsoft.com/office/drawing/2014/main" id="{09CFE758-BED9-CFF5-3DE6-D3D5B757EC4F}"/>
              </a:ext>
            </a:extLst>
          </p:cNvPr>
          <p:cNvSpPr/>
          <p:nvPr/>
        </p:nvSpPr>
        <p:spPr>
          <a:xfrm>
            <a:off x="12755947" y="3144259"/>
            <a:ext cx="5532053" cy="7142741"/>
          </a:xfrm>
          <a:custGeom>
            <a:avLst/>
            <a:gdLst/>
            <a:ahLst/>
            <a:cxnLst/>
            <a:rect l="l" t="t" r="r" b="b"/>
            <a:pathLst>
              <a:path w="5532053" h="7142741">
                <a:moveTo>
                  <a:pt x="0" y="0"/>
                </a:moveTo>
                <a:lnTo>
                  <a:pt x="5532053" y="0"/>
                </a:lnTo>
                <a:lnTo>
                  <a:pt x="5532053" y="7142741"/>
                </a:lnTo>
                <a:lnTo>
                  <a:pt x="0" y="71427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3" name="Freeform 6">
            <a:extLst>
              <a:ext uri="{FF2B5EF4-FFF2-40B4-BE49-F238E27FC236}">
                <a16:creationId xmlns:a16="http://schemas.microsoft.com/office/drawing/2014/main" id="{8FA1DB04-3CD2-6D07-95BD-822CE4856DC5}"/>
              </a:ext>
            </a:extLst>
          </p:cNvPr>
          <p:cNvSpPr/>
          <p:nvPr/>
        </p:nvSpPr>
        <p:spPr>
          <a:xfrm>
            <a:off x="0" y="0"/>
            <a:ext cx="4909918" cy="2721409"/>
          </a:xfrm>
          <a:custGeom>
            <a:avLst/>
            <a:gdLst/>
            <a:ahLst/>
            <a:cxnLst/>
            <a:rect l="l" t="t" r="r" b="b"/>
            <a:pathLst>
              <a:path w="4909918" h="2721409">
                <a:moveTo>
                  <a:pt x="0" y="0"/>
                </a:moveTo>
                <a:lnTo>
                  <a:pt x="4909918" y="0"/>
                </a:lnTo>
                <a:lnTo>
                  <a:pt x="4909918" y="2721409"/>
                </a:lnTo>
                <a:lnTo>
                  <a:pt x="0" y="27214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pic>
        <p:nvPicPr>
          <p:cNvPr id="2" name="Picture 1" descr="A logo with a bird&#10;&#10;AI-generated content may be incorrect.">
            <a:extLst>
              <a:ext uri="{FF2B5EF4-FFF2-40B4-BE49-F238E27FC236}">
                <a16:creationId xmlns:a16="http://schemas.microsoft.com/office/drawing/2014/main" id="{5FDC1B2C-881C-CC44-909E-8CEFD2AB51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7898" y="190500"/>
            <a:ext cx="3530878" cy="1447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>
          <a:xfrm rot="-10800000">
            <a:off x="13378082" y="7565591"/>
            <a:ext cx="4909918" cy="2721409"/>
          </a:xfrm>
          <a:custGeom>
            <a:avLst/>
            <a:gdLst/>
            <a:ahLst/>
            <a:cxnLst/>
            <a:rect l="l" t="t" r="r" b="b"/>
            <a:pathLst>
              <a:path w="4909918" h="2721409">
                <a:moveTo>
                  <a:pt x="0" y="0"/>
                </a:moveTo>
                <a:lnTo>
                  <a:pt x="4909918" y="0"/>
                </a:lnTo>
                <a:lnTo>
                  <a:pt x="4909918" y="2721409"/>
                </a:lnTo>
                <a:lnTo>
                  <a:pt x="0" y="27214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/>
          <p:cNvSpPr/>
          <p:nvPr/>
        </p:nvSpPr>
        <p:spPr>
          <a:xfrm rot="-10800000" flipH="1">
            <a:off x="0" y="7565591"/>
            <a:ext cx="4909918" cy="2721409"/>
          </a:xfrm>
          <a:custGeom>
            <a:avLst/>
            <a:gdLst/>
            <a:ahLst/>
            <a:cxnLst/>
            <a:rect l="l" t="t" r="r" b="b"/>
            <a:pathLst>
              <a:path w="4909918" h="2721409">
                <a:moveTo>
                  <a:pt x="4909918" y="0"/>
                </a:moveTo>
                <a:lnTo>
                  <a:pt x="0" y="0"/>
                </a:lnTo>
                <a:lnTo>
                  <a:pt x="0" y="2721409"/>
                </a:lnTo>
                <a:lnTo>
                  <a:pt x="4909918" y="2721409"/>
                </a:lnTo>
                <a:lnTo>
                  <a:pt x="490991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1E7948-89AE-EE08-DF2F-C19963E246DA}"/>
              </a:ext>
            </a:extLst>
          </p:cNvPr>
          <p:cNvSpPr/>
          <p:nvPr/>
        </p:nvSpPr>
        <p:spPr>
          <a:xfrm>
            <a:off x="3810000" y="0"/>
            <a:ext cx="9568082" cy="1790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400" dirty="0">
                <a:solidFill>
                  <a:schemeClr val="tx1"/>
                </a:solidFill>
                <a:latin typeface="DM Sans" pitchFamily="2" charset="0"/>
              </a:rPr>
              <a:t>Reservation Summary</a:t>
            </a:r>
          </a:p>
        </p:txBody>
      </p:sp>
      <p:sp>
        <p:nvSpPr>
          <p:cNvPr id="4" name="Freeform 13">
            <a:extLst>
              <a:ext uri="{FF2B5EF4-FFF2-40B4-BE49-F238E27FC236}">
                <a16:creationId xmlns:a16="http://schemas.microsoft.com/office/drawing/2014/main" id="{AB1DA8BE-5E21-B46D-0035-80A73D439046}"/>
              </a:ext>
            </a:extLst>
          </p:cNvPr>
          <p:cNvSpPr/>
          <p:nvPr/>
        </p:nvSpPr>
        <p:spPr>
          <a:xfrm>
            <a:off x="152400" y="190500"/>
            <a:ext cx="950907" cy="950907"/>
          </a:xfrm>
          <a:custGeom>
            <a:avLst/>
            <a:gdLst/>
            <a:ahLst/>
            <a:cxnLst/>
            <a:rect l="l" t="t" r="r" b="b"/>
            <a:pathLst>
              <a:path w="950907" h="950907">
                <a:moveTo>
                  <a:pt x="0" y="0"/>
                </a:moveTo>
                <a:lnTo>
                  <a:pt x="950907" y="0"/>
                </a:lnTo>
                <a:lnTo>
                  <a:pt x="950907" y="950908"/>
                </a:lnTo>
                <a:lnTo>
                  <a:pt x="0" y="9509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192A5A-FDA6-F933-B744-5D5C7AA9C6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16267BDC-03F2-FE44-EA97-A28AD0C7DC7A}"/>
              </a:ext>
            </a:extLst>
          </p:cNvPr>
          <p:cNvSpPr/>
          <p:nvPr/>
        </p:nvSpPr>
        <p:spPr>
          <a:xfrm rot="-10800000">
            <a:off x="13378082" y="7565591"/>
            <a:ext cx="4909918" cy="2721409"/>
          </a:xfrm>
          <a:custGeom>
            <a:avLst/>
            <a:gdLst/>
            <a:ahLst/>
            <a:cxnLst/>
            <a:rect l="l" t="t" r="r" b="b"/>
            <a:pathLst>
              <a:path w="4909918" h="2721409">
                <a:moveTo>
                  <a:pt x="0" y="0"/>
                </a:moveTo>
                <a:lnTo>
                  <a:pt x="4909918" y="0"/>
                </a:lnTo>
                <a:lnTo>
                  <a:pt x="4909918" y="2721409"/>
                </a:lnTo>
                <a:lnTo>
                  <a:pt x="0" y="27214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69C61031-2244-5DF5-65D9-E775DBA13EE2}"/>
              </a:ext>
            </a:extLst>
          </p:cNvPr>
          <p:cNvSpPr/>
          <p:nvPr/>
        </p:nvSpPr>
        <p:spPr>
          <a:xfrm rot="-10800000" flipH="1">
            <a:off x="0" y="7565591"/>
            <a:ext cx="4909918" cy="2721409"/>
          </a:xfrm>
          <a:custGeom>
            <a:avLst/>
            <a:gdLst/>
            <a:ahLst/>
            <a:cxnLst/>
            <a:rect l="l" t="t" r="r" b="b"/>
            <a:pathLst>
              <a:path w="4909918" h="2721409">
                <a:moveTo>
                  <a:pt x="4909918" y="0"/>
                </a:moveTo>
                <a:lnTo>
                  <a:pt x="0" y="0"/>
                </a:lnTo>
                <a:lnTo>
                  <a:pt x="0" y="2721409"/>
                </a:lnTo>
                <a:lnTo>
                  <a:pt x="4909918" y="2721409"/>
                </a:lnTo>
                <a:lnTo>
                  <a:pt x="490991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45766ED-20B4-80AA-5CF1-FC1F1B45A26A}"/>
              </a:ext>
            </a:extLst>
          </p:cNvPr>
          <p:cNvSpPr/>
          <p:nvPr/>
        </p:nvSpPr>
        <p:spPr>
          <a:xfrm>
            <a:off x="3429000" y="0"/>
            <a:ext cx="10591800" cy="1790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400" dirty="0">
                <a:solidFill>
                  <a:schemeClr val="tx1"/>
                </a:solidFill>
                <a:latin typeface="DM Sans" pitchFamily="2" charset="0"/>
              </a:rPr>
              <a:t>Top Cities with ADR(Entity Wise)</a:t>
            </a:r>
          </a:p>
        </p:txBody>
      </p:sp>
      <p:sp>
        <p:nvSpPr>
          <p:cNvPr id="2" name="Freeform 13">
            <a:extLst>
              <a:ext uri="{FF2B5EF4-FFF2-40B4-BE49-F238E27FC236}">
                <a16:creationId xmlns:a16="http://schemas.microsoft.com/office/drawing/2014/main" id="{9E116501-71B8-DD93-1520-0FEB9E414751}"/>
              </a:ext>
            </a:extLst>
          </p:cNvPr>
          <p:cNvSpPr/>
          <p:nvPr/>
        </p:nvSpPr>
        <p:spPr>
          <a:xfrm>
            <a:off x="152400" y="190500"/>
            <a:ext cx="950907" cy="950907"/>
          </a:xfrm>
          <a:custGeom>
            <a:avLst/>
            <a:gdLst/>
            <a:ahLst/>
            <a:cxnLst/>
            <a:rect l="l" t="t" r="r" b="b"/>
            <a:pathLst>
              <a:path w="950907" h="950907">
                <a:moveTo>
                  <a:pt x="0" y="0"/>
                </a:moveTo>
                <a:lnTo>
                  <a:pt x="950907" y="0"/>
                </a:lnTo>
                <a:lnTo>
                  <a:pt x="950907" y="950908"/>
                </a:lnTo>
                <a:lnTo>
                  <a:pt x="0" y="9509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4930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D97330-F189-C9B3-9488-BFDECABF2C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8C4A2863-FBEC-CF2C-25E3-19C96541A2D6}"/>
              </a:ext>
            </a:extLst>
          </p:cNvPr>
          <p:cNvSpPr/>
          <p:nvPr/>
        </p:nvSpPr>
        <p:spPr>
          <a:xfrm rot="-10800000">
            <a:off x="13378082" y="7565591"/>
            <a:ext cx="4909918" cy="2721409"/>
          </a:xfrm>
          <a:custGeom>
            <a:avLst/>
            <a:gdLst/>
            <a:ahLst/>
            <a:cxnLst/>
            <a:rect l="l" t="t" r="r" b="b"/>
            <a:pathLst>
              <a:path w="4909918" h="2721409">
                <a:moveTo>
                  <a:pt x="0" y="0"/>
                </a:moveTo>
                <a:lnTo>
                  <a:pt x="4909918" y="0"/>
                </a:lnTo>
                <a:lnTo>
                  <a:pt x="4909918" y="2721409"/>
                </a:lnTo>
                <a:lnTo>
                  <a:pt x="0" y="27214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0FD91F22-C675-E034-F7CA-9B0727F5FDBD}"/>
              </a:ext>
            </a:extLst>
          </p:cNvPr>
          <p:cNvSpPr/>
          <p:nvPr/>
        </p:nvSpPr>
        <p:spPr>
          <a:xfrm rot="-10800000" flipH="1">
            <a:off x="0" y="7565591"/>
            <a:ext cx="4909918" cy="2721409"/>
          </a:xfrm>
          <a:custGeom>
            <a:avLst/>
            <a:gdLst/>
            <a:ahLst/>
            <a:cxnLst/>
            <a:rect l="l" t="t" r="r" b="b"/>
            <a:pathLst>
              <a:path w="4909918" h="2721409">
                <a:moveTo>
                  <a:pt x="4909918" y="0"/>
                </a:moveTo>
                <a:lnTo>
                  <a:pt x="0" y="0"/>
                </a:lnTo>
                <a:lnTo>
                  <a:pt x="0" y="2721409"/>
                </a:lnTo>
                <a:lnTo>
                  <a:pt x="4909918" y="2721409"/>
                </a:lnTo>
                <a:lnTo>
                  <a:pt x="490991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F523E23-790F-8766-BE4F-91025CE875CD}"/>
              </a:ext>
            </a:extLst>
          </p:cNvPr>
          <p:cNvSpPr/>
          <p:nvPr/>
        </p:nvSpPr>
        <p:spPr>
          <a:xfrm>
            <a:off x="3429000" y="0"/>
            <a:ext cx="12115800" cy="1714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400" dirty="0">
                <a:solidFill>
                  <a:schemeClr val="tx1"/>
                </a:solidFill>
                <a:latin typeface="DM Sans" pitchFamily="2" charset="0"/>
              </a:rPr>
              <a:t>Top Properties with ADR(Entity Wise)</a:t>
            </a:r>
          </a:p>
        </p:txBody>
      </p:sp>
      <p:sp>
        <p:nvSpPr>
          <p:cNvPr id="2" name="Freeform 13">
            <a:extLst>
              <a:ext uri="{FF2B5EF4-FFF2-40B4-BE49-F238E27FC236}">
                <a16:creationId xmlns:a16="http://schemas.microsoft.com/office/drawing/2014/main" id="{4D00DCFB-E0A5-408C-5CD1-44C67025F419}"/>
              </a:ext>
            </a:extLst>
          </p:cNvPr>
          <p:cNvSpPr/>
          <p:nvPr/>
        </p:nvSpPr>
        <p:spPr>
          <a:xfrm>
            <a:off x="152400" y="190500"/>
            <a:ext cx="950907" cy="950907"/>
          </a:xfrm>
          <a:custGeom>
            <a:avLst/>
            <a:gdLst/>
            <a:ahLst/>
            <a:cxnLst/>
            <a:rect l="l" t="t" r="r" b="b"/>
            <a:pathLst>
              <a:path w="950907" h="950907">
                <a:moveTo>
                  <a:pt x="0" y="0"/>
                </a:moveTo>
                <a:lnTo>
                  <a:pt x="950907" y="0"/>
                </a:lnTo>
                <a:lnTo>
                  <a:pt x="950907" y="950908"/>
                </a:lnTo>
                <a:lnTo>
                  <a:pt x="0" y="9509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1731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256697-6EA8-EE49-DB7C-5C77D74EC9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95DB7811-C69D-44EA-CE15-410D5F6D2A22}"/>
              </a:ext>
            </a:extLst>
          </p:cNvPr>
          <p:cNvSpPr/>
          <p:nvPr/>
        </p:nvSpPr>
        <p:spPr>
          <a:xfrm rot="-10800000">
            <a:off x="13378082" y="7565591"/>
            <a:ext cx="4909918" cy="2721409"/>
          </a:xfrm>
          <a:custGeom>
            <a:avLst/>
            <a:gdLst/>
            <a:ahLst/>
            <a:cxnLst/>
            <a:rect l="l" t="t" r="r" b="b"/>
            <a:pathLst>
              <a:path w="4909918" h="2721409">
                <a:moveTo>
                  <a:pt x="0" y="0"/>
                </a:moveTo>
                <a:lnTo>
                  <a:pt x="4909918" y="0"/>
                </a:lnTo>
                <a:lnTo>
                  <a:pt x="4909918" y="2721409"/>
                </a:lnTo>
                <a:lnTo>
                  <a:pt x="0" y="27214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DB8B3A95-EB03-AA36-1A59-9217F5654C05}"/>
              </a:ext>
            </a:extLst>
          </p:cNvPr>
          <p:cNvSpPr/>
          <p:nvPr/>
        </p:nvSpPr>
        <p:spPr>
          <a:xfrm rot="-10800000" flipH="1">
            <a:off x="0" y="7565591"/>
            <a:ext cx="4909918" cy="2721409"/>
          </a:xfrm>
          <a:custGeom>
            <a:avLst/>
            <a:gdLst/>
            <a:ahLst/>
            <a:cxnLst/>
            <a:rect l="l" t="t" r="r" b="b"/>
            <a:pathLst>
              <a:path w="4909918" h="2721409">
                <a:moveTo>
                  <a:pt x="4909918" y="0"/>
                </a:moveTo>
                <a:lnTo>
                  <a:pt x="0" y="0"/>
                </a:lnTo>
                <a:lnTo>
                  <a:pt x="0" y="2721409"/>
                </a:lnTo>
                <a:lnTo>
                  <a:pt x="4909918" y="2721409"/>
                </a:lnTo>
                <a:lnTo>
                  <a:pt x="490991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B095E72-0BA9-FA42-B547-B8F54CB85A92}"/>
              </a:ext>
            </a:extLst>
          </p:cNvPr>
          <p:cNvSpPr/>
          <p:nvPr/>
        </p:nvSpPr>
        <p:spPr>
          <a:xfrm>
            <a:off x="3810000" y="0"/>
            <a:ext cx="9568082" cy="1790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400" dirty="0">
                <a:solidFill>
                  <a:schemeClr val="tx1"/>
                </a:solidFill>
              </a:rPr>
              <a:t>Customer Feedback</a:t>
            </a:r>
          </a:p>
        </p:txBody>
      </p:sp>
      <p:sp>
        <p:nvSpPr>
          <p:cNvPr id="3" name="Freeform 13">
            <a:extLst>
              <a:ext uri="{FF2B5EF4-FFF2-40B4-BE49-F238E27FC236}">
                <a16:creationId xmlns:a16="http://schemas.microsoft.com/office/drawing/2014/main" id="{F320BF80-58DC-804F-C695-A2DEA064C55E}"/>
              </a:ext>
            </a:extLst>
          </p:cNvPr>
          <p:cNvSpPr/>
          <p:nvPr/>
        </p:nvSpPr>
        <p:spPr>
          <a:xfrm>
            <a:off x="152400" y="190500"/>
            <a:ext cx="950907" cy="950907"/>
          </a:xfrm>
          <a:custGeom>
            <a:avLst/>
            <a:gdLst/>
            <a:ahLst/>
            <a:cxnLst/>
            <a:rect l="l" t="t" r="r" b="b"/>
            <a:pathLst>
              <a:path w="950907" h="950907">
                <a:moveTo>
                  <a:pt x="0" y="0"/>
                </a:moveTo>
                <a:lnTo>
                  <a:pt x="950907" y="0"/>
                </a:lnTo>
                <a:lnTo>
                  <a:pt x="950907" y="950908"/>
                </a:lnTo>
                <a:lnTo>
                  <a:pt x="0" y="9509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8679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B81168-3C13-C48B-A9E1-0C221D80A1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9E2273FE-873E-7D36-E10A-81316658B78A}"/>
              </a:ext>
            </a:extLst>
          </p:cNvPr>
          <p:cNvSpPr/>
          <p:nvPr/>
        </p:nvSpPr>
        <p:spPr>
          <a:xfrm rot="-10800000">
            <a:off x="13378082" y="7565591"/>
            <a:ext cx="4909918" cy="2721409"/>
          </a:xfrm>
          <a:custGeom>
            <a:avLst/>
            <a:gdLst/>
            <a:ahLst/>
            <a:cxnLst/>
            <a:rect l="l" t="t" r="r" b="b"/>
            <a:pathLst>
              <a:path w="4909918" h="2721409">
                <a:moveTo>
                  <a:pt x="0" y="0"/>
                </a:moveTo>
                <a:lnTo>
                  <a:pt x="4909918" y="0"/>
                </a:lnTo>
                <a:lnTo>
                  <a:pt x="4909918" y="2721409"/>
                </a:lnTo>
                <a:lnTo>
                  <a:pt x="0" y="27214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BE57E902-D097-2A0D-BDD8-19D61C27E075}"/>
              </a:ext>
            </a:extLst>
          </p:cNvPr>
          <p:cNvSpPr/>
          <p:nvPr/>
        </p:nvSpPr>
        <p:spPr>
          <a:xfrm rot="-10800000" flipH="1">
            <a:off x="0" y="7565591"/>
            <a:ext cx="4909918" cy="2721409"/>
          </a:xfrm>
          <a:custGeom>
            <a:avLst/>
            <a:gdLst/>
            <a:ahLst/>
            <a:cxnLst/>
            <a:rect l="l" t="t" r="r" b="b"/>
            <a:pathLst>
              <a:path w="4909918" h="2721409">
                <a:moveTo>
                  <a:pt x="4909918" y="0"/>
                </a:moveTo>
                <a:lnTo>
                  <a:pt x="0" y="0"/>
                </a:lnTo>
                <a:lnTo>
                  <a:pt x="0" y="2721409"/>
                </a:lnTo>
                <a:lnTo>
                  <a:pt x="4909918" y="2721409"/>
                </a:lnTo>
                <a:lnTo>
                  <a:pt x="490991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6CDB316-8451-4786-2901-659E26C07DF6}"/>
              </a:ext>
            </a:extLst>
          </p:cNvPr>
          <p:cNvSpPr/>
          <p:nvPr/>
        </p:nvSpPr>
        <p:spPr>
          <a:xfrm>
            <a:off x="3810000" y="0"/>
            <a:ext cx="9568082" cy="1790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400" dirty="0">
                <a:solidFill>
                  <a:schemeClr val="tx1"/>
                </a:solidFill>
              </a:rPr>
              <a:t>Traveller Profile</a:t>
            </a:r>
          </a:p>
        </p:txBody>
      </p:sp>
      <p:sp>
        <p:nvSpPr>
          <p:cNvPr id="3" name="Freeform 13">
            <a:extLst>
              <a:ext uri="{FF2B5EF4-FFF2-40B4-BE49-F238E27FC236}">
                <a16:creationId xmlns:a16="http://schemas.microsoft.com/office/drawing/2014/main" id="{64655E95-38F3-A409-BC24-E0C8FF4CD1E8}"/>
              </a:ext>
            </a:extLst>
          </p:cNvPr>
          <p:cNvSpPr/>
          <p:nvPr/>
        </p:nvSpPr>
        <p:spPr>
          <a:xfrm>
            <a:off x="152400" y="190500"/>
            <a:ext cx="950907" cy="950907"/>
          </a:xfrm>
          <a:custGeom>
            <a:avLst/>
            <a:gdLst/>
            <a:ahLst/>
            <a:cxnLst/>
            <a:rect l="l" t="t" r="r" b="b"/>
            <a:pathLst>
              <a:path w="950907" h="950907">
                <a:moveTo>
                  <a:pt x="0" y="0"/>
                </a:moveTo>
                <a:lnTo>
                  <a:pt x="950907" y="0"/>
                </a:lnTo>
                <a:lnTo>
                  <a:pt x="950907" y="950908"/>
                </a:lnTo>
                <a:lnTo>
                  <a:pt x="0" y="9509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7378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719A71-449F-E68A-38DD-167D78C006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B9494298-9DF7-D891-1B64-8544FC61725C}"/>
              </a:ext>
            </a:extLst>
          </p:cNvPr>
          <p:cNvSpPr/>
          <p:nvPr/>
        </p:nvSpPr>
        <p:spPr>
          <a:xfrm rot="-10800000">
            <a:off x="13378082" y="7565591"/>
            <a:ext cx="4909918" cy="2721409"/>
          </a:xfrm>
          <a:custGeom>
            <a:avLst/>
            <a:gdLst/>
            <a:ahLst/>
            <a:cxnLst/>
            <a:rect l="l" t="t" r="r" b="b"/>
            <a:pathLst>
              <a:path w="4909918" h="2721409">
                <a:moveTo>
                  <a:pt x="0" y="0"/>
                </a:moveTo>
                <a:lnTo>
                  <a:pt x="4909918" y="0"/>
                </a:lnTo>
                <a:lnTo>
                  <a:pt x="4909918" y="2721409"/>
                </a:lnTo>
                <a:lnTo>
                  <a:pt x="0" y="27214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82A7E708-F62E-B031-87C2-2BFB623591A1}"/>
              </a:ext>
            </a:extLst>
          </p:cNvPr>
          <p:cNvSpPr/>
          <p:nvPr/>
        </p:nvSpPr>
        <p:spPr>
          <a:xfrm rot="-10800000" flipH="1">
            <a:off x="0" y="7565591"/>
            <a:ext cx="4909918" cy="2721409"/>
          </a:xfrm>
          <a:custGeom>
            <a:avLst/>
            <a:gdLst/>
            <a:ahLst/>
            <a:cxnLst/>
            <a:rect l="l" t="t" r="r" b="b"/>
            <a:pathLst>
              <a:path w="4909918" h="2721409">
                <a:moveTo>
                  <a:pt x="4909918" y="0"/>
                </a:moveTo>
                <a:lnTo>
                  <a:pt x="0" y="0"/>
                </a:lnTo>
                <a:lnTo>
                  <a:pt x="0" y="2721409"/>
                </a:lnTo>
                <a:lnTo>
                  <a:pt x="4909918" y="2721409"/>
                </a:lnTo>
                <a:lnTo>
                  <a:pt x="490991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916816B-35C9-54B5-8C1D-41B04A99FF43}"/>
              </a:ext>
            </a:extLst>
          </p:cNvPr>
          <p:cNvSpPr/>
          <p:nvPr/>
        </p:nvSpPr>
        <p:spPr>
          <a:xfrm>
            <a:off x="3810000" y="0"/>
            <a:ext cx="9568082" cy="1790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400" dirty="0">
                <a:solidFill>
                  <a:schemeClr val="tx1"/>
                </a:solidFill>
              </a:rPr>
              <a:t>Booking Lead Time </a:t>
            </a:r>
          </a:p>
        </p:txBody>
      </p:sp>
      <p:sp>
        <p:nvSpPr>
          <p:cNvPr id="3" name="Freeform 13">
            <a:extLst>
              <a:ext uri="{FF2B5EF4-FFF2-40B4-BE49-F238E27FC236}">
                <a16:creationId xmlns:a16="http://schemas.microsoft.com/office/drawing/2014/main" id="{CE0C8580-30F5-157F-4123-439A093CDD18}"/>
              </a:ext>
            </a:extLst>
          </p:cNvPr>
          <p:cNvSpPr/>
          <p:nvPr/>
        </p:nvSpPr>
        <p:spPr>
          <a:xfrm>
            <a:off x="152400" y="190500"/>
            <a:ext cx="950907" cy="950907"/>
          </a:xfrm>
          <a:custGeom>
            <a:avLst/>
            <a:gdLst/>
            <a:ahLst/>
            <a:cxnLst/>
            <a:rect l="l" t="t" r="r" b="b"/>
            <a:pathLst>
              <a:path w="950907" h="950907">
                <a:moveTo>
                  <a:pt x="0" y="0"/>
                </a:moveTo>
                <a:lnTo>
                  <a:pt x="950907" y="0"/>
                </a:lnTo>
                <a:lnTo>
                  <a:pt x="950907" y="950908"/>
                </a:lnTo>
                <a:lnTo>
                  <a:pt x="0" y="9509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0122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58DE55-43BF-1A35-CB55-78B8E57205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00FCB88D-6E65-34E6-7E0B-4670CF272D3C}"/>
              </a:ext>
            </a:extLst>
          </p:cNvPr>
          <p:cNvSpPr/>
          <p:nvPr/>
        </p:nvSpPr>
        <p:spPr>
          <a:xfrm rot="-10800000">
            <a:off x="13378082" y="7565591"/>
            <a:ext cx="4909918" cy="2721409"/>
          </a:xfrm>
          <a:custGeom>
            <a:avLst/>
            <a:gdLst/>
            <a:ahLst/>
            <a:cxnLst/>
            <a:rect l="l" t="t" r="r" b="b"/>
            <a:pathLst>
              <a:path w="4909918" h="2721409">
                <a:moveTo>
                  <a:pt x="0" y="0"/>
                </a:moveTo>
                <a:lnTo>
                  <a:pt x="4909918" y="0"/>
                </a:lnTo>
                <a:lnTo>
                  <a:pt x="4909918" y="2721409"/>
                </a:lnTo>
                <a:lnTo>
                  <a:pt x="0" y="27214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06B5E2D1-75C4-41EB-5A7E-69AB027471E2}"/>
              </a:ext>
            </a:extLst>
          </p:cNvPr>
          <p:cNvSpPr/>
          <p:nvPr/>
        </p:nvSpPr>
        <p:spPr>
          <a:xfrm rot="-10800000" flipH="1">
            <a:off x="0" y="7565591"/>
            <a:ext cx="4909918" cy="2721409"/>
          </a:xfrm>
          <a:custGeom>
            <a:avLst/>
            <a:gdLst/>
            <a:ahLst/>
            <a:cxnLst/>
            <a:rect l="l" t="t" r="r" b="b"/>
            <a:pathLst>
              <a:path w="4909918" h="2721409">
                <a:moveTo>
                  <a:pt x="4909918" y="0"/>
                </a:moveTo>
                <a:lnTo>
                  <a:pt x="0" y="0"/>
                </a:lnTo>
                <a:lnTo>
                  <a:pt x="0" y="2721409"/>
                </a:lnTo>
                <a:lnTo>
                  <a:pt x="4909918" y="2721409"/>
                </a:lnTo>
                <a:lnTo>
                  <a:pt x="490991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A52755F-3147-7C42-085B-306A0FFA1F3C}"/>
              </a:ext>
            </a:extLst>
          </p:cNvPr>
          <p:cNvSpPr/>
          <p:nvPr/>
        </p:nvSpPr>
        <p:spPr>
          <a:xfrm>
            <a:off x="3810000" y="0"/>
            <a:ext cx="9568082" cy="1790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400" dirty="0">
                <a:solidFill>
                  <a:schemeClr val="tx1"/>
                </a:solidFill>
              </a:rPr>
              <a:t>Top 10 Cities by Bookings</a:t>
            </a:r>
          </a:p>
        </p:txBody>
      </p:sp>
      <p:sp>
        <p:nvSpPr>
          <p:cNvPr id="3" name="Freeform 13">
            <a:extLst>
              <a:ext uri="{FF2B5EF4-FFF2-40B4-BE49-F238E27FC236}">
                <a16:creationId xmlns:a16="http://schemas.microsoft.com/office/drawing/2014/main" id="{4E2BC742-C0E7-6197-C50B-91F6FF098F3A}"/>
              </a:ext>
            </a:extLst>
          </p:cNvPr>
          <p:cNvSpPr/>
          <p:nvPr/>
        </p:nvSpPr>
        <p:spPr>
          <a:xfrm>
            <a:off x="152400" y="190500"/>
            <a:ext cx="950907" cy="950907"/>
          </a:xfrm>
          <a:custGeom>
            <a:avLst/>
            <a:gdLst/>
            <a:ahLst/>
            <a:cxnLst/>
            <a:rect l="l" t="t" r="r" b="b"/>
            <a:pathLst>
              <a:path w="950907" h="950907">
                <a:moveTo>
                  <a:pt x="0" y="0"/>
                </a:moveTo>
                <a:lnTo>
                  <a:pt x="950907" y="0"/>
                </a:lnTo>
                <a:lnTo>
                  <a:pt x="950907" y="950908"/>
                </a:lnTo>
                <a:lnTo>
                  <a:pt x="0" y="9509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7647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6A00C2-32B5-4238-B567-B74550B0F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8670A72D-1AF8-219D-9D43-D3E340573177}"/>
              </a:ext>
            </a:extLst>
          </p:cNvPr>
          <p:cNvSpPr/>
          <p:nvPr/>
        </p:nvSpPr>
        <p:spPr>
          <a:xfrm rot="-10800000">
            <a:off x="13378082" y="7565591"/>
            <a:ext cx="4909918" cy="2721409"/>
          </a:xfrm>
          <a:custGeom>
            <a:avLst/>
            <a:gdLst/>
            <a:ahLst/>
            <a:cxnLst/>
            <a:rect l="l" t="t" r="r" b="b"/>
            <a:pathLst>
              <a:path w="4909918" h="2721409">
                <a:moveTo>
                  <a:pt x="0" y="0"/>
                </a:moveTo>
                <a:lnTo>
                  <a:pt x="4909918" y="0"/>
                </a:lnTo>
                <a:lnTo>
                  <a:pt x="4909918" y="2721409"/>
                </a:lnTo>
                <a:lnTo>
                  <a:pt x="0" y="27214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8E859A1B-1BC1-876B-8EB4-4ACACA0D7FB7}"/>
              </a:ext>
            </a:extLst>
          </p:cNvPr>
          <p:cNvSpPr/>
          <p:nvPr/>
        </p:nvSpPr>
        <p:spPr>
          <a:xfrm rot="-10800000" flipH="1">
            <a:off x="0" y="7565591"/>
            <a:ext cx="4909918" cy="2721409"/>
          </a:xfrm>
          <a:custGeom>
            <a:avLst/>
            <a:gdLst/>
            <a:ahLst/>
            <a:cxnLst/>
            <a:rect l="l" t="t" r="r" b="b"/>
            <a:pathLst>
              <a:path w="4909918" h="2721409">
                <a:moveTo>
                  <a:pt x="4909918" y="0"/>
                </a:moveTo>
                <a:lnTo>
                  <a:pt x="0" y="0"/>
                </a:lnTo>
                <a:lnTo>
                  <a:pt x="0" y="2721409"/>
                </a:lnTo>
                <a:lnTo>
                  <a:pt x="4909918" y="2721409"/>
                </a:lnTo>
                <a:lnTo>
                  <a:pt x="490991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D9928C6-251E-0BD0-4B36-141E34502C70}"/>
              </a:ext>
            </a:extLst>
          </p:cNvPr>
          <p:cNvSpPr/>
          <p:nvPr/>
        </p:nvSpPr>
        <p:spPr>
          <a:xfrm>
            <a:off x="3810000" y="0"/>
            <a:ext cx="9568082" cy="17907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400" dirty="0">
                <a:solidFill>
                  <a:schemeClr val="tx1"/>
                </a:solidFill>
              </a:rPr>
              <a:t>Top 10 Properties by Bookings</a:t>
            </a:r>
          </a:p>
        </p:txBody>
      </p:sp>
      <p:sp>
        <p:nvSpPr>
          <p:cNvPr id="3" name="Freeform 13">
            <a:extLst>
              <a:ext uri="{FF2B5EF4-FFF2-40B4-BE49-F238E27FC236}">
                <a16:creationId xmlns:a16="http://schemas.microsoft.com/office/drawing/2014/main" id="{71948743-0DCA-3736-B064-627393DF2014}"/>
              </a:ext>
            </a:extLst>
          </p:cNvPr>
          <p:cNvSpPr/>
          <p:nvPr/>
        </p:nvSpPr>
        <p:spPr>
          <a:xfrm>
            <a:off x="152400" y="190500"/>
            <a:ext cx="950907" cy="950907"/>
          </a:xfrm>
          <a:custGeom>
            <a:avLst/>
            <a:gdLst/>
            <a:ahLst/>
            <a:cxnLst/>
            <a:rect l="l" t="t" r="r" b="b"/>
            <a:pathLst>
              <a:path w="950907" h="950907">
                <a:moveTo>
                  <a:pt x="0" y="0"/>
                </a:moveTo>
                <a:lnTo>
                  <a:pt x="950907" y="0"/>
                </a:lnTo>
                <a:lnTo>
                  <a:pt x="950907" y="950908"/>
                </a:lnTo>
                <a:lnTo>
                  <a:pt x="0" y="9509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8352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48</Words>
  <Application>Microsoft Office PowerPoint</Application>
  <PresentationFormat>Custom</PresentationFormat>
  <Paragraphs>11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DM Sans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Orange and White Modern Company Profile Presentation</dc:title>
  <cp:lastModifiedBy>Harikumar KB</cp:lastModifiedBy>
  <cp:revision>12</cp:revision>
  <dcterms:created xsi:type="dcterms:W3CDTF">2006-08-16T00:00:00Z</dcterms:created>
  <dcterms:modified xsi:type="dcterms:W3CDTF">2025-04-08T05:55:16Z</dcterms:modified>
  <dc:identifier>DAGiJdnKYiY</dc:identifier>
</cp:coreProperties>
</file>