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72" r:id="rId5"/>
    <p:sldId id="267" r:id="rId6"/>
    <p:sldId id="268" r:id="rId7"/>
    <p:sldId id="269" r:id="rId8"/>
    <p:sldId id="270" r:id="rId9"/>
    <p:sldId id="271" r:id="rId10"/>
    <p:sldId id="273" r:id="rId11"/>
    <p:sldId id="265" r:id="rId12"/>
  </p:sldIdLst>
  <p:sldSz cx="18288000" cy="10287000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028700" y="3786580"/>
            <a:ext cx="13569198" cy="2447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58"/>
              </a:lnSpc>
              <a:spcBef>
                <a:spcPct val="0"/>
              </a:spcBef>
            </a:pPr>
            <a:r>
              <a:rPr b="1" sz="7200">
                <a:solidFill>
                  <a:srgbClr val="000000"/>
                </a:solidFill>
                <a:latin typeface="DM Sans"/>
              </a:rPr>
              <a:t>CIPLA LTD</a:t>
            </a:r>
          </a:p>
        </p:txBody>
      </p:sp>
      <p:grpSp>
        <p:nvGrpSpPr>
          <p:cNvPr id="16" name="Group 16"/>
          <p:cNvGrpSpPr/>
          <p:nvPr/>
        </p:nvGrpSpPr>
        <p:grpSpPr>
          <a:xfrm rot="-2700000">
            <a:off x="12589265" y="3323377"/>
            <a:ext cx="504343" cy="504343"/>
            <a:chOff x="0" y="0"/>
            <a:chExt cx="132831" cy="13283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2831" cy="132831"/>
            </a:xfrm>
            <a:custGeom>
              <a:avLst/>
              <a:gdLst/>
              <a:ahLst/>
              <a:cxnLst/>
              <a:rect l="l" t="t" r="r" b="b"/>
              <a:pathLst>
                <a:path w="132831" h="132831">
                  <a:moveTo>
                    <a:pt x="0" y="0"/>
                  </a:moveTo>
                  <a:lnTo>
                    <a:pt x="132831" y="0"/>
                  </a:lnTo>
                  <a:lnTo>
                    <a:pt x="132831" y="132831"/>
                  </a:lnTo>
                  <a:lnTo>
                    <a:pt x="0" y="13283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2831" cy="170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2700000">
            <a:off x="6866660" y="7088679"/>
            <a:ext cx="317690" cy="317690"/>
            <a:chOff x="0" y="0"/>
            <a:chExt cx="83671" cy="8367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pic>
        <p:nvPicPr>
          <p:cNvPr id="3" name="Picture 2" descr="A logo with a bird&#10;&#10;AI-generated content may be incorrect.">
            <a:extLst>
              <a:ext uri="{FF2B5EF4-FFF2-40B4-BE49-F238E27FC236}">
                <a16:creationId xmlns:a16="http://schemas.microsoft.com/office/drawing/2014/main" id="{73C23ECA-FE73-9437-E8F1-91D82C29E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58F64-05AA-CAF7-782A-4CAF9F8A9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0A2EB21-22E2-B7E8-4555-0B81BAD3620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16ECAAD-6E38-B2B3-28DE-6C4BD327BC23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F1D32-95B0-68DA-25F2-DB516EB33519}"/>
              </a:ext>
            </a:extLst>
          </p:cNvPr>
          <p:cNvSpPr/>
          <p:nvPr/>
        </p:nvSpPr>
        <p:spPr>
          <a:xfrm>
            <a:off x="3810000" y="0"/>
            <a:ext cx="10896600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>
                <a:solidFill>
                  <a:schemeClr val="tx1"/>
                </a:solidFill>
              </a:rPr>
              <a:t>Reservation Summary – Last 3 Months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B6591033-7D54-FC39-CD99-95F6B2E28C10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  <a:gridCol w="16002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January 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January 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January 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February 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February 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February 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March 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March 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March 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Cancer And Aids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81000.00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Digital Health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58800.00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128350.00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91050.00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41471.00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Health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156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285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1372309.00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164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286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1326441.00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187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345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1454482.00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2064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6591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21659298.00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2251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6495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21390645.00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1815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5818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17129836.00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GOLDEN CROSS PHARMA PVT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 K HAMIED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106800.00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29800.00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MEDISPRAY LABORATORIES PVT.LTD - Goa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73803.00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166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262250.00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135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538459.00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MEDISPRAY LABORATORIES PVT.LTD - SATARA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63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8183235" y="8542435"/>
            <a:ext cx="1921529" cy="47625"/>
            <a:chOff x="0" y="0"/>
            <a:chExt cx="506082" cy="1254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6082" cy="12543"/>
            </a:xfrm>
            <a:custGeom>
              <a:avLst/>
              <a:gdLst/>
              <a:ahLst/>
              <a:cxnLst/>
              <a:rect l="l" t="t" r="r" b="b"/>
              <a:pathLst>
                <a:path w="506082" h="12543">
                  <a:moveTo>
                    <a:pt x="0" y="0"/>
                  </a:moveTo>
                  <a:lnTo>
                    <a:pt x="506082" y="0"/>
                  </a:lnTo>
                  <a:lnTo>
                    <a:pt x="506082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6082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2700000">
            <a:off x="2485974" y="4852383"/>
            <a:ext cx="317690" cy="317690"/>
            <a:chOff x="0" y="0"/>
            <a:chExt cx="83671" cy="8367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519540" y="3649788"/>
            <a:ext cx="11248919" cy="2446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20"/>
              </a:lnSpc>
              <a:spcBef>
                <a:spcPct val="0"/>
              </a:spcBef>
            </a:pPr>
            <a:r>
              <a:rPr lang="en-US" sz="14300" spc="-110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Thank You</a:t>
            </a:r>
          </a:p>
        </p:txBody>
      </p:sp>
      <p:grpSp>
        <p:nvGrpSpPr>
          <p:cNvPr id="18" name="Group 18"/>
          <p:cNvGrpSpPr/>
          <p:nvPr/>
        </p:nvGrpSpPr>
        <p:grpSpPr>
          <a:xfrm rot="-2700000">
            <a:off x="15484336" y="4852383"/>
            <a:ext cx="317690" cy="317690"/>
            <a:chOff x="0" y="0"/>
            <a:chExt cx="83671" cy="8367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2" name="Freeform 2">
            <a:extLst>
              <a:ext uri="{FF2B5EF4-FFF2-40B4-BE49-F238E27FC236}">
                <a16:creationId xmlns:a16="http://schemas.microsoft.com/office/drawing/2014/main" id="{09CFE758-BED9-CFF5-3DE6-D3D5B757EC4F}"/>
              </a:ext>
            </a:extLst>
          </p:cNvPr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8FA1DB04-3CD2-6D07-95BD-822CE4856DC5}"/>
              </a:ext>
            </a:extLst>
          </p:cNvPr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2" name="Picture 1" descr="A logo with a bird&#10;&#10;AI-generated content may be incorrect.">
            <a:extLst>
              <a:ext uri="{FF2B5EF4-FFF2-40B4-BE49-F238E27FC236}">
                <a16:creationId xmlns:a16="http://schemas.microsoft.com/office/drawing/2014/main" id="{5FDC1B2C-881C-CC44-909E-8CEFD2AB5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1E7948-89AE-EE08-DF2F-C19963E246DA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Reservation Summary</a:t>
            </a:r>
          </a:p>
        </p:txBody>
      </p:sp>
      <p:sp>
        <p:nvSpPr>
          <p:cNvPr id="4" name="Freeform 13">
            <a:extLst>
              <a:ext uri="{FF2B5EF4-FFF2-40B4-BE49-F238E27FC236}">
                <a16:creationId xmlns:a16="http://schemas.microsoft.com/office/drawing/2014/main" id="{AB1DA8BE-5E21-B46D-0035-80A73D439046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71600" y="1828800"/>
          <a:ext cx="16002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Guest Volume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Digital Health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58800.00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41471.00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Health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187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195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345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1454482.00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1815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1987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5818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17129836.00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 K HAMIED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29800.00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MEDISPRAY LABORATORIES PVT.LTD - Goa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135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538459.00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92A5A-FDA6-F933-B744-5D5C7AA9C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6267BDC-03F2-FE44-EA97-A28AD0C7DC7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9C61031-2244-5DF5-65D9-E775DBA13EE2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5766ED-20B4-80AA-5CF1-FC1F1B45A26A}"/>
              </a:ext>
            </a:extLst>
          </p:cNvPr>
          <p:cNvSpPr/>
          <p:nvPr/>
        </p:nvSpPr>
        <p:spPr>
          <a:xfrm>
            <a:off x="3429000" y="0"/>
            <a:ext cx="10591800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Top Cities with ADR(Entity Wise)</a:t>
            </a:r>
          </a:p>
        </p:txBody>
      </p:sp>
      <p:sp>
        <p:nvSpPr>
          <p:cNvPr id="2" name="Freeform 13">
            <a:extLst>
              <a:ext uri="{FF2B5EF4-FFF2-40B4-BE49-F238E27FC236}">
                <a16:creationId xmlns:a16="http://schemas.microsoft.com/office/drawing/2014/main" id="{9E116501-71B8-DD93-1520-0FEB9E414751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City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Digital Health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Mumbai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4200.00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Mumbai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4800.00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Health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Mumbai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6450.00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Indore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2409.04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 K HAMIED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Nagpur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3750.00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MEDISPRAY LABORATORIES PVT.LTD - Goa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Mumbai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4812.50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93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97330-F189-C9B3-9488-BFDECABF2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C4A2863-FBEC-CF2C-25E3-19C96541A2D6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FD91F22-C675-E034-F7CA-9B0727F5FDBD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523E23-790F-8766-BE4F-91025CE875CD}"/>
              </a:ext>
            </a:extLst>
          </p:cNvPr>
          <p:cNvSpPr/>
          <p:nvPr/>
        </p:nvSpPr>
        <p:spPr>
          <a:xfrm>
            <a:off x="3429000" y="0"/>
            <a:ext cx="12115800" cy="171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Top Properties with ADR(Entity Wise)</a:t>
            </a:r>
          </a:p>
        </p:txBody>
      </p:sp>
      <p:sp>
        <p:nvSpPr>
          <p:cNvPr id="2" name="Freeform 13">
            <a:extLst>
              <a:ext uri="{FF2B5EF4-FFF2-40B4-BE49-F238E27FC236}">
                <a16:creationId xmlns:a16="http://schemas.microsoft.com/office/drawing/2014/main" id="{4D00DCFB-E0A5-408C-5CD1-44C67025F419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Property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Digital Health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Krishna Palace Hotel Mumbai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4200.00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Krishna Palace Hotel Mumbai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4400.00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Health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Hotel Home In (By Amrik Sukhdev)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3393.00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Guest House - Goa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 K HAMIED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Ibis Chennai City Centre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7300.00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MEDISPRAY LABORATORIES PVT.LTD - Goa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ibis Thane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5100.00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73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56697-6EA8-EE49-DB7C-5C77D74EC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5DB7811-C69D-44EA-CE15-410D5F6D2A22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B8B3A95-EB03-AA36-1A59-9217F5654C0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095E72-0BA9-FA42-B547-B8F54CB85A92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Customer Feedback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F320BF80-58DC-804F-C695-A2DEA064C55E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Feedback Received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Average Ratings for Hotel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Average Ratings for GH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Digital Health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Health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187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1815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 K HAMIED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MEDISPRAY LABORATORIES PVT.LTD - Goa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7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81168-3C13-C48B-A9E1-0C221D80A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E2273FE-873E-7D36-E10A-81316658B78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E57E902-D097-2A0D-BDD8-19D61C27E07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CDB316-8451-4786-2901-659E26C07DF6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Traveller Profile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64655E95-38F3-A409-BC24-E0C8FF4CD1E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Entity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&lt;2000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2000-5000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&gt;5000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Digital Health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Health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LTD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405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1072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 K HAMIED FOUNDATION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MEDISPRAY LABORATORIES PVT.LTD - Goa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37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19A71-449F-E68A-38DD-167D78C00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B9494298-9DF7-D891-1B64-8544FC61725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2A7E708-F62E-B031-87C2-2BFB623591A1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6816B-35C9-54B5-8C1D-41B04A99FF43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Booking Lead Time 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CE0C8580-30F5-157F-4123-439A093CDD1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286000"/>
            <a:ext cx="6400800" cy="548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0" y="2743200"/>
            <a:ext cx="3657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🔹 69.3% of the bookings are made in 0-7 Days.</a:t>
            </a:r>
            <a:br/>
            <a:br/>
            <a:r>
              <a:t>More structured booking planning can optimize costs, ensure availability, and enhance the overall booking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315012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8DE55-43BF-1A35-CB55-78B8E5720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0FCB88D-6E65-34E6-7E0B-4670CF272D3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6B5E2D1-75C4-41EB-5A7E-69AB027471E2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52755F-3147-7C42-085B-306A0FFA1F3C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Cities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4E2BC742-C0E7-6197-C50B-91F6FF098F3A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City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Mumbai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159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579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3408101.00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6640.30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Indore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158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749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2026346.00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2569.43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Hyderabad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134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316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1976991.00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6100.51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Goa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131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1112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323160.00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709.29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Amritsar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177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624891.00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4208.67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Bengaluru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327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1377084.00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5427.19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Pune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86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278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890969.00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4257.79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Cochin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84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590805.00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4537.36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Kurkumbh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262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New Delhi And NCR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649196.00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7061.71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64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A00C2-32B5-4238-B567-B74550B0F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670A72D-1AF8-219D-9D43-D3E340573177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E859A1B-1BC1-876B-8EB4-4ACACA0D7FB7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9928C6-251E-0BD0-4B36-141E34502C70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Properties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71948743-0DCA-3736-B064-627393DF2014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Property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Guest House - Goa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1020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Indore Plant Guest House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354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Kurkumbh - Unit 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244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ibis Mumbai Vikhroli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209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1130073.00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5507.82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Avasa Hotel - Hyderabad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1039500.00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7058.14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Fairfield By Marriott Amritsar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145800.00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3729.41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Cipla Plant Guest House - Baddi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195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Hotel Prime Square,Daund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159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280400.00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2374.29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Radisson Blu Hotel Amritsar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133580.00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5025.22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Ibis Kochi City Centre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124465.00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3539.91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35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48</Words>
  <Application>Microsoft Office PowerPoint</Application>
  <PresentationFormat>Custom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Modern Company Profile Presentation</dc:title>
  <cp:lastModifiedBy>Harikumar KB</cp:lastModifiedBy>
  <cp:revision>12</cp:revision>
  <dcterms:created xsi:type="dcterms:W3CDTF">2006-08-16T00:00:00Z</dcterms:created>
  <dcterms:modified xsi:type="dcterms:W3CDTF">2025-04-08T05:55:16Z</dcterms:modified>
  <dc:identifier>DAGiJdnKYiY</dc:identifier>
</cp:coreProperties>
</file>