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3" r:id="rId9"/>
    <p:sldId id="265" r:id="rId10"/>
  </p:sldIdLst>
  <p:sldSz cx="18288000" cy="10287000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3786580"/>
            <a:ext cx="13569198" cy="24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8"/>
              </a:lnSpc>
              <a:spcBef>
                <a:spcPct val="0"/>
              </a:spcBef>
            </a:pPr>
            <a:r>
              <a:rPr b="1" sz="7200">
                <a:solidFill>
                  <a:srgbClr val="000000"/>
                </a:solidFill>
                <a:latin typeface="DM Sans"/>
              </a:rPr>
              <a:t>Fcm Travel Solutions India Pvt. Ltd</a:t>
            </a:r>
          </a:p>
        </p:txBody>
      </p:sp>
      <p:grpSp>
        <p:nvGrpSpPr>
          <p:cNvPr id="16" name="Group 16"/>
          <p:cNvGrpSpPr/>
          <p:nvPr/>
        </p:nvGrpSpPr>
        <p:grpSpPr>
          <a:xfrm rot="-2700000">
            <a:off x="12589265" y="3323377"/>
            <a:ext cx="504343" cy="504343"/>
            <a:chOff x="0" y="0"/>
            <a:chExt cx="132831" cy="1328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831" cy="132831"/>
            </a:xfrm>
            <a:custGeom>
              <a:avLst/>
              <a:gdLst/>
              <a:ahLst/>
              <a:cxnLst/>
              <a:rect l="l" t="t" r="r" b="b"/>
              <a:pathLst>
                <a:path w="132831" h="132831">
                  <a:moveTo>
                    <a:pt x="0" y="0"/>
                  </a:moveTo>
                  <a:lnTo>
                    <a:pt x="132831" y="0"/>
                  </a:lnTo>
                  <a:lnTo>
                    <a:pt x="132831" y="132831"/>
                  </a:lnTo>
                  <a:lnTo>
                    <a:pt x="0" y="13283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2831" cy="170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6866660" y="7088679"/>
            <a:ext cx="317690" cy="317690"/>
            <a:chOff x="0" y="0"/>
            <a:chExt cx="83671" cy="836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3" name="Picture 2" descr="A logo with a bird&#10;&#10;AI-generated content may be incorrect.">
            <a:extLst>
              <a:ext uri="{FF2B5EF4-FFF2-40B4-BE49-F238E27FC236}">
                <a16:creationId xmlns:a16="http://schemas.microsoft.com/office/drawing/2014/main" id="{73C23ECA-FE73-9437-E8F1-91D82C29E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E7948-89AE-EE08-DF2F-C19963E246DA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Reservation Summary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AB1DA8BE-5E21-B46D-0035-80A73D439046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71600" y="1828800"/>
          <a:ext cx="1600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May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June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1281.00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July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304079.00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6697-6EA8-EE49-DB7C-5C77D74E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5DB7811-C69D-44EA-CE15-410D5F6D2A22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8B3A95-EB03-AA36-1A59-9217F5654C0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95E72-0BA9-FA42-B547-B8F54CB85A92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Customer Feedback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F320BF80-58DC-804F-C695-A2DEA064C55E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Feedback Received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Hotel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GH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April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May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7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1168-3C13-C48B-A9E1-0C221D80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2273FE-873E-7D36-E10A-81316658B78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E57E902-D097-2A0D-BDD8-19D61C27E07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DB316-8451-4786-2901-659E26C07DF6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Traveller Profile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64655E95-38F3-A409-BC24-E0C8FF4CD1E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&lt;2000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2000-5000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&gt;5000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April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439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May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479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June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480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July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490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7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19A71-449F-E68A-38DD-167D78C0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9494298-9DF7-D891-1B64-8544FC61725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A7E708-F62E-B031-87C2-2BFB623591A1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6816B-35C9-54B5-8C1D-41B04A99FF43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Booking Lead Time 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CE0C8580-30F5-157F-4123-439A093CDD1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6000"/>
            <a:ext cx="64008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0" y="2743200"/>
            <a:ext cx="3657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🔹 86.4% of the bookings are made in 0-7 Days.</a:t>
            </a:r>
            <a:br/>
            <a:br/>
            <a:r>
              <a:t>More structured booking planning can optimize costs, ensure availability, and enhance the overall booking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15012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8DE55-43BF-1A35-CB55-78B8E5720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0FCB88D-6E65-34E6-7E0B-4670CF272D3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B5E2D1-75C4-41EB-5A7E-69AB027471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2755F-3147-7C42-085B-306A0FFA1F3C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Cities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4E2BC742-C0E7-6197-C50B-91F6FF098F3A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8189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New Delhi And NCR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67596.00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6362.89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Bengaluru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47291.00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4688.83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Hyderabad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25674.00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3894.80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29559.00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3754.20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Kozhikode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14600.00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3650.00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Jodhpur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6780.00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3390.00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Jabalpur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15486.00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4212.00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Ahmedabad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18744.00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3849.00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Agra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8499.00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2833.00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Bhiwadi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9978.00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3326.00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64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00C2-32B5-4238-B567-B74550B0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670A72D-1AF8-219D-9D43-D3E340573177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E859A1B-1BC1-876B-8EB4-4ACACA0D7FB7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928C6-251E-0BD0-4B36-141E34502C70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Properties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71948743-0DCA-3736-B064-627393DF2014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8189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Hyson Heritage Kozhikode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14600.00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3650.00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Fortune Select JP Cosmos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28435.00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5701.67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Deccan Serai Hotel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9360.00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4680.00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Citadel Sarovar Portico Bengaluru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15656.00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3914.00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Hampshire Plaza Hotel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12314.00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4057.00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Regent Grand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15450.00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5150.00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TAJ PALACE NEW DELHI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21528.00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10764.00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Zone By The Park-Jodhpur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6780.00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3390.00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TAJ THE TREES 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12313.00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12313.00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The Ashtan Sarovar Portico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5459.00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5459.00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5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F64-05AA-CAF7-782A-4CAF9F8A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0A2EB21-22E2-B7E8-4555-0B81BAD3620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6ECAAD-6E38-B2B3-28DE-6C4BD327BC23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F1D32-95B0-68DA-25F2-DB516EB33519}"/>
              </a:ext>
            </a:extLst>
          </p:cNvPr>
          <p:cNvSpPr/>
          <p:nvPr/>
        </p:nvSpPr>
        <p:spPr>
          <a:xfrm>
            <a:off x="3810000" y="0"/>
            <a:ext cx="108966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 Grade Wise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6591033-7D54-FC39-CD99-95F6B2E28C10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Grade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Guest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280693.00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4700.93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23386.00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4618.67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3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183235" y="8542435"/>
            <a:ext cx="1921529" cy="47625"/>
            <a:chOff x="0" y="0"/>
            <a:chExt cx="506082" cy="125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6082" cy="12543"/>
            </a:xfrm>
            <a:custGeom>
              <a:avLst/>
              <a:gdLst/>
              <a:ahLst/>
              <a:cxnLst/>
              <a:rect l="l" t="t" r="r" b="b"/>
              <a:pathLst>
                <a:path w="506082" h="12543">
                  <a:moveTo>
                    <a:pt x="0" y="0"/>
                  </a:moveTo>
                  <a:lnTo>
                    <a:pt x="506082" y="0"/>
                  </a:lnTo>
                  <a:lnTo>
                    <a:pt x="506082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6082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2485974" y="4852383"/>
            <a:ext cx="317690" cy="317690"/>
            <a:chOff x="0" y="0"/>
            <a:chExt cx="83671" cy="83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19540" y="3649788"/>
            <a:ext cx="11248919" cy="244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20"/>
              </a:lnSpc>
              <a:spcBef>
                <a:spcPct val="0"/>
              </a:spcBef>
            </a:pPr>
            <a:r>
              <a:rPr lang="en-US" sz="14300" spc="-110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5484336" y="4852383"/>
            <a:ext cx="317690" cy="317690"/>
            <a:chOff x="0" y="0"/>
            <a:chExt cx="83671" cy="836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Freeform 2">
            <a:extLst>
              <a:ext uri="{FF2B5EF4-FFF2-40B4-BE49-F238E27FC236}">
                <a16:creationId xmlns:a16="http://schemas.microsoft.com/office/drawing/2014/main" id="{09CFE758-BED9-CFF5-3DE6-D3D5B757EC4F}"/>
              </a:ext>
            </a:extLst>
          </p:cNvPr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FA1DB04-3CD2-6D07-95BD-822CE4856DC5}"/>
              </a:ext>
            </a:extLst>
          </p:cNvPr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" name="Picture 1" descr="A logo with a bird&#10;&#10;AI-generated content may be incorrect.">
            <a:extLst>
              <a:ext uri="{FF2B5EF4-FFF2-40B4-BE49-F238E27FC236}">
                <a16:creationId xmlns:a16="http://schemas.microsoft.com/office/drawing/2014/main" id="{5FDC1B2C-881C-CC44-909E-8CEFD2AB5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30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DM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Company Profile Presentation</dc:title>
  <cp:lastModifiedBy>Harikumar KB</cp:lastModifiedBy>
  <cp:revision>14</cp:revision>
  <dcterms:created xsi:type="dcterms:W3CDTF">2006-08-16T00:00:00Z</dcterms:created>
  <dcterms:modified xsi:type="dcterms:W3CDTF">2025-04-11T05:46:25Z</dcterms:modified>
  <dc:identifier>DAGiJdnKYiY</dc:identifier>
</cp:coreProperties>
</file>