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2.svg" ContentType="image/svg+xml"/>
  <Override PartName="/ppt/media/image4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3" r:id="rId9"/>
    <p:sldId id="265" r:id="rId10"/>
  </p:sldIdLst>
  <p:sldSz cx="18288000" cy="10287000"/>
  <p:notesSz cx="6858000" cy="9144000"/>
  <p:embeddedFontLst>
    <p:embeddedFont>
      <p:font typeface="DM Sans" pitchFamily="2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0" d="100"/>
          <a:sy n="40" d="100"/>
        </p:scale>
        <p:origin x="78" y="10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font" Target="fonts/font1.fntdata"/><Relationship Id="rId12" Type="http://schemas.openxmlformats.org/officeDocument/2006/relationships/font" Target="fonts/font2.fntdata"/><Relationship Id="rId13" Type="http://schemas.openxmlformats.org/officeDocument/2006/relationships/font" Target="fonts/font3.fntdata"/><Relationship Id="rId14" Type="http://schemas.openxmlformats.org/officeDocument/2006/relationships/font" Target="fonts/font4.fntdata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3.png"/><Relationship Id="rId5" Type="http://schemas.openxmlformats.org/officeDocument/2006/relationships/image" Target="../media/image4.svg"/><Relationship Id="rId6" Type="http://schemas.openxmlformats.org/officeDocument/2006/relationships/image" Target="../media/image5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3.png"/><Relationship Id="rId5" Type="http://schemas.openxmlformats.org/officeDocument/2006/relationships/image" Target="../media/image4.sv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755947" y="3144259"/>
            <a:ext cx="5532053" cy="7142741"/>
          </a:xfrm>
          <a:custGeom>
            <a:avLst/>
            <a:gdLst/>
            <a:ahLst/>
            <a:cxnLst/>
            <a:rect l="l" t="t" r="r" b="b"/>
            <a:pathLst>
              <a:path w="5532053" h="7142741">
                <a:moveTo>
                  <a:pt x="0" y="0"/>
                </a:moveTo>
                <a:lnTo>
                  <a:pt x="5532053" y="0"/>
                </a:lnTo>
                <a:lnTo>
                  <a:pt x="5532053" y="7142741"/>
                </a:lnTo>
                <a:lnTo>
                  <a:pt x="0" y="71427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0" y="0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TextBox 10"/>
          <p:cNvSpPr txBox="1"/>
          <p:nvPr/>
        </p:nvSpPr>
        <p:spPr>
          <a:xfrm>
            <a:off x="1028700" y="3786580"/>
            <a:ext cx="13569198" cy="24471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058"/>
              </a:lnSpc>
              <a:spcBef>
                <a:spcPct val="0"/>
              </a:spcBef>
            </a:pPr>
            <a:r>
              <a:rPr b="1" sz="7200">
                <a:solidFill>
                  <a:srgbClr val="000000"/>
                </a:solidFill>
                <a:latin typeface="DM Sans"/>
              </a:rPr>
              <a:t>TI Cycle of India</a:t>
            </a:r>
          </a:p>
        </p:txBody>
      </p:sp>
      <p:grpSp>
        <p:nvGrpSpPr>
          <p:cNvPr id="16" name="Group 16"/>
          <p:cNvGrpSpPr/>
          <p:nvPr/>
        </p:nvGrpSpPr>
        <p:grpSpPr>
          <a:xfrm rot="-2700000">
            <a:off x="12589265" y="3323377"/>
            <a:ext cx="504343" cy="504343"/>
            <a:chOff x="0" y="0"/>
            <a:chExt cx="132831" cy="132831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32831" cy="132831"/>
            </a:xfrm>
            <a:custGeom>
              <a:avLst/>
              <a:gdLst/>
              <a:ahLst/>
              <a:cxnLst/>
              <a:rect l="l" t="t" r="r" b="b"/>
              <a:pathLst>
                <a:path w="132831" h="132831">
                  <a:moveTo>
                    <a:pt x="0" y="0"/>
                  </a:moveTo>
                  <a:lnTo>
                    <a:pt x="132831" y="0"/>
                  </a:lnTo>
                  <a:lnTo>
                    <a:pt x="132831" y="132831"/>
                  </a:lnTo>
                  <a:lnTo>
                    <a:pt x="0" y="132831"/>
                  </a:lnTo>
                  <a:close/>
                </a:path>
              </a:pathLst>
            </a:custGeom>
            <a:solidFill>
              <a:srgbClr val="F8BC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32831" cy="1709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2700000">
            <a:off x="6866660" y="7088679"/>
            <a:ext cx="317690" cy="317690"/>
            <a:chOff x="0" y="0"/>
            <a:chExt cx="83671" cy="83671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3671" cy="83671"/>
            </a:xfrm>
            <a:custGeom>
              <a:avLst/>
              <a:gdLst/>
              <a:ahLst/>
              <a:cxnLst/>
              <a:rect l="l" t="t" r="r" b="b"/>
              <a:pathLst>
                <a:path w="83671" h="83671">
                  <a:moveTo>
                    <a:pt x="0" y="0"/>
                  </a:moveTo>
                  <a:lnTo>
                    <a:pt x="83671" y="0"/>
                  </a:lnTo>
                  <a:lnTo>
                    <a:pt x="83671" y="83671"/>
                  </a:lnTo>
                  <a:lnTo>
                    <a:pt x="0" y="83671"/>
                  </a:lnTo>
                  <a:close/>
                </a:path>
              </a:pathLst>
            </a:custGeom>
            <a:solidFill>
              <a:srgbClr val="F8BC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83671" cy="1217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pic>
        <p:nvPicPr>
          <p:cNvPr id="3" name="Picture 2" descr="A logo with a bird&#10;&#10;AI-generated content may be incorrect.">
            <a:extLst>
              <a:ext uri="{FF2B5EF4-FFF2-40B4-BE49-F238E27FC236}">
                <a16:creationId xmlns:a16="http://schemas.microsoft.com/office/drawing/2014/main" id="{73C23ECA-FE73-9437-E8F1-91D82C29E3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7898" y="190500"/>
            <a:ext cx="3530878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1E7948-89AE-EE08-DF2F-C19963E246DA}"/>
              </a:ext>
            </a:extLst>
          </p:cNvPr>
          <p:cNvSpPr/>
          <p:nvPr/>
        </p:nvSpPr>
        <p:spPr>
          <a:xfrm>
            <a:off x="3810000" y="0"/>
            <a:ext cx="9568082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  <a:latin typeface="DM Sans" pitchFamily="2" charset="0"/>
              </a:rPr>
              <a:t>Reservation Summary</a:t>
            </a:r>
          </a:p>
        </p:txBody>
      </p:sp>
      <p:sp>
        <p:nvSpPr>
          <p:cNvPr id="4" name="Freeform 13">
            <a:extLst>
              <a:ext uri="{FF2B5EF4-FFF2-40B4-BE49-F238E27FC236}">
                <a16:creationId xmlns:a16="http://schemas.microsoft.com/office/drawing/2014/main" id="{AB1DA8BE-5E21-B46D-0035-80A73D439046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371600" y="1828800"/>
          <a:ext cx="160020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0"/>
                <a:gridCol w="4000500"/>
                <a:gridCol w="4000500"/>
                <a:gridCol w="4000500"/>
              </a:tblGrid>
              <a:tr h="731520"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Month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Reservations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Room Nights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Reservation Value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September 2024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530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776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2073357.00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October 2024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510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699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1842117.00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November 2024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616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855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2197973.00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56697-6EA8-EE49-DB7C-5C77D74EC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95DB7811-C69D-44EA-CE15-410D5F6D2A22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DB8B3A95-EB03-AA36-1A59-9217F5654C05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095E72-0BA9-FA42-B547-B8F54CB85A92}"/>
              </a:ext>
            </a:extLst>
          </p:cNvPr>
          <p:cNvSpPr/>
          <p:nvPr/>
        </p:nvSpPr>
        <p:spPr>
          <a:xfrm>
            <a:off x="3810000" y="0"/>
            <a:ext cx="9568082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</a:rPr>
              <a:t>Customer Feedback</a:t>
            </a:r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F320BF80-58DC-804F-C695-A2DEA064C55E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1828800"/>
          <a:ext cx="160020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  <a:gridCol w="3200400"/>
                <a:gridCol w="3200400"/>
                <a:gridCol w="3200400"/>
              </a:tblGrid>
              <a:tr h="731520"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Month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Reservations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Feedback Received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Average Ratings for Hotel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Average Ratings for GH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August 2024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835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3.548000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4.343750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July 2024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865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79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3.638095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4.437500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September 2024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765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53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3.048484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4.612500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679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81168-3C13-C48B-A9E1-0C221D80A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9E2273FE-873E-7D36-E10A-81316658B78A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BE57E902-D097-2A0D-BDD8-19D61C27E075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CDB316-8451-4786-2901-659E26C07DF6}"/>
              </a:ext>
            </a:extLst>
          </p:cNvPr>
          <p:cNvSpPr/>
          <p:nvPr/>
        </p:nvSpPr>
        <p:spPr>
          <a:xfrm>
            <a:off x="3810000" y="0"/>
            <a:ext cx="9568082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</a:rPr>
              <a:t>Traveller Profile</a:t>
            </a:r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64655E95-38F3-A409-BC24-E0C8FF4CD1E8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1828800"/>
          <a:ext cx="16002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0"/>
                <a:gridCol w="4000500"/>
                <a:gridCol w="4000500"/>
                <a:gridCol w="4000500"/>
              </a:tblGrid>
              <a:tr h="731520"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Month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Guest Volume with &lt;2000 Rate Band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Guest Volume with 2000-5000 Rate Band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Guest Volume with &gt;5000 Rate Band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August 2024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120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488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September 2024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138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433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October 2024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107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427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November 2024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159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495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7378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19A71-449F-E68A-38DD-167D78C00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B9494298-9DF7-D891-1B64-8544FC61725C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82A7E708-F62E-B031-87C2-2BFB623591A1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16816B-35C9-54B5-8C1D-41B04A99FF43}"/>
              </a:ext>
            </a:extLst>
          </p:cNvPr>
          <p:cNvSpPr/>
          <p:nvPr/>
        </p:nvSpPr>
        <p:spPr>
          <a:xfrm>
            <a:off x="3810000" y="0"/>
            <a:ext cx="9568082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</a:rPr>
              <a:t>Booking Lead Time </a:t>
            </a:r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CE0C8580-30F5-157F-4123-439A093CDD18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2286000"/>
            <a:ext cx="6400800" cy="5486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972800" y="2743200"/>
            <a:ext cx="3657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/>
            </a:pPr>
            <a:r>
              <a:t>🔹 97.7% of the bookings are made in 0-7 Days.</a:t>
            </a:r>
            <a:br/>
            <a:br/>
            <a:r>
              <a:t>More structured booking planning can optimize costs, ensure availability, and enhance the overall booking experience.</a:t>
            </a:r>
          </a:p>
        </p:txBody>
      </p:sp>
    </p:spTree>
    <p:extLst>
      <p:ext uri="{BB962C8B-B14F-4D97-AF65-F5344CB8AC3E}">
        <p14:creationId xmlns:p14="http://schemas.microsoft.com/office/powerpoint/2010/main" val="3150122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58DE55-43BF-1A35-CB55-78B8E5720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0FCB88D-6E65-34E6-7E0B-4670CF272D3C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06B5E2D1-75C4-41EB-5A7E-69AB027471E2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52755F-3147-7C42-085B-306A0FFA1F3C}"/>
              </a:ext>
            </a:extLst>
          </p:cNvPr>
          <p:cNvSpPr/>
          <p:nvPr/>
        </p:nvSpPr>
        <p:spPr>
          <a:xfrm>
            <a:off x="3810000" y="0"/>
            <a:ext cx="9568082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</a:rPr>
              <a:t>Top 10 Cities by Bookings</a:t>
            </a:r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4E2BC742-C0E7-6197-C50B-91F6FF098F3A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1828800"/>
          <a:ext cx="16002000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  <a:gridCol w="3200400"/>
                <a:gridCol w="3200400"/>
                <a:gridCol w="3200400"/>
              </a:tblGrid>
              <a:tr h="581890"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City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Reservations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Room Nights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Reservation Value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ADR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Chennai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75600.00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1900.00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Rajpura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119233.00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2649.35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Ghaziabad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43600.00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2083.33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Bengaluru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50945.00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3059.06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Gorakhpur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29776.00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2248.00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Hubli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37900.00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2790.91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Madurai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37458.00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2257.90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Thiruvananthapuram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28315.00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2527.20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Varanasi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25821.00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2582.10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9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Pune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4900.00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272.22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7647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A00C2-32B5-4238-B567-B74550B0F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8670A72D-1AF8-219D-9D43-D3E340573177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8E859A1B-1BC1-876B-8EB4-4ACACA0D7FB7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9928C6-251E-0BD0-4B36-141E34502C70}"/>
              </a:ext>
            </a:extLst>
          </p:cNvPr>
          <p:cNvSpPr/>
          <p:nvPr/>
        </p:nvSpPr>
        <p:spPr>
          <a:xfrm>
            <a:off x="3810000" y="0"/>
            <a:ext cx="9568082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</a:rPr>
              <a:t>Top 10 Properties by Bookings</a:t>
            </a:r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71948743-0DCA-3736-B064-627393DF2014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1828800"/>
          <a:ext cx="16002000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  <a:gridCol w="3200400"/>
                <a:gridCol w="3200400"/>
                <a:gridCol w="3200400"/>
              </a:tblGrid>
              <a:tr h="581890"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Property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Reservations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Room Nights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Reservation Value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ADR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Eagle Motel , Rajpura , Punjab Estb.1977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119233.00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2649.35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Hotel Rainbow Ghaziabad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35900.00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1957.14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TII GH CHENNAI IIIC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TII GH PUNE-EMINENCE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Satyadeep Inn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16820.00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2002.86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SALUJA RESIDENCY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16021.00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2288.71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The Oaks Comforts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18900.00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2616.67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Gautam Hotel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14165.00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2360.83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Hotel Diamond's Pearl,Visakhapatnam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9956.00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1991.20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9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Hotel ONN - Ludhiana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19600.00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2800.00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352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858F64-05AA-CAF7-782A-4CAF9F8A9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10A2EB21-22E2-B7E8-4555-0B81BAD3620A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D16ECAAD-6E38-B2B3-28DE-6C4BD327BC23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CF1D32-95B0-68DA-25F2-DB516EB33519}"/>
              </a:ext>
            </a:extLst>
          </p:cNvPr>
          <p:cNvSpPr/>
          <p:nvPr/>
        </p:nvSpPr>
        <p:spPr>
          <a:xfrm>
            <a:off x="3810000" y="0"/>
            <a:ext cx="10896600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</a:rPr>
              <a:t> Grade Wise Bookings</a:t>
            </a:r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B6591033-7D54-FC39-CD99-95F6B2E28C10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1828800"/>
          <a:ext cx="16002000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  <a:gridCol w="3200400"/>
                <a:gridCol w="3200400"/>
                <a:gridCol w="3200400"/>
              </a:tblGrid>
              <a:tr h="581890"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Grade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Reservations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Room Nights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Reservation Value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ADR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MG1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183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223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540758.00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2379.84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MG2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81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122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316766.00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2600.72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MG3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73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96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283923.00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2811.73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SS2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72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89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189264.00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2149.92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NA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57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94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242221.00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2784.66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SS3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57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114249.00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1995.91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MG4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54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153588.00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2841.58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SS1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77148.00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1971.57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MG4A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116011.00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3196.57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9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Salesofficer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21734.00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2716.75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9634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8183235" y="8542435"/>
            <a:ext cx="1921529" cy="47625"/>
            <a:chOff x="0" y="0"/>
            <a:chExt cx="506082" cy="1254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06082" cy="12543"/>
            </a:xfrm>
            <a:custGeom>
              <a:avLst/>
              <a:gdLst/>
              <a:ahLst/>
              <a:cxnLst/>
              <a:rect l="l" t="t" r="r" b="b"/>
              <a:pathLst>
                <a:path w="506082" h="12543">
                  <a:moveTo>
                    <a:pt x="0" y="0"/>
                  </a:moveTo>
                  <a:lnTo>
                    <a:pt x="506082" y="0"/>
                  </a:lnTo>
                  <a:lnTo>
                    <a:pt x="506082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F8BC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06082" cy="506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-2700000">
            <a:off x="2485974" y="4852383"/>
            <a:ext cx="317690" cy="317690"/>
            <a:chOff x="0" y="0"/>
            <a:chExt cx="83671" cy="8367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3671" cy="83671"/>
            </a:xfrm>
            <a:custGeom>
              <a:avLst/>
              <a:gdLst/>
              <a:ahLst/>
              <a:cxnLst/>
              <a:rect l="l" t="t" r="r" b="b"/>
              <a:pathLst>
                <a:path w="83671" h="83671">
                  <a:moveTo>
                    <a:pt x="0" y="0"/>
                  </a:moveTo>
                  <a:lnTo>
                    <a:pt x="83671" y="0"/>
                  </a:lnTo>
                  <a:lnTo>
                    <a:pt x="83671" y="83671"/>
                  </a:lnTo>
                  <a:lnTo>
                    <a:pt x="0" y="83671"/>
                  </a:lnTo>
                  <a:close/>
                </a:path>
              </a:pathLst>
            </a:custGeom>
            <a:solidFill>
              <a:srgbClr val="F8BC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83671" cy="1217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3519540" y="3649788"/>
            <a:ext cx="11248919" cy="2446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020"/>
              </a:lnSpc>
              <a:spcBef>
                <a:spcPct val="0"/>
              </a:spcBef>
            </a:pPr>
            <a:r>
              <a:rPr lang="en-US" sz="14300" spc="-110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Thank You</a:t>
            </a:r>
          </a:p>
        </p:txBody>
      </p:sp>
      <p:grpSp>
        <p:nvGrpSpPr>
          <p:cNvPr id="18" name="Group 18"/>
          <p:cNvGrpSpPr/>
          <p:nvPr/>
        </p:nvGrpSpPr>
        <p:grpSpPr>
          <a:xfrm rot="-2700000">
            <a:off x="15484336" y="4852383"/>
            <a:ext cx="317690" cy="317690"/>
            <a:chOff x="0" y="0"/>
            <a:chExt cx="83671" cy="83671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3671" cy="83671"/>
            </a:xfrm>
            <a:custGeom>
              <a:avLst/>
              <a:gdLst/>
              <a:ahLst/>
              <a:cxnLst/>
              <a:rect l="l" t="t" r="r" b="b"/>
              <a:pathLst>
                <a:path w="83671" h="83671">
                  <a:moveTo>
                    <a:pt x="0" y="0"/>
                  </a:moveTo>
                  <a:lnTo>
                    <a:pt x="83671" y="0"/>
                  </a:lnTo>
                  <a:lnTo>
                    <a:pt x="83671" y="83671"/>
                  </a:lnTo>
                  <a:lnTo>
                    <a:pt x="0" y="83671"/>
                  </a:lnTo>
                  <a:close/>
                </a:path>
              </a:pathLst>
            </a:custGeom>
            <a:solidFill>
              <a:srgbClr val="F8BC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83671" cy="1217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22" name="Freeform 2">
            <a:extLst>
              <a:ext uri="{FF2B5EF4-FFF2-40B4-BE49-F238E27FC236}">
                <a16:creationId xmlns:a16="http://schemas.microsoft.com/office/drawing/2014/main" id="{09CFE758-BED9-CFF5-3DE6-D3D5B757EC4F}"/>
              </a:ext>
            </a:extLst>
          </p:cNvPr>
          <p:cNvSpPr/>
          <p:nvPr/>
        </p:nvSpPr>
        <p:spPr>
          <a:xfrm>
            <a:off x="12755947" y="3144259"/>
            <a:ext cx="5532053" cy="7142741"/>
          </a:xfrm>
          <a:custGeom>
            <a:avLst/>
            <a:gdLst/>
            <a:ahLst/>
            <a:cxnLst/>
            <a:rect l="l" t="t" r="r" b="b"/>
            <a:pathLst>
              <a:path w="5532053" h="7142741">
                <a:moveTo>
                  <a:pt x="0" y="0"/>
                </a:moveTo>
                <a:lnTo>
                  <a:pt x="5532053" y="0"/>
                </a:lnTo>
                <a:lnTo>
                  <a:pt x="5532053" y="7142741"/>
                </a:lnTo>
                <a:lnTo>
                  <a:pt x="0" y="71427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8FA1DB04-3CD2-6D07-95BD-822CE4856DC5}"/>
              </a:ext>
            </a:extLst>
          </p:cNvPr>
          <p:cNvSpPr/>
          <p:nvPr/>
        </p:nvSpPr>
        <p:spPr>
          <a:xfrm>
            <a:off x="0" y="0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pic>
        <p:nvPicPr>
          <p:cNvPr id="2" name="Picture 1" descr="A logo with a bird&#10;&#10;AI-generated content may be incorrect.">
            <a:extLst>
              <a:ext uri="{FF2B5EF4-FFF2-40B4-BE49-F238E27FC236}">
                <a16:creationId xmlns:a16="http://schemas.microsoft.com/office/drawing/2014/main" id="{5FDC1B2C-881C-CC44-909E-8CEFD2AB51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7898" y="190500"/>
            <a:ext cx="3530878" cy="1447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30</Words>
  <Application>Microsoft Office PowerPoint</Application>
  <PresentationFormat>Custom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DM Sans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Orange and White Modern Company Profile Presentation</dc:title>
  <cp:lastModifiedBy>Harikumar KB</cp:lastModifiedBy>
  <cp:revision>14</cp:revision>
  <dcterms:created xsi:type="dcterms:W3CDTF">2006-08-16T00:00:00Z</dcterms:created>
  <dcterms:modified xsi:type="dcterms:W3CDTF">2025-04-11T05:46:25Z</dcterms:modified>
  <dc:identifier>DAGiJdnKYiY</dc:identifier>
</cp:coreProperties>
</file>