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262B-EE50-7FEE-86CB-CA9726B9CF79}"/>
              </a:ext>
            </a:extLst>
          </p:cNvPr>
          <p:cNvSpPr>
            <a:spLocks noGrp="1"/>
          </p:cNvSpPr>
          <p:nvPr>
            <p:ph type="ctrTitle"/>
          </p:nvPr>
        </p:nvSpPr>
        <p:spPr>
          <a:xfrm>
            <a:off x="1876424" y="654519"/>
            <a:ext cx="8791575" cy="519763"/>
          </a:xfrm>
        </p:spPr>
        <p:txBody>
          <a:bodyPr>
            <a:normAutofit/>
          </a:bodyPr>
          <a:lstStyle/>
          <a:p>
            <a:r>
              <a:rPr lang="en-IN" sz="2400" cap="none" dirty="0">
                <a:solidFill>
                  <a:schemeClr val="accent5">
                    <a:lumMod val="75000"/>
                  </a:schemeClr>
                </a:solidFill>
                <a:latin typeface="Calibiri"/>
              </a:rPr>
              <a:t>What is input layer:</a:t>
            </a:r>
          </a:p>
        </p:txBody>
      </p:sp>
      <p:sp>
        <p:nvSpPr>
          <p:cNvPr id="3" name="Subtitle 2">
            <a:extLst>
              <a:ext uri="{FF2B5EF4-FFF2-40B4-BE49-F238E27FC236}">
                <a16:creationId xmlns:a16="http://schemas.microsoft.com/office/drawing/2014/main" id="{B3D8FB78-08F3-DE11-3399-66ACBC4A4989}"/>
              </a:ext>
            </a:extLst>
          </p:cNvPr>
          <p:cNvSpPr>
            <a:spLocks noGrp="1"/>
          </p:cNvSpPr>
          <p:nvPr>
            <p:ph type="subTitle" idx="1"/>
          </p:nvPr>
        </p:nvSpPr>
        <p:spPr>
          <a:xfrm>
            <a:off x="1876424" y="1463039"/>
            <a:ext cx="9057875" cy="2849079"/>
          </a:xfrm>
        </p:spPr>
        <p:txBody>
          <a:bodyPr>
            <a:normAutofit/>
          </a:bodyPr>
          <a:lstStyle/>
          <a:p>
            <a:r>
              <a:rPr lang="en-US" b="0" i="0" cap="none" dirty="0">
                <a:solidFill>
                  <a:schemeClr val="tx1"/>
                </a:solidFill>
                <a:effectLst/>
                <a:latin typeface="Calibiri"/>
              </a:rPr>
              <a:t>Input layer in CNN </a:t>
            </a:r>
            <a:r>
              <a:rPr lang="en-US" b="1" i="0" cap="none" dirty="0">
                <a:solidFill>
                  <a:schemeClr val="tx1"/>
                </a:solidFill>
                <a:effectLst/>
                <a:latin typeface="Calibiri"/>
              </a:rPr>
              <a:t>should contain image data</a:t>
            </a:r>
            <a:r>
              <a:rPr lang="en-US" b="0" i="0" cap="none" dirty="0">
                <a:solidFill>
                  <a:schemeClr val="tx1"/>
                </a:solidFill>
                <a:effectLst/>
                <a:latin typeface="Calibiri"/>
              </a:rPr>
              <a:t>. Image data is represented by three dimensional matrix . You need to reshape it into a single column. Suppose you have image of dimension 28 x 28 =784, you need to convert it into 784 x 1 before feeding into input.</a:t>
            </a:r>
          </a:p>
          <a:p>
            <a:r>
              <a:rPr lang="en-US" sz="2200" cap="none" dirty="0">
                <a:solidFill>
                  <a:schemeClr val="accent5">
                    <a:lumMod val="75000"/>
                  </a:schemeClr>
                </a:solidFill>
                <a:effectLst/>
                <a:latin typeface="Calibiri"/>
              </a:rPr>
              <a:t>Why we use the input layer:</a:t>
            </a:r>
          </a:p>
          <a:p>
            <a:r>
              <a:rPr lang="en-US" cap="none" dirty="0">
                <a:solidFill>
                  <a:schemeClr val="tx1"/>
                </a:solidFill>
                <a:effectLst/>
                <a:latin typeface="Calibiri"/>
              </a:rPr>
              <a:t>Input layer accept the data and pass it to the rest of the network.</a:t>
            </a:r>
          </a:p>
          <a:p>
            <a:endParaRPr lang="en-US" sz="2200" b="0" i="0" cap="none" dirty="0">
              <a:solidFill>
                <a:schemeClr val="accent5">
                  <a:lumMod val="75000"/>
                </a:schemeClr>
              </a:solidFill>
              <a:effectLst/>
              <a:latin typeface="Calibiri"/>
            </a:endParaRPr>
          </a:p>
          <a:p>
            <a:endParaRPr lang="en-US" b="0" i="0" cap="none" dirty="0">
              <a:solidFill>
                <a:schemeClr val="tx1"/>
              </a:solidFill>
              <a:effectLst/>
              <a:latin typeface="Calibiri"/>
            </a:endParaRPr>
          </a:p>
          <a:p>
            <a:endParaRPr lang="en-IN" cap="none" dirty="0">
              <a:solidFill>
                <a:schemeClr val="tx1"/>
              </a:solidFill>
              <a:effectLst/>
              <a:latin typeface="Calibiri"/>
            </a:endParaRPr>
          </a:p>
          <a:p>
            <a:endParaRPr lang="en-US" cap="none" dirty="0">
              <a:solidFill>
                <a:schemeClr val="tx1"/>
              </a:solidFill>
              <a:effectLst/>
              <a:latin typeface="Calibiri"/>
            </a:endParaRPr>
          </a:p>
        </p:txBody>
      </p:sp>
    </p:spTree>
    <p:extLst>
      <p:ext uri="{BB962C8B-B14F-4D97-AF65-F5344CB8AC3E}">
        <p14:creationId xmlns:p14="http://schemas.microsoft.com/office/powerpoint/2010/main" val="237510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5A37-E90F-CDA2-B26A-D01E7C4CEBD3}"/>
              </a:ext>
            </a:extLst>
          </p:cNvPr>
          <p:cNvSpPr>
            <a:spLocks noGrp="1"/>
          </p:cNvSpPr>
          <p:nvPr>
            <p:ph type="title"/>
          </p:nvPr>
        </p:nvSpPr>
        <p:spPr>
          <a:xfrm>
            <a:off x="1141412" y="618518"/>
            <a:ext cx="9905999" cy="603890"/>
          </a:xfrm>
        </p:spPr>
        <p:txBody>
          <a:bodyPr>
            <a:normAutofit/>
          </a:bodyPr>
          <a:lstStyle/>
          <a:p>
            <a:r>
              <a:rPr lang="en-IN" sz="2200" cap="none" dirty="0">
                <a:solidFill>
                  <a:schemeClr val="accent5">
                    <a:lumMod val="75000"/>
                  </a:schemeClr>
                </a:solidFill>
                <a:latin typeface="Calibiri"/>
              </a:rPr>
              <a:t>Sigmoid activation function:</a:t>
            </a:r>
            <a:endParaRPr lang="en-IN" sz="2200" cap="none" dirty="0">
              <a:solidFill>
                <a:schemeClr val="accent5">
                  <a:lumMod val="75000"/>
                </a:schemeClr>
              </a:solidFill>
            </a:endParaRPr>
          </a:p>
        </p:txBody>
      </p:sp>
      <p:sp>
        <p:nvSpPr>
          <p:cNvPr id="3" name="Content Placeholder 2">
            <a:extLst>
              <a:ext uri="{FF2B5EF4-FFF2-40B4-BE49-F238E27FC236}">
                <a16:creationId xmlns:a16="http://schemas.microsoft.com/office/drawing/2014/main" id="{03ECF63D-5CFB-3E11-AC45-F744FAA9AD01}"/>
              </a:ext>
            </a:extLst>
          </p:cNvPr>
          <p:cNvSpPr>
            <a:spLocks noGrp="1"/>
          </p:cNvSpPr>
          <p:nvPr>
            <p:ph idx="1"/>
          </p:nvPr>
        </p:nvSpPr>
        <p:spPr>
          <a:xfrm>
            <a:off x="1141412" y="1309036"/>
            <a:ext cx="9905999" cy="1732547"/>
          </a:xfrm>
        </p:spPr>
        <p:txBody>
          <a:bodyPr/>
          <a:lstStyle/>
          <a:p>
            <a:r>
              <a:rPr lang="en-IN" sz="2200" dirty="0">
                <a:latin typeface="Calibiri"/>
              </a:rPr>
              <a:t>Whenever we want output in the range of 0 to1 then we use sigmoid activation function.</a:t>
            </a:r>
            <a:r>
              <a:rPr lang="en-US" sz="2200" b="0" i="0" dirty="0">
                <a:solidFill>
                  <a:schemeClr val="bg1">
                    <a:lumMod val="75000"/>
                    <a:lumOff val="25000"/>
                  </a:schemeClr>
                </a:solidFill>
                <a:effectLst/>
                <a:latin typeface="Calibiri"/>
              </a:rPr>
              <a:t> </a:t>
            </a:r>
            <a:r>
              <a:rPr lang="en-US" sz="2200" b="0" i="0" dirty="0">
                <a:effectLst/>
                <a:latin typeface="Calibiri"/>
              </a:rPr>
              <a:t>This is mainly used in </a:t>
            </a:r>
            <a:r>
              <a:rPr lang="en-US" sz="2200" b="1" i="0" dirty="0">
                <a:effectLst/>
                <a:latin typeface="Calibiri"/>
              </a:rPr>
              <a:t>binary classification problems.</a:t>
            </a:r>
            <a:r>
              <a:rPr lang="en-US" sz="2200" b="0" i="0" dirty="0">
                <a:effectLst/>
                <a:latin typeface="Calibiri"/>
              </a:rPr>
              <a:t> This sigmoid function gives the probability of an existence of a particular class. </a:t>
            </a:r>
            <a:r>
              <a:rPr lang="en-US" sz="2200" dirty="0">
                <a:latin typeface="Calibiri"/>
              </a:rPr>
              <a:t>The number e is a mathematical constant that is the base. It is approximately equal to the 2.71828. </a:t>
            </a:r>
            <a:endParaRPr lang="en-US" sz="2200" b="0" i="0" dirty="0">
              <a:effectLst/>
              <a:latin typeface="Calibiri"/>
            </a:endParaRPr>
          </a:p>
          <a:p>
            <a:endParaRPr lang="en-IN" dirty="0"/>
          </a:p>
        </p:txBody>
      </p:sp>
      <p:pic>
        <p:nvPicPr>
          <p:cNvPr id="6" name="Picture 5">
            <a:extLst>
              <a:ext uri="{FF2B5EF4-FFF2-40B4-BE49-F238E27FC236}">
                <a16:creationId xmlns:a16="http://schemas.microsoft.com/office/drawing/2014/main" id="{A50F4614-FD03-57FC-0DB6-15BBCE97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535" y="3676851"/>
            <a:ext cx="4504623" cy="2413985"/>
          </a:xfrm>
          <a:prstGeom prst="rect">
            <a:avLst/>
          </a:prstGeom>
        </p:spPr>
      </p:pic>
    </p:spTree>
    <p:extLst>
      <p:ext uri="{BB962C8B-B14F-4D97-AF65-F5344CB8AC3E}">
        <p14:creationId xmlns:p14="http://schemas.microsoft.com/office/powerpoint/2010/main" val="385232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E7EE-4EC1-E3BA-56B6-749DC3ACF7AF}"/>
              </a:ext>
            </a:extLst>
          </p:cNvPr>
          <p:cNvSpPr>
            <a:spLocks noGrp="1"/>
          </p:cNvSpPr>
          <p:nvPr>
            <p:ph type="title"/>
          </p:nvPr>
        </p:nvSpPr>
        <p:spPr>
          <a:xfrm>
            <a:off x="1141412" y="618518"/>
            <a:ext cx="9905999" cy="700143"/>
          </a:xfrm>
        </p:spPr>
        <p:txBody>
          <a:bodyPr>
            <a:normAutofit/>
          </a:bodyPr>
          <a:lstStyle/>
          <a:p>
            <a:r>
              <a:rPr lang="en-IN" sz="2200" cap="none" dirty="0">
                <a:solidFill>
                  <a:schemeClr val="accent5">
                    <a:lumMod val="75000"/>
                  </a:schemeClr>
                </a:solidFill>
                <a:latin typeface="Calibiri"/>
              </a:rPr>
              <a:t>Tanh activation function:</a:t>
            </a:r>
            <a:endParaRPr lang="en-IN" sz="2200" cap="none" dirty="0">
              <a:solidFill>
                <a:schemeClr val="accent5">
                  <a:lumMod val="75000"/>
                </a:schemeClr>
              </a:solidFill>
            </a:endParaRPr>
          </a:p>
        </p:txBody>
      </p:sp>
      <p:sp>
        <p:nvSpPr>
          <p:cNvPr id="3" name="Content Placeholder 2">
            <a:extLst>
              <a:ext uri="{FF2B5EF4-FFF2-40B4-BE49-F238E27FC236}">
                <a16:creationId xmlns:a16="http://schemas.microsoft.com/office/drawing/2014/main" id="{C50ECC7A-30D4-BBC1-BA5F-88594757D5B3}"/>
              </a:ext>
            </a:extLst>
          </p:cNvPr>
          <p:cNvSpPr>
            <a:spLocks noGrp="1"/>
          </p:cNvSpPr>
          <p:nvPr>
            <p:ph idx="1"/>
          </p:nvPr>
        </p:nvSpPr>
        <p:spPr>
          <a:xfrm>
            <a:off x="1141412" y="1318661"/>
            <a:ext cx="9905999" cy="1078030"/>
          </a:xfrm>
        </p:spPr>
        <p:txBody>
          <a:bodyPr/>
          <a:lstStyle/>
          <a:p>
            <a:r>
              <a:rPr lang="en-IN" sz="2000" dirty="0">
                <a:latin typeface="Calibiri"/>
              </a:rPr>
              <a:t>Tanh(x) gives the hyperbolic of the tangent of x. unlike sigmoid function the range of tanh is -1 to +1.The advantage of tanh is that we can deal negative numbers.</a:t>
            </a:r>
          </a:p>
          <a:p>
            <a:endParaRPr lang="en-IN" dirty="0"/>
          </a:p>
        </p:txBody>
      </p:sp>
      <p:pic>
        <p:nvPicPr>
          <p:cNvPr id="4" name="Picture 3">
            <a:extLst>
              <a:ext uri="{FF2B5EF4-FFF2-40B4-BE49-F238E27FC236}">
                <a16:creationId xmlns:a16="http://schemas.microsoft.com/office/drawing/2014/main" id="{92C30903-3853-A59E-E70E-5D8CBD630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76" y="3070458"/>
            <a:ext cx="5875832" cy="3368843"/>
          </a:xfrm>
          <a:prstGeom prst="rect">
            <a:avLst/>
          </a:prstGeom>
        </p:spPr>
      </p:pic>
    </p:spTree>
    <p:extLst>
      <p:ext uri="{BB962C8B-B14F-4D97-AF65-F5344CB8AC3E}">
        <p14:creationId xmlns:p14="http://schemas.microsoft.com/office/powerpoint/2010/main" val="338842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70FC-3DEB-0C73-6063-D9F57F54B576}"/>
              </a:ext>
            </a:extLst>
          </p:cNvPr>
          <p:cNvSpPr>
            <a:spLocks noGrp="1"/>
          </p:cNvSpPr>
          <p:nvPr>
            <p:ph type="title"/>
          </p:nvPr>
        </p:nvSpPr>
        <p:spPr>
          <a:xfrm>
            <a:off x="1141412" y="618518"/>
            <a:ext cx="9905999" cy="786770"/>
          </a:xfrm>
        </p:spPr>
        <p:txBody>
          <a:bodyPr>
            <a:normAutofit/>
          </a:bodyPr>
          <a:lstStyle/>
          <a:p>
            <a:r>
              <a:rPr lang="en-IN" sz="2200" cap="none" dirty="0" err="1">
                <a:solidFill>
                  <a:schemeClr val="accent5">
                    <a:lumMod val="75000"/>
                  </a:schemeClr>
                </a:solidFill>
                <a:latin typeface="Calibiri"/>
              </a:rPr>
              <a:t>Relu</a:t>
            </a:r>
            <a:r>
              <a:rPr lang="en-IN" sz="2200" cap="none" dirty="0">
                <a:solidFill>
                  <a:schemeClr val="accent5">
                    <a:lumMod val="75000"/>
                  </a:schemeClr>
                </a:solidFill>
                <a:latin typeface="Calibiri"/>
              </a:rPr>
              <a:t> activation function:</a:t>
            </a:r>
          </a:p>
        </p:txBody>
      </p:sp>
      <p:sp>
        <p:nvSpPr>
          <p:cNvPr id="3" name="Content Placeholder 2">
            <a:extLst>
              <a:ext uri="{FF2B5EF4-FFF2-40B4-BE49-F238E27FC236}">
                <a16:creationId xmlns:a16="http://schemas.microsoft.com/office/drawing/2014/main" id="{BE9A87D8-1667-B7DF-0589-979682EE5F67}"/>
              </a:ext>
            </a:extLst>
          </p:cNvPr>
          <p:cNvSpPr>
            <a:spLocks noGrp="1"/>
          </p:cNvSpPr>
          <p:nvPr>
            <p:ph idx="1"/>
          </p:nvPr>
        </p:nvSpPr>
        <p:spPr>
          <a:xfrm>
            <a:off x="1212783" y="1405289"/>
            <a:ext cx="9834628" cy="1386038"/>
          </a:xfrm>
        </p:spPr>
        <p:txBody>
          <a:bodyPr/>
          <a:lstStyle/>
          <a:p>
            <a:r>
              <a:rPr lang="en-IN" sz="2000" dirty="0" err="1">
                <a:latin typeface="Calibiri"/>
              </a:rPr>
              <a:t>Relu</a:t>
            </a:r>
            <a:r>
              <a:rPr lang="en-IN" sz="2000" dirty="0">
                <a:latin typeface="Calibiri"/>
              </a:rPr>
              <a:t> is the popular function most of the time we use </a:t>
            </a:r>
            <a:r>
              <a:rPr lang="en-IN" sz="2000" dirty="0" err="1">
                <a:latin typeface="Calibiri"/>
              </a:rPr>
              <a:t>relu</a:t>
            </a:r>
            <a:r>
              <a:rPr lang="en-IN" sz="2000" dirty="0">
                <a:latin typeface="Calibiri"/>
              </a:rPr>
              <a:t> only. This </a:t>
            </a:r>
            <a:r>
              <a:rPr lang="en-IN" sz="2000" dirty="0" err="1">
                <a:latin typeface="Calibiri"/>
              </a:rPr>
              <a:t>relu</a:t>
            </a:r>
            <a:r>
              <a:rPr lang="en-IN" sz="2000" dirty="0">
                <a:latin typeface="Calibiri"/>
              </a:rPr>
              <a:t> function converts the negative values to 0.It can remove the  negative values. </a:t>
            </a:r>
          </a:p>
          <a:p>
            <a:r>
              <a:rPr lang="en-IN" sz="2000" dirty="0">
                <a:latin typeface="Calibiri"/>
              </a:rPr>
              <a:t>F(x)=max(0,x)</a:t>
            </a:r>
          </a:p>
          <a:p>
            <a:endParaRPr lang="en-IN" dirty="0"/>
          </a:p>
        </p:txBody>
      </p:sp>
      <p:pic>
        <p:nvPicPr>
          <p:cNvPr id="4" name="Picture 3">
            <a:extLst>
              <a:ext uri="{FF2B5EF4-FFF2-40B4-BE49-F238E27FC236}">
                <a16:creationId xmlns:a16="http://schemas.microsoft.com/office/drawing/2014/main" id="{D6C66B85-1635-56C1-0845-684717477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924" y="3195587"/>
            <a:ext cx="4754880" cy="2454441"/>
          </a:xfrm>
          <a:prstGeom prst="rect">
            <a:avLst/>
          </a:prstGeom>
        </p:spPr>
      </p:pic>
    </p:spTree>
    <p:extLst>
      <p:ext uri="{BB962C8B-B14F-4D97-AF65-F5344CB8AC3E}">
        <p14:creationId xmlns:p14="http://schemas.microsoft.com/office/powerpoint/2010/main" val="83898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4E8A-25CD-2818-1B33-D489CB828009}"/>
              </a:ext>
            </a:extLst>
          </p:cNvPr>
          <p:cNvSpPr>
            <a:spLocks noGrp="1"/>
          </p:cNvSpPr>
          <p:nvPr>
            <p:ph type="title"/>
          </p:nvPr>
        </p:nvSpPr>
        <p:spPr>
          <a:xfrm>
            <a:off x="1141412" y="618518"/>
            <a:ext cx="9905999" cy="565389"/>
          </a:xfrm>
        </p:spPr>
        <p:txBody>
          <a:bodyPr>
            <a:normAutofit/>
          </a:bodyPr>
          <a:lstStyle/>
          <a:p>
            <a:r>
              <a:rPr lang="en-IN" sz="2200" cap="none" dirty="0">
                <a:solidFill>
                  <a:schemeClr val="accent5">
                    <a:lumMod val="75000"/>
                  </a:schemeClr>
                </a:solidFill>
                <a:latin typeface="Calibiri"/>
              </a:rPr>
              <a:t>SoftMax activation function:</a:t>
            </a:r>
          </a:p>
        </p:txBody>
      </p:sp>
      <p:sp>
        <p:nvSpPr>
          <p:cNvPr id="3" name="Content Placeholder 2">
            <a:extLst>
              <a:ext uri="{FF2B5EF4-FFF2-40B4-BE49-F238E27FC236}">
                <a16:creationId xmlns:a16="http://schemas.microsoft.com/office/drawing/2014/main" id="{4724E17E-1509-12F4-0816-65C99040D3D9}"/>
              </a:ext>
            </a:extLst>
          </p:cNvPr>
          <p:cNvSpPr>
            <a:spLocks noGrp="1"/>
          </p:cNvSpPr>
          <p:nvPr>
            <p:ph idx="1"/>
          </p:nvPr>
        </p:nvSpPr>
        <p:spPr>
          <a:xfrm>
            <a:off x="1141412" y="1289785"/>
            <a:ext cx="9905999" cy="1318661"/>
          </a:xfrm>
        </p:spPr>
        <p:txBody>
          <a:bodyPr/>
          <a:lstStyle/>
          <a:p>
            <a:r>
              <a:rPr lang="en-IN" sz="2000" dirty="0">
                <a:latin typeface="Calibiri"/>
              </a:rPr>
              <a:t>It is used in classification problems. when we have multiple classes then we use SoftMax function.it will tells us probability of each class and we can find the class with the highest probability.</a:t>
            </a:r>
          </a:p>
          <a:p>
            <a:endParaRPr lang="en-IN" dirty="0"/>
          </a:p>
        </p:txBody>
      </p:sp>
      <p:pic>
        <p:nvPicPr>
          <p:cNvPr id="4" name="Picture 3">
            <a:extLst>
              <a:ext uri="{FF2B5EF4-FFF2-40B4-BE49-F238E27FC236}">
                <a16:creationId xmlns:a16="http://schemas.microsoft.com/office/drawing/2014/main" id="{889B0255-CA2D-27EF-D2D1-211389A06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808" y="3429000"/>
            <a:ext cx="4870383" cy="2752824"/>
          </a:xfrm>
          <a:prstGeom prst="rect">
            <a:avLst/>
          </a:prstGeom>
        </p:spPr>
      </p:pic>
    </p:spTree>
    <p:extLst>
      <p:ext uri="{BB962C8B-B14F-4D97-AF65-F5344CB8AC3E}">
        <p14:creationId xmlns:p14="http://schemas.microsoft.com/office/powerpoint/2010/main" val="130214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1B9F-38A8-2DEE-9BC7-9253802EFC11}"/>
              </a:ext>
            </a:extLst>
          </p:cNvPr>
          <p:cNvSpPr>
            <a:spLocks noGrp="1"/>
          </p:cNvSpPr>
          <p:nvPr>
            <p:ph type="title"/>
          </p:nvPr>
        </p:nvSpPr>
        <p:spPr>
          <a:xfrm>
            <a:off x="1141412" y="580017"/>
            <a:ext cx="9905999" cy="486782"/>
          </a:xfrm>
        </p:spPr>
        <p:txBody>
          <a:bodyPr>
            <a:normAutofit/>
          </a:bodyPr>
          <a:lstStyle/>
          <a:p>
            <a:r>
              <a:rPr lang="en-IN" sz="2200" cap="none" dirty="0">
                <a:solidFill>
                  <a:schemeClr val="accent5">
                    <a:lumMod val="75000"/>
                  </a:schemeClr>
                </a:solidFill>
                <a:latin typeface="Calibiri"/>
              </a:rPr>
              <a:t>What is regularization methods :</a:t>
            </a:r>
          </a:p>
        </p:txBody>
      </p:sp>
      <p:sp>
        <p:nvSpPr>
          <p:cNvPr id="3" name="Content Placeholder 2">
            <a:extLst>
              <a:ext uri="{FF2B5EF4-FFF2-40B4-BE49-F238E27FC236}">
                <a16:creationId xmlns:a16="http://schemas.microsoft.com/office/drawing/2014/main" id="{5EC267E9-6FC4-D049-E5B2-C46C1D7FAE63}"/>
              </a:ext>
            </a:extLst>
          </p:cNvPr>
          <p:cNvSpPr>
            <a:spLocks noGrp="1"/>
          </p:cNvSpPr>
          <p:nvPr>
            <p:ph idx="1"/>
          </p:nvPr>
        </p:nvSpPr>
        <p:spPr>
          <a:xfrm>
            <a:off x="1251284" y="1155033"/>
            <a:ext cx="9796127" cy="4485372"/>
          </a:xfrm>
        </p:spPr>
        <p:txBody>
          <a:bodyPr>
            <a:normAutofit/>
          </a:bodyPr>
          <a:lstStyle/>
          <a:p>
            <a:r>
              <a:rPr lang="en-US" sz="2000" b="0" i="0" dirty="0">
                <a:effectLst/>
                <a:latin typeface="Calibiri"/>
              </a:rPr>
              <a:t>Regularization methods are techniques used in machine learning to prevent overfitting of the model. Overfitting occurs when a model is trained on a limited set of data and then performs poorly on new, unseen data. Regularization methods add additional constraints to the model, which helps to reduce overfitting and improve its ability to generalize to new data.</a:t>
            </a:r>
          </a:p>
          <a:p>
            <a:r>
              <a:rPr lang="en-US" sz="2000" dirty="0">
                <a:solidFill>
                  <a:schemeClr val="accent5">
                    <a:lumMod val="75000"/>
                  </a:schemeClr>
                </a:solidFill>
                <a:effectLst/>
                <a:latin typeface="Calibiri"/>
              </a:rPr>
              <a:t>Methods:</a:t>
            </a:r>
          </a:p>
          <a:p>
            <a:r>
              <a:rPr lang="en-US" sz="2000" dirty="0">
                <a:effectLst/>
                <a:latin typeface="Calibiri"/>
              </a:rPr>
              <a:t>L1 regularization method</a:t>
            </a:r>
            <a:r>
              <a:rPr lang="en-IN" sz="2000" dirty="0">
                <a:effectLst/>
                <a:latin typeface="Calibiri"/>
              </a:rPr>
              <a:t> or Lasso</a:t>
            </a:r>
          </a:p>
          <a:p>
            <a:r>
              <a:rPr lang="en-IN" sz="2000" dirty="0">
                <a:effectLst/>
                <a:latin typeface="Calibiri"/>
              </a:rPr>
              <a:t>L2 regularization method or Ridge</a:t>
            </a:r>
          </a:p>
          <a:p>
            <a:r>
              <a:rPr lang="en-IN" sz="2000" dirty="0">
                <a:effectLst/>
                <a:latin typeface="Calibiri"/>
              </a:rPr>
              <a:t>Dropout layer</a:t>
            </a:r>
            <a:endParaRPr lang="en-US" sz="2000" dirty="0">
              <a:effectLst/>
              <a:latin typeface="Calibiri"/>
            </a:endParaRPr>
          </a:p>
        </p:txBody>
      </p:sp>
    </p:spTree>
    <p:extLst>
      <p:ext uri="{BB962C8B-B14F-4D97-AF65-F5344CB8AC3E}">
        <p14:creationId xmlns:p14="http://schemas.microsoft.com/office/powerpoint/2010/main" val="315023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40B7-EC08-88D8-7A3D-24C68A779E14}"/>
              </a:ext>
            </a:extLst>
          </p:cNvPr>
          <p:cNvSpPr>
            <a:spLocks noGrp="1"/>
          </p:cNvSpPr>
          <p:nvPr>
            <p:ph type="title"/>
          </p:nvPr>
        </p:nvSpPr>
        <p:spPr>
          <a:xfrm>
            <a:off x="1141412" y="618518"/>
            <a:ext cx="9905999" cy="536514"/>
          </a:xfrm>
        </p:spPr>
        <p:txBody>
          <a:bodyPr>
            <a:normAutofit/>
          </a:bodyPr>
          <a:lstStyle/>
          <a:p>
            <a:r>
              <a:rPr lang="en-IN" sz="2200" cap="none" dirty="0">
                <a:solidFill>
                  <a:schemeClr val="accent5">
                    <a:lumMod val="75000"/>
                  </a:schemeClr>
                </a:solidFill>
                <a:latin typeface="Calibiri"/>
              </a:rPr>
              <a:t>L1 regularization:</a:t>
            </a:r>
          </a:p>
        </p:txBody>
      </p:sp>
      <p:sp>
        <p:nvSpPr>
          <p:cNvPr id="3" name="Content Placeholder 2">
            <a:extLst>
              <a:ext uri="{FF2B5EF4-FFF2-40B4-BE49-F238E27FC236}">
                <a16:creationId xmlns:a16="http://schemas.microsoft.com/office/drawing/2014/main" id="{0C225720-5C14-2A25-7335-F998E52D7673}"/>
              </a:ext>
            </a:extLst>
          </p:cNvPr>
          <p:cNvSpPr>
            <a:spLocks noGrp="1"/>
          </p:cNvSpPr>
          <p:nvPr>
            <p:ph idx="1"/>
          </p:nvPr>
        </p:nvSpPr>
        <p:spPr>
          <a:xfrm>
            <a:off x="1141412" y="1155033"/>
            <a:ext cx="9905999" cy="933650"/>
          </a:xfrm>
        </p:spPr>
        <p:txBody>
          <a:bodyPr>
            <a:normAutofit/>
          </a:bodyPr>
          <a:lstStyle/>
          <a:p>
            <a:r>
              <a:rPr lang="en-US" sz="2000" b="0" i="0" dirty="0">
                <a:effectLst/>
                <a:latin typeface="Calibiri"/>
              </a:rPr>
              <a:t>L1 Regularization, also called a lasso regression, </a:t>
            </a:r>
            <a:r>
              <a:rPr lang="en-US" sz="2000" b="1" i="0" dirty="0">
                <a:effectLst/>
                <a:latin typeface="Calibiri"/>
              </a:rPr>
              <a:t>adds the “absolute value of magnitude” of the coefficient as a penalty term to the loss function</a:t>
            </a:r>
            <a:r>
              <a:rPr lang="en-US" sz="2000" b="0" i="0" dirty="0">
                <a:effectLst/>
                <a:latin typeface="Calibiri"/>
              </a:rPr>
              <a:t>.</a:t>
            </a:r>
            <a:endParaRPr lang="en-IN" sz="2000" dirty="0">
              <a:latin typeface="Calibiri"/>
            </a:endParaRPr>
          </a:p>
        </p:txBody>
      </p:sp>
      <p:pic>
        <p:nvPicPr>
          <p:cNvPr id="1026" name="Picture 2" descr="Regularization in Machine Learning || Simplilearn">
            <a:extLst>
              <a:ext uri="{FF2B5EF4-FFF2-40B4-BE49-F238E27FC236}">
                <a16:creationId xmlns:a16="http://schemas.microsoft.com/office/drawing/2014/main" id="{FE663840-3004-80EF-380A-8CB10CA2D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88" y="3429000"/>
            <a:ext cx="4581626" cy="25369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proving Artificial Neural Network with Regularization and… – Towards AI">
            <a:extLst>
              <a:ext uri="{FF2B5EF4-FFF2-40B4-BE49-F238E27FC236}">
                <a16:creationId xmlns:a16="http://schemas.microsoft.com/office/drawing/2014/main" id="{F7321CAB-FD19-5CA5-69B4-2EEA05ED5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194" y="2412532"/>
            <a:ext cx="43719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8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0281-098C-CCDA-ECB7-15D0B47BF6BA}"/>
              </a:ext>
            </a:extLst>
          </p:cNvPr>
          <p:cNvSpPr>
            <a:spLocks noGrp="1"/>
          </p:cNvSpPr>
          <p:nvPr>
            <p:ph type="title"/>
          </p:nvPr>
        </p:nvSpPr>
        <p:spPr>
          <a:xfrm>
            <a:off x="1141412" y="618518"/>
            <a:ext cx="9905999" cy="690518"/>
          </a:xfrm>
        </p:spPr>
        <p:txBody>
          <a:bodyPr>
            <a:normAutofit/>
          </a:bodyPr>
          <a:lstStyle/>
          <a:p>
            <a:r>
              <a:rPr lang="en-IN" sz="2200" cap="none" dirty="0">
                <a:solidFill>
                  <a:schemeClr val="accent5">
                    <a:lumMod val="75000"/>
                  </a:schemeClr>
                </a:solidFill>
                <a:latin typeface="Calibiri"/>
              </a:rPr>
              <a:t>L2 regularization:</a:t>
            </a:r>
          </a:p>
        </p:txBody>
      </p:sp>
      <p:sp>
        <p:nvSpPr>
          <p:cNvPr id="3" name="Content Placeholder 2">
            <a:extLst>
              <a:ext uri="{FF2B5EF4-FFF2-40B4-BE49-F238E27FC236}">
                <a16:creationId xmlns:a16="http://schemas.microsoft.com/office/drawing/2014/main" id="{E6B0BE45-1C3A-CCC3-5BAB-28DFD873A0F7}"/>
              </a:ext>
            </a:extLst>
          </p:cNvPr>
          <p:cNvSpPr>
            <a:spLocks noGrp="1"/>
          </p:cNvSpPr>
          <p:nvPr>
            <p:ph idx="1"/>
          </p:nvPr>
        </p:nvSpPr>
        <p:spPr>
          <a:xfrm>
            <a:off x="1141412" y="1414914"/>
            <a:ext cx="9905999" cy="1135781"/>
          </a:xfrm>
        </p:spPr>
        <p:txBody>
          <a:bodyPr/>
          <a:lstStyle/>
          <a:p>
            <a:r>
              <a:rPr lang="en-US" b="0" i="0" dirty="0">
                <a:solidFill>
                  <a:srgbClr val="202124"/>
                </a:solidFill>
                <a:effectLst/>
                <a:latin typeface="arial" panose="020B0604020202020204" pitchFamily="34" charset="0"/>
              </a:rPr>
              <a:t> </a:t>
            </a:r>
            <a:r>
              <a:rPr lang="en-US" sz="2200" b="0" i="0" dirty="0">
                <a:effectLst/>
                <a:latin typeface="Calibiri"/>
              </a:rPr>
              <a:t>L2 Regularization, also called a ridge regression, adds the “squared magnitude” of the coefficient as the penalty term to the loss function.</a:t>
            </a:r>
            <a:endParaRPr lang="en-IN" sz="2200" dirty="0">
              <a:latin typeface="Calibiri"/>
            </a:endParaRPr>
          </a:p>
        </p:txBody>
      </p:sp>
      <p:pic>
        <p:nvPicPr>
          <p:cNvPr id="2050" name="Picture 2" descr="How to add L1, L2 regularization in PyTorch loss function? - Knowledge  Transfer">
            <a:extLst>
              <a:ext uri="{FF2B5EF4-FFF2-40B4-BE49-F238E27FC236}">
                <a16:creationId xmlns:a16="http://schemas.microsoft.com/office/drawing/2014/main" id="{7F2593A8-E37E-E5C7-FD10-95288CF5D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83" y="3285874"/>
            <a:ext cx="39814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9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93B5-7CC2-5C0B-7EA7-228A9450F7FC}"/>
              </a:ext>
            </a:extLst>
          </p:cNvPr>
          <p:cNvSpPr>
            <a:spLocks noGrp="1"/>
          </p:cNvSpPr>
          <p:nvPr>
            <p:ph type="title"/>
          </p:nvPr>
        </p:nvSpPr>
        <p:spPr>
          <a:xfrm>
            <a:off x="1141412" y="618518"/>
            <a:ext cx="9905999" cy="448281"/>
          </a:xfrm>
        </p:spPr>
        <p:txBody>
          <a:bodyPr>
            <a:normAutofit/>
          </a:bodyPr>
          <a:lstStyle/>
          <a:p>
            <a:r>
              <a:rPr lang="en-IN" sz="2200" cap="none" dirty="0">
                <a:solidFill>
                  <a:schemeClr val="accent5">
                    <a:lumMod val="75000"/>
                  </a:schemeClr>
                </a:solidFill>
                <a:latin typeface="Calibiri"/>
              </a:rPr>
              <a:t>Drop out layer:</a:t>
            </a:r>
          </a:p>
        </p:txBody>
      </p:sp>
      <p:sp>
        <p:nvSpPr>
          <p:cNvPr id="3" name="Content Placeholder 2">
            <a:extLst>
              <a:ext uri="{FF2B5EF4-FFF2-40B4-BE49-F238E27FC236}">
                <a16:creationId xmlns:a16="http://schemas.microsoft.com/office/drawing/2014/main" id="{F86EACAB-A2BC-F51A-C921-093C6C244C3F}"/>
              </a:ext>
            </a:extLst>
          </p:cNvPr>
          <p:cNvSpPr>
            <a:spLocks noGrp="1"/>
          </p:cNvSpPr>
          <p:nvPr>
            <p:ph idx="1"/>
          </p:nvPr>
        </p:nvSpPr>
        <p:spPr>
          <a:xfrm>
            <a:off x="1141412" y="1066799"/>
            <a:ext cx="9905999" cy="2080662"/>
          </a:xfrm>
        </p:spPr>
        <p:txBody>
          <a:bodyPr>
            <a:normAutofit/>
          </a:bodyPr>
          <a:lstStyle/>
          <a:p>
            <a:r>
              <a:rPr lang="en-US" sz="2000" b="0" i="0" dirty="0">
                <a:effectLst/>
                <a:latin typeface="Calibiri"/>
              </a:rPr>
              <a:t>Dropout is a regularization technique used in deep learning neural networks to prevent overfitting and helps to reduce the complexity of the model. It also encourages the network to learn more robust features that are useful for making predictions on new, unseen data. During training, each neuron in the dropout layer has a probability p of being "dropped out," or set to zero. The probability p is typically set to a value between 0.2 and 0.5. </a:t>
            </a:r>
            <a:endParaRPr lang="en-IN" sz="2000" dirty="0">
              <a:latin typeface="Calibiri"/>
            </a:endParaRPr>
          </a:p>
        </p:txBody>
      </p:sp>
      <p:pic>
        <p:nvPicPr>
          <p:cNvPr id="3074" name="Picture 2" descr="Defensive Dropout for Hardening Deep Neural Networks under Adversarial  Attacks">
            <a:extLst>
              <a:ext uri="{FF2B5EF4-FFF2-40B4-BE49-F238E27FC236}">
                <a16:creationId xmlns:a16="http://schemas.microsoft.com/office/drawing/2014/main" id="{BF19BFE9-6300-5038-CB2C-96F6B4547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352" y="4172502"/>
            <a:ext cx="5245768" cy="220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1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EBFB-5F0C-EC62-F5AD-94DF740F4FC7}"/>
              </a:ext>
            </a:extLst>
          </p:cNvPr>
          <p:cNvSpPr>
            <a:spLocks noGrp="1"/>
          </p:cNvSpPr>
          <p:nvPr>
            <p:ph type="title"/>
          </p:nvPr>
        </p:nvSpPr>
        <p:spPr>
          <a:xfrm>
            <a:off x="1141412" y="618518"/>
            <a:ext cx="9905999" cy="555764"/>
          </a:xfrm>
        </p:spPr>
        <p:txBody>
          <a:bodyPr>
            <a:normAutofit/>
          </a:bodyPr>
          <a:lstStyle/>
          <a:p>
            <a:r>
              <a:rPr lang="en-IN" sz="2200" cap="none" dirty="0">
                <a:solidFill>
                  <a:schemeClr val="accent5">
                    <a:lumMod val="75000"/>
                  </a:schemeClr>
                </a:solidFill>
                <a:latin typeface="Calibiri"/>
              </a:rPr>
              <a:t>What is optimizers:</a:t>
            </a:r>
          </a:p>
        </p:txBody>
      </p:sp>
      <p:sp>
        <p:nvSpPr>
          <p:cNvPr id="3" name="Content Placeholder 2">
            <a:extLst>
              <a:ext uri="{FF2B5EF4-FFF2-40B4-BE49-F238E27FC236}">
                <a16:creationId xmlns:a16="http://schemas.microsoft.com/office/drawing/2014/main" id="{C2FE496C-34C5-D22A-469E-C1C5AB7E0A45}"/>
              </a:ext>
            </a:extLst>
          </p:cNvPr>
          <p:cNvSpPr>
            <a:spLocks noGrp="1"/>
          </p:cNvSpPr>
          <p:nvPr>
            <p:ph idx="1"/>
          </p:nvPr>
        </p:nvSpPr>
        <p:spPr>
          <a:xfrm>
            <a:off x="1141412" y="1174282"/>
            <a:ext cx="9905999" cy="3416969"/>
          </a:xfrm>
        </p:spPr>
        <p:txBody>
          <a:bodyPr>
            <a:normAutofit/>
          </a:bodyPr>
          <a:lstStyle/>
          <a:p>
            <a:r>
              <a:rPr lang="en-US" sz="2000" b="0" i="0" dirty="0">
                <a:effectLst/>
                <a:latin typeface="Calibiri"/>
              </a:rPr>
              <a:t>Optimizers are algorithms or methods used to change the attributes of your neural network such as weights and learning rate in order to reduce the losses. Optimizers help to get results faster.</a:t>
            </a:r>
          </a:p>
          <a:p>
            <a:r>
              <a:rPr lang="en-US" sz="2200" dirty="0">
                <a:solidFill>
                  <a:schemeClr val="accent5">
                    <a:lumMod val="75000"/>
                  </a:schemeClr>
                </a:solidFill>
                <a:effectLst/>
                <a:latin typeface="Calibiri"/>
              </a:rPr>
              <a:t>Types:</a:t>
            </a:r>
          </a:p>
          <a:p>
            <a:r>
              <a:rPr lang="en-US" sz="2000" dirty="0">
                <a:effectLst/>
                <a:latin typeface="Calibiri"/>
              </a:rPr>
              <a:t>Batch Gradient Descent</a:t>
            </a:r>
          </a:p>
          <a:p>
            <a:r>
              <a:rPr lang="en-US" sz="2000" dirty="0">
                <a:effectLst/>
                <a:latin typeface="Calibiri"/>
              </a:rPr>
              <a:t>Stochastic Gradient Descent</a:t>
            </a:r>
          </a:p>
          <a:p>
            <a:r>
              <a:rPr lang="en-US" sz="2000" dirty="0">
                <a:effectLst/>
                <a:latin typeface="Calibiri"/>
              </a:rPr>
              <a:t>Mini-batch gradient descent</a:t>
            </a:r>
            <a:endParaRPr lang="en-IN" sz="2000" dirty="0">
              <a:latin typeface="Calibiri"/>
            </a:endParaRPr>
          </a:p>
        </p:txBody>
      </p:sp>
    </p:spTree>
    <p:extLst>
      <p:ext uri="{BB962C8B-B14F-4D97-AF65-F5344CB8AC3E}">
        <p14:creationId xmlns:p14="http://schemas.microsoft.com/office/powerpoint/2010/main" val="295334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AAD5-08B6-42F4-982B-FC334CB5B674}"/>
              </a:ext>
            </a:extLst>
          </p:cNvPr>
          <p:cNvSpPr>
            <a:spLocks noGrp="1"/>
          </p:cNvSpPr>
          <p:nvPr>
            <p:ph type="title"/>
          </p:nvPr>
        </p:nvSpPr>
        <p:spPr>
          <a:xfrm>
            <a:off x="1141412" y="618518"/>
            <a:ext cx="9905999" cy="661642"/>
          </a:xfrm>
        </p:spPr>
        <p:txBody>
          <a:bodyPr>
            <a:normAutofit/>
          </a:bodyPr>
          <a:lstStyle/>
          <a:p>
            <a:r>
              <a:rPr lang="en-IN" sz="2200" cap="none" dirty="0">
                <a:solidFill>
                  <a:schemeClr val="accent5">
                    <a:lumMod val="75000"/>
                  </a:schemeClr>
                </a:solidFill>
                <a:latin typeface="Calibiri"/>
              </a:rPr>
              <a:t>What is gradient:</a:t>
            </a:r>
          </a:p>
        </p:txBody>
      </p:sp>
      <p:sp>
        <p:nvSpPr>
          <p:cNvPr id="3" name="Content Placeholder 2">
            <a:extLst>
              <a:ext uri="{FF2B5EF4-FFF2-40B4-BE49-F238E27FC236}">
                <a16:creationId xmlns:a16="http://schemas.microsoft.com/office/drawing/2014/main" id="{EF1A2291-879D-7E8C-114B-C3FC7D6A83DB}"/>
              </a:ext>
            </a:extLst>
          </p:cNvPr>
          <p:cNvSpPr>
            <a:spLocks noGrp="1"/>
          </p:cNvSpPr>
          <p:nvPr>
            <p:ph idx="1"/>
          </p:nvPr>
        </p:nvSpPr>
        <p:spPr>
          <a:xfrm>
            <a:off x="1241659" y="1280160"/>
            <a:ext cx="9365381" cy="1424539"/>
          </a:xfrm>
        </p:spPr>
        <p:txBody>
          <a:bodyPr>
            <a:normAutofit/>
          </a:bodyPr>
          <a:lstStyle/>
          <a:p>
            <a:r>
              <a:rPr lang="en-US" sz="2200" dirty="0">
                <a:effectLst/>
                <a:latin typeface="Calibiri"/>
              </a:rPr>
              <a:t>A</a:t>
            </a:r>
            <a:r>
              <a:rPr lang="en-US" sz="2200" b="0" i="0" dirty="0">
                <a:effectLst/>
                <a:latin typeface="Calibiri"/>
              </a:rPr>
              <a:t> gradient is </a:t>
            </a:r>
            <a:r>
              <a:rPr lang="en-US" sz="2200" b="1" i="0" dirty="0">
                <a:effectLst/>
                <a:latin typeface="Calibiri"/>
              </a:rPr>
              <a:t>a derivative of a function that has more than one input variable</a:t>
            </a:r>
            <a:r>
              <a:rPr lang="en-US" sz="2200" b="0" i="0" dirty="0">
                <a:effectLst/>
                <a:latin typeface="Calibiri"/>
              </a:rPr>
              <a:t>. Known as the slope of a function in mathematical terms, the gradient simply measures the change in all weights with regard to the change in error.</a:t>
            </a:r>
            <a:endParaRPr lang="en-IN" sz="2200" dirty="0">
              <a:latin typeface="Calibiri"/>
            </a:endParaRPr>
          </a:p>
        </p:txBody>
      </p:sp>
      <p:pic>
        <p:nvPicPr>
          <p:cNvPr id="4098" name="Picture 2" descr="Gradient descent - Neural Networks with R [Book]">
            <a:extLst>
              <a:ext uri="{FF2B5EF4-FFF2-40B4-BE49-F238E27FC236}">
                <a16:creationId xmlns:a16="http://schemas.microsoft.com/office/drawing/2014/main" id="{744114E7-483C-7E37-7906-4871CBC91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242" y="3429000"/>
            <a:ext cx="4369869" cy="23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10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F431-F3BC-9073-CC6C-8AD86238693A}"/>
              </a:ext>
            </a:extLst>
          </p:cNvPr>
          <p:cNvSpPr>
            <a:spLocks noGrp="1"/>
          </p:cNvSpPr>
          <p:nvPr>
            <p:ph type="title"/>
          </p:nvPr>
        </p:nvSpPr>
        <p:spPr>
          <a:xfrm>
            <a:off x="1141412" y="618518"/>
            <a:ext cx="9905999" cy="632766"/>
          </a:xfrm>
        </p:spPr>
        <p:txBody>
          <a:bodyPr>
            <a:normAutofit/>
          </a:bodyPr>
          <a:lstStyle/>
          <a:p>
            <a:r>
              <a:rPr lang="en-IN" sz="2400" cap="none" dirty="0">
                <a:solidFill>
                  <a:schemeClr val="accent5">
                    <a:lumMod val="75000"/>
                  </a:schemeClr>
                </a:solidFill>
                <a:latin typeface="Calibiri"/>
              </a:rPr>
              <a:t>What is hidden layer:</a:t>
            </a:r>
          </a:p>
        </p:txBody>
      </p:sp>
      <p:sp>
        <p:nvSpPr>
          <p:cNvPr id="3" name="Content Placeholder 2">
            <a:extLst>
              <a:ext uri="{FF2B5EF4-FFF2-40B4-BE49-F238E27FC236}">
                <a16:creationId xmlns:a16="http://schemas.microsoft.com/office/drawing/2014/main" id="{730423E3-E832-07ED-809B-39671E62204D}"/>
              </a:ext>
            </a:extLst>
          </p:cNvPr>
          <p:cNvSpPr>
            <a:spLocks noGrp="1"/>
          </p:cNvSpPr>
          <p:nvPr>
            <p:ph idx="1"/>
          </p:nvPr>
        </p:nvSpPr>
        <p:spPr>
          <a:xfrm>
            <a:off x="1141412" y="1386038"/>
            <a:ext cx="9905999" cy="4405163"/>
          </a:xfrm>
        </p:spPr>
        <p:txBody>
          <a:bodyPr>
            <a:normAutofit/>
          </a:bodyPr>
          <a:lstStyle/>
          <a:p>
            <a:r>
              <a:rPr lang="en-US" sz="2000" b="0" i="0" dirty="0">
                <a:effectLst/>
                <a:latin typeface="Calibiri"/>
              </a:rPr>
              <a:t>A hidden layer in an artificial neural network is </a:t>
            </a:r>
            <a:r>
              <a:rPr lang="en-US" sz="2000" b="1" i="0" dirty="0">
                <a:effectLst/>
                <a:latin typeface="Calibiri"/>
              </a:rPr>
              <a:t>a layer in between input layers and output layers</a:t>
            </a:r>
            <a:r>
              <a:rPr lang="en-US" sz="2000" b="0" i="0" dirty="0">
                <a:effectLst/>
                <a:latin typeface="Calibiri"/>
              </a:rPr>
              <a:t>, where artificial neurons take in a set of weighted inputs and produce an output through an activation function.</a:t>
            </a:r>
          </a:p>
          <a:p>
            <a:r>
              <a:rPr lang="en-US" sz="2200" dirty="0">
                <a:solidFill>
                  <a:schemeClr val="accent5">
                    <a:lumMod val="75000"/>
                  </a:schemeClr>
                </a:solidFill>
                <a:effectLst/>
                <a:latin typeface="Calibiri"/>
              </a:rPr>
              <a:t>Why we use hidden layer:</a:t>
            </a:r>
          </a:p>
          <a:p>
            <a:r>
              <a:rPr lang="en-US" sz="2000" b="0" i="0" dirty="0">
                <a:effectLst/>
                <a:latin typeface="Calibiri"/>
              </a:rPr>
              <a:t>Hidden layers allow the neural network to learn nonlinear relationships between the input and output data. Hidden layers can extract meaningful features from the input data that can be used for prediction. Adding more hidden layers and neurons can increase the capacity of the neural network, enabling it to learn more complex patterns and relationships in the data. </a:t>
            </a:r>
          </a:p>
          <a:p>
            <a:endParaRPr lang="en-IN" sz="2200" dirty="0">
              <a:latin typeface="Calibiri"/>
            </a:endParaRPr>
          </a:p>
        </p:txBody>
      </p:sp>
    </p:spTree>
    <p:extLst>
      <p:ext uri="{BB962C8B-B14F-4D97-AF65-F5344CB8AC3E}">
        <p14:creationId xmlns:p14="http://schemas.microsoft.com/office/powerpoint/2010/main" val="422916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F106-88F0-CC04-6DB5-ABDFC5D5A071}"/>
              </a:ext>
            </a:extLst>
          </p:cNvPr>
          <p:cNvSpPr>
            <a:spLocks noGrp="1"/>
          </p:cNvSpPr>
          <p:nvPr>
            <p:ph type="title"/>
          </p:nvPr>
        </p:nvSpPr>
        <p:spPr>
          <a:xfrm>
            <a:off x="1141412" y="618518"/>
            <a:ext cx="9905999" cy="652017"/>
          </a:xfrm>
        </p:spPr>
        <p:txBody>
          <a:bodyPr>
            <a:normAutofit/>
          </a:bodyPr>
          <a:lstStyle/>
          <a:p>
            <a:r>
              <a:rPr lang="en-IN" sz="2200" cap="none" dirty="0">
                <a:solidFill>
                  <a:schemeClr val="accent5">
                    <a:lumMod val="75000"/>
                  </a:schemeClr>
                </a:solidFill>
                <a:latin typeface="Calibiri"/>
              </a:rPr>
              <a:t>What is  gradient descent:</a:t>
            </a:r>
          </a:p>
        </p:txBody>
      </p:sp>
      <p:sp>
        <p:nvSpPr>
          <p:cNvPr id="3" name="Content Placeholder 2">
            <a:extLst>
              <a:ext uri="{FF2B5EF4-FFF2-40B4-BE49-F238E27FC236}">
                <a16:creationId xmlns:a16="http://schemas.microsoft.com/office/drawing/2014/main" id="{5DB3DF99-1C88-968E-BD71-02A632C23DE5}"/>
              </a:ext>
            </a:extLst>
          </p:cNvPr>
          <p:cNvSpPr>
            <a:spLocks noGrp="1"/>
          </p:cNvSpPr>
          <p:nvPr>
            <p:ph idx="1"/>
          </p:nvPr>
        </p:nvSpPr>
        <p:spPr>
          <a:xfrm>
            <a:off x="1212783" y="1270536"/>
            <a:ext cx="9834628" cy="1828800"/>
          </a:xfrm>
        </p:spPr>
        <p:txBody>
          <a:bodyPr>
            <a:normAutofit/>
          </a:bodyPr>
          <a:lstStyle/>
          <a:p>
            <a:r>
              <a:rPr lang="en-US" sz="2000" b="0" i="0" dirty="0">
                <a:effectLst/>
                <a:latin typeface="Calibiri"/>
              </a:rPr>
              <a:t>Gradient descent is an optimization algorithm commonly used in neural networks to train the network and minimize the loss function. The goal of gradient descent is to find the weights and biases of the network that minimize the difference between the predicted output of the network and the true output.</a:t>
            </a:r>
            <a:endParaRPr lang="en-US" sz="2000" dirty="0">
              <a:effectLst/>
              <a:latin typeface="Calibiri"/>
            </a:endParaRPr>
          </a:p>
          <a:p>
            <a:endParaRPr lang="en-US" sz="2000" b="0" i="0" dirty="0">
              <a:effectLst/>
              <a:latin typeface="Calibiri"/>
            </a:endParaRPr>
          </a:p>
        </p:txBody>
      </p:sp>
      <p:pic>
        <p:nvPicPr>
          <p:cNvPr id="5122" name="Picture 2" descr="What is AdaGrad?">
            <a:extLst>
              <a:ext uri="{FF2B5EF4-FFF2-40B4-BE49-F238E27FC236}">
                <a16:creationId xmlns:a16="http://schemas.microsoft.com/office/drawing/2014/main" id="{3817C85F-6E0B-4D0D-6E0A-D57EDC63E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622" y="3429000"/>
            <a:ext cx="45529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10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C25F-2141-D30C-442B-761EBA2FF8AE}"/>
              </a:ext>
            </a:extLst>
          </p:cNvPr>
          <p:cNvSpPr>
            <a:spLocks noGrp="1"/>
          </p:cNvSpPr>
          <p:nvPr>
            <p:ph type="title"/>
          </p:nvPr>
        </p:nvSpPr>
        <p:spPr>
          <a:xfrm>
            <a:off x="1260909" y="618518"/>
            <a:ext cx="9786502" cy="738644"/>
          </a:xfrm>
        </p:spPr>
        <p:txBody>
          <a:bodyPr>
            <a:normAutofit/>
          </a:bodyPr>
          <a:lstStyle/>
          <a:p>
            <a:r>
              <a:rPr lang="en-IN" sz="2200" cap="none" dirty="0">
                <a:solidFill>
                  <a:schemeClr val="accent5">
                    <a:lumMod val="75000"/>
                  </a:schemeClr>
                </a:solidFill>
                <a:latin typeface="Calibiri"/>
              </a:rPr>
              <a:t>What is batch gradient descent:</a:t>
            </a:r>
          </a:p>
        </p:txBody>
      </p:sp>
      <p:sp>
        <p:nvSpPr>
          <p:cNvPr id="3" name="Content Placeholder 2">
            <a:extLst>
              <a:ext uri="{FF2B5EF4-FFF2-40B4-BE49-F238E27FC236}">
                <a16:creationId xmlns:a16="http://schemas.microsoft.com/office/drawing/2014/main" id="{BAFBF4FA-24B7-4B0B-DAF1-BE58E224F528}"/>
              </a:ext>
            </a:extLst>
          </p:cNvPr>
          <p:cNvSpPr>
            <a:spLocks noGrp="1"/>
          </p:cNvSpPr>
          <p:nvPr>
            <p:ph idx="1"/>
          </p:nvPr>
        </p:nvSpPr>
        <p:spPr>
          <a:xfrm>
            <a:off x="1260909" y="1357163"/>
            <a:ext cx="9786502" cy="1799924"/>
          </a:xfrm>
        </p:spPr>
        <p:txBody>
          <a:bodyPr>
            <a:normAutofit fontScale="55000" lnSpcReduction="20000"/>
          </a:bodyPr>
          <a:lstStyle/>
          <a:p>
            <a:r>
              <a:rPr lang="en-US" sz="3200" b="0" i="0" dirty="0">
                <a:effectLst/>
                <a:latin typeface="Calibiri"/>
              </a:rPr>
              <a:t>In Batch Gradient Descent, the entire dataset is used to compute the gradient of the loss function. We take the average of the gradients of all the training examples and then use that mean gradient to update our parameters. So that's just one step of gradient descent in one epoch. batch gradient descent can be computationally expensive and may require a large amount of memory to store the entire training dataset in memory. It can also take a long time to compute the gradient on large datasets, especially if the model is complex or has a large number of parameters.</a:t>
            </a:r>
          </a:p>
          <a:p>
            <a:endParaRPr lang="en-IN" sz="2200" dirty="0">
              <a:latin typeface="Calibiri"/>
            </a:endParaRPr>
          </a:p>
          <a:p>
            <a:endParaRPr lang="en-IN" dirty="0"/>
          </a:p>
        </p:txBody>
      </p:sp>
      <p:pic>
        <p:nvPicPr>
          <p:cNvPr id="7" name="Picture 6">
            <a:extLst>
              <a:ext uri="{FF2B5EF4-FFF2-40B4-BE49-F238E27FC236}">
                <a16:creationId xmlns:a16="http://schemas.microsoft.com/office/drawing/2014/main" id="{DA852B32-7882-D576-3100-5EDDC0C7407A}"/>
              </a:ext>
            </a:extLst>
          </p:cNvPr>
          <p:cNvPicPr>
            <a:picLocks noChangeAspect="1"/>
          </p:cNvPicPr>
          <p:nvPr/>
        </p:nvPicPr>
        <p:blipFill>
          <a:blip r:embed="rId2"/>
          <a:stretch>
            <a:fillRect/>
          </a:stretch>
        </p:blipFill>
        <p:spPr>
          <a:xfrm>
            <a:off x="5227337" y="3700914"/>
            <a:ext cx="3219615" cy="2178162"/>
          </a:xfrm>
          <a:prstGeom prst="rect">
            <a:avLst/>
          </a:prstGeom>
        </p:spPr>
      </p:pic>
    </p:spTree>
    <p:extLst>
      <p:ext uri="{BB962C8B-B14F-4D97-AF65-F5344CB8AC3E}">
        <p14:creationId xmlns:p14="http://schemas.microsoft.com/office/powerpoint/2010/main" val="3346566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D8A7-8264-3911-6613-F4D6116A7B69}"/>
              </a:ext>
            </a:extLst>
          </p:cNvPr>
          <p:cNvSpPr>
            <a:spLocks noGrp="1"/>
          </p:cNvSpPr>
          <p:nvPr>
            <p:ph type="title"/>
          </p:nvPr>
        </p:nvSpPr>
        <p:spPr>
          <a:xfrm>
            <a:off x="1141412" y="618518"/>
            <a:ext cx="9905999" cy="565389"/>
          </a:xfrm>
        </p:spPr>
        <p:txBody>
          <a:bodyPr>
            <a:normAutofit/>
          </a:bodyPr>
          <a:lstStyle/>
          <a:p>
            <a:r>
              <a:rPr lang="en-IN" sz="2200" cap="none" dirty="0">
                <a:solidFill>
                  <a:schemeClr val="accent5">
                    <a:lumMod val="75000"/>
                  </a:schemeClr>
                </a:solidFill>
                <a:latin typeface="Calibiri"/>
              </a:rPr>
              <a:t>What is stochastic gradient descent:</a:t>
            </a:r>
          </a:p>
        </p:txBody>
      </p:sp>
      <p:sp>
        <p:nvSpPr>
          <p:cNvPr id="3" name="Content Placeholder 2">
            <a:extLst>
              <a:ext uri="{FF2B5EF4-FFF2-40B4-BE49-F238E27FC236}">
                <a16:creationId xmlns:a16="http://schemas.microsoft.com/office/drawing/2014/main" id="{4DB70103-51E1-C825-6E96-F36C25D183EE}"/>
              </a:ext>
            </a:extLst>
          </p:cNvPr>
          <p:cNvSpPr>
            <a:spLocks noGrp="1"/>
          </p:cNvSpPr>
          <p:nvPr>
            <p:ph idx="1"/>
          </p:nvPr>
        </p:nvSpPr>
        <p:spPr>
          <a:xfrm>
            <a:off x="1141412" y="1183907"/>
            <a:ext cx="9905999" cy="2849078"/>
          </a:xfrm>
        </p:spPr>
        <p:txBody>
          <a:bodyPr>
            <a:normAutofit/>
          </a:bodyPr>
          <a:lstStyle/>
          <a:p>
            <a:r>
              <a:rPr lang="en-US" sz="2000" b="0" i="0" dirty="0">
                <a:effectLst/>
                <a:latin typeface="Calibiri"/>
              </a:rPr>
              <a:t>In stochastic gradient descent, a single data point is used to compute the gradient. The basic idea of stochastic gradient descent is to randomly select a single training sample from the dataset and compute the gradient of the loss function with respect to the model parameters using only that sample. The gradient is then used to update the weights and biases of the model in the direction of the negative gradient, which minimizes the loss function. It can be much faster and more computationally efficient, especially on large datasets, since it only computes the gradient using a single sample at a time</a:t>
            </a:r>
            <a:endParaRPr lang="en-IN" sz="2000" dirty="0">
              <a:latin typeface="Calibiri"/>
            </a:endParaRPr>
          </a:p>
        </p:txBody>
      </p:sp>
      <p:pic>
        <p:nvPicPr>
          <p:cNvPr id="5" name="Picture 4">
            <a:extLst>
              <a:ext uri="{FF2B5EF4-FFF2-40B4-BE49-F238E27FC236}">
                <a16:creationId xmlns:a16="http://schemas.microsoft.com/office/drawing/2014/main" id="{4DFF12CE-BD50-0A32-EDA3-6186F61328D0}"/>
              </a:ext>
            </a:extLst>
          </p:cNvPr>
          <p:cNvPicPr>
            <a:picLocks noChangeAspect="1"/>
          </p:cNvPicPr>
          <p:nvPr/>
        </p:nvPicPr>
        <p:blipFill>
          <a:blip r:embed="rId2"/>
          <a:stretch>
            <a:fillRect/>
          </a:stretch>
        </p:blipFill>
        <p:spPr>
          <a:xfrm>
            <a:off x="5519171" y="4073892"/>
            <a:ext cx="3194214" cy="2248016"/>
          </a:xfrm>
          <a:prstGeom prst="rect">
            <a:avLst/>
          </a:prstGeom>
        </p:spPr>
      </p:pic>
    </p:spTree>
    <p:extLst>
      <p:ext uri="{BB962C8B-B14F-4D97-AF65-F5344CB8AC3E}">
        <p14:creationId xmlns:p14="http://schemas.microsoft.com/office/powerpoint/2010/main" val="260435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0288-6F51-60EC-7BF6-702E730957CE}"/>
              </a:ext>
            </a:extLst>
          </p:cNvPr>
          <p:cNvSpPr>
            <a:spLocks noGrp="1"/>
          </p:cNvSpPr>
          <p:nvPr>
            <p:ph type="title"/>
          </p:nvPr>
        </p:nvSpPr>
        <p:spPr>
          <a:xfrm>
            <a:off x="1212783" y="618518"/>
            <a:ext cx="9834628" cy="507638"/>
          </a:xfrm>
        </p:spPr>
        <p:txBody>
          <a:bodyPr>
            <a:normAutofit/>
          </a:bodyPr>
          <a:lstStyle/>
          <a:p>
            <a:r>
              <a:rPr lang="en-IN" sz="2200" cap="none" dirty="0">
                <a:solidFill>
                  <a:schemeClr val="accent5">
                    <a:lumMod val="75000"/>
                  </a:schemeClr>
                </a:solidFill>
                <a:latin typeface="Calibiri"/>
              </a:rPr>
              <a:t>What is mini batch gradient descent:</a:t>
            </a:r>
          </a:p>
        </p:txBody>
      </p:sp>
      <p:sp>
        <p:nvSpPr>
          <p:cNvPr id="3" name="Content Placeholder 2">
            <a:extLst>
              <a:ext uri="{FF2B5EF4-FFF2-40B4-BE49-F238E27FC236}">
                <a16:creationId xmlns:a16="http://schemas.microsoft.com/office/drawing/2014/main" id="{9663E3C5-34FB-CCE6-4C09-FB02482C7AA3}"/>
              </a:ext>
            </a:extLst>
          </p:cNvPr>
          <p:cNvSpPr>
            <a:spLocks noGrp="1"/>
          </p:cNvSpPr>
          <p:nvPr>
            <p:ph idx="1"/>
          </p:nvPr>
        </p:nvSpPr>
        <p:spPr>
          <a:xfrm>
            <a:off x="1212781" y="1251284"/>
            <a:ext cx="9834629" cy="2820202"/>
          </a:xfrm>
        </p:spPr>
        <p:txBody>
          <a:bodyPr>
            <a:noAutofit/>
          </a:bodyPr>
          <a:lstStyle/>
          <a:p>
            <a:r>
              <a:rPr lang="en-US" sz="2000" b="0" i="0" dirty="0">
                <a:effectLst/>
                <a:latin typeface="Calibiri"/>
              </a:rPr>
              <a:t>In mini-batch gradient descent, smaller batches of the data are used to compute the gradient</a:t>
            </a:r>
            <a:r>
              <a:rPr lang="en-US" sz="2000" dirty="0">
                <a:effectLst/>
                <a:latin typeface="Calibiri"/>
              </a:rPr>
              <a:t>. It</a:t>
            </a:r>
            <a:r>
              <a:rPr lang="en-US" sz="2000" b="0" i="0" dirty="0">
                <a:effectLst/>
                <a:latin typeface="Calibiri"/>
              </a:rPr>
              <a:t> combines the ideas of batch gradient descent with SGD, it is the preferred technique. It divides the training dataset into manageable groups and updates each separately.</a:t>
            </a:r>
          </a:p>
          <a:p>
            <a:r>
              <a:rPr lang="en-US" sz="2000" b="0" i="0" dirty="0">
                <a:effectLst/>
                <a:latin typeface="Calibiri"/>
              </a:rPr>
              <a:t>Mini-batch gradient descent can be much faster and more computationally efficient than batch gradient descent, especially on large datasets. It can lead to smoother and more stable convergence compared to stochastic gradient descent.</a:t>
            </a:r>
            <a:endParaRPr lang="en-IN" sz="2000" dirty="0">
              <a:latin typeface="Calibiri"/>
            </a:endParaRPr>
          </a:p>
        </p:txBody>
      </p:sp>
      <p:pic>
        <p:nvPicPr>
          <p:cNvPr id="5" name="Picture 4">
            <a:extLst>
              <a:ext uri="{FF2B5EF4-FFF2-40B4-BE49-F238E27FC236}">
                <a16:creationId xmlns:a16="http://schemas.microsoft.com/office/drawing/2014/main" id="{531A8396-B668-9A8F-1328-A5764D44A55D}"/>
              </a:ext>
            </a:extLst>
          </p:cNvPr>
          <p:cNvPicPr>
            <a:picLocks noChangeAspect="1"/>
          </p:cNvPicPr>
          <p:nvPr/>
        </p:nvPicPr>
        <p:blipFill>
          <a:blip r:embed="rId2"/>
          <a:stretch>
            <a:fillRect/>
          </a:stretch>
        </p:blipFill>
        <p:spPr>
          <a:xfrm>
            <a:off x="7138491" y="4562087"/>
            <a:ext cx="3295294" cy="2089257"/>
          </a:xfrm>
          <a:prstGeom prst="rect">
            <a:avLst/>
          </a:prstGeom>
        </p:spPr>
      </p:pic>
    </p:spTree>
    <p:extLst>
      <p:ext uri="{BB962C8B-B14F-4D97-AF65-F5344CB8AC3E}">
        <p14:creationId xmlns:p14="http://schemas.microsoft.com/office/powerpoint/2010/main" val="134060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38F6-FDD1-F4EB-1F50-B87DD8792A9E}"/>
              </a:ext>
            </a:extLst>
          </p:cNvPr>
          <p:cNvSpPr>
            <a:spLocks noGrp="1"/>
          </p:cNvSpPr>
          <p:nvPr>
            <p:ph type="title"/>
          </p:nvPr>
        </p:nvSpPr>
        <p:spPr>
          <a:xfrm>
            <a:off x="1068404" y="618518"/>
            <a:ext cx="9979007" cy="603890"/>
          </a:xfrm>
        </p:spPr>
        <p:txBody>
          <a:bodyPr>
            <a:normAutofit/>
          </a:bodyPr>
          <a:lstStyle/>
          <a:p>
            <a:r>
              <a:rPr lang="en-IN" sz="2200" cap="none" dirty="0">
                <a:solidFill>
                  <a:schemeClr val="accent5">
                    <a:lumMod val="75000"/>
                  </a:schemeClr>
                </a:solidFill>
                <a:latin typeface="Calibiri"/>
              </a:rPr>
              <a:t>What is vanishing gradient problem:</a:t>
            </a:r>
          </a:p>
        </p:txBody>
      </p:sp>
      <p:sp>
        <p:nvSpPr>
          <p:cNvPr id="3" name="Content Placeholder 2">
            <a:extLst>
              <a:ext uri="{FF2B5EF4-FFF2-40B4-BE49-F238E27FC236}">
                <a16:creationId xmlns:a16="http://schemas.microsoft.com/office/drawing/2014/main" id="{B53F16DA-F3B1-9F60-8A66-FE6C7DC85D2C}"/>
              </a:ext>
            </a:extLst>
          </p:cNvPr>
          <p:cNvSpPr>
            <a:spLocks noGrp="1"/>
          </p:cNvSpPr>
          <p:nvPr>
            <p:ph idx="1"/>
          </p:nvPr>
        </p:nvSpPr>
        <p:spPr>
          <a:xfrm>
            <a:off x="1164657" y="1309036"/>
            <a:ext cx="9882754" cy="3667225"/>
          </a:xfrm>
        </p:spPr>
        <p:txBody>
          <a:bodyPr>
            <a:normAutofit/>
          </a:bodyPr>
          <a:lstStyle/>
          <a:p>
            <a:r>
              <a:rPr lang="en-IN" sz="2000" dirty="0">
                <a:latin typeface="Calibiri"/>
              </a:rPr>
              <a:t>Vanishing gradient problem occur during the training neural networks.</a:t>
            </a:r>
            <a:r>
              <a:rPr lang="en-US" sz="2000" b="0" i="0" dirty="0">
                <a:effectLst/>
                <a:latin typeface="Calibiri"/>
              </a:rPr>
              <a:t> During backpropagation, the gradient of the error with respect to the weights in the network is calculated and used to update the weights. However, in deep networks with many layers, the gradient can become very small as it is propagated backward through the layers. This is because the gradient is multiplied by the weight matrix at each layer, and if the weights are small, the gradient can shrink to almost zero.</a:t>
            </a:r>
          </a:p>
          <a:p>
            <a:r>
              <a:rPr lang="en-US" sz="2000" b="0" i="0" dirty="0">
                <a:effectLst/>
                <a:latin typeface="Calibiri"/>
              </a:rPr>
              <a:t>When the gradient becomes very small, the weights in the early layers of the network are not updated significantly, which can result in slow convergence. This is known as the vanishing gradient problem.</a:t>
            </a:r>
            <a:endParaRPr lang="en-IN" sz="2000" dirty="0">
              <a:latin typeface="Calibiri"/>
            </a:endParaRPr>
          </a:p>
        </p:txBody>
      </p:sp>
    </p:spTree>
    <p:extLst>
      <p:ext uri="{BB962C8B-B14F-4D97-AF65-F5344CB8AC3E}">
        <p14:creationId xmlns:p14="http://schemas.microsoft.com/office/powerpoint/2010/main" val="183180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B930-290E-47AD-613B-666C4E9E6FC1}"/>
              </a:ext>
            </a:extLst>
          </p:cNvPr>
          <p:cNvSpPr>
            <a:spLocks noGrp="1"/>
          </p:cNvSpPr>
          <p:nvPr>
            <p:ph type="title"/>
          </p:nvPr>
        </p:nvSpPr>
        <p:spPr>
          <a:xfrm>
            <a:off x="1141412" y="618518"/>
            <a:ext cx="9905999" cy="632766"/>
          </a:xfrm>
        </p:spPr>
        <p:txBody>
          <a:bodyPr>
            <a:normAutofit/>
          </a:bodyPr>
          <a:lstStyle/>
          <a:p>
            <a:r>
              <a:rPr lang="en-IN" sz="2200" cap="none" dirty="0">
                <a:solidFill>
                  <a:schemeClr val="accent5">
                    <a:lumMod val="75000"/>
                  </a:schemeClr>
                </a:solidFill>
                <a:latin typeface="Calibiri"/>
              </a:rPr>
              <a:t>What is exploding gradient problem:</a:t>
            </a:r>
          </a:p>
        </p:txBody>
      </p:sp>
      <p:sp>
        <p:nvSpPr>
          <p:cNvPr id="3" name="Content Placeholder 2">
            <a:extLst>
              <a:ext uri="{FF2B5EF4-FFF2-40B4-BE49-F238E27FC236}">
                <a16:creationId xmlns:a16="http://schemas.microsoft.com/office/drawing/2014/main" id="{D18B20F3-84E7-814D-2EB6-A80E2D3E14C2}"/>
              </a:ext>
            </a:extLst>
          </p:cNvPr>
          <p:cNvSpPr>
            <a:spLocks noGrp="1"/>
          </p:cNvSpPr>
          <p:nvPr>
            <p:ph idx="1"/>
          </p:nvPr>
        </p:nvSpPr>
        <p:spPr>
          <a:xfrm>
            <a:off x="1141412" y="1357163"/>
            <a:ext cx="9905999" cy="1751798"/>
          </a:xfrm>
        </p:spPr>
        <p:txBody>
          <a:bodyPr/>
          <a:lstStyle/>
          <a:p>
            <a:r>
              <a:rPr lang="en-US" sz="2000" dirty="0">
                <a:effectLst/>
                <a:latin typeface="Calibiri"/>
              </a:rPr>
              <a:t>T</a:t>
            </a:r>
            <a:r>
              <a:rPr lang="en-US" sz="2000" b="0" i="0" dirty="0">
                <a:effectLst/>
                <a:latin typeface="Calibiri"/>
              </a:rPr>
              <a:t>he exploding gradient problem, can also occur, where the gradient becomes too large and causes the weights to update too much, making the training unstable. Both the vanishing and exploding gradient problems can make it difficult to train deep neural networks effectively</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99636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20E7-E5D2-5209-6225-DC8FFAD7945E}"/>
              </a:ext>
            </a:extLst>
          </p:cNvPr>
          <p:cNvSpPr>
            <a:spLocks noGrp="1"/>
          </p:cNvSpPr>
          <p:nvPr>
            <p:ph type="title"/>
          </p:nvPr>
        </p:nvSpPr>
        <p:spPr>
          <a:xfrm>
            <a:off x="1482291" y="115504"/>
            <a:ext cx="9565120" cy="673768"/>
          </a:xfrm>
        </p:spPr>
        <p:txBody>
          <a:bodyPr>
            <a:normAutofit/>
          </a:bodyPr>
          <a:lstStyle/>
          <a:p>
            <a:r>
              <a:rPr lang="en-IN" sz="2200" cap="none" dirty="0">
                <a:solidFill>
                  <a:schemeClr val="accent5">
                    <a:lumMod val="75000"/>
                  </a:schemeClr>
                </a:solidFill>
                <a:latin typeface="Calibiri"/>
              </a:rPr>
              <a:t>What is loss function:</a:t>
            </a:r>
          </a:p>
        </p:txBody>
      </p:sp>
      <p:sp>
        <p:nvSpPr>
          <p:cNvPr id="3" name="Content Placeholder 2">
            <a:extLst>
              <a:ext uri="{FF2B5EF4-FFF2-40B4-BE49-F238E27FC236}">
                <a16:creationId xmlns:a16="http://schemas.microsoft.com/office/drawing/2014/main" id="{B9CA9AD1-56CB-4AFC-FCB4-AF80D25F9125}"/>
              </a:ext>
            </a:extLst>
          </p:cNvPr>
          <p:cNvSpPr>
            <a:spLocks noGrp="1"/>
          </p:cNvSpPr>
          <p:nvPr>
            <p:ph idx="1"/>
          </p:nvPr>
        </p:nvSpPr>
        <p:spPr>
          <a:xfrm>
            <a:off x="1347536" y="721896"/>
            <a:ext cx="10125777" cy="4745254"/>
          </a:xfrm>
        </p:spPr>
        <p:txBody>
          <a:bodyPr>
            <a:normAutofit/>
          </a:bodyPr>
          <a:lstStyle/>
          <a:p>
            <a:r>
              <a:rPr lang="en-US" sz="2000" b="0" i="0" dirty="0">
                <a:effectLst/>
                <a:latin typeface="Calibiri"/>
              </a:rPr>
              <a:t>A loss function in neural networks is a mathematical function that measures the difference between the predicted output and the true output  of the training data. The goal of a neural network is to minimize this difference or error to improve the accuracy of the model.</a:t>
            </a:r>
          </a:p>
          <a:p>
            <a:r>
              <a:rPr lang="en-US" sz="2000" dirty="0">
                <a:effectLst/>
                <a:latin typeface="Calibiri"/>
              </a:rPr>
              <a:t>Whenever you provide batch of records and you get error then it is called as cost function.</a:t>
            </a:r>
          </a:p>
          <a:p>
            <a:r>
              <a:rPr lang="en-US" sz="2000" dirty="0">
                <a:effectLst/>
                <a:latin typeface="Calibiri"/>
              </a:rPr>
              <a:t>Whenever you provide one record at a time and do forward propagation then you get error that is loss function.</a:t>
            </a:r>
          </a:p>
          <a:p>
            <a:r>
              <a:rPr lang="en-US" sz="2200" dirty="0">
                <a:solidFill>
                  <a:schemeClr val="accent5">
                    <a:lumMod val="75000"/>
                  </a:schemeClr>
                </a:solidFill>
                <a:effectLst/>
                <a:latin typeface="Calibiri"/>
              </a:rPr>
              <a:t>Classification error types:</a:t>
            </a:r>
          </a:p>
          <a:p>
            <a:r>
              <a:rPr lang="en-US" sz="2000" dirty="0">
                <a:effectLst/>
                <a:latin typeface="Calibiri"/>
              </a:rPr>
              <a:t>Binary cross entropy</a:t>
            </a:r>
          </a:p>
          <a:p>
            <a:r>
              <a:rPr lang="en-US" sz="2000" dirty="0">
                <a:effectLst/>
                <a:latin typeface="Calibiri"/>
              </a:rPr>
              <a:t>Categorical cross entropy</a:t>
            </a:r>
          </a:p>
          <a:p>
            <a:r>
              <a:rPr lang="en-US" sz="2000" dirty="0">
                <a:effectLst/>
                <a:latin typeface="Calibiri"/>
              </a:rPr>
              <a:t>Sparse categorical cross entropy</a:t>
            </a:r>
            <a:endParaRPr lang="en-IN" sz="2000" dirty="0">
              <a:latin typeface="Calibiri"/>
            </a:endParaRPr>
          </a:p>
        </p:txBody>
      </p:sp>
    </p:spTree>
    <p:extLst>
      <p:ext uri="{BB962C8B-B14F-4D97-AF65-F5344CB8AC3E}">
        <p14:creationId xmlns:p14="http://schemas.microsoft.com/office/powerpoint/2010/main" val="16661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87BD-0531-723C-5A03-C40E4BEBFA45}"/>
              </a:ext>
            </a:extLst>
          </p:cNvPr>
          <p:cNvSpPr>
            <a:spLocks noGrp="1"/>
          </p:cNvSpPr>
          <p:nvPr>
            <p:ph type="title"/>
          </p:nvPr>
        </p:nvSpPr>
        <p:spPr>
          <a:xfrm>
            <a:off x="1141413" y="618519"/>
            <a:ext cx="9905998" cy="613516"/>
          </a:xfrm>
        </p:spPr>
        <p:txBody>
          <a:bodyPr>
            <a:normAutofit/>
          </a:bodyPr>
          <a:lstStyle/>
          <a:p>
            <a:r>
              <a:rPr lang="en-IN" sz="2200" cap="none" dirty="0">
                <a:solidFill>
                  <a:schemeClr val="accent5">
                    <a:lumMod val="75000"/>
                  </a:schemeClr>
                </a:solidFill>
                <a:latin typeface="Calibiri"/>
              </a:rPr>
              <a:t>Binary cross entropy:</a:t>
            </a:r>
          </a:p>
        </p:txBody>
      </p:sp>
      <p:sp>
        <p:nvSpPr>
          <p:cNvPr id="3" name="Content Placeholder 2">
            <a:extLst>
              <a:ext uri="{FF2B5EF4-FFF2-40B4-BE49-F238E27FC236}">
                <a16:creationId xmlns:a16="http://schemas.microsoft.com/office/drawing/2014/main" id="{6138B86A-DD50-1D65-5BD1-FC6A493680B4}"/>
              </a:ext>
            </a:extLst>
          </p:cNvPr>
          <p:cNvSpPr>
            <a:spLocks noGrp="1"/>
          </p:cNvSpPr>
          <p:nvPr>
            <p:ph idx="1"/>
          </p:nvPr>
        </p:nvSpPr>
        <p:spPr>
          <a:xfrm>
            <a:off x="1251284" y="1232035"/>
            <a:ext cx="9796127" cy="2887578"/>
          </a:xfrm>
        </p:spPr>
        <p:txBody>
          <a:bodyPr>
            <a:normAutofit/>
          </a:bodyPr>
          <a:lstStyle/>
          <a:p>
            <a:r>
              <a:rPr lang="en-US" sz="2000" b="0" i="0" dirty="0">
                <a:effectLst/>
                <a:latin typeface="Calibiri"/>
              </a:rPr>
              <a:t>Binary cross entropy is a loss function used in neural networks for binary classification problems, where the goal is to predict a binary output (0 or 1). It is a measure of the difference between the predicted output and the true output  of the training data.</a:t>
            </a:r>
          </a:p>
          <a:p>
            <a:endParaRPr lang="en-US" sz="2000" dirty="0">
              <a:effectLst/>
              <a:latin typeface="Calibiri"/>
            </a:endParaRPr>
          </a:p>
          <a:p>
            <a:r>
              <a:rPr lang="en-US" sz="2000" dirty="0">
                <a:effectLst/>
                <a:latin typeface="Calibiri"/>
              </a:rPr>
              <a:t>-log(1-yhat) --</a:t>
            </a:r>
            <a:r>
              <a:rPr lang="en-US" sz="2000" dirty="0">
                <a:effectLst/>
                <a:latin typeface="Calibiri"/>
                <a:sym typeface="Wingdings" panose="05000000000000000000" pitchFamily="2" charset="2"/>
              </a:rPr>
              <a:t></a:t>
            </a:r>
            <a:r>
              <a:rPr lang="en-US" sz="2000" dirty="0">
                <a:effectLst/>
                <a:latin typeface="Calibiri"/>
              </a:rPr>
              <a:t>  if y=0</a:t>
            </a:r>
          </a:p>
          <a:p>
            <a:r>
              <a:rPr lang="en-US" sz="2000" dirty="0">
                <a:effectLst/>
                <a:latin typeface="Calibiri"/>
              </a:rPr>
              <a:t>-log(</a:t>
            </a:r>
            <a:r>
              <a:rPr lang="en-US" sz="2000" dirty="0" err="1">
                <a:effectLst/>
                <a:latin typeface="Calibiri"/>
              </a:rPr>
              <a:t>yhat</a:t>
            </a:r>
            <a:r>
              <a:rPr lang="en-US" sz="2000" dirty="0">
                <a:effectLst/>
                <a:latin typeface="Calibiri"/>
              </a:rPr>
              <a:t>)  ---</a:t>
            </a:r>
            <a:r>
              <a:rPr lang="en-US" sz="2000" dirty="0">
                <a:effectLst/>
                <a:latin typeface="Calibiri"/>
                <a:sym typeface="Wingdings" panose="05000000000000000000" pitchFamily="2" charset="2"/>
              </a:rPr>
              <a:t>if y=1</a:t>
            </a:r>
            <a:endParaRPr lang="en-IN" sz="2000" dirty="0">
              <a:latin typeface="Calibiri"/>
            </a:endParaRPr>
          </a:p>
        </p:txBody>
      </p:sp>
      <p:pic>
        <p:nvPicPr>
          <p:cNvPr id="7170" name="Picture 2" descr="Log Loss - Logistic Regression's Cost Function for Beginners">
            <a:extLst>
              <a:ext uri="{FF2B5EF4-FFF2-40B4-BE49-F238E27FC236}">
                <a16:creationId xmlns:a16="http://schemas.microsoft.com/office/drawing/2014/main" id="{3F4BB656-D68C-D4C0-0866-AF58E7C2A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878" y="4112299"/>
            <a:ext cx="4537911" cy="186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995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08FA-62E0-8014-2860-EAC337ACB21C}"/>
              </a:ext>
            </a:extLst>
          </p:cNvPr>
          <p:cNvSpPr>
            <a:spLocks noGrp="1"/>
          </p:cNvSpPr>
          <p:nvPr>
            <p:ph type="title"/>
          </p:nvPr>
        </p:nvSpPr>
        <p:spPr>
          <a:xfrm>
            <a:off x="1141412" y="618518"/>
            <a:ext cx="9905999" cy="613516"/>
          </a:xfrm>
        </p:spPr>
        <p:txBody>
          <a:bodyPr>
            <a:normAutofit/>
          </a:bodyPr>
          <a:lstStyle/>
          <a:p>
            <a:r>
              <a:rPr lang="en-IN" sz="2200" cap="none" dirty="0">
                <a:solidFill>
                  <a:schemeClr val="accent5">
                    <a:lumMod val="75000"/>
                  </a:schemeClr>
                </a:solidFill>
                <a:latin typeface="Calibiri"/>
              </a:rPr>
              <a:t>Categorical cross entropy:</a:t>
            </a:r>
          </a:p>
        </p:txBody>
      </p:sp>
      <p:sp>
        <p:nvSpPr>
          <p:cNvPr id="3" name="Content Placeholder 2">
            <a:extLst>
              <a:ext uri="{FF2B5EF4-FFF2-40B4-BE49-F238E27FC236}">
                <a16:creationId xmlns:a16="http://schemas.microsoft.com/office/drawing/2014/main" id="{7E937F38-F494-B525-7F0F-F3028B2A7D08}"/>
              </a:ext>
            </a:extLst>
          </p:cNvPr>
          <p:cNvSpPr>
            <a:spLocks noGrp="1"/>
          </p:cNvSpPr>
          <p:nvPr>
            <p:ph idx="1"/>
          </p:nvPr>
        </p:nvSpPr>
        <p:spPr>
          <a:xfrm>
            <a:off x="1141412" y="1232034"/>
            <a:ext cx="9905999" cy="4559167"/>
          </a:xfrm>
        </p:spPr>
        <p:txBody>
          <a:bodyPr>
            <a:normAutofit/>
          </a:bodyPr>
          <a:lstStyle/>
          <a:p>
            <a:r>
              <a:rPr lang="en-US" sz="2000" b="0" i="0" dirty="0">
                <a:effectLst/>
                <a:latin typeface="Calibiri"/>
              </a:rPr>
              <a:t>Categorical cross entropy is a loss function used in neural networks for multi-class classification problems, where the goal is to predict a categorical output (one of several possible classes). It is a measure of the difference between the predicted output and the true output (labels) of the training data.</a:t>
            </a:r>
          </a:p>
          <a:p>
            <a:endParaRPr lang="en-IN" sz="2000" dirty="0">
              <a:latin typeface="Calibiri"/>
            </a:endParaRPr>
          </a:p>
        </p:txBody>
      </p:sp>
      <p:pic>
        <p:nvPicPr>
          <p:cNvPr id="8194" name="Picture 2" descr="How to choose cross-entropy loss function in Keras? - Knowledge Transfer">
            <a:extLst>
              <a:ext uri="{FF2B5EF4-FFF2-40B4-BE49-F238E27FC236}">
                <a16:creationId xmlns:a16="http://schemas.microsoft.com/office/drawing/2014/main" id="{53F6FA7D-F7EF-FF83-04DD-F97BF00CA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562" y="3984859"/>
            <a:ext cx="4236569" cy="198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720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9975-43EB-4241-CB01-450E6C3DBCE9}"/>
              </a:ext>
            </a:extLst>
          </p:cNvPr>
          <p:cNvSpPr>
            <a:spLocks noGrp="1"/>
          </p:cNvSpPr>
          <p:nvPr>
            <p:ph type="title"/>
          </p:nvPr>
        </p:nvSpPr>
        <p:spPr>
          <a:xfrm>
            <a:off x="1141412" y="618518"/>
            <a:ext cx="9905999" cy="719394"/>
          </a:xfrm>
        </p:spPr>
        <p:txBody>
          <a:bodyPr>
            <a:normAutofit/>
          </a:bodyPr>
          <a:lstStyle/>
          <a:p>
            <a:r>
              <a:rPr lang="en-IN" sz="2200" cap="none" dirty="0">
                <a:solidFill>
                  <a:schemeClr val="accent5">
                    <a:lumMod val="75000"/>
                  </a:schemeClr>
                </a:solidFill>
                <a:latin typeface="Calibiri"/>
              </a:rPr>
              <a:t>Sparse categorical cross entropy:</a:t>
            </a:r>
          </a:p>
        </p:txBody>
      </p:sp>
      <p:sp>
        <p:nvSpPr>
          <p:cNvPr id="3" name="Content Placeholder 2">
            <a:extLst>
              <a:ext uri="{FF2B5EF4-FFF2-40B4-BE49-F238E27FC236}">
                <a16:creationId xmlns:a16="http://schemas.microsoft.com/office/drawing/2014/main" id="{A27B142D-68CD-702E-5A8E-368868454AFC}"/>
              </a:ext>
            </a:extLst>
          </p:cNvPr>
          <p:cNvSpPr>
            <a:spLocks noGrp="1"/>
          </p:cNvSpPr>
          <p:nvPr>
            <p:ph idx="1"/>
          </p:nvPr>
        </p:nvSpPr>
        <p:spPr>
          <a:xfrm>
            <a:off x="1141412" y="1337912"/>
            <a:ext cx="9905999" cy="4735629"/>
          </a:xfrm>
        </p:spPr>
        <p:txBody>
          <a:bodyPr>
            <a:normAutofit/>
          </a:bodyPr>
          <a:lstStyle/>
          <a:p>
            <a:r>
              <a:rPr lang="en-US" sz="2000" b="0" i="0" dirty="0">
                <a:effectLst/>
                <a:latin typeface="Calibiri"/>
              </a:rPr>
              <a:t>Sparse categorical cross entropy is a loss function used in neural networks for multi-class classification problems, where the goal is to predict a categorical output (one of several possible classes) but the true output is represented as an integer rather than a one-hot encoded vector. </a:t>
            </a:r>
          </a:p>
          <a:p>
            <a:r>
              <a:rPr lang="en-US" sz="2000" b="0" i="0" dirty="0">
                <a:effectLst/>
                <a:latin typeface="Calibiri"/>
              </a:rPr>
              <a:t>Sparse categorical cross entropy is used when the number of classes is large and creating a one-hot encoded vector for each sample in the training data would be computationally expensive or memory-intensive.</a:t>
            </a:r>
          </a:p>
          <a:p>
            <a:r>
              <a:rPr lang="en-US" sz="2000" dirty="0">
                <a:effectLst/>
                <a:latin typeface="Calibiri"/>
              </a:rPr>
              <a:t>If your actual y values are one hot encoded, use categorical cross entropy. Example for a 3 class classification:[1,0,0],[0,1,0],[0,0,1]</a:t>
            </a:r>
          </a:p>
          <a:p>
            <a:r>
              <a:rPr lang="en-US" sz="2000" b="0" i="0" dirty="0">
                <a:effectLst/>
                <a:latin typeface="Calibiri"/>
              </a:rPr>
              <a:t>If your actual y values are integers, use sparse categorical cross </a:t>
            </a:r>
            <a:r>
              <a:rPr lang="en-US" sz="2000" dirty="0">
                <a:effectLst/>
                <a:latin typeface="Calibiri"/>
              </a:rPr>
              <a:t>entropy. Example for a 3 class classification:[1],[2],[3]</a:t>
            </a:r>
            <a:endParaRPr lang="en-US" sz="2000" b="0" i="0" dirty="0">
              <a:effectLst/>
              <a:latin typeface="Calibiri"/>
            </a:endParaRPr>
          </a:p>
          <a:p>
            <a:endParaRPr lang="en-US" sz="2000" b="0" i="0" dirty="0">
              <a:effectLst/>
              <a:latin typeface="Calibiri"/>
            </a:endParaRPr>
          </a:p>
          <a:p>
            <a:endParaRPr lang="en-IN" sz="2000" dirty="0">
              <a:latin typeface="Calibiri"/>
            </a:endParaRPr>
          </a:p>
        </p:txBody>
      </p:sp>
    </p:spTree>
    <p:extLst>
      <p:ext uri="{BB962C8B-B14F-4D97-AF65-F5344CB8AC3E}">
        <p14:creationId xmlns:p14="http://schemas.microsoft.com/office/powerpoint/2010/main" val="185297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FEC8-D24B-1B78-76DC-DCD8BE66C208}"/>
              </a:ext>
            </a:extLst>
          </p:cNvPr>
          <p:cNvSpPr>
            <a:spLocks noGrp="1"/>
          </p:cNvSpPr>
          <p:nvPr>
            <p:ph type="title"/>
          </p:nvPr>
        </p:nvSpPr>
        <p:spPr>
          <a:xfrm>
            <a:off x="1141412" y="618518"/>
            <a:ext cx="9905999" cy="584640"/>
          </a:xfrm>
        </p:spPr>
        <p:txBody>
          <a:bodyPr>
            <a:normAutofit/>
          </a:bodyPr>
          <a:lstStyle/>
          <a:p>
            <a:r>
              <a:rPr lang="en-IN" sz="2200" cap="none" dirty="0">
                <a:solidFill>
                  <a:schemeClr val="accent5">
                    <a:lumMod val="75000"/>
                  </a:schemeClr>
                </a:solidFill>
                <a:latin typeface="Calibiri"/>
              </a:rPr>
              <a:t>What is output layer:</a:t>
            </a:r>
          </a:p>
        </p:txBody>
      </p:sp>
      <p:sp>
        <p:nvSpPr>
          <p:cNvPr id="3" name="Content Placeholder 2">
            <a:extLst>
              <a:ext uri="{FF2B5EF4-FFF2-40B4-BE49-F238E27FC236}">
                <a16:creationId xmlns:a16="http://schemas.microsoft.com/office/drawing/2014/main" id="{2874B9AC-F079-DB33-CAFC-D83A110E170D}"/>
              </a:ext>
            </a:extLst>
          </p:cNvPr>
          <p:cNvSpPr>
            <a:spLocks noGrp="1"/>
          </p:cNvSpPr>
          <p:nvPr>
            <p:ph idx="1"/>
          </p:nvPr>
        </p:nvSpPr>
        <p:spPr>
          <a:xfrm>
            <a:off x="1232034" y="1203158"/>
            <a:ext cx="9815377" cy="4588043"/>
          </a:xfrm>
        </p:spPr>
        <p:txBody>
          <a:bodyPr>
            <a:normAutofit/>
          </a:bodyPr>
          <a:lstStyle/>
          <a:p>
            <a:r>
              <a:rPr lang="en-US" sz="2000" b="0" i="0" dirty="0">
                <a:effectLst/>
                <a:latin typeface="Calibiri"/>
              </a:rPr>
              <a:t>The output layer is the final layer in the neural network. There is one output layer in a neural network that produces the desired final prediction. The output layer's architecture and activation function depend on the type of problem and the desired output format. For example, in binary classification problems, the output layer may consist of a single node with a sigmoid activation function that produces a probability value between 0 and 1. In contrast, in multi-class classification problems, the output layer may consist of multiple nodes with a SoftMax activation function that produces a probability distribution over all the classes.</a:t>
            </a:r>
            <a:endParaRPr lang="en-IN" sz="2000" dirty="0">
              <a:latin typeface="Calibiri"/>
            </a:endParaRPr>
          </a:p>
        </p:txBody>
      </p:sp>
    </p:spTree>
    <p:extLst>
      <p:ext uri="{BB962C8B-B14F-4D97-AF65-F5344CB8AC3E}">
        <p14:creationId xmlns:p14="http://schemas.microsoft.com/office/powerpoint/2010/main" val="468562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166E-5989-FC01-4C4A-0DAD4ED34A5B}"/>
              </a:ext>
            </a:extLst>
          </p:cNvPr>
          <p:cNvSpPr>
            <a:spLocks noGrp="1"/>
          </p:cNvSpPr>
          <p:nvPr>
            <p:ph type="title"/>
          </p:nvPr>
        </p:nvSpPr>
        <p:spPr>
          <a:xfrm>
            <a:off x="1482291" y="86628"/>
            <a:ext cx="9565120" cy="567890"/>
          </a:xfrm>
        </p:spPr>
        <p:txBody>
          <a:bodyPr>
            <a:normAutofit/>
          </a:bodyPr>
          <a:lstStyle/>
          <a:p>
            <a:r>
              <a:rPr lang="en-IN" sz="2200" cap="none" dirty="0">
                <a:solidFill>
                  <a:schemeClr val="accent5">
                    <a:lumMod val="75000"/>
                  </a:schemeClr>
                </a:solidFill>
                <a:latin typeface="Calibiri"/>
              </a:rPr>
              <a:t>What is batch normalization:</a:t>
            </a:r>
          </a:p>
        </p:txBody>
      </p:sp>
      <p:sp>
        <p:nvSpPr>
          <p:cNvPr id="3" name="Content Placeholder 2">
            <a:extLst>
              <a:ext uri="{FF2B5EF4-FFF2-40B4-BE49-F238E27FC236}">
                <a16:creationId xmlns:a16="http://schemas.microsoft.com/office/drawing/2014/main" id="{4D7903D7-7E11-1100-9F60-A83B65DBC49E}"/>
              </a:ext>
            </a:extLst>
          </p:cNvPr>
          <p:cNvSpPr>
            <a:spLocks noGrp="1"/>
          </p:cNvSpPr>
          <p:nvPr>
            <p:ph idx="1"/>
          </p:nvPr>
        </p:nvSpPr>
        <p:spPr>
          <a:xfrm>
            <a:off x="1357161" y="818147"/>
            <a:ext cx="9690249" cy="3253339"/>
          </a:xfrm>
        </p:spPr>
        <p:txBody>
          <a:bodyPr>
            <a:normAutofit/>
          </a:bodyPr>
          <a:lstStyle/>
          <a:p>
            <a:r>
              <a:rPr lang="en-US" sz="2000" b="0" i="0" dirty="0">
                <a:effectLst/>
                <a:latin typeface="Calibiri"/>
              </a:rPr>
              <a:t>Batch normalization is a technique used in deep learning to improve the training process and performance of neural networks. The mean and variance of the inputs to each layer are computed over a batch of training examples, and these statistics are used to normalize the inputs. This helps to reduce the internal covariate shift.</a:t>
            </a:r>
          </a:p>
          <a:p>
            <a:r>
              <a:rPr lang="en-US" sz="2000" b="0" i="0" dirty="0">
                <a:effectLst/>
                <a:latin typeface="Calibiri"/>
              </a:rPr>
              <a:t>An internal covariate shift occurs when there is a change in the input distribution to our network. When the input distribution changes, hidden layers try to learn to adapt to the new distribution. This slows down the training process. If a process slows down, it takes a long time to converge to a global minimum.</a:t>
            </a:r>
            <a:endParaRPr lang="en-IN" sz="2000" dirty="0">
              <a:latin typeface="Calibiri"/>
            </a:endParaRPr>
          </a:p>
        </p:txBody>
      </p:sp>
      <p:pic>
        <p:nvPicPr>
          <p:cNvPr id="2050" name="Picture 2" descr="Understanding Batch Normalisation! | by Pavan Teja Nagisetti | Medium">
            <a:extLst>
              <a:ext uri="{FF2B5EF4-FFF2-40B4-BE49-F238E27FC236}">
                <a16:creationId xmlns:a16="http://schemas.microsoft.com/office/drawing/2014/main" id="{820096EC-2639-E9AC-C53C-095BC30BC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985" y="4235115"/>
            <a:ext cx="3557732" cy="237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032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F5A7-CAC1-9CC5-A085-50CBE36DF524}"/>
              </a:ext>
            </a:extLst>
          </p:cNvPr>
          <p:cNvSpPr>
            <a:spLocks noGrp="1"/>
          </p:cNvSpPr>
          <p:nvPr>
            <p:ph type="title"/>
          </p:nvPr>
        </p:nvSpPr>
        <p:spPr>
          <a:xfrm>
            <a:off x="1414914" y="67378"/>
            <a:ext cx="9632497" cy="596765"/>
          </a:xfrm>
        </p:spPr>
        <p:txBody>
          <a:bodyPr>
            <a:normAutofit/>
          </a:bodyPr>
          <a:lstStyle/>
          <a:p>
            <a:r>
              <a:rPr lang="en-IN" sz="2200" cap="none" dirty="0">
                <a:solidFill>
                  <a:schemeClr val="accent5">
                    <a:lumMod val="75000"/>
                  </a:schemeClr>
                </a:solidFill>
                <a:latin typeface="Calibiri"/>
              </a:rPr>
              <a:t>Why we use batch normalization:</a:t>
            </a:r>
          </a:p>
        </p:txBody>
      </p:sp>
      <p:sp>
        <p:nvSpPr>
          <p:cNvPr id="3" name="Content Placeholder 2">
            <a:extLst>
              <a:ext uri="{FF2B5EF4-FFF2-40B4-BE49-F238E27FC236}">
                <a16:creationId xmlns:a16="http://schemas.microsoft.com/office/drawing/2014/main" id="{C9919629-310E-A314-ED3F-EF612F5EBFFC}"/>
              </a:ext>
            </a:extLst>
          </p:cNvPr>
          <p:cNvSpPr>
            <a:spLocks noGrp="1"/>
          </p:cNvSpPr>
          <p:nvPr>
            <p:ph idx="1"/>
          </p:nvPr>
        </p:nvSpPr>
        <p:spPr>
          <a:xfrm>
            <a:off x="1530417" y="596768"/>
            <a:ext cx="9516993" cy="3224462"/>
          </a:xfrm>
        </p:spPr>
        <p:txBody>
          <a:bodyPr>
            <a:normAutofit fontScale="92500"/>
          </a:bodyPr>
          <a:lstStyle/>
          <a:p>
            <a:r>
              <a:rPr lang="en-US" sz="2000" b="0" i="0" dirty="0">
                <a:effectLst/>
                <a:latin typeface="Calibiri"/>
              </a:rPr>
              <a:t>Improved training speed: Batch normalization helps to speed up the training process by reducing the internal covariate shift, which can cause the network to converge more slowly or not converge at all. By normalizing the inputs to each layer, batch normalization allows the network to learn more quickly and efficiently.</a:t>
            </a:r>
          </a:p>
          <a:p>
            <a:r>
              <a:rPr lang="en-US" sz="2000" b="0" i="0" dirty="0">
                <a:effectLst/>
                <a:latin typeface="Calibiri"/>
              </a:rPr>
              <a:t>Gradient propagation: Batch normalization can help to address the problem of vanishing or exploding gradients, which can occur in deep neural networks. By normalizing the inputs to each layer, batch normalization can help to ensure that the gradients propagate through the network more smoothly and prevent the gradients from becoming too small or too large.</a:t>
            </a:r>
          </a:p>
          <a:p>
            <a:endParaRPr lang="en-US" b="0" i="0" dirty="0">
              <a:solidFill>
                <a:srgbClr val="374151"/>
              </a:solidFill>
              <a:effectLst/>
              <a:latin typeface="Söhne"/>
            </a:endParaRPr>
          </a:p>
          <a:p>
            <a:endParaRPr lang="en-IN" dirty="0"/>
          </a:p>
        </p:txBody>
      </p:sp>
      <p:pic>
        <p:nvPicPr>
          <p:cNvPr id="1030" name="Picture 6" descr="Deep Learning | Batch Normalization | by Chris | Medium">
            <a:extLst>
              <a:ext uri="{FF2B5EF4-FFF2-40B4-BE49-F238E27FC236}">
                <a16:creationId xmlns:a16="http://schemas.microsoft.com/office/drawing/2014/main" id="{90FB2F27-A2D8-F7D2-6F71-AA98ACC9C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3" y="3927107"/>
            <a:ext cx="3599848" cy="2334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N、LN、IN、GN的简介- 知乎">
            <a:extLst>
              <a:ext uri="{FF2B5EF4-FFF2-40B4-BE49-F238E27FC236}">
                <a16:creationId xmlns:a16="http://schemas.microsoft.com/office/drawing/2014/main" id="{D8D8EBC4-0F43-87ED-651C-333BCFC2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817" y="3927107"/>
            <a:ext cx="3869355" cy="244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1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E922-33D1-90C6-F7AB-66A95A38792F}"/>
              </a:ext>
            </a:extLst>
          </p:cNvPr>
          <p:cNvSpPr>
            <a:spLocks noGrp="1"/>
          </p:cNvSpPr>
          <p:nvPr>
            <p:ph type="title"/>
          </p:nvPr>
        </p:nvSpPr>
        <p:spPr>
          <a:xfrm>
            <a:off x="1141412" y="618518"/>
            <a:ext cx="9905999" cy="517263"/>
          </a:xfrm>
        </p:spPr>
        <p:txBody>
          <a:bodyPr>
            <a:normAutofit/>
          </a:bodyPr>
          <a:lstStyle/>
          <a:p>
            <a:r>
              <a:rPr lang="en-IN" sz="2200" cap="none" dirty="0">
                <a:solidFill>
                  <a:schemeClr val="accent5">
                    <a:lumMod val="75000"/>
                  </a:schemeClr>
                </a:solidFill>
                <a:latin typeface="Calibiri"/>
              </a:rPr>
              <a:t>What is weight initialization:</a:t>
            </a:r>
          </a:p>
        </p:txBody>
      </p:sp>
      <p:sp>
        <p:nvSpPr>
          <p:cNvPr id="3" name="Content Placeholder 2">
            <a:extLst>
              <a:ext uri="{FF2B5EF4-FFF2-40B4-BE49-F238E27FC236}">
                <a16:creationId xmlns:a16="http://schemas.microsoft.com/office/drawing/2014/main" id="{E1925C79-634E-6F01-71A9-143B4519CCDA}"/>
              </a:ext>
            </a:extLst>
          </p:cNvPr>
          <p:cNvSpPr>
            <a:spLocks noGrp="1"/>
          </p:cNvSpPr>
          <p:nvPr>
            <p:ph idx="1"/>
          </p:nvPr>
        </p:nvSpPr>
        <p:spPr>
          <a:xfrm>
            <a:off x="1141412" y="1135781"/>
            <a:ext cx="9905999" cy="4427622"/>
          </a:xfrm>
        </p:spPr>
        <p:txBody>
          <a:bodyPr>
            <a:normAutofit/>
          </a:bodyPr>
          <a:lstStyle/>
          <a:p>
            <a:r>
              <a:rPr lang="en-US" sz="2000" b="0" i="0" dirty="0">
                <a:effectLst/>
                <a:latin typeface="Calibiri"/>
              </a:rPr>
              <a:t>Weight initialization is a crucial step in the training of neural networks. The goal of weight initialization is to set the initial values of the weights in such a way that the network can learn efficiently and effectively.</a:t>
            </a:r>
          </a:p>
          <a:p>
            <a:r>
              <a:rPr lang="en-US" sz="2200" dirty="0">
                <a:solidFill>
                  <a:schemeClr val="accent5">
                    <a:lumMod val="75000"/>
                  </a:schemeClr>
                </a:solidFill>
                <a:effectLst/>
                <a:latin typeface="Calibiri"/>
              </a:rPr>
              <a:t>Why we use weight initialization techniques:</a:t>
            </a:r>
          </a:p>
          <a:p>
            <a:pPr algn="l">
              <a:buFont typeface="+mj-lt"/>
              <a:buAutoNum type="arabicPeriod"/>
            </a:pPr>
            <a:r>
              <a:rPr lang="en-US" sz="2000" b="0" i="0" dirty="0">
                <a:effectLst/>
                <a:latin typeface="Calibiri"/>
              </a:rPr>
              <a:t>Avoiding saturation and exploding gradients: The gradients can become very small or very large during the training of neural networks, making it difficult for the network to learn effectively. Weight initialization techniques can help prevent these problems by setting the initial weights in a way that ensures that the gradients neither vanish nor explode.</a:t>
            </a:r>
          </a:p>
          <a:p>
            <a:pPr algn="l">
              <a:buFont typeface="+mj-lt"/>
              <a:buAutoNum type="arabicPeriod"/>
            </a:pPr>
            <a:r>
              <a:rPr lang="en-US" sz="2000" b="0" i="0" dirty="0">
                <a:effectLst/>
                <a:latin typeface="Calibiri"/>
              </a:rPr>
              <a:t>Speeding up convergence: Proper initialization of weights can help the network converge faster during training, thus reducing the time required to train the network.</a:t>
            </a:r>
          </a:p>
          <a:p>
            <a:endParaRPr lang="en-IN" dirty="0"/>
          </a:p>
        </p:txBody>
      </p:sp>
    </p:spTree>
    <p:extLst>
      <p:ext uri="{BB962C8B-B14F-4D97-AF65-F5344CB8AC3E}">
        <p14:creationId xmlns:p14="http://schemas.microsoft.com/office/powerpoint/2010/main" val="113447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4A2A-CE43-6068-C688-52C4857CC71C}"/>
              </a:ext>
            </a:extLst>
          </p:cNvPr>
          <p:cNvSpPr>
            <a:spLocks noGrp="1"/>
          </p:cNvSpPr>
          <p:nvPr>
            <p:ph type="title"/>
          </p:nvPr>
        </p:nvSpPr>
        <p:spPr>
          <a:xfrm>
            <a:off x="1212781" y="192506"/>
            <a:ext cx="9834629" cy="683394"/>
          </a:xfrm>
        </p:spPr>
        <p:txBody>
          <a:bodyPr>
            <a:normAutofit/>
          </a:bodyPr>
          <a:lstStyle/>
          <a:p>
            <a:r>
              <a:rPr lang="en-IN" sz="2200" cap="none" dirty="0">
                <a:solidFill>
                  <a:schemeClr val="accent5">
                    <a:lumMod val="75000"/>
                  </a:schemeClr>
                </a:solidFill>
                <a:latin typeface="Calibiri"/>
              </a:rPr>
              <a:t>He initialization:</a:t>
            </a:r>
          </a:p>
        </p:txBody>
      </p:sp>
      <p:sp>
        <p:nvSpPr>
          <p:cNvPr id="3" name="Content Placeholder 2">
            <a:extLst>
              <a:ext uri="{FF2B5EF4-FFF2-40B4-BE49-F238E27FC236}">
                <a16:creationId xmlns:a16="http://schemas.microsoft.com/office/drawing/2014/main" id="{1B9882F7-3E75-3086-4039-B39B73432064}"/>
              </a:ext>
            </a:extLst>
          </p:cNvPr>
          <p:cNvSpPr>
            <a:spLocks noGrp="1"/>
          </p:cNvSpPr>
          <p:nvPr>
            <p:ph idx="1"/>
          </p:nvPr>
        </p:nvSpPr>
        <p:spPr>
          <a:xfrm>
            <a:off x="1212781" y="875900"/>
            <a:ext cx="9834630" cy="3080083"/>
          </a:xfrm>
        </p:spPr>
        <p:txBody>
          <a:bodyPr>
            <a:normAutofit/>
          </a:bodyPr>
          <a:lstStyle/>
          <a:p>
            <a:r>
              <a:rPr lang="en-US" sz="2000" b="0" i="0" dirty="0">
                <a:effectLst/>
                <a:latin typeface="Calibiri"/>
              </a:rPr>
              <a:t>He initialization is a useful technique in deep learning because it helps ensure that the network can learn effectively and efficiently, especially when using </a:t>
            </a:r>
            <a:r>
              <a:rPr lang="en-US" sz="2000" b="0" i="0" dirty="0" err="1">
                <a:effectLst/>
                <a:latin typeface="Calibiri"/>
              </a:rPr>
              <a:t>ReLU</a:t>
            </a:r>
            <a:r>
              <a:rPr lang="en-US" sz="2000" b="0" i="0" dirty="0">
                <a:effectLst/>
                <a:latin typeface="Calibiri"/>
              </a:rPr>
              <a:t> activation functions. By setting the initial weights appropriately, it can help prevent the vanishing gradient problem and improve the performance of the network.</a:t>
            </a:r>
          </a:p>
          <a:p>
            <a:r>
              <a:rPr lang="en-US" sz="2200" dirty="0">
                <a:solidFill>
                  <a:schemeClr val="accent5">
                    <a:lumMod val="75000"/>
                  </a:schemeClr>
                </a:solidFill>
                <a:effectLst/>
                <a:latin typeface="Calibiri"/>
              </a:rPr>
              <a:t>Xavier </a:t>
            </a:r>
            <a:r>
              <a:rPr lang="en-US" sz="2200" dirty="0" err="1">
                <a:solidFill>
                  <a:schemeClr val="accent5">
                    <a:lumMod val="75000"/>
                  </a:schemeClr>
                </a:solidFill>
                <a:effectLst/>
                <a:latin typeface="Calibiri"/>
              </a:rPr>
              <a:t>Glorat</a:t>
            </a:r>
            <a:r>
              <a:rPr lang="en-US" sz="2200" dirty="0">
                <a:solidFill>
                  <a:schemeClr val="accent5">
                    <a:lumMod val="75000"/>
                  </a:schemeClr>
                </a:solidFill>
                <a:effectLst/>
                <a:latin typeface="Calibiri"/>
              </a:rPr>
              <a:t> initialization:</a:t>
            </a:r>
          </a:p>
          <a:p>
            <a:r>
              <a:rPr lang="en-US" sz="2000" dirty="0">
                <a:effectLst/>
                <a:latin typeface="Calibiri"/>
              </a:rPr>
              <a:t>Xavier </a:t>
            </a:r>
            <a:r>
              <a:rPr lang="en-US" sz="2000" dirty="0" err="1">
                <a:effectLst/>
                <a:latin typeface="Calibiri"/>
              </a:rPr>
              <a:t>Glorat</a:t>
            </a:r>
            <a:r>
              <a:rPr lang="en-US" sz="2000" dirty="0">
                <a:effectLst/>
                <a:latin typeface="Calibiri"/>
              </a:rPr>
              <a:t> initialization also used to prevent the vanishing gradient </a:t>
            </a:r>
            <a:r>
              <a:rPr lang="en-US" sz="2000" dirty="0" err="1">
                <a:effectLst/>
                <a:latin typeface="Calibiri"/>
              </a:rPr>
              <a:t>problem,especially</a:t>
            </a:r>
            <a:r>
              <a:rPr lang="en-US" sz="2000" dirty="0">
                <a:effectLst/>
                <a:latin typeface="Calibiri"/>
              </a:rPr>
              <a:t> when using Tanh and sigmoid.</a:t>
            </a:r>
          </a:p>
          <a:p>
            <a:endParaRPr lang="en-IN" sz="2200" dirty="0">
              <a:solidFill>
                <a:schemeClr val="accent5">
                  <a:lumMod val="75000"/>
                </a:schemeClr>
              </a:solidFill>
              <a:latin typeface="Calibiri"/>
            </a:endParaRPr>
          </a:p>
        </p:txBody>
      </p:sp>
      <p:pic>
        <p:nvPicPr>
          <p:cNvPr id="5" name="Picture 4">
            <a:extLst>
              <a:ext uri="{FF2B5EF4-FFF2-40B4-BE49-F238E27FC236}">
                <a16:creationId xmlns:a16="http://schemas.microsoft.com/office/drawing/2014/main" id="{E405AC2C-DE12-E2E7-E887-B62F59C4FEFF}"/>
              </a:ext>
            </a:extLst>
          </p:cNvPr>
          <p:cNvPicPr>
            <a:picLocks noChangeAspect="1"/>
          </p:cNvPicPr>
          <p:nvPr/>
        </p:nvPicPr>
        <p:blipFill>
          <a:blip r:embed="rId2"/>
          <a:stretch>
            <a:fillRect/>
          </a:stretch>
        </p:blipFill>
        <p:spPr>
          <a:xfrm>
            <a:off x="6776185" y="3955983"/>
            <a:ext cx="3551722" cy="2271562"/>
          </a:xfrm>
          <a:prstGeom prst="rect">
            <a:avLst/>
          </a:prstGeom>
        </p:spPr>
      </p:pic>
    </p:spTree>
    <p:extLst>
      <p:ext uri="{BB962C8B-B14F-4D97-AF65-F5344CB8AC3E}">
        <p14:creationId xmlns:p14="http://schemas.microsoft.com/office/powerpoint/2010/main" val="85912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52AE-E88B-186C-A06B-C2B674780394}"/>
              </a:ext>
            </a:extLst>
          </p:cNvPr>
          <p:cNvSpPr>
            <a:spLocks noGrp="1"/>
          </p:cNvSpPr>
          <p:nvPr>
            <p:ph type="title"/>
          </p:nvPr>
        </p:nvSpPr>
        <p:spPr>
          <a:xfrm>
            <a:off x="1141412" y="618518"/>
            <a:ext cx="9905999" cy="372884"/>
          </a:xfrm>
        </p:spPr>
        <p:txBody>
          <a:bodyPr>
            <a:noAutofit/>
          </a:bodyPr>
          <a:lstStyle/>
          <a:p>
            <a:r>
              <a:rPr lang="en-IN" sz="2200" cap="none" dirty="0">
                <a:solidFill>
                  <a:schemeClr val="accent5">
                    <a:lumMod val="75000"/>
                  </a:schemeClr>
                </a:solidFill>
                <a:latin typeface="Calibiri"/>
              </a:rPr>
              <a:t>What is convolutional layer:</a:t>
            </a:r>
          </a:p>
        </p:txBody>
      </p:sp>
      <p:sp>
        <p:nvSpPr>
          <p:cNvPr id="3" name="Content Placeholder 2">
            <a:extLst>
              <a:ext uri="{FF2B5EF4-FFF2-40B4-BE49-F238E27FC236}">
                <a16:creationId xmlns:a16="http://schemas.microsoft.com/office/drawing/2014/main" id="{8DA2F9E7-2838-8240-010E-398388AC6024}"/>
              </a:ext>
            </a:extLst>
          </p:cNvPr>
          <p:cNvSpPr>
            <a:spLocks noGrp="1"/>
          </p:cNvSpPr>
          <p:nvPr>
            <p:ph idx="1"/>
          </p:nvPr>
        </p:nvSpPr>
        <p:spPr>
          <a:xfrm>
            <a:off x="1212783" y="991402"/>
            <a:ext cx="9834628" cy="2945331"/>
          </a:xfrm>
        </p:spPr>
        <p:txBody>
          <a:bodyPr>
            <a:normAutofit lnSpcReduction="10000"/>
          </a:bodyPr>
          <a:lstStyle/>
          <a:p>
            <a:r>
              <a:rPr lang="en-US" sz="2000" b="0" i="0" dirty="0">
                <a:effectLst/>
                <a:latin typeface="Calibiri"/>
              </a:rPr>
              <a:t>convolutional layer is a fundamental building block used for feature extraction from image inputs. The convolution operation involves applying a set of filters (also known as kernels or feature detectors) to the input image, which results in a set of feature maps. The filters are small, typically square-shaped. The filters slide or convolve across the input image, performing an element-wise multiplication between the filter and a small patch of the input image at a time. The resulting scalar values are summed up to produce a single output value, which is then placed in the corresponding location of the output feature map.</a:t>
            </a:r>
          </a:p>
          <a:p>
            <a:endParaRPr lang="en-IN" sz="2000" dirty="0">
              <a:latin typeface="Calibiri"/>
            </a:endParaRPr>
          </a:p>
        </p:txBody>
      </p:sp>
      <p:pic>
        <p:nvPicPr>
          <p:cNvPr id="1026" name="Picture 2" descr="Anh H. Reynolds">
            <a:extLst>
              <a:ext uri="{FF2B5EF4-FFF2-40B4-BE49-F238E27FC236}">
                <a16:creationId xmlns:a16="http://schemas.microsoft.com/office/drawing/2014/main" id="{AF052C62-5D39-7774-1443-172B7462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68" y="3962757"/>
            <a:ext cx="4320991" cy="2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9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CB1A-96C0-9B9D-A3D3-B2B4BEF2ACED}"/>
              </a:ext>
            </a:extLst>
          </p:cNvPr>
          <p:cNvSpPr>
            <a:spLocks noGrp="1"/>
          </p:cNvSpPr>
          <p:nvPr>
            <p:ph type="title"/>
          </p:nvPr>
        </p:nvSpPr>
        <p:spPr>
          <a:xfrm>
            <a:off x="1141412" y="618518"/>
            <a:ext cx="9905999" cy="448281"/>
          </a:xfrm>
        </p:spPr>
        <p:txBody>
          <a:bodyPr>
            <a:normAutofit/>
          </a:bodyPr>
          <a:lstStyle/>
          <a:p>
            <a:r>
              <a:rPr lang="en-IN" sz="2200" cap="none" dirty="0">
                <a:solidFill>
                  <a:schemeClr val="accent5">
                    <a:lumMod val="75000"/>
                  </a:schemeClr>
                </a:solidFill>
                <a:latin typeface="Calibiri"/>
              </a:rPr>
              <a:t>What is pooling layers:</a:t>
            </a:r>
          </a:p>
        </p:txBody>
      </p:sp>
      <p:sp>
        <p:nvSpPr>
          <p:cNvPr id="3" name="Content Placeholder 2">
            <a:extLst>
              <a:ext uri="{FF2B5EF4-FFF2-40B4-BE49-F238E27FC236}">
                <a16:creationId xmlns:a16="http://schemas.microsoft.com/office/drawing/2014/main" id="{91F2DB2D-A40B-C47C-CC5C-234154E1EE9C}"/>
              </a:ext>
            </a:extLst>
          </p:cNvPr>
          <p:cNvSpPr>
            <a:spLocks noGrp="1"/>
          </p:cNvSpPr>
          <p:nvPr>
            <p:ph idx="1"/>
          </p:nvPr>
        </p:nvSpPr>
        <p:spPr>
          <a:xfrm>
            <a:off x="1222409" y="1066799"/>
            <a:ext cx="9413508" cy="2362201"/>
          </a:xfrm>
        </p:spPr>
        <p:txBody>
          <a:bodyPr>
            <a:normAutofit/>
          </a:bodyPr>
          <a:lstStyle/>
          <a:p>
            <a:r>
              <a:rPr lang="en-US" sz="2000" b="0" i="0" dirty="0">
                <a:effectLst/>
                <a:latin typeface="Calibiri"/>
              </a:rPr>
              <a:t>In Convolutional Neural Networks (CNNs), a pooling layer is a type of layer that is typically used after a convolutional layer. The purpose of the pooling layer is to down sample the feature maps generated by the convolutional layer. </a:t>
            </a:r>
            <a:r>
              <a:rPr lang="en-US" sz="2000" dirty="0">
                <a:effectLst/>
                <a:latin typeface="Calibiri"/>
              </a:rPr>
              <a:t>T</a:t>
            </a:r>
            <a:r>
              <a:rPr lang="en-US" sz="2000" b="0" i="0" dirty="0">
                <a:effectLst/>
                <a:latin typeface="Calibiri"/>
              </a:rPr>
              <a:t>he pooling layer is an important component of CNNs, allowing them to effectively extract and utilize the most important features from the input images while reducing the computational complexity of the network.</a:t>
            </a:r>
            <a:endParaRPr lang="en-IN" sz="2000" dirty="0">
              <a:latin typeface="Calibiri"/>
            </a:endParaRPr>
          </a:p>
        </p:txBody>
      </p:sp>
      <p:pic>
        <p:nvPicPr>
          <p:cNvPr id="2050" name="Picture 2" descr="Why do we use pooling layer in convolutional neural networks? - Quora">
            <a:extLst>
              <a:ext uri="{FF2B5EF4-FFF2-40B4-BE49-F238E27FC236}">
                <a16:creationId xmlns:a16="http://schemas.microsoft.com/office/drawing/2014/main" id="{4CAC7D8C-DD7C-24CA-ADAE-B248C88F7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68" y="3582953"/>
            <a:ext cx="3638350" cy="265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03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00C5-E771-05C4-68E4-BF52E867BE34}"/>
              </a:ext>
            </a:extLst>
          </p:cNvPr>
          <p:cNvSpPr>
            <a:spLocks noGrp="1"/>
          </p:cNvSpPr>
          <p:nvPr>
            <p:ph type="title"/>
          </p:nvPr>
        </p:nvSpPr>
        <p:spPr>
          <a:xfrm>
            <a:off x="1318661" y="67377"/>
            <a:ext cx="9728750" cy="433137"/>
          </a:xfrm>
        </p:spPr>
        <p:txBody>
          <a:bodyPr>
            <a:normAutofit fontScale="90000"/>
          </a:bodyPr>
          <a:lstStyle/>
          <a:p>
            <a:r>
              <a:rPr lang="en-IN" sz="2200" cap="none" dirty="0">
                <a:solidFill>
                  <a:schemeClr val="accent5">
                    <a:lumMod val="75000"/>
                  </a:schemeClr>
                </a:solidFill>
                <a:latin typeface="Calibiri"/>
              </a:rPr>
              <a:t>What is fully connected layer</a:t>
            </a:r>
            <a:r>
              <a:rPr lang="en-IN" cap="none" dirty="0">
                <a:solidFill>
                  <a:schemeClr val="accent5">
                    <a:lumMod val="75000"/>
                  </a:schemeClr>
                </a:solidFill>
              </a:rPr>
              <a:t>:</a:t>
            </a:r>
          </a:p>
        </p:txBody>
      </p:sp>
      <p:sp>
        <p:nvSpPr>
          <p:cNvPr id="3" name="Content Placeholder 2">
            <a:extLst>
              <a:ext uri="{FF2B5EF4-FFF2-40B4-BE49-F238E27FC236}">
                <a16:creationId xmlns:a16="http://schemas.microsoft.com/office/drawing/2014/main" id="{8780418E-CCC7-83AF-C72D-DC8CF6CD8737}"/>
              </a:ext>
            </a:extLst>
          </p:cNvPr>
          <p:cNvSpPr>
            <a:spLocks noGrp="1"/>
          </p:cNvSpPr>
          <p:nvPr>
            <p:ph idx="1"/>
          </p:nvPr>
        </p:nvSpPr>
        <p:spPr>
          <a:xfrm>
            <a:off x="1318661" y="500514"/>
            <a:ext cx="9728750" cy="4004109"/>
          </a:xfrm>
        </p:spPr>
        <p:txBody>
          <a:bodyPr>
            <a:normAutofit/>
          </a:bodyPr>
          <a:lstStyle/>
          <a:p>
            <a:r>
              <a:rPr lang="en-US" sz="2000" b="0" i="0" dirty="0">
                <a:effectLst/>
                <a:latin typeface="Calibiri"/>
              </a:rPr>
              <a:t>In Convolutional Neural Networks (CNNs), a fully connected layer (also known as a dense layer) is a type of layer that is typically used at the end of the network, after the convolutional and pooling layers. In a fully connected layer, each neuron computes a weighted sum of the input values from the previous layer and passes the result through an activation function. The weights of the connections between the neurons are learned during the training process, along with the other parameters of the network.</a:t>
            </a:r>
          </a:p>
          <a:p>
            <a:r>
              <a:rPr lang="en-US" sz="2000" b="0" i="0" dirty="0">
                <a:effectLst/>
                <a:latin typeface="Calibiri"/>
              </a:rPr>
              <a:t>The purpose of the fully connected layer is to take the high-level features that have been extracted from the input image by the convolutional and pooling layers and use them to classify the image. The fully connected layer can take as input a vector of fixed size, which is achieved by flattening the output of the preceding convolutional and pooling layers.</a:t>
            </a:r>
            <a:endParaRPr lang="en-IN" sz="2000" dirty="0">
              <a:latin typeface="Calibiri"/>
            </a:endParaRPr>
          </a:p>
        </p:txBody>
      </p:sp>
      <p:pic>
        <p:nvPicPr>
          <p:cNvPr id="3074" name="Picture 2" descr="Convolutional Neural Network Tutorial [Update]">
            <a:extLst>
              <a:ext uri="{FF2B5EF4-FFF2-40B4-BE49-F238E27FC236}">
                <a16:creationId xmlns:a16="http://schemas.microsoft.com/office/drawing/2014/main" id="{353AC4F1-9E8F-58B0-7D8D-4AAA2B236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072" y="4690611"/>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fully connected layer - Hands-On Automated Machine Learning [Book]">
            <a:extLst>
              <a:ext uri="{FF2B5EF4-FFF2-40B4-BE49-F238E27FC236}">
                <a16:creationId xmlns:a16="http://schemas.microsoft.com/office/drawing/2014/main" id="{09EC0AFE-8DB9-271A-C781-C50D21D7E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703" y="4600876"/>
            <a:ext cx="5058075" cy="18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80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15C2-E359-2B3E-C2AF-9AD85A024A33}"/>
              </a:ext>
            </a:extLst>
          </p:cNvPr>
          <p:cNvSpPr>
            <a:spLocks noGrp="1"/>
          </p:cNvSpPr>
          <p:nvPr>
            <p:ph type="title"/>
          </p:nvPr>
        </p:nvSpPr>
        <p:spPr>
          <a:xfrm>
            <a:off x="1141412" y="618518"/>
            <a:ext cx="9905999" cy="448281"/>
          </a:xfrm>
        </p:spPr>
        <p:txBody>
          <a:bodyPr>
            <a:normAutofit/>
          </a:bodyPr>
          <a:lstStyle/>
          <a:p>
            <a:r>
              <a:rPr lang="en-IN" sz="2200" cap="none"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What is activation function:</a:t>
            </a:r>
            <a:endParaRPr lang="en-IN" sz="2200" cap="none" dirty="0">
              <a:solidFill>
                <a:schemeClr val="accent5">
                  <a:lumMod val="75000"/>
                </a:schemeClr>
              </a:solidFill>
            </a:endParaRPr>
          </a:p>
        </p:txBody>
      </p:sp>
      <p:sp>
        <p:nvSpPr>
          <p:cNvPr id="3" name="Content Placeholder 2">
            <a:extLst>
              <a:ext uri="{FF2B5EF4-FFF2-40B4-BE49-F238E27FC236}">
                <a16:creationId xmlns:a16="http://schemas.microsoft.com/office/drawing/2014/main" id="{25E5114D-F13C-75ED-7D6C-807B7E5558D1}"/>
              </a:ext>
            </a:extLst>
          </p:cNvPr>
          <p:cNvSpPr>
            <a:spLocks noGrp="1"/>
          </p:cNvSpPr>
          <p:nvPr>
            <p:ph idx="1"/>
          </p:nvPr>
        </p:nvSpPr>
        <p:spPr>
          <a:xfrm>
            <a:off x="1251284" y="1135781"/>
            <a:ext cx="9529011" cy="3378467"/>
          </a:xfrm>
        </p:spPr>
        <p:txBody>
          <a:bodyPr/>
          <a:lstStyle/>
          <a:p>
            <a:r>
              <a:rPr lang="en-US" sz="2000" b="0" i="0" dirty="0">
                <a:effectLst/>
                <a:latin typeface="Calibiri"/>
                <a:ea typeface="Calibri" panose="020F0502020204030204" pitchFamily="34" charset="0"/>
                <a:cs typeface="Calibri" panose="020F0502020204030204" pitchFamily="34" charset="0"/>
              </a:rPr>
              <a:t>An Activation Function </a:t>
            </a:r>
            <a:r>
              <a:rPr lang="en-US" sz="2000" b="1" dirty="0">
                <a:latin typeface="Calibiri"/>
                <a:ea typeface="Calibri" panose="020F0502020204030204" pitchFamily="34" charset="0"/>
                <a:cs typeface="Calibri" panose="020F0502020204030204" pitchFamily="34" charset="0"/>
              </a:rPr>
              <a:t>decides</a:t>
            </a:r>
            <a:r>
              <a:rPr lang="en-US" sz="2000" b="1" i="0" dirty="0">
                <a:effectLst/>
                <a:latin typeface="Calibiri"/>
                <a:ea typeface="Calibri" panose="020F0502020204030204" pitchFamily="34" charset="0"/>
                <a:cs typeface="Calibri" panose="020F0502020204030204" pitchFamily="34" charset="0"/>
              </a:rPr>
              <a:t> whether a neuron should be activated or not</a:t>
            </a:r>
            <a:r>
              <a:rPr lang="en-US" sz="2000" b="0" i="0" dirty="0">
                <a:effectLst/>
                <a:latin typeface="Calibiri"/>
                <a:ea typeface="Calibri" panose="020F0502020204030204" pitchFamily="34" charset="0"/>
                <a:cs typeface="Calibri" panose="020F0502020204030204" pitchFamily="34" charset="0"/>
              </a:rPr>
              <a:t>. This means that it will decide whether the neuron's input to the network is important or not in the process of prediction using simpler mathematical operations</a:t>
            </a:r>
            <a:r>
              <a:rPr lang="en-US" sz="2000" b="0" i="0" dirty="0">
                <a:effectLst/>
                <a:latin typeface="Calibiri"/>
              </a:rPr>
              <a:t>.</a:t>
            </a:r>
          </a:p>
          <a:p>
            <a:endParaRPr lang="en-US" sz="2400" dirty="0">
              <a:solidFill>
                <a:schemeClr val="tx1">
                  <a:lumMod val="75000"/>
                  <a:lumOff val="25000"/>
                </a:schemeClr>
              </a:solidFill>
              <a:latin typeface="Calibiri"/>
            </a:endParaRPr>
          </a:p>
          <a:p>
            <a:r>
              <a:rPr lang="en-US" sz="2200" b="0" i="0" dirty="0">
                <a:solidFill>
                  <a:schemeClr val="accent5">
                    <a:lumMod val="75000"/>
                  </a:schemeClr>
                </a:solidFill>
                <a:effectLst/>
                <a:latin typeface="Calibiri"/>
              </a:rPr>
              <a:t>Why we use activation function:</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Activation functions play an integral role in neural networks by introducing nonlinearity. This nonlinearity </a:t>
            </a:r>
            <a:r>
              <a:rPr lang="en-US" sz="2000" b="1" i="0" dirty="0">
                <a:effectLst/>
                <a:latin typeface="Calibri" panose="020F0502020204030204" pitchFamily="34" charset="0"/>
                <a:ea typeface="Calibri" panose="020F0502020204030204" pitchFamily="34" charset="0"/>
                <a:cs typeface="Calibri" panose="020F0502020204030204" pitchFamily="34" charset="0"/>
              </a:rPr>
              <a:t>allows neural networks to develop complex representations.</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4910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7270-7C66-64CB-1046-BFB9AE5E060B}"/>
              </a:ext>
            </a:extLst>
          </p:cNvPr>
          <p:cNvSpPr>
            <a:spLocks noGrp="1"/>
          </p:cNvSpPr>
          <p:nvPr>
            <p:ph type="title"/>
          </p:nvPr>
        </p:nvSpPr>
        <p:spPr>
          <a:xfrm>
            <a:off x="1141412" y="618518"/>
            <a:ext cx="9905999" cy="979276"/>
          </a:xfrm>
        </p:spPr>
        <p:txBody>
          <a:bodyPr>
            <a:normAutofit/>
          </a:bodyPr>
          <a:lstStyle/>
          <a:p>
            <a:r>
              <a:rPr lang="en-IN" sz="2200" dirty="0">
                <a:solidFill>
                  <a:schemeClr val="accent5">
                    <a:lumMod val="75000"/>
                  </a:schemeClr>
                </a:solidFill>
                <a:latin typeface="Calibiri"/>
              </a:rPr>
              <a:t>Types:</a:t>
            </a:r>
          </a:p>
        </p:txBody>
      </p:sp>
      <p:sp>
        <p:nvSpPr>
          <p:cNvPr id="3" name="Content Placeholder 2">
            <a:extLst>
              <a:ext uri="{FF2B5EF4-FFF2-40B4-BE49-F238E27FC236}">
                <a16:creationId xmlns:a16="http://schemas.microsoft.com/office/drawing/2014/main" id="{FBF409FB-7E94-28D7-67D5-06F5EB8099B1}"/>
              </a:ext>
            </a:extLst>
          </p:cNvPr>
          <p:cNvSpPr>
            <a:spLocks noGrp="1"/>
          </p:cNvSpPr>
          <p:nvPr>
            <p:ph idx="1"/>
          </p:nvPr>
        </p:nvSpPr>
        <p:spPr>
          <a:xfrm>
            <a:off x="1141412" y="1491916"/>
            <a:ext cx="9905999" cy="2887579"/>
          </a:xfrm>
        </p:spPr>
        <p:txBody>
          <a:bodyPr>
            <a:normAutofit/>
          </a:bodyPr>
          <a:lstStyle/>
          <a:p>
            <a:r>
              <a:rPr lang="en-IN" sz="2200" dirty="0">
                <a:latin typeface="Calibiri"/>
              </a:rPr>
              <a:t>Binary step activation function</a:t>
            </a:r>
          </a:p>
          <a:p>
            <a:r>
              <a:rPr lang="en-IN" sz="2200" dirty="0">
                <a:latin typeface="Calibiri"/>
              </a:rPr>
              <a:t>Sigmoid activation function</a:t>
            </a:r>
          </a:p>
          <a:p>
            <a:r>
              <a:rPr lang="en-IN" sz="2200" dirty="0" err="1">
                <a:latin typeface="Calibiri"/>
              </a:rPr>
              <a:t>TanH</a:t>
            </a:r>
            <a:r>
              <a:rPr lang="en-IN" sz="2200" dirty="0">
                <a:latin typeface="Calibiri"/>
              </a:rPr>
              <a:t> activation function</a:t>
            </a:r>
          </a:p>
          <a:p>
            <a:r>
              <a:rPr lang="en-IN" sz="2200" dirty="0" err="1">
                <a:latin typeface="Calibiri"/>
              </a:rPr>
              <a:t>Relu</a:t>
            </a:r>
            <a:r>
              <a:rPr lang="en-IN" sz="2200" dirty="0">
                <a:latin typeface="Calibiri"/>
              </a:rPr>
              <a:t> activation function</a:t>
            </a:r>
          </a:p>
          <a:p>
            <a:r>
              <a:rPr lang="en-IN" sz="2200" dirty="0">
                <a:latin typeface="Calibiri"/>
              </a:rPr>
              <a:t>SoftMax activation function</a:t>
            </a:r>
            <a:endParaRPr lang="en-IN" sz="2200" dirty="0"/>
          </a:p>
        </p:txBody>
      </p:sp>
    </p:spTree>
    <p:extLst>
      <p:ext uri="{BB962C8B-B14F-4D97-AF65-F5344CB8AC3E}">
        <p14:creationId xmlns:p14="http://schemas.microsoft.com/office/powerpoint/2010/main" val="344272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43EB-6AB8-530E-8D3E-A981B579AECE}"/>
              </a:ext>
            </a:extLst>
          </p:cNvPr>
          <p:cNvSpPr>
            <a:spLocks noGrp="1"/>
          </p:cNvSpPr>
          <p:nvPr>
            <p:ph type="title"/>
          </p:nvPr>
        </p:nvSpPr>
        <p:spPr>
          <a:xfrm>
            <a:off x="1049154" y="618518"/>
            <a:ext cx="9998257" cy="584640"/>
          </a:xfrm>
        </p:spPr>
        <p:txBody>
          <a:bodyPr>
            <a:normAutofit/>
          </a:bodyPr>
          <a:lstStyle/>
          <a:p>
            <a:r>
              <a:rPr lang="en-IN" sz="2200" cap="none" dirty="0">
                <a:solidFill>
                  <a:schemeClr val="accent5">
                    <a:lumMod val="75000"/>
                  </a:schemeClr>
                </a:solidFill>
                <a:latin typeface="Calibiri"/>
              </a:rPr>
              <a:t>Binary step activation function:</a:t>
            </a:r>
            <a:endParaRPr lang="en-IN" sz="2200" cap="none" dirty="0">
              <a:solidFill>
                <a:schemeClr val="accent5">
                  <a:lumMod val="75000"/>
                </a:schemeClr>
              </a:solidFill>
            </a:endParaRPr>
          </a:p>
        </p:txBody>
      </p:sp>
      <p:sp>
        <p:nvSpPr>
          <p:cNvPr id="3" name="Content Placeholder 2">
            <a:extLst>
              <a:ext uri="{FF2B5EF4-FFF2-40B4-BE49-F238E27FC236}">
                <a16:creationId xmlns:a16="http://schemas.microsoft.com/office/drawing/2014/main" id="{CAE55D7E-1CC0-0DEE-BED3-50D4ED510251}"/>
              </a:ext>
            </a:extLst>
          </p:cNvPr>
          <p:cNvSpPr>
            <a:spLocks noGrp="1"/>
          </p:cNvSpPr>
          <p:nvPr>
            <p:ph idx="1"/>
          </p:nvPr>
        </p:nvSpPr>
        <p:spPr>
          <a:xfrm>
            <a:off x="1145406" y="1289785"/>
            <a:ext cx="9902005" cy="2252312"/>
          </a:xfrm>
        </p:spPr>
        <p:txBody>
          <a:bodyPr/>
          <a:lstStyle/>
          <a:p>
            <a:r>
              <a:rPr lang="en-IN" sz="2200" dirty="0">
                <a:latin typeface="Calibiri"/>
              </a:rPr>
              <a:t>The output of binary step is 1 or 0.whenever we want to have output in the form of 0 or 1.Then we use binary step activation function.</a:t>
            </a:r>
          </a:p>
          <a:p>
            <a:r>
              <a:rPr lang="en-IN" sz="2200" dirty="0">
                <a:latin typeface="Calibiri"/>
              </a:rPr>
              <a:t>If output is greater than threshold value than output is 1.</a:t>
            </a:r>
          </a:p>
          <a:p>
            <a:r>
              <a:rPr lang="en-IN" sz="2200" dirty="0">
                <a:latin typeface="Calibiri"/>
              </a:rPr>
              <a:t>If output is less than threshold value than output is 0.</a:t>
            </a:r>
          </a:p>
          <a:p>
            <a:endParaRPr lang="en-IN" dirty="0"/>
          </a:p>
        </p:txBody>
      </p:sp>
      <p:pic>
        <p:nvPicPr>
          <p:cNvPr id="4" name="Picture 3">
            <a:extLst>
              <a:ext uri="{FF2B5EF4-FFF2-40B4-BE49-F238E27FC236}">
                <a16:creationId xmlns:a16="http://schemas.microsoft.com/office/drawing/2014/main" id="{0BC49E4A-B4E9-952E-F394-79E10015C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771" y="3738839"/>
            <a:ext cx="5734050" cy="2619375"/>
          </a:xfrm>
          <a:prstGeom prst="rect">
            <a:avLst/>
          </a:prstGeom>
        </p:spPr>
      </p:pic>
    </p:spTree>
    <p:extLst>
      <p:ext uri="{BB962C8B-B14F-4D97-AF65-F5344CB8AC3E}">
        <p14:creationId xmlns:p14="http://schemas.microsoft.com/office/powerpoint/2010/main" val="364711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2568</TotalTime>
  <Words>2749</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Calibiri</vt:lpstr>
      <vt:lpstr>Calibri</vt:lpstr>
      <vt:lpstr>Söhne</vt:lpstr>
      <vt:lpstr>Tw Cen MT</vt:lpstr>
      <vt:lpstr>Circuit</vt:lpstr>
      <vt:lpstr>What is input layer:</vt:lpstr>
      <vt:lpstr>What is hidden layer:</vt:lpstr>
      <vt:lpstr>What is output layer:</vt:lpstr>
      <vt:lpstr>What is convolutional layer:</vt:lpstr>
      <vt:lpstr>What is pooling layers:</vt:lpstr>
      <vt:lpstr>What is fully connected layer:</vt:lpstr>
      <vt:lpstr>What is activation function:</vt:lpstr>
      <vt:lpstr>Types:</vt:lpstr>
      <vt:lpstr>Binary step activation function:</vt:lpstr>
      <vt:lpstr>Sigmoid activation function:</vt:lpstr>
      <vt:lpstr>Tanh activation function:</vt:lpstr>
      <vt:lpstr>Relu activation function:</vt:lpstr>
      <vt:lpstr>SoftMax activation function:</vt:lpstr>
      <vt:lpstr>What is regularization methods :</vt:lpstr>
      <vt:lpstr>L1 regularization:</vt:lpstr>
      <vt:lpstr>L2 regularization:</vt:lpstr>
      <vt:lpstr>Drop out layer:</vt:lpstr>
      <vt:lpstr>What is optimizers:</vt:lpstr>
      <vt:lpstr>What is gradient:</vt:lpstr>
      <vt:lpstr>What is  gradient descent:</vt:lpstr>
      <vt:lpstr>What is batch gradient descent:</vt:lpstr>
      <vt:lpstr>What is stochastic gradient descent:</vt:lpstr>
      <vt:lpstr>What is mini batch gradient descent:</vt:lpstr>
      <vt:lpstr>What is vanishing gradient problem:</vt:lpstr>
      <vt:lpstr>What is exploding gradient problem:</vt:lpstr>
      <vt:lpstr>What is loss function:</vt:lpstr>
      <vt:lpstr>Binary cross entropy:</vt:lpstr>
      <vt:lpstr>Categorical cross entropy:</vt:lpstr>
      <vt:lpstr>Sparse categorical cross entropy:</vt:lpstr>
      <vt:lpstr>What is batch normalization:</vt:lpstr>
      <vt:lpstr>Why we use batch normalization:</vt:lpstr>
      <vt:lpstr>What is weight initialization:</vt:lpstr>
      <vt:lpstr>He 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input layer:</dc:title>
  <dc:creator>mythili nagireddy</dc:creator>
  <cp:lastModifiedBy>mythili nagireddy</cp:lastModifiedBy>
  <cp:revision>45</cp:revision>
  <dcterms:created xsi:type="dcterms:W3CDTF">2023-02-19T16:51:25Z</dcterms:created>
  <dcterms:modified xsi:type="dcterms:W3CDTF">2023-03-19T17:01:45Z</dcterms:modified>
</cp:coreProperties>
</file>