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D5AA0E-4C48-4C2E-8D28-627B6F4D1C7D}" type="datetimeFigureOut">
              <a:rPr lang="en-IN" smtClean="0"/>
              <a:t>17-01-2023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2F09C15-8E93-45F1-9D73-35D4FD8A92B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367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5AA0E-4C48-4C2E-8D28-627B6F4D1C7D}"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09C15-8E93-45F1-9D73-35D4FD8A92B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979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5AA0E-4C48-4C2E-8D28-627B6F4D1C7D}"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09C15-8E93-45F1-9D73-35D4FD8A92B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22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5AA0E-4C48-4C2E-8D28-627B6F4D1C7D}"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09C15-8E93-45F1-9D73-35D4FD8A92B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67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5AA0E-4C48-4C2E-8D28-627B6F4D1C7D}"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F09C15-8E93-45F1-9D73-35D4FD8A92B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69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D5AA0E-4C48-4C2E-8D28-627B6F4D1C7D}"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09C15-8E93-45F1-9D73-35D4FD8A92B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20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5AA0E-4C48-4C2E-8D28-627B6F4D1C7D}"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F09C15-8E93-45F1-9D73-35D4FD8A92B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4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D5AA0E-4C48-4C2E-8D28-627B6F4D1C7D}"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F09C15-8E93-45F1-9D73-35D4FD8A92B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67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5AA0E-4C48-4C2E-8D28-627B6F4D1C7D}"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F09C15-8E93-45F1-9D73-35D4FD8A92B4}" type="slidenum">
              <a:rPr lang="en-IN" smtClean="0"/>
              <a:t>‹#›</a:t>
            </a:fld>
            <a:endParaRPr lang="en-IN"/>
          </a:p>
        </p:txBody>
      </p:sp>
    </p:spTree>
    <p:extLst>
      <p:ext uri="{BB962C8B-B14F-4D97-AF65-F5344CB8AC3E}">
        <p14:creationId xmlns:p14="http://schemas.microsoft.com/office/powerpoint/2010/main" val="74673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D5AA0E-4C48-4C2E-8D28-627B6F4D1C7D}"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F09C15-8E93-45F1-9D73-35D4FD8A92B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67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3D5AA0E-4C48-4C2E-8D28-627B6F4D1C7D}" type="datetimeFigureOut">
              <a:rPr lang="en-IN" smtClean="0"/>
              <a:t>17-01-2023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2F09C15-8E93-45F1-9D73-35D4FD8A92B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12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3D5AA0E-4C48-4C2E-8D28-627B6F4D1C7D}" type="datetimeFigureOut">
              <a:rPr lang="en-IN" smtClean="0"/>
              <a:t>17-01-2023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2F09C15-8E93-45F1-9D73-35D4FD8A92B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2286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E3BE-F28C-AE87-922E-D76DF286CB28}"/>
              </a:ext>
            </a:extLst>
          </p:cNvPr>
          <p:cNvSpPr>
            <a:spLocks noGrp="1"/>
          </p:cNvSpPr>
          <p:nvPr>
            <p:ph type="ctrTitle"/>
          </p:nvPr>
        </p:nvSpPr>
        <p:spPr>
          <a:xfrm>
            <a:off x="1722922" y="173255"/>
            <a:ext cx="8718066" cy="587141"/>
          </a:xfrm>
        </p:spPr>
        <p:txBody>
          <a:bodyPr>
            <a:normAutofit/>
          </a:bodyPr>
          <a:lstStyle/>
          <a:p>
            <a:r>
              <a:rPr lang="en-IN" sz="2400" cap="none" dirty="0">
                <a:latin typeface="Calibri Light" panose="020F0302020204030204" pitchFamily="34" charset="0"/>
                <a:ea typeface="Calibri Light" panose="020F0302020204030204" pitchFamily="34" charset="0"/>
                <a:cs typeface="Calibri Light" panose="020F0302020204030204" pitchFamily="34" charset="0"/>
              </a:rPr>
              <a:t>object detection:</a:t>
            </a:r>
          </a:p>
        </p:txBody>
      </p:sp>
      <p:sp>
        <p:nvSpPr>
          <p:cNvPr id="3" name="Subtitle 2">
            <a:extLst>
              <a:ext uri="{FF2B5EF4-FFF2-40B4-BE49-F238E27FC236}">
                <a16:creationId xmlns:a16="http://schemas.microsoft.com/office/drawing/2014/main" id="{55D3DDFB-934E-AADE-55C6-ABB01DE08825}"/>
              </a:ext>
            </a:extLst>
          </p:cNvPr>
          <p:cNvSpPr>
            <a:spLocks noGrp="1"/>
          </p:cNvSpPr>
          <p:nvPr>
            <p:ph type="subTitle" idx="1"/>
          </p:nvPr>
        </p:nvSpPr>
        <p:spPr>
          <a:xfrm>
            <a:off x="1722922" y="1001027"/>
            <a:ext cx="9331929" cy="2223436"/>
          </a:xfrm>
        </p:spPr>
        <p:txBody>
          <a:bodyPr>
            <a:normAutofit/>
          </a:bodyPr>
          <a:lstStyle/>
          <a:p>
            <a:r>
              <a:rPr lang="en-IN" sz="2000" cap="none" dirty="0">
                <a:latin typeface="Calibri Light" panose="020F0302020204030204" pitchFamily="34" charset="0"/>
                <a:ea typeface="Calibri Light" panose="020F0302020204030204" pitchFamily="34" charset="0"/>
                <a:cs typeface="Calibri Light" panose="020F0302020204030204" pitchFamily="34" charset="0"/>
              </a:rPr>
              <a:t>Object detection is the locating and classifying object in an image.</a:t>
            </a:r>
          </a:p>
          <a:p>
            <a:endParaRPr lang="en-IN" sz="2000" cap="none" dirty="0">
              <a:latin typeface="Calibri Light" panose="020F0302020204030204" pitchFamily="34" charset="0"/>
              <a:ea typeface="Calibri Light" panose="020F0302020204030204" pitchFamily="34" charset="0"/>
              <a:cs typeface="Calibri Light" panose="020F0302020204030204" pitchFamily="34" charset="0"/>
            </a:endParaRPr>
          </a:p>
          <a:p>
            <a:r>
              <a:rPr lang="en-IN" sz="2400" cap="none" dirty="0">
                <a:latin typeface="Calibri Light" panose="020F0302020204030204" pitchFamily="34" charset="0"/>
                <a:ea typeface="Calibri Light" panose="020F0302020204030204" pitchFamily="34" charset="0"/>
                <a:cs typeface="Calibri Light" panose="020F0302020204030204" pitchFamily="34" charset="0"/>
              </a:rPr>
              <a:t>Classification:</a:t>
            </a:r>
          </a:p>
          <a:p>
            <a:r>
              <a:rPr lang="en-IN" sz="2000" cap="none" dirty="0">
                <a:latin typeface="Calibri Light" panose="020F0302020204030204" pitchFamily="34" charset="0"/>
                <a:ea typeface="Calibri Light" panose="020F0302020204030204" pitchFamily="34" charset="0"/>
                <a:cs typeface="Calibri Light" panose="020F0302020204030204" pitchFamily="34" charset="0"/>
              </a:rPr>
              <a:t>One object and one label per image, its matching one label to one image.</a:t>
            </a:r>
          </a:p>
          <a:p>
            <a:endParaRPr lang="en-IN" sz="2000" cap="none" dirty="0">
              <a:latin typeface="Calibri Light" panose="020F0302020204030204" pitchFamily="34" charset="0"/>
              <a:ea typeface="Calibri Light" panose="020F0302020204030204" pitchFamily="34" charset="0"/>
              <a:cs typeface="Calibri Light" panose="020F0302020204030204" pitchFamily="34" charset="0"/>
            </a:endParaRPr>
          </a:p>
          <a:p>
            <a:endParaRPr lang="en-IN" sz="2000" cap="none"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9E843C80-4D7C-A379-1868-9440C6C77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053" y="3551723"/>
            <a:ext cx="5043638" cy="2560320"/>
          </a:xfrm>
          <a:prstGeom prst="rect">
            <a:avLst/>
          </a:prstGeom>
        </p:spPr>
      </p:pic>
    </p:spTree>
    <p:extLst>
      <p:ext uri="{BB962C8B-B14F-4D97-AF65-F5344CB8AC3E}">
        <p14:creationId xmlns:p14="http://schemas.microsoft.com/office/powerpoint/2010/main" val="410591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4F48-6E41-2891-FC40-46190CCA9155}"/>
              </a:ext>
            </a:extLst>
          </p:cNvPr>
          <p:cNvSpPr>
            <a:spLocks noGrp="1"/>
          </p:cNvSpPr>
          <p:nvPr>
            <p:ph type="title"/>
          </p:nvPr>
        </p:nvSpPr>
        <p:spPr>
          <a:xfrm>
            <a:off x="1451579" y="804519"/>
            <a:ext cx="9603275" cy="802899"/>
          </a:xfrm>
        </p:spPr>
        <p:txBody>
          <a:bodyPr>
            <a:normAutofit/>
          </a:bodyPr>
          <a:lstStyle/>
          <a:p>
            <a:r>
              <a:rPr lang="en-IN" sz="2200" dirty="0">
                <a:latin typeface="Calibri Light" panose="020F0302020204030204" pitchFamily="34" charset="0"/>
                <a:ea typeface="Calibri Light" panose="020F0302020204030204" pitchFamily="34" charset="0"/>
                <a:cs typeface="Calibri Light" panose="020F0302020204030204" pitchFamily="34" charset="0"/>
              </a:rPr>
              <a:t>Yolo (you only looks once):</a:t>
            </a:r>
          </a:p>
        </p:txBody>
      </p:sp>
      <p:sp>
        <p:nvSpPr>
          <p:cNvPr id="3" name="Content Placeholder 2">
            <a:extLst>
              <a:ext uri="{FF2B5EF4-FFF2-40B4-BE49-F238E27FC236}">
                <a16:creationId xmlns:a16="http://schemas.microsoft.com/office/drawing/2014/main" id="{C2C9D5DB-0240-16BA-7598-B9CCAC8508CA}"/>
              </a:ext>
            </a:extLst>
          </p:cNvPr>
          <p:cNvSpPr>
            <a:spLocks noGrp="1"/>
          </p:cNvSpPr>
          <p:nvPr>
            <p:ph idx="1"/>
          </p:nvPr>
        </p:nvSpPr>
        <p:spPr>
          <a:xfrm>
            <a:off x="1440118" y="1886551"/>
            <a:ext cx="9603275" cy="4032181"/>
          </a:xfrm>
        </p:spPr>
        <p:txBody>
          <a:bodyPr/>
          <a:lstStyle/>
          <a:p>
            <a:r>
              <a:rPr lang="en-IN" dirty="0">
                <a:latin typeface="Calibri Light" panose="020F0302020204030204" pitchFamily="34" charset="0"/>
                <a:ea typeface="Calibri Light" panose="020F0302020204030204" pitchFamily="34" charset="0"/>
                <a:cs typeface="Calibri Light" panose="020F0302020204030204" pitchFamily="34" charset="0"/>
              </a:rPr>
              <a:t>Instead of making predictions on many regions of an image, yolo passes the entire image at once into an CNN.</a:t>
            </a:r>
          </a:p>
          <a:p>
            <a:r>
              <a:rPr lang="en-IN" dirty="0">
                <a:latin typeface="Calibri Light" panose="020F0302020204030204" pitchFamily="34" charset="0"/>
                <a:ea typeface="Calibri Light" panose="020F0302020204030204" pitchFamily="34" charset="0"/>
                <a:cs typeface="Calibri Light" panose="020F0302020204030204" pitchFamily="34" charset="0"/>
              </a:rPr>
              <a:t>The CNN that predicts the labels, bounding boxes, and confidence probabilities for objects in the image.</a:t>
            </a:r>
          </a:p>
        </p:txBody>
      </p:sp>
    </p:spTree>
    <p:extLst>
      <p:ext uri="{BB962C8B-B14F-4D97-AF65-F5344CB8AC3E}">
        <p14:creationId xmlns:p14="http://schemas.microsoft.com/office/powerpoint/2010/main" val="355109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BB78-6F29-A2E0-DA54-40DAF2ABF3DA}"/>
              </a:ext>
            </a:extLst>
          </p:cNvPr>
          <p:cNvSpPr>
            <a:spLocks noGrp="1"/>
          </p:cNvSpPr>
          <p:nvPr>
            <p:ph type="title"/>
          </p:nvPr>
        </p:nvSpPr>
        <p:spPr>
          <a:xfrm>
            <a:off x="1451579" y="952901"/>
            <a:ext cx="9603275" cy="664143"/>
          </a:xfrm>
        </p:spPr>
        <p:txBody>
          <a:bodyPr>
            <a:normAutofit/>
          </a:bodyPr>
          <a:lstStyle/>
          <a:p>
            <a:r>
              <a:rPr lang="en-IN" sz="2200" dirty="0">
                <a:latin typeface="Calibri Light" panose="020F0302020204030204" pitchFamily="34" charset="0"/>
                <a:ea typeface="Calibri Light" panose="020F0302020204030204" pitchFamily="34" charset="0"/>
                <a:cs typeface="Calibri Light" panose="020F0302020204030204" pitchFamily="34" charset="0"/>
              </a:rPr>
              <a:t>Yolo Steps:</a:t>
            </a:r>
          </a:p>
        </p:txBody>
      </p:sp>
      <p:sp>
        <p:nvSpPr>
          <p:cNvPr id="3" name="Content Placeholder 2">
            <a:extLst>
              <a:ext uri="{FF2B5EF4-FFF2-40B4-BE49-F238E27FC236}">
                <a16:creationId xmlns:a16="http://schemas.microsoft.com/office/drawing/2014/main" id="{F9EA100F-D86F-BF2A-97B8-A414E934019F}"/>
              </a:ext>
            </a:extLst>
          </p:cNvPr>
          <p:cNvSpPr>
            <a:spLocks noGrp="1"/>
          </p:cNvSpPr>
          <p:nvPr>
            <p:ph idx="1"/>
          </p:nvPr>
        </p:nvSpPr>
        <p:spPr>
          <a:xfrm>
            <a:off x="1451579" y="2015733"/>
            <a:ext cx="9603275" cy="515712"/>
          </a:xfrm>
        </p:spPr>
        <p:txBody>
          <a:bodyPr/>
          <a:lstStyle/>
          <a:p>
            <a:r>
              <a:rPr lang="en-IN" dirty="0">
                <a:latin typeface="Calibri Light" panose="020F0302020204030204" pitchFamily="34" charset="0"/>
                <a:ea typeface="Calibri Light" panose="020F0302020204030204" pitchFamily="34" charset="0"/>
                <a:cs typeface="Calibri Light" panose="020F0302020204030204" pitchFamily="34" charset="0"/>
              </a:rPr>
              <a:t>Divide the image into cells with an s*s grid.</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B3DE912C-85E3-E171-EAF3-82584DC4F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128" y="2573956"/>
            <a:ext cx="8258175" cy="3505200"/>
          </a:xfrm>
          <a:prstGeom prst="rect">
            <a:avLst/>
          </a:prstGeom>
        </p:spPr>
      </p:pic>
    </p:spTree>
    <p:extLst>
      <p:ext uri="{BB962C8B-B14F-4D97-AF65-F5344CB8AC3E}">
        <p14:creationId xmlns:p14="http://schemas.microsoft.com/office/powerpoint/2010/main" val="89229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7A28-2D22-3EF3-B773-247E534A83D3}"/>
              </a:ext>
            </a:extLst>
          </p:cNvPr>
          <p:cNvSpPr>
            <a:spLocks noGrp="1"/>
          </p:cNvSpPr>
          <p:nvPr>
            <p:ph type="title"/>
          </p:nvPr>
        </p:nvSpPr>
        <p:spPr>
          <a:xfrm>
            <a:off x="875899" y="804519"/>
            <a:ext cx="10178955" cy="2150437"/>
          </a:xfrm>
        </p:spPr>
        <p:txBody>
          <a:bodyPr>
            <a:normAutofit/>
          </a:bodyPr>
          <a:lstStyle/>
          <a:p>
            <a:pPr marL="342900" indent="-342900">
              <a:buFont typeface="Arial" panose="020B0604020202020204" pitchFamily="34" charset="0"/>
              <a:buChar char="•"/>
            </a:pPr>
            <a:r>
              <a:rPr lang="en-IN" sz="2000" cap="none" dirty="0">
                <a:latin typeface="Calibri Light" panose="020F0302020204030204" pitchFamily="34" charset="0"/>
                <a:ea typeface="Calibri Light" panose="020F0302020204030204" pitchFamily="34" charset="0"/>
                <a:cs typeface="Calibri Light" panose="020F0302020204030204" pitchFamily="34" charset="0"/>
              </a:rPr>
              <a:t>Each cell predicts B bounding boxes, B is equal to two so each cell is filled with two boxes. And what we mean by each cell is responsible for keeping two bounding boxes is that the centre of the bounding box also within the cell and that cell should predict that bounding box.</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A cell is responsible for detecting an object if the objects bounding box falls within the cell.(note that each cell has two centre points.)</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endParaRPr lang="en-IN" sz="2000" cap="none"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E24F0202-90D9-40BE-5AAA-761227651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813" y="2954956"/>
            <a:ext cx="4384941" cy="2916455"/>
          </a:xfrm>
          <a:prstGeom prst="rect">
            <a:avLst/>
          </a:prstGeom>
        </p:spPr>
      </p:pic>
    </p:spTree>
    <p:extLst>
      <p:ext uri="{BB962C8B-B14F-4D97-AF65-F5344CB8AC3E}">
        <p14:creationId xmlns:p14="http://schemas.microsoft.com/office/powerpoint/2010/main" val="177646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2EC1-0C64-EAAB-098F-8C338DB1C751}"/>
              </a:ext>
            </a:extLst>
          </p:cNvPr>
          <p:cNvSpPr>
            <a:spLocks noGrp="1"/>
          </p:cNvSpPr>
          <p:nvPr>
            <p:ph type="title"/>
          </p:nvPr>
        </p:nvSpPr>
        <p:spPr>
          <a:xfrm>
            <a:off x="1049154" y="804519"/>
            <a:ext cx="10327907" cy="5297898"/>
          </a:xfrm>
        </p:spPr>
        <p:txBody>
          <a:bodyPr>
            <a:normAutofit/>
          </a:bodyPr>
          <a:lstStyle/>
          <a:p>
            <a:pPr marL="457200" indent="-457200">
              <a:buFont typeface="Arial" panose="020B0604020202020204" pitchFamily="34" charset="0"/>
              <a:buChar char="•"/>
            </a:pPr>
            <a:r>
              <a:rPr lang="en-IN" sz="2000" cap="none" dirty="0">
                <a:latin typeface="Calibri Light" panose="020F0302020204030204" pitchFamily="34" charset="0"/>
                <a:ea typeface="Calibri Light" panose="020F0302020204030204" pitchFamily="34" charset="0"/>
                <a:cs typeface="Calibri Light" panose="020F0302020204030204" pitchFamily="34" charset="0"/>
              </a:rPr>
              <a:t>Return bounding boxes with confidence threshold.</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In second step what happens you see there’s a lot of different bounding boxes there that don’t contain anything.so we would set some confidence threshold, anything below the confidence interval  is just get removed and we return when the boxes of the confidence interval. all the </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boxes are gone and then this box, which has a higher confidence interval should go there, would be returned and the rest of these will go somewhere else.</a:t>
            </a:r>
          </a:p>
        </p:txBody>
      </p:sp>
      <p:pic>
        <p:nvPicPr>
          <p:cNvPr id="4" name="Picture 3">
            <a:extLst>
              <a:ext uri="{FF2B5EF4-FFF2-40B4-BE49-F238E27FC236}">
                <a16:creationId xmlns:a16="http://schemas.microsoft.com/office/drawing/2014/main" id="{AA4B0BB8-0719-870D-6F60-AADBEFA91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55858"/>
            <a:ext cx="5342021" cy="2819300"/>
          </a:xfrm>
          <a:prstGeom prst="rect">
            <a:avLst/>
          </a:prstGeom>
        </p:spPr>
      </p:pic>
    </p:spTree>
    <p:extLst>
      <p:ext uri="{BB962C8B-B14F-4D97-AF65-F5344CB8AC3E}">
        <p14:creationId xmlns:p14="http://schemas.microsoft.com/office/powerpoint/2010/main" val="241476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EF63-DDD9-5142-A6AE-7A971A837C2D}"/>
              </a:ext>
            </a:extLst>
          </p:cNvPr>
          <p:cNvSpPr>
            <a:spLocks noGrp="1"/>
          </p:cNvSpPr>
          <p:nvPr>
            <p:ph type="title"/>
          </p:nvPr>
        </p:nvSpPr>
        <p:spPr>
          <a:xfrm>
            <a:off x="1413078" y="708267"/>
            <a:ext cx="9665600" cy="1216786"/>
          </a:xfrm>
        </p:spPr>
        <p:txBody>
          <a:bodyPr>
            <a:normAutofit fontScale="90000"/>
          </a:bodyPr>
          <a:lstStyle/>
          <a:p>
            <a:r>
              <a:rPr lang="en-IN" sz="2400" cap="none" dirty="0">
                <a:latin typeface="Calibri Light" panose="020F0302020204030204" pitchFamily="34" charset="0"/>
                <a:ea typeface="Calibri Light" panose="020F0302020204030204" pitchFamily="34" charset="0"/>
                <a:cs typeface="Calibri Light" panose="020F0302020204030204" pitchFamily="34" charset="0"/>
              </a:rPr>
              <a:t>How bounding boxes are encoded:</a:t>
            </a:r>
            <a:br>
              <a:rPr lang="en-IN" sz="2400" cap="none" dirty="0">
                <a:latin typeface="Calibri Light" panose="020F0302020204030204" pitchFamily="34" charset="0"/>
                <a:ea typeface="Calibri Light" panose="020F0302020204030204" pitchFamily="34" charset="0"/>
                <a:cs typeface="Calibri Light" panose="020F0302020204030204" pitchFamily="34" charset="0"/>
              </a:rPr>
            </a:br>
            <a:br>
              <a:rPr lang="en-IN" sz="24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Lets use a simple example where there are 3*3 cells (s=3),each cell predicts 1 bounding box(b=1) and objects are either dog=1 or car=2 for each cell, </a:t>
            </a:r>
            <a:r>
              <a:rPr lang="en-IN" sz="2200" cap="none" dirty="0" err="1">
                <a:latin typeface="Calibri Light" panose="020F0302020204030204" pitchFamily="34" charset="0"/>
                <a:ea typeface="Calibri Light" panose="020F0302020204030204" pitchFamily="34" charset="0"/>
                <a:cs typeface="Calibri Light" panose="020F0302020204030204" pitchFamily="34" charset="0"/>
              </a:rPr>
              <a:t>cnn</a:t>
            </a:r>
            <a:r>
              <a:rPr lang="en-IN" sz="2200" cap="none" dirty="0">
                <a:latin typeface="Calibri Light" panose="020F0302020204030204" pitchFamily="34" charset="0"/>
                <a:ea typeface="Calibri Light" panose="020F0302020204030204" pitchFamily="34" charset="0"/>
                <a:cs typeface="Calibri Light" panose="020F0302020204030204" pitchFamily="34" charset="0"/>
              </a:rPr>
              <a:t> predicts a vector y.</a:t>
            </a:r>
          </a:p>
        </p:txBody>
      </p:sp>
      <p:pic>
        <p:nvPicPr>
          <p:cNvPr id="4" name="Picture 3">
            <a:extLst>
              <a:ext uri="{FF2B5EF4-FFF2-40B4-BE49-F238E27FC236}">
                <a16:creationId xmlns:a16="http://schemas.microsoft.com/office/drawing/2014/main" id="{0A9A83A0-F44F-88BC-4621-0E0B0BED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636" y="2198409"/>
            <a:ext cx="6763352" cy="3753661"/>
          </a:xfrm>
          <a:prstGeom prst="rect">
            <a:avLst/>
          </a:prstGeom>
        </p:spPr>
      </p:pic>
    </p:spTree>
    <p:extLst>
      <p:ext uri="{BB962C8B-B14F-4D97-AF65-F5344CB8AC3E}">
        <p14:creationId xmlns:p14="http://schemas.microsoft.com/office/powerpoint/2010/main" val="197153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FC35-689B-37BE-9800-0D6D9B95E24E}"/>
              </a:ext>
            </a:extLst>
          </p:cNvPr>
          <p:cNvSpPr>
            <a:spLocks noGrp="1"/>
          </p:cNvSpPr>
          <p:nvPr>
            <p:ph type="title"/>
          </p:nvPr>
        </p:nvSpPr>
        <p:spPr>
          <a:xfrm>
            <a:off x="1376412" y="804519"/>
            <a:ext cx="9736193" cy="1082033"/>
          </a:xfrm>
        </p:spPr>
        <p:txBody>
          <a:bodyPr>
            <a:normAutofit fontScale="90000"/>
          </a:bodyPr>
          <a:lstStyle/>
          <a:p>
            <a:r>
              <a:rPr lang="en-IN" sz="2400" cap="none" dirty="0">
                <a:latin typeface="Calibri Light" panose="020F0302020204030204" pitchFamily="34" charset="0"/>
                <a:ea typeface="Calibri Light" panose="020F0302020204030204" pitchFamily="34" charset="0"/>
                <a:cs typeface="Calibri Light" panose="020F0302020204030204" pitchFamily="34" charset="0"/>
              </a:rPr>
              <a:t>Encoding multiple bounding boxes:</a:t>
            </a:r>
            <a:br>
              <a:rPr lang="en-IN" sz="24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   </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 what happens if we predict multiple bounding boxes per cell (B&gt;1).we simply augment y.</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Notice that y has 5B+c elements(c is the number of classes).</a:t>
            </a:r>
          </a:p>
        </p:txBody>
      </p:sp>
      <p:pic>
        <p:nvPicPr>
          <p:cNvPr id="4" name="Picture 3">
            <a:extLst>
              <a:ext uri="{FF2B5EF4-FFF2-40B4-BE49-F238E27FC236}">
                <a16:creationId xmlns:a16="http://schemas.microsoft.com/office/drawing/2014/main" id="{86825F9A-2CF3-735A-95FF-96C71D516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802" y="2648752"/>
            <a:ext cx="5476776" cy="3107155"/>
          </a:xfrm>
          <a:prstGeom prst="rect">
            <a:avLst/>
          </a:prstGeom>
        </p:spPr>
      </p:pic>
    </p:spTree>
    <p:extLst>
      <p:ext uri="{BB962C8B-B14F-4D97-AF65-F5344CB8AC3E}">
        <p14:creationId xmlns:p14="http://schemas.microsoft.com/office/powerpoint/2010/main" val="202173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FF6-89AC-CACC-EBBE-76BD0F5209BD}"/>
              </a:ext>
            </a:extLst>
          </p:cNvPr>
          <p:cNvSpPr>
            <a:spLocks noGrp="1"/>
          </p:cNvSpPr>
          <p:nvPr>
            <p:ph type="title"/>
          </p:nvPr>
        </p:nvSpPr>
        <p:spPr>
          <a:xfrm>
            <a:off x="1049155" y="231006"/>
            <a:ext cx="10005700" cy="1530417"/>
          </a:xfrm>
        </p:spPr>
        <p:txBody>
          <a:bodyPr>
            <a:normAutofit fontScale="90000"/>
          </a:bodyPr>
          <a:lstStyle/>
          <a:p>
            <a:r>
              <a:rPr lang="en-IN" sz="2200" cap="none" dirty="0">
                <a:latin typeface="Calibri Light" panose="020F0302020204030204" pitchFamily="34" charset="0"/>
                <a:ea typeface="Calibri Light" panose="020F0302020204030204" pitchFamily="34" charset="0"/>
                <a:cs typeface="Calibri Light" panose="020F0302020204030204" pitchFamily="34" charset="0"/>
              </a:rPr>
              <a:t>Measuring performance with IOU:</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    Intersection over union (IOU) measures the overlap between two bounding boxes.</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    During the training ,we calculate the IOU between a actual bounding box and  predicted bounding box. </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endParaRPr lang="en-IN" sz="2200" cap="none"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8" name="Picture 7">
            <a:extLst>
              <a:ext uri="{FF2B5EF4-FFF2-40B4-BE49-F238E27FC236}">
                <a16:creationId xmlns:a16="http://schemas.microsoft.com/office/drawing/2014/main" id="{08672CC7-18C8-1634-DD3E-567B088FE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950" y="2868629"/>
            <a:ext cx="4671613" cy="2271562"/>
          </a:xfrm>
          <a:prstGeom prst="rect">
            <a:avLst/>
          </a:prstGeom>
        </p:spPr>
      </p:pic>
      <p:pic>
        <p:nvPicPr>
          <p:cNvPr id="10" name="Picture 9">
            <a:extLst>
              <a:ext uri="{FF2B5EF4-FFF2-40B4-BE49-F238E27FC236}">
                <a16:creationId xmlns:a16="http://schemas.microsoft.com/office/drawing/2014/main" id="{1FD58159-759F-CA69-209F-5C5414EDB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32" y="2868629"/>
            <a:ext cx="3522946" cy="2425266"/>
          </a:xfrm>
          <a:prstGeom prst="rect">
            <a:avLst/>
          </a:prstGeom>
        </p:spPr>
      </p:pic>
    </p:spTree>
    <p:extLst>
      <p:ext uri="{BB962C8B-B14F-4D97-AF65-F5344CB8AC3E}">
        <p14:creationId xmlns:p14="http://schemas.microsoft.com/office/powerpoint/2010/main" val="88556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4675-CADE-87C4-46C8-EC7E549C2DEA}"/>
              </a:ext>
            </a:extLst>
          </p:cNvPr>
          <p:cNvSpPr>
            <a:spLocks noGrp="1"/>
          </p:cNvSpPr>
          <p:nvPr>
            <p:ph type="title"/>
          </p:nvPr>
        </p:nvSpPr>
        <p:spPr>
          <a:xfrm>
            <a:off x="1280161" y="490889"/>
            <a:ext cx="9774694" cy="1366787"/>
          </a:xfrm>
        </p:spPr>
        <p:txBody>
          <a:bodyPr>
            <a:normAutofit fontScale="90000"/>
          </a:bodyPr>
          <a:lstStyle/>
          <a:p>
            <a:r>
              <a:rPr lang="en-IN" sz="2200" cap="none" dirty="0">
                <a:latin typeface="Calibri Light" panose="020F0302020204030204" pitchFamily="34" charset="0"/>
                <a:ea typeface="Calibri Light" panose="020F0302020204030204" pitchFamily="34" charset="0"/>
                <a:cs typeface="Calibri Light" panose="020F0302020204030204" pitchFamily="34" charset="0"/>
              </a:rPr>
              <a:t>Double counting objects(non-max SUPPRESSION):</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        Sometimes the same object will be detected multiple times. Non-max suppression solves multiple counting by removing the box with lower confidence probability when the iou between  2 boxes with the same label is above some threshold.</a:t>
            </a: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br>
              <a:rPr lang="en-IN" sz="2000" cap="none" dirty="0">
                <a:latin typeface="Calibri Light" panose="020F0302020204030204" pitchFamily="34" charset="0"/>
                <a:ea typeface="Calibri Light" panose="020F0302020204030204" pitchFamily="34" charset="0"/>
                <a:cs typeface="Calibri Light" panose="020F0302020204030204" pitchFamily="34" charset="0"/>
              </a:rPr>
            </a:br>
            <a:r>
              <a:rPr lang="en-IN" sz="2000" cap="none" dirty="0">
                <a:latin typeface="Calibri Light" panose="020F0302020204030204" pitchFamily="34" charset="0"/>
                <a:ea typeface="Calibri Light" panose="020F0302020204030204" pitchFamily="34" charset="0"/>
                <a:cs typeface="Calibri Light" panose="020F0302020204030204" pitchFamily="34" charset="0"/>
              </a:rPr>
              <a:t>1</a:t>
            </a:r>
            <a:r>
              <a:rPr lang="en-IN" sz="2200" cap="none" dirty="0">
                <a:latin typeface="Calibri Light" panose="020F0302020204030204" pitchFamily="34" charset="0"/>
                <a:ea typeface="Calibri Light" panose="020F0302020204030204" pitchFamily="34" charset="0"/>
                <a:cs typeface="Calibri Light" panose="020F0302020204030204" pitchFamily="34" charset="0"/>
              </a:rPr>
              <a:t>. Identifying the box with the highest confidence.</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2. Calculate the iou between the highest confidence box each of the other boxes.</a:t>
            </a:r>
            <a:br>
              <a:rPr lang="en-IN" sz="2200" cap="none" dirty="0">
                <a:latin typeface="Calibri Light" panose="020F0302020204030204" pitchFamily="34" charset="0"/>
                <a:ea typeface="Calibri Light" panose="020F0302020204030204" pitchFamily="34" charset="0"/>
                <a:cs typeface="Calibri Light" panose="020F0302020204030204" pitchFamily="34" charset="0"/>
              </a:rPr>
            </a:br>
            <a:r>
              <a:rPr lang="en-IN" sz="2200" cap="none" dirty="0">
                <a:latin typeface="Calibri Light" panose="020F0302020204030204" pitchFamily="34" charset="0"/>
                <a:ea typeface="Calibri Light" panose="020F0302020204030204" pitchFamily="34" charset="0"/>
                <a:cs typeface="Calibri Light" panose="020F0302020204030204" pitchFamily="34" charset="0"/>
              </a:rPr>
              <a:t>3. Suppress boxes with iou above a selected threshold(usually 0.3).</a:t>
            </a:r>
          </a:p>
        </p:txBody>
      </p:sp>
      <p:pic>
        <p:nvPicPr>
          <p:cNvPr id="4" name="Picture 3">
            <a:extLst>
              <a:ext uri="{FF2B5EF4-FFF2-40B4-BE49-F238E27FC236}">
                <a16:creationId xmlns:a16="http://schemas.microsoft.com/office/drawing/2014/main" id="{9D0FFA77-52ED-109C-017B-FEE4BEB3F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108" y="3552524"/>
            <a:ext cx="5178392" cy="2174507"/>
          </a:xfrm>
          <a:prstGeom prst="rect">
            <a:avLst/>
          </a:prstGeom>
        </p:spPr>
      </p:pic>
    </p:spTree>
    <p:extLst>
      <p:ext uri="{BB962C8B-B14F-4D97-AF65-F5344CB8AC3E}">
        <p14:creationId xmlns:p14="http://schemas.microsoft.com/office/powerpoint/2010/main" val="16382330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512</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Gill Sans MT</vt:lpstr>
      <vt:lpstr>Gallery</vt:lpstr>
      <vt:lpstr>object detection:</vt:lpstr>
      <vt:lpstr>Yolo (you only looks once):</vt:lpstr>
      <vt:lpstr>Yolo Steps:</vt:lpstr>
      <vt:lpstr>Each cell predicts B bounding boxes, B is equal to two so each cell is filled with two boxes. And what we mean by each cell is responsible for keeping two bounding boxes is that the centre of the bounding box also within the cell and that cell should predict that bounding box.  A cell is responsible for detecting an object if the objects bounding box falls within the cell.(note that each cell has two centre points.) </vt:lpstr>
      <vt:lpstr>Return bounding boxes with confidence threshold.  In second step what happens you see there’s a lot of different bounding boxes there that don’t contain anything.so we would set some confidence threshold, anything below the confidence interval  is just get removed and we return when the boxes of the confidence interval. all the  boxes are gone and then this box, which has a higher confidence interval should go there, would be returned and the rest of these will go somewhere else.</vt:lpstr>
      <vt:lpstr>How bounding boxes are encoded:  Lets use a simple example where there are 3*3 cells (s=3),each cell predicts 1 bounding box(b=1) and objects are either dog=1 or car=2 for each cell, cnn predicts a vector y.</vt:lpstr>
      <vt:lpstr>Encoding multiple bounding boxes:      what happens if we predict multiple bounding boxes per cell (B&gt;1).we simply augment y.   Notice that y has 5B+c elements(c is the number of classes).</vt:lpstr>
      <vt:lpstr>Measuring performance with IOU:      Intersection over union (IOU) measures the overlap between two bounding boxes.     During the training ,we calculate the IOU between a actual bounding box and  predicted bounding box.   </vt:lpstr>
      <vt:lpstr>Double counting objects(non-max SUPPRESSION):         Sometimes the same object will be detected multiple times. Non-max suppression solves multiple counting by removing the box with lower confidence probability when the iou between  2 boxes with the same label is above some threshold.   1. Identifying the box with the highest confidence. 2. Calculate the iou between the highest confidence box each of the other boxes. 3. Suppress boxes with iou above a selected threshold(usually 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dc:title>
  <dc:creator>Home</dc:creator>
  <cp:lastModifiedBy>Home</cp:lastModifiedBy>
  <cp:revision>19</cp:revision>
  <dcterms:created xsi:type="dcterms:W3CDTF">2023-01-17T09:07:02Z</dcterms:created>
  <dcterms:modified xsi:type="dcterms:W3CDTF">2023-01-17T11:18:16Z</dcterms:modified>
</cp:coreProperties>
</file>