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6" r:id="rId1"/>
  </p:sldMasterIdLst>
  <p:notesMasterIdLst>
    <p:notesMasterId r:id="rId31"/>
  </p:notesMasterIdLst>
  <p:handoutMasterIdLst>
    <p:handoutMasterId r:id="rId32"/>
  </p:handoutMasterIdLst>
  <p:sldIdLst>
    <p:sldId id="551" r:id="rId2"/>
    <p:sldId id="553" r:id="rId3"/>
    <p:sldId id="577" r:id="rId4"/>
    <p:sldId id="554" r:id="rId5"/>
    <p:sldId id="581" r:id="rId6"/>
    <p:sldId id="588" r:id="rId7"/>
    <p:sldId id="578" r:id="rId8"/>
    <p:sldId id="552" r:id="rId9"/>
    <p:sldId id="580" r:id="rId10"/>
    <p:sldId id="582" r:id="rId11"/>
    <p:sldId id="587" r:id="rId12"/>
    <p:sldId id="579" r:id="rId13"/>
    <p:sldId id="584" r:id="rId14"/>
    <p:sldId id="586" r:id="rId15"/>
    <p:sldId id="585" r:id="rId16"/>
    <p:sldId id="591" r:id="rId17"/>
    <p:sldId id="592" r:id="rId18"/>
    <p:sldId id="589" r:id="rId19"/>
    <p:sldId id="590" r:id="rId20"/>
    <p:sldId id="583" r:id="rId21"/>
    <p:sldId id="594" r:id="rId22"/>
    <p:sldId id="593" r:id="rId23"/>
    <p:sldId id="595" r:id="rId24"/>
    <p:sldId id="596" r:id="rId25"/>
    <p:sldId id="597" r:id="rId26"/>
    <p:sldId id="598" r:id="rId27"/>
    <p:sldId id="599" r:id="rId28"/>
    <p:sldId id="600" r:id="rId29"/>
    <p:sldId id="574" r:id="rId30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1FBF10D7-9CB4-498F-B754-CF0C5A9DFB5D}">
          <p14:sldIdLst>
            <p14:sldId id="551"/>
            <p14:sldId id="553"/>
            <p14:sldId id="577"/>
            <p14:sldId id="554"/>
            <p14:sldId id="581"/>
            <p14:sldId id="588"/>
            <p14:sldId id="578"/>
            <p14:sldId id="552"/>
            <p14:sldId id="580"/>
            <p14:sldId id="582"/>
            <p14:sldId id="587"/>
            <p14:sldId id="579"/>
            <p14:sldId id="584"/>
            <p14:sldId id="586"/>
            <p14:sldId id="585"/>
            <p14:sldId id="591"/>
            <p14:sldId id="592"/>
            <p14:sldId id="589"/>
            <p14:sldId id="590"/>
            <p14:sldId id="583"/>
            <p14:sldId id="5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3399"/>
    <a:srgbClr val="4D4D4D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84" autoAdjust="0"/>
    <p:restoredTop sz="88477" autoAdjust="0"/>
  </p:normalViewPr>
  <p:slideViewPr>
    <p:cSldViewPr>
      <p:cViewPr>
        <p:scale>
          <a:sx n="50" d="100"/>
          <a:sy n="50" d="100"/>
        </p:scale>
        <p:origin x="-1450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8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51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658F33-5EC5-42E6-8BCD-6FF64A44F60F}" type="datetime1">
              <a:rPr lang="es-ES"/>
              <a:pPr>
                <a:defRPr/>
              </a:pPr>
              <a:t>25/05/2014</a:t>
            </a:fld>
            <a:endParaRPr lang="es-E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511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399588"/>
            <a:ext cx="29511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ADC6E35-0924-40EE-864E-82C4E056054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91074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A678D58-2F5E-4A6D-83B2-664721546B9C}" type="datetime1">
              <a:rPr lang="en-GB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Haga clic para modificar el estilo de texto del patrón</a:t>
            </a:r>
          </a:p>
          <a:p>
            <a:pPr lvl="1"/>
            <a:r>
              <a:rPr lang="en-GB" noProof="0" smtClean="0"/>
              <a:t>Segundo nivel</a:t>
            </a:r>
          </a:p>
          <a:p>
            <a:pPr lvl="2"/>
            <a:r>
              <a:rPr lang="en-GB" noProof="0" smtClean="0"/>
              <a:t>Tercer nivel</a:t>
            </a:r>
          </a:p>
          <a:p>
            <a:pPr lvl="3"/>
            <a:r>
              <a:rPr lang="en-GB" noProof="0" smtClean="0"/>
              <a:t>Cuarto nivel</a:t>
            </a:r>
          </a:p>
          <a:p>
            <a:pPr lvl="4"/>
            <a:r>
              <a:rPr lang="en-GB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D655B01-7AA9-424B-856D-E0154839B5C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45027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censius.co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licias.dia.fi.upm.es/~vrodriguez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1BBF-7484-4919-83A2-A621765F01A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233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678D58-2F5E-4A6D-83B2-664721546B9C}" type="datetime1">
              <a:rPr lang="en-GB" smtClean="0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655B01-7AA9-424B-856D-E0154839B5C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678D58-2F5E-4A6D-83B2-664721546B9C}" type="datetime1">
              <a:rPr lang="en-GB" smtClean="0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655B01-7AA9-424B-856D-E0154839B5C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678D58-2F5E-4A6D-83B2-664721546B9C}" type="datetime1">
              <a:rPr lang="en-GB" smtClean="0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655B01-7AA9-424B-856D-E0154839B5C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Yet, there</a:t>
            </a:r>
            <a:r>
              <a:rPr lang="es-ES" baseline="0" smtClean="0"/>
              <a:t> is nothing like the XACML PDP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678D58-2F5E-4A6D-83B2-664721546B9C}" type="datetime1">
              <a:rPr lang="en-GB" smtClean="0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655B01-7AA9-424B-856D-E0154839B5C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This license has been slightly simplified due to space reasonsodrl:operator odrl:lteq should be present in the constraints.</a:t>
            </a:r>
          </a:p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678D58-2F5E-4A6D-83B2-664721546B9C}" type="datetime1">
              <a:rPr lang="en-GB" smtClean="0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655B01-7AA9-424B-856D-E0154839B5C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1BBF-7484-4919-83A2-A621765F01AE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233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smtClean="0">
                <a:latin typeface="Courier New" pitchFamily="49" charset="0"/>
                <a:cs typeface="Courier New" pitchFamily="49" charset="0"/>
                <a:hlinkClick r:id="rId3"/>
              </a:rPr>
              <a:t>http://licensius.com/</a:t>
            </a:r>
            <a:endParaRPr lang="es-ES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smtClean="0">
                <a:latin typeface="Courier New" pitchFamily="49" charset="0"/>
                <a:cs typeface="Courier New" pitchFamily="49" charset="0"/>
                <a:hlinkClick r:id="rId4"/>
              </a:rPr>
              <a:t>http://delicias.dia.fi.upm.es/~vrodriguez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678D58-2F5E-4A6D-83B2-664721546B9C}" type="datetime1">
              <a:rPr lang="en-GB" smtClean="0"/>
              <a:pPr>
                <a:defRPr/>
              </a:pPr>
              <a:t>25/05/2014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655B01-7AA9-424B-856D-E0154839B5C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29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2" descr="logo_f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33" descr="logo_up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24883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7CF4F803-0A20-405B-9BA4-A458FB2282E0}" type="datetime1">
              <a:rPr lang="es-ES"/>
              <a:pPr>
                <a:defRPr/>
              </a:pPr>
              <a:t>25/05/2014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79EBF-53B9-4F2D-AC79-C7A4AA26E9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Asunción Gómez Pérez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770D-BC92-4B3D-A75B-1E9D33C105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Asunción Gómez Pérez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B433-6323-451F-938B-6416CA5578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Asunción Gómez Pérez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6AE44-E4FA-4102-9F54-E53C545624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Asunción Gómez Pérez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Diapositiva </a:t>
            </a:r>
            <a:fld id="{4EDF5D83-0EF5-4BBA-A24C-F31194ACD9C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8330B-0CB1-4DBA-8B50-0DE42D5036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6B2A3-F88E-4041-88B4-4C42B942FB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A018-B7E8-46C0-9BA2-64639E9BCA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CDEC-9665-4A0C-B27B-C2F976C171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C74-494E-443A-BB96-4703CC9479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….</a:t>
            </a: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1D40A-D9AA-4BCB-A4C6-6E63EB13F1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Asunción Gómez Pérez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611C8-C569-41F2-AF59-F913F46C19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Asunción Gómez Pérez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1026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1" name="Text Box 1027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2" name="Text Box 1028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4101" name="Picture 1029" descr="Circulos_grismuyclaro_comp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30" descr="Pie_azu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5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3306" y="6629400"/>
            <a:ext cx="130969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s-ES" smtClean="0"/>
              <a:t>Diapositiva </a:t>
            </a:r>
            <a:fld id="{FFBF37F3-F5D2-4328-962D-FCACFF76127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4104" name="Picture 1032" descr="logo_peq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4106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24781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smtClean="0"/>
            </a:lvl1pPr>
          </a:lstStyle>
          <a:p>
            <a:pPr>
              <a:defRPr/>
            </a:pPr>
            <a:r>
              <a:rPr lang="es-ES" smtClean="0"/>
              <a:t>Rights Declaration in Linked Data</a:t>
            </a: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licias.dia.fi.upm.es/~vrodriguez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43200" y="990600"/>
            <a:ext cx="6172200" cy="2938466"/>
          </a:xfrm>
        </p:spPr>
        <p:txBody>
          <a:bodyPr/>
          <a:lstStyle/>
          <a:p>
            <a:r>
              <a:rPr lang="es-ES_tradnl" smtClean="0"/>
              <a:t/>
            </a:r>
            <a:br>
              <a:rPr lang="es-ES_tradnl" smtClean="0"/>
            </a:br>
            <a:r>
              <a:rPr lang="es-ES_tradnl" smtClean="0"/>
              <a:t>ODRL2.0: </a:t>
            </a:r>
            <a:br>
              <a:rPr lang="es-ES_tradnl" smtClean="0"/>
            </a:br>
            <a:r>
              <a:rPr lang="es-ES_tradnl" sz="2000" b="0" smtClean="0"/>
              <a:t>A Rights Expression Language and a Policy Language</a:t>
            </a:r>
            <a:br>
              <a:rPr lang="es-ES_tradnl" sz="2000" b="0" smtClean="0"/>
            </a:br>
            <a:r>
              <a:rPr lang="es-ES_tradnl" sz="2000" b="0" smtClean="0"/>
              <a:t/>
            </a:r>
            <a:br>
              <a:rPr lang="es-ES_tradnl" sz="2000" b="0" smtClean="0"/>
            </a:br>
            <a:r>
              <a:rPr lang="es-ES_tradnl" sz="2000" i="1" smtClean="0"/>
              <a:t/>
            </a:r>
            <a:br>
              <a:rPr lang="es-ES_tradnl" sz="2000" i="1" smtClean="0"/>
            </a:br>
            <a:r>
              <a:rPr lang="es-ES_tradnl" sz="2400" i="1" smtClean="0"/>
              <a:t>Tutorial: </a:t>
            </a:r>
            <a:r>
              <a:rPr lang="en-US" sz="2400" i="1" smtClean="0"/>
              <a:t>Rights and Licenses for Linked Data</a:t>
            </a:r>
            <a:br>
              <a:rPr lang="en-US" sz="2400" i="1" smtClean="0"/>
            </a:br>
            <a:r>
              <a:rPr lang="en-US" sz="1800" smtClean="0"/>
              <a:t>within the European Semantic Web Conference 2014 ESWC14 </a:t>
            </a:r>
            <a:endParaRPr lang="es-ES" sz="24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86050" y="4143380"/>
            <a:ext cx="6143668" cy="27146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_tradnl" sz="2000" b="1" smtClean="0"/>
              <a:t>Víctor Rodríguez-Doncel</a:t>
            </a:r>
          </a:p>
          <a:p>
            <a:pPr>
              <a:spcBef>
                <a:spcPts val="0"/>
              </a:spcBef>
            </a:pPr>
            <a:endParaRPr lang="es-ES_tradnl" sz="2000" smtClean="0"/>
          </a:p>
          <a:p>
            <a:pPr>
              <a:spcBef>
                <a:spcPts val="0"/>
              </a:spcBef>
            </a:pPr>
            <a:r>
              <a:rPr lang="es-ES_tradnl" sz="2000" i="1" err="1" smtClean="0"/>
              <a:t>Ontology</a:t>
            </a:r>
            <a:r>
              <a:rPr lang="es-ES_tradnl" sz="2000" i="1" smtClean="0"/>
              <a:t> </a:t>
            </a:r>
            <a:r>
              <a:rPr lang="es-ES_tradnl" sz="2000" i="1" err="1"/>
              <a:t>Engineering</a:t>
            </a:r>
            <a:r>
              <a:rPr lang="es-ES_tradnl" sz="2000" i="1"/>
              <a:t> </a:t>
            </a:r>
            <a:r>
              <a:rPr lang="es-ES_tradnl" sz="2000" i="1" err="1"/>
              <a:t>Group</a:t>
            </a:r>
            <a:r>
              <a:rPr lang="es-ES_tradnl" sz="2000" i="1"/>
              <a:t> </a:t>
            </a:r>
          </a:p>
          <a:p>
            <a:pPr>
              <a:spcBef>
                <a:spcPts val="0"/>
              </a:spcBef>
            </a:pPr>
            <a:r>
              <a:rPr lang="es-ES_tradnl" sz="2000" i="1"/>
              <a:t>Universidad Politécnica de Madrid (</a:t>
            </a:r>
            <a:r>
              <a:rPr lang="es-ES_tradnl" sz="2000" i="1" err="1"/>
              <a:t>Spain</a:t>
            </a:r>
            <a:r>
              <a:rPr lang="es-ES_tradnl" sz="2000" i="1"/>
              <a:t>)</a:t>
            </a:r>
          </a:p>
          <a:p>
            <a:pPr>
              <a:spcBef>
                <a:spcPts val="0"/>
              </a:spcBef>
            </a:pPr>
            <a:endParaRPr lang="es-ES_tradnl" sz="2000" smtClean="0"/>
          </a:p>
          <a:p>
            <a:r>
              <a:rPr lang="en-US" sz="2400" smtClean="0"/>
              <a:t>Hersonissos (Greece)</a:t>
            </a:r>
          </a:p>
          <a:p>
            <a:r>
              <a:rPr lang="en-US" sz="2400" smtClean="0"/>
              <a:t>2014.05.26</a:t>
            </a:r>
            <a:endParaRPr lang="es-ES_tradnl" sz="2400" smtClean="0"/>
          </a:p>
        </p:txBody>
      </p:sp>
    </p:spTree>
    <p:extLst>
      <p:ext uri="{BB962C8B-B14F-4D97-AF65-F5344CB8AC3E}">
        <p14:creationId xmlns:p14="http://schemas.microsoft.com/office/powerpoint/2010/main" xmlns="" val="6095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Advanced ODRL2.0 (informative)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smtClean="0"/>
              <a:t>Boolean operators</a:t>
            </a:r>
          </a:p>
          <a:p>
            <a:pPr lvl="1"/>
            <a:r>
              <a:rPr lang="en-US" smtClean="0"/>
              <a:t>Extended Relations may tie Permission, Prohibition, Duty, and Constraint entities together with an AND, OR or XOR relationship.</a:t>
            </a:r>
          </a:p>
          <a:p>
            <a:r>
              <a:rPr lang="en-US" b="1" smtClean="0"/>
              <a:t>Rule as an abstraction</a:t>
            </a:r>
          </a:p>
          <a:p>
            <a:pPr lvl="1"/>
            <a:r>
              <a:rPr lang="es-ES" smtClean="0"/>
              <a:t>Superclass Permission, Prohibition and Duty</a:t>
            </a:r>
          </a:p>
          <a:p>
            <a:pPr lvl="1">
              <a:buNone/>
            </a:pPr>
            <a:endParaRPr lang="es-ES" smtClean="0"/>
          </a:p>
          <a:p>
            <a:pPr lvl="1"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pic>
        <p:nvPicPr>
          <p:cNvPr id="81924" name="Picture 4" descr="https://www.w3.org/community/odrl/files/2011/11/exp-abstract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143248"/>
            <a:ext cx="4429156" cy="3507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Advanced ODRL2.0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Conflict management</a:t>
            </a:r>
          </a:p>
          <a:p>
            <a:pPr lvl="1"/>
            <a:r>
              <a:rPr lang="es-ES" smtClean="0"/>
              <a:t>The precedence between policies can be declared</a:t>
            </a:r>
          </a:p>
          <a:p>
            <a:pPr lvl="1"/>
            <a:r>
              <a:rPr lang="es-ES" smtClean="0"/>
              <a:t>Default handling of policies</a:t>
            </a:r>
          </a:p>
          <a:p>
            <a:r>
              <a:rPr lang="es-ES" smtClean="0"/>
              <a:t>Inheritance in policies:</a:t>
            </a:r>
          </a:p>
          <a:p>
            <a:pPr lvl="1"/>
            <a:r>
              <a:rPr lang="es-ES" smtClean="0"/>
              <a:t>Policies can be inherited</a:t>
            </a:r>
          </a:p>
          <a:p>
            <a:r>
              <a:rPr lang="es-ES" smtClean="0"/>
              <a:t>Subsequent policies can be defined (nextPolicy)</a:t>
            </a:r>
          </a:p>
          <a:p>
            <a:pPr lvl="1"/>
            <a:r>
              <a:rPr lang="es-ES" smtClean="0"/>
              <a:t>Useful to impose restrictions on re-distribution</a:t>
            </a:r>
          </a:p>
          <a:p>
            <a:r>
              <a:rPr lang="es-ES" smtClean="0"/>
              <a:t>Remedies (informative)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 </a:t>
            </a:r>
            <a:fld id="{4EDF5D83-0EF5-4BBA-A24C-F31194ACD9C4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6" name="Picture 2" descr="Reme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572008"/>
            <a:ext cx="5889940" cy="2057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ODRL2.0 Encodings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714356"/>
            <a:ext cx="7772400" cy="5257800"/>
          </a:xfrm>
        </p:spPr>
        <p:txBody>
          <a:bodyPr/>
          <a:lstStyle/>
          <a:p>
            <a:r>
              <a:rPr lang="es-ES" smtClean="0"/>
              <a:t>XML encoding</a:t>
            </a:r>
          </a:p>
          <a:p>
            <a:pPr lvl="1"/>
            <a:r>
              <a:rPr lang="es-ES" smtClean="0"/>
              <a:t>The only finished specification</a:t>
            </a:r>
          </a:p>
          <a:p>
            <a:r>
              <a:rPr lang="es-ES" smtClean="0"/>
              <a:t>JSON encoding</a:t>
            </a:r>
          </a:p>
          <a:p>
            <a:pPr lvl="1"/>
            <a:r>
              <a:rPr lang="es-ES" smtClean="0"/>
              <a:t>Suitable to be embedded in XMP</a:t>
            </a:r>
          </a:p>
          <a:p>
            <a:r>
              <a:rPr lang="es-ES" smtClean="0"/>
              <a:t>RDF encoding</a:t>
            </a:r>
          </a:p>
          <a:p>
            <a:pPr lvl="1"/>
            <a:r>
              <a:rPr lang="es-ES" smtClean="0"/>
              <a:t>Based on the ODRL Ontology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pic>
        <p:nvPicPr>
          <p:cNvPr id="84994" name="Picture 2" descr="ODRL 2.0 Ontology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357430"/>
            <a:ext cx="5715040" cy="4080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Examples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 first example of ODRL RDF policy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857224" y="178592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@base &lt;http://example.com/&gt;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odrl: &lt;http://w3.org/ns/odrl/2/&gt;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dct: &lt;http://purl.org/dc/terms/&gt;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&lt;/asset:9898&gt; dct:license &lt;/policy:0099&gt;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&lt;/policy:0099&gt;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odrl:Set;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odrl:reproduce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odrl:prohibition odrl:modify 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 flipV="1">
            <a:off x="3143240" y="2428868"/>
            <a:ext cx="2500330" cy="14287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5715008" y="214311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The Dublin Core license element can introduce the poliy</a:t>
            </a:r>
          </a:p>
        </p:txBody>
      </p:sp>
      <p:cxnSp>
        <p:nvCxnSpPr>
          <p:cNvPr id="14" name="13 Conector recto de flecha"/>
          <p:cNvCxnSpPr/>
          <p:nvPr/>
        </p:nvCxnSpPr>
        <p:spPr bwMode="auto">
          <a:xfrm flipV="1">
            <a:off x="2928926" y="3071810"/>
            <a:ext cx="2500330" cy="14287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5500694" y="278605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The Set element asserts the permissions and prohibitions</a:t>
            </a:r>
          </a:p>
        </p:txBody>
      </p:sp>
      <p:pic>
        <p:nvPicPr>
          <p:cNvPr id="88068" name="Picture 4" descr="Set In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4143404" cy="2447308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4572000" y="40005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&lt;/policy:0099&gt;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odrl:Set;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&lt;/asset:9898&gt;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odrl:reproduce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odrl:prohibition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odrl:Prohibition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&lt;/asset:9898&gt;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odrl:modify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 bwMode="auto">
          <a:xfrm flipV="1">
            <a:off x="6072198" y="3857628"/>
            <a:ext cx="785818" cy="285752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6929454" y="3500438"/>
            <a:ext cx="22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Equivalent, verbose version</a:t>
            </a:r>
          </a:p>
        </p:txBody>
      </p:sp>
      <p:cxnSp>
        <p:nvCxnSpPr>
          <p:cNvPr id="21" name="20 Conector recto de flecha"/>
          <p:cNvCxnSpPr/>
          <p:nvPr/>
        </p:nvCxnSpPr>
        <p:spPr bwMode="auto">
          <a:xfrm rot="5400000">
            <a:off x="5179223" y="5393545"/>
            <a:ext cx="1714512" cy="214314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CuadroTexto"/>
          <p:cNvSpPr txBox="1"/>
          <p:nvPr/>
        </p:nvSpPr>
        <p:spPr>
          <a:xfrm>
            <a:off x="5214942" y="6273225"/>
            <a:ext cx="392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In the absence of assignee, it means “all”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Examples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Example of Offer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90114" name="Picture 2" descr="Offer In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4440714" cy="3500438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3643306" y="1142984"/>
            <a:ext cx="550069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&lt;/policy:0231&gt;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odrl:Offer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&lt;/music:4545&gt;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odrl:assigner &lt;/sony:10&gt;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odrl:play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odrl:duty _:requirements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&lt;/music:4545&gt;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odrl:assigner &lt;/sony:10&gt;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odrl:copy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odrl:duty _:requirements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odrl:constraint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a odrl:Constraint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odrl:count 1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odrl:operator odrl:lteq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]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_:requirements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odrl:Duty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odrl:action odrl:pay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odrl:target &lt;/ubl:AUD0.50&gt;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&lt;/sony:10&gt; a odrl:Party 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4500562" y="5357802"/>
            <a:ext cx="2786082" cy="642966"/>
          </a:xfrm>
          <a:prstGeom prst="roundRect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15008" y="5072074"/>
            <a:ext cx="221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Payment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429388" y="1285860"/>
            <a:ext cx="271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The offer is personalized</a:t>
            </a:r>
          </a:p>
        </p:txBody>
      </p:sp>
      <p:cxnSp>
        <p:nvCxnSpPr>
          <p:cNvPr id="11" name="10 Conector recto de flecha"/>
          <p:cNvCxnSpPr/>
          <p:nvPr/>
        </p:nvCxnSpPr>
        <p:spPr bwMode="auto">
          <a:xfrm rot="5400000" flipH="1" flipV="1">
            <a:off x="7465239" y="1821645"/>
            <a:ext cx="571504" cy="7143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Agreement Inst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597" y="2643182"/>
            <a:ext cx="5048403" cy="406238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Examples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714356"/>
            <a:ext cx="7772400" cy="5257800"/>
          </a:xfrm>
        </p:spPr>
        <p:txBody>
          <a:bodyPr/>
          <a:lstStyle/>
          <a:p>
            <a:r>
              <a:rPr lang="es-ES" smtClean="0"/>
              <a:t>Example of agreement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85720" y="1214422"/>
            <a:ext cx="842965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&lt;/policy:9001&gt;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odrl:Agreement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&lt;/music:4545&gt;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odrl:assigner &lt;/sony:10&gt;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odrl:assignee &lt;/billie:888&gt;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odrl:play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odrl:duty _:requirements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&lt;/music:4545&gt;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odrl:assigner &lt;/sony:10&gt;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odrl:assignee &lt;/billie:888&gt;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odrl:copy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odrl:duty _:requirements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odrl:constraint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a odrl:Constraint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odrl:count 1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odrl:operator odrl:lteq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]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_:requirements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odrl:Duty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odrl:action odrl:pay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odrl:target &lt;/ubl:AUD0.50&gt;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&lt;/sony:10&gt; a odrl:Party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&lt;/billie:888&gt; a odrl:Party 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8 Conector recto de flecha"/>
          <p:cNvCxnSpPr/>
          <p:nvPr/>
        </p:nvCxnSpPr>
        <p:spPr bwMode="auto">
          <a:xfrm rot="5400000" flipH="1" flipV="1">
            <a:off x="3464711" y="2393149"/>
            <a:ext cx="2214578" cy="142876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5214942" y="1714488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Multiple constraints are understood as “all of them must be satisfied”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Examples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Example of ticket</a:t>
            </a:r>
          </a:p>
          <a:p>
            <a:pPr lvl="1"/>
            <a:r>
              <a:rPr lang="en-US" smtClean="0"/>
              <a:t>A ticket is a token: expresses the play permission for the target asset; any valid holder of this ticket may exercise this permission before the end of the year.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14282" y="3500438"/>
            <a:ext cx="84296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@base &lt;http://example.com/&gt;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odrl: &lt;http://w3.org/ns/odrl/2/&gt;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xsd: &lt;http://www.w3.org/2001/XMLSchema#&gt;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&lt;/policy:0811&gt;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odrl:Ticket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odrl:play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&lt;/game:4589&gt;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odrl:constraint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a odrl:Constraint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odrl:operator odrl:lteq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odrl:dateTime "2014-12-31"^^xsd:date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]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3186" name="Picture 2" descr="Ticket In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3" y="3071810"/>
            <a:ext cx="4650077" cy="2357454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 bwMode="auto">
          <a:xfrm>
            <a:off x="1356244" y="4646654"/>
            <a:ext cx="943704" cy="0"/>
          </a:xfrm>
          <a:prstGeom prst="lin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Examples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8243918" cy="5257800"/>
          </a:xfrm>
        </p:spPr>
        <p:txBody>
          <a:bodyPr/>
          <a:lstStyle/>
          <a:p>
            <a:r>
              <a:rPr lang="es-ES" smtClean="0"/>
              <a:t>Example of request</a:t>
            </a:r>
          </a:p>
          <a:p>
            <a:pPr lvl="1"/>
            <a:r>
              <a:rPr lang="en-US" smtClean="0"/>
              <a:t>The Party has requested the Permission to display the target Asset</a:t>
            </a:r>
          </a:p>
          <a:p>
            <a:pPr lvl="1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 </a:t>
            </a:r>
            <a:fld id="{4EDF5D83-0EF5-4BBA-A24C-F31194ACD9C4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42844" y="3071810"/>
            <a:ext cx="84296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@base &lt;http://example.com/&gt;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odrl: &lt;http://w3.org/ns/odrl/2/&gt;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&lt;/policy:04311&gt;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odrl:Request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odrl:permission [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odrl:action odrl:display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odrl:assignee &lt;/guest:0589&gt;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odrl:target &lt;/news:0099&gt;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] .</a:t>
            </a:r>
          </a:p>
          <a:p>
            <a:pPr algn="l"/>
            <a:endParaRPr lang="es-ES" sz="12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&lt;/guest:0589&gt; a odrl:Party 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62" name="Picture 2" descr="Request Inst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00240"/>
            <a:ext cx="4794383" cy="2370523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 bwMode="auto">
          <a:xfrm>
            <a:off x="1475656" y="4005064"/>
            <a:ext cx="943704" cy="0"/>
          </a:xfrm>
          <a:prstGeom prst="lin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 2.0 for Linked Data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066800"/>
            <a:ext cx="8715436" cy="1504944"/>
          </a:xfrm>
        </p:spPr>
        <p:txBody>
          <a:bodyPr/>
          <a:lstStyle/>
          <a:p>
            <a:r>
              <a:rPr lang="es-ES" smtClean="0"/>
              <a:t>ODRL 2.0 policies can be used to govern access to Linked Data</a:t>
            </a:r>
          </a:p>
          <a:p>
            <a:pPr marL="0">
              <a:buNone/>
            </a:pPr>
            <a:r>
              <a:rPr lang="es-ES" sz="1800" smtClean="0"/>
              <a:t>Example of access to Linked Data for a price (15EUR for the dataset or 0.01EUR for a triple thereof)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357290" y="1964353"/>
            <a:ext cx="75009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gr:    &lt;http://purl.org/goodrelations/&gt;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dcat:  &lt;http://www.w3.org/ns/dcat#&gt; .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&lt;http://salonica.dia.fi.upm.es/ldr/policy/cdaddba4-fc2e-4ee0-a784-e62f1db259bf&gt;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                odrl:Set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rdfs:label       "License Offering Paid Linked Data"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odrl:permission  [ a           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odrl:target  &lt;http://example.org/dataset/ds01&gt;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odrl:action  odrl:reproduce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odrl:duty    [ a                     odrl:Duty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rdfs:label            "Pay"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gr:UnitOfMeasurement  dcat:Dataset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gr:amountOfThisGood   "1"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odrl:action           odrl:pay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odrl:target           "15,00 EUR"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]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] , [ a            odrl:Permission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odrl:action  odrl:reproduce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odrl:target  &lt;http://example.org/dataset/ds01&gt;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odrl:duty    [ a                     odrl:Duty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rdfs:label            "Pay"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gr:UnitOfMeasurement  rdf:Statement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gr:amountOfThisGood   "1"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odrl:action           odrl:pay ;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odrl:target           "0,01 EUR"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/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] ..</a:t>
            </a:r>
            <a:endParaRPr lang="es-ES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6 Conector recto de flecha"/>
          <p:cNvCxnSpPr/>
          <p:nvPr/>
        </p:nvCxnSpPr>
        <p:spPr bwMode="auto">
          <a:xfrm rot="10800000" flipV="1">
            <a:off x="1857356" y="3214686"/>
            <a:ext cx="2000264" cy="5000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CuadroTexto"/>
          <p:cNvSpPr txBox="1"/>
          <p:nvPr/>
        </p:nvSpPr>
        <p:spPr>
          <a:xfrm>
            <a:off x="142844" y="3857628"/>
            <a:ext cx="357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rgbClr val="C00000"/>
                </a:solidFill>
              </a:rPr>
              <a:t>The target can be an ontology, a dataset, a SPARQL endpoint…</a:t>
            </a:r>
          </a:p>
          <a:p>
            <a:pPr algn="l"/>
            <a:r>
              <a:rPr lang="es-ES" sz="1600" smtClean="0">
                <a:solidFill>
                  <a:srgbClr val="C00000"/>
                </a:solidFill>
              </a:rPr>
              <a:t>…or a SPARQL query itself or a triple pattern: {mysubject, ?p , ?o}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0" y="5500702"/>
            <a:ext cx="45005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Tutorial in the next door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Schema.org &amp; GoodRelations</a:t>
            </a:r>
            <a:b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Web of Data for E-Commerce for Researchers and Practitioners</a:t>
            </a:r>
            <a:endParaRPr lang="es-E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285728"/>
            <a:ext cx="7772400" cy="304800"/>
          </a:xfrm>
        </p:spPr>
        <p:txBody>
          <a:bodyPr/>
          <a:lstStyle/>
          <a:p>
            <a:r>
              <a:rPr lang="es-ES" smtClean="0"/>
              <a:t>ODRL 2.0 for Linked Data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19</a:t>
            </a:fld>
            <a:r>
              <a:rPr lang="es-ES" smtClean="0"/>
              <a:t> </a:t>
            </a:r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42844" y="1428736"/>
            <a:ext cx="9001156" cy="5447645"/>
          </a:xfrm>
          <a:prstGeom prst="rect">
            <a:avLst/>
          </a:prstGeom>
          <a:ln cap="rnd"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rdf:   &lt;http://www.w3.org/1999/02/22-rdf-syntax-ns#&gt; .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rdfs:  &lt;http://www.w3.org/2000/01/rdf-schema#&gt; .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dcat:  &lt;http://www.w3.org/ns/dcat#&gt; .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dct:   &lt;http://purl.org/dc/terms/&gt; .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odrl:  &lt;http://www.w3.org/ns/odrl/2/&gt; . 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@prefix prov:  &lt;http://www.w3.org/ns/prov#&gt; .</a:t>
            </a:r>
          </a:p>
          <a:p>
            <a:pPr algn="l"/>
            <a:endParaRPr lang="es-ES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&lt;http://example-lr.com&gt; a dcat:Dataset ; </a:t>
            </a:r>
          </a:p>
          <a:p>
            <a:pPr algn="l"/>
            <a:r>
              <a:rPr lang="es-E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dct:license [ a           odrl:Policy;  </a:t>
            </a:r>
          </a:p>
          <a:p>
            <a:pPr algn="l"/>
            <a:r>
              <a:rPr lang="es-E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rdfs:comment  “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Gives access to the resource to Spanish research institutions.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Redistributing or transforming the work is forbidden” ;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odrl:permission [ a odrl:Permission;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odrl:action odrl:reproduce;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odrl:constraint [ a              odrl:Constraint;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odrl:industry  “Research”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],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[ a              odrl:Constraint;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odrl:location  “ES”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}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] ;</a:t>
            </a:r>
          </a:p>
          <a:p>
            <a:pPr algn="l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odrl:prohibition [ a odrl:Prohibition;</a:t>
            </a:r>
          </a:p>
          <a:p>
            <a:pPr algn="l"/>
            <a:r>
              <a:rPr lang="es-E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odrl:action odrl:derive, odrl:distribute</a:t>
            </a:r>
          </a:p>
          <a:p>
            <a:pPr algn="l"/>
            <a:r>
              <a:rPr lang="es-E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] ;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]; </a:t>
            </a:r>
          </a:p>
          <a:p>
            <a:pPr algn="l"/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2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prov:wasGeneratedBy [ </a:t>
            </a:r>
          </a:p>
          <a:p>
            <a:pPr algn="l"/>
            <a:r>
              <a:rPr lang="es-ES" sz="12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                   prov:endedAtTime "Thu Apr 03 00:07:07 CEST2014"^^xsd:date ; </a:t>
            </a:r>
          </a:p>
          <a:p>
            <a:pPr algn="l"/>
            <a:r>
              <a:rPr lang="es-ES" sz="12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                   prov:wasAssociatedWith “http://lr-provider.com"</a:t>
            </a:r>
          </a:p>
          <a:p>
            <a:pPr algn="l"/>
            <a:r>
              <a:rPr lang="es-ES" sz="12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                  ] </a:t>
            </a:r>
            <a:r>
              <a:rPr lang="es-E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s-ES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285" y="785794"/>
            <a:ext cx="8648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 algn="l">
              <a:buNone/>
            </a:pPr>
            <a:r>
              <a:rPr lang="en-US" sz="1800" b="1" smtClean="0">
                <a:solidFill>
                  <a:srgbClr val="7030A0"/>
                </a:solidFill>
              </a:rPr>
              <a:t>Resources</a:t>
            </a:r>
            <a:r>
              <a:rPr lang="en-US" sz="1800" smtClean="0">
                <a:solidFill>
                  <a:schemeClr val="tx1"/>
                </a:solidFill>
              </a:rPr>
              <a:t> can be provided with </a:t>
            </a:r>
            <a:r>
              <a:rPr lang="en-US" sz="1800" b="1" smtClean="0">
                <a:solidFill>
                  <a:srgbClr val="003399"/>
                </a:solidFill>
              </a:rPr>
              <a:t>provenance</a:t>
            </a:r>
            <a:r>
              <a:rPr lang="en-US" sz="1800" smtClean="0">
                <a:solidFill>
                  <a:schemeClr val="tx1"/>
                </a:solidFill>
              </a:rPr>
              <a:t> and flexible </a:t>
            </a:r>
            <a:r>
              <a:rPr lang="en-US" sz="1800" b="1" smtClean="0">
                <a:solidFill>
                  <a:srgbClr val="C00000"/>
                </a:solidFill>
              </a:rPr>
              <a:t>licenses</a:t>
            </a:r>
            <a:r>
              <a:rPr lang="en-US" sz="1800" smtClean="0">
                <a:solidFill>
                  <a:schemeClr val="tx1"/>
                </a:solidFill>
              </a:rPr>
              <a:t>. For example, </a:t>
            </a:r>
          </a:p>
          <a:p>
            <a:pPr marL="342900" lvl="2" indent="-342900" algn="l">
              <a:buNone/>
            </a:pPr>
            <a:r>
              <a:rPr lang="en-US" sz="1800" smtClean="0">
                <a:solidFill>
                  <a:schemeClr val="tx1"/>
                </a:solidFill>
              </a:rPr>
              <a:t>specifying  availability only for research institutions of a territory.</a:t>
            </a:r>
            <a:endParaRPr lang="es-ES" sz="1800" smtClean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 bwMode="auto">
          <a:xfrm rot="16200000" flipV="1">
            <a:off x="5857884" y="4143380"/>
            <a:ext cx="3071834" cy="35719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8 CuadroTexto"/>
          <p:cNvSpPr txBox="1"/>
          <p:nvPr/>
        </p:nvSpPr>
        <p:spPr>
          <a:xfrm>
            <a:off x="5214942" y="1928802"/>
            <a:ext cx="392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smtClean="0">
                <a:solidFill>
                  <a:schemeClr val="tx1"/>
                </a:solidFill>
              </a:rPr>
              <a:t>Provenance information together with licenses and digital signature provides a strong mechanism of TRUST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Contents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s-ES" smtClean="0"/>
              <a:t>What is ODRL</a:t>
            </a:r>
          </a:p>
          <a:p>
            <a:pPr marL="457200" indent="-457200"/>
            <a:r>
              <a:rPr lang="es-ES" smtClean="0"/>
              <a:t>ODRL2.0 Core Model</a:t>
            </a:r>
          </a:p>
          <a:p>
            <a:pPr marL="457200" indent="-457200"/>
            <a:r>
              <a:rPr lang="es-ES" smtClean="0"/>
              <a:t>ODRL2.0 Common Vocabulary</a:t>
            </a:r>
          </a:p>
          <a:p>
            <a:pPr marL="457200" indent="-457200"/>
            <a:r>
              <a:rPr lang="es-ES" smtClean="0"/>
              <a:t>ODRL2.0 Profiles</a:t>
            </a:r>
          </a:p>
          <a:p>
            <a:pPr marL="457200" indent="-457200"/>
            <a:r>
              <a:rPr lang="es-ES" smtClean="0"/>
              <a:t>Advanced ODRL 2.0</a:t>
            </a:r>
          </a:p>
          <a:p>
            <a:pPr marL="457200" indent="-457200"/>
            <a:r>
              <a:rPr lang="es-ES" smtClean="0"/>
              <a:t>Encodings</a:t>
            </a:r>
          </a:p>
          <a:p>
            <a:pPr marL="457200" indent="-457200"/>
            <a:r>
              <a:rPr lang="es-ES" smtClean="0"/>
              <a:t>Examples</a:t>
            </a:r>
          </a:p>
          <a:p>
            <a:pPr marL="457200" indent="-457200"/>
            <a:r>
              <a:rPr lang="es-ES" smtClean="0"/>
              <a:t>ODRL 2.0 for Linked Data </a:t>
            </a:r>
            <a:endParaRPr lang="es-ES" smtClean="0"/>
          </a:p>
          <a:p>
            <a:pPr marL="457200" indent="-45720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643306" y="6629400"/>
            <a:ext cx="1309694" cy="228600"/>
          </a:xfrm>
        </p:spPr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ODRL: rights and policies language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57364"/>
            <a:ext cx="64421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 to conditionally serve Linked Data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020483" y="785794"/>
            <a:ext cx="5123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smtClean="0">
                <a:solidFill>
                  <a:srgbClr val="C00000"/>
                </a:solidFill>
              </a:rPr>
              <a:t>http://conditional.linkeddata.es/</a:t>
            </a:r>
            <a:endParaRPr lang="es-ES" sz="2800">
              <a:solidFill>
                <a:srgbClr val="C0000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769877" cy="4929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0" y="642918"/>
            <a:ext cx="3357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example of ODRL being used to conditionally grant access to Linked Data</a:t>
            </a:r>
            <a:endParaRPr lang="es-E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43200" y="990600"/>
            <a:ext cx="6172200" cy="2938466"/>
          </a:xfrm>
        </p:spPr>
        <p:txBody>
          <a:bodyPr/>
          <a:lstStyle/>
          <a:p>
            <a:r>
              <a:rPr lang="es-ES_tradnl" smtClean="0"/>
              <a:t/>
            </a:r>
            <a:br>
              <a:rPr lang="es-ES_tradnl" smtClean="0"/>
            </a:br>
            <a:r>
              <a:rPr lang="es-ES_tradnl" smtClean="0"/>
              <a:t>ODRL2.0: </a:t>
            </a:r>
            <a:br>
              <a:rPr lang="es-ES_tradnl" smtClean="0"/>
            </a:br>
            <a:r>
              <a:rPr lang="es-ES_tradnl" sz="2000" b="0" smtClean="0"/>
              <a:t>A Rights Expression Language and a Policy Language</a:t>
            </a:r>
            <a:br>
              <a:rPr lang="es-ES_tradnl" sz="2000" b="0" smtClean="0"/>
            </a:br>
            <a:r>
              <a:rPr lang="es-ES_tradnl" sz="2000" b="0" smtClean="0"/>
              <a:t/>
            </a:r>
            <a:br>
              <a:rPr lang="es-ES_tradnl" sz="2000" b="0" smtClean="0"/>
            </a:br>
            <a:r>
              <a:rPr lang="es-ES_tradnl" sz="2000" i="1" smtClean="0"/>
              <a:t/>
            </a:r>
            <a:br>
              <a:rPr lang="es-ES_tradnl" sz="2000" i="1" smtClean="0"/>
            </a:br>
            <a:r>
              <a:rPr lang="es-ES_tradnl" sz="2400" i="1" smtClean="0"/>
              <a:t>Tutorial: </a:t>
            </a:r>
            <a:r>
              <a:rPr lang="en-US" sz="2400" i="1" smtClean="0"/>
              <a:t>Rights and Licenses for Linked Data</a:t>
            </a:r>
            <a:br>
              <a:rPr lang="en-US" sz="2400" i="1" smtClean="0"/>
            </a:br>
            <a:r>
              <a:rPr lang="en-US" sz="1800" smtClean="0"/>
              <a:t>within the European Semantic Web Conference 2014 ESWC14 </a:t>
            </a:r>
            <a:endParaRPr lang="es-ES" sz="24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86050" y="4143380"/>
            <a:ext cx="6143668" cy="27146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_tradnl" sz="2000" b="1" smtClean="0"/>
              <a:t>Víctor Rodríguez-Doncel</a:t>
            </a:r>
          </a:p>
          <a:p>
            <a:pPr>
              <a:spcBef>
                <a:spcPts val="0"/>
              </a:spcBef>
            </a:pPr>
            <a:endParaRPr lang="es-ES_tradnl" sz="2000" smtClean="0"/>
          </a:p>
          <a:p>
            <a:pPr>
              <a:spcBef>
                <a:spcPts val="0"/>
              </a:spcBef>
            </a:pPr>
            <a:r>
              <a:rPr lang="es-ES_tradnl" sz="2000" i="1" err="1" smtClean="0"/>
              <a:t>Ontology</a:t>
            </a:r>
            <a:r>
              <a:rPr lang="es-ES_tradnl" sz="2000" i="1" smtClean="0"/>
              <a:t> </a:t>
            </a:r>
            <a:r>
              <a:rPr lang="es-ES_tradnl" sz="2000" i="1" err="1"/>
              <a:t>Engineering</a:t>
            </a:r>
            <a:r>
              <a:rPr lang="es-ES_tradnl" sz="2000" i="1"/>
              <a:t> </a:t>
            </a:r>
            <a:r>
              <a:rPr lang="es-ES_tradnl" sz="2000" i="1" err="1"/>
              <a:t>Group</a:t>
            </a:r>
            <a:r>
              <a:rPr lang="es-ES_tradnl" sz="2000" i="1"/>
              <a:t> </a:t>
            </a:r>
          </a:p>
          <a:p>
            <a:pPr>
              <a:spcBef>
                <a:spcPts val="0"/>
              </a:spcBef>
            </a:pPr>
            <a:r>
              <a:rPr lang="es-ES_tradnl" sz="2000" i="1"/>
              <a:t>Universidad Politécnica de Madrid (</a:t>
            </a:r>
            <a:r>
              <a:rPr lang="es-ES_tradnl" sz="2000" i="1" err="1"/>
              <a:t>Spain</a:t>
            </a:r>
            <a:r>
              <a:rPr lang="es-ES_tradnl" sz="2000" i="1"/>
              <a:t>)</a:t>
            </a:r>
          </a:p>
          <a:p>
            <a:pPr>
              <a:spcBef>
                <a:spcPts val="0"/>
              </a:spcBef>
            </a:pPr>
            <a:endParaRPr lang="es-ES_tradnl" sz="2000" smtClean="0"/>
          </a:p>
          <a:p>
            <a:r>
              <a:rPr lang="en-US" sz="2400" smtClean="0"/>
              <a:t>Hersonissos (Greece)</a:t>
            </a:r>
          </a:p>
          <a:p>
            <a:r>
              <a:rPr lang="en-US" sz="2400" smtClean="0"/>
              <a:t>2014.05.26</a:t>
            </a:r>
            <a:endParaRPr lang="es-ES_tradnl" sz="2400" smtClean="0"/>
          </a:p>
        </p:txBody>
      </p:sp>
    </p:spTree>
    <p:extLst>
      <p:ext uri="{BB962C8B-B14F-4D97-AF65-F5344CB8AC3E}">
        <p14:creationId xmlns:p14="http://schemas.microsoft.com/office/powerpoint/2010/main" xmlns="" val="6095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 to conditionally serve Linked Data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471540" cy="5786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929718" cy="585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501122" cy="5611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643050"/>
            <a:ext cx="617220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" name="8 Conector recto de flecha"/>
          <p:cNvCxnSpPr/>
          <p:nvPr/>
        </p:nvCxnSpPr>
        <p:spPr bwMode="auto">
          <a:xfrm flipV="1">
            <a:off x="2357422" y="4000504"/>
            <a:ext cx="2214578" cy="100013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49692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143380"/>
            <a:ext cx="3538015" cy="24574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Diapositiva </a:t>
            </a:r>
            <a:fld id="{4EDF5D83-0EF5-4BBA-A24C-F31194ACD9C4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67095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Diapositiva </a:t>
            </a:r>
            <a:fld id="{4EDF5D83-0EF5-4BBA-A24C-F31194ACD9C4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…</a:t>
            </a:r>
            <a:endParaRPr lang="es-E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41" y="785794"/>
            <a:ext cx="8907959" cy="564360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8866360" y="635795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mtClean="0"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endParaRPr lang="es-ES" sz="12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5 Marcador de contenido" descr="QUESTI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57422" y="714356"/>
            <a:ext cx="56292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What is ODRL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8172480" cy="5257800"/>
          </a:xfrm>
        </p:spPr>
        <p:txBody>
          <a:bodyPr/>
          <a:lstStyle/>
          <a:p>
            <a:r>
              <a:rPr lang="es-ES" smtClean="0"/>
              <a:t>ODRL: Open Digital Rights Language</a:t>
            </a:r>
          </a:p>
          <a:p>
            <a:r>
              <a:rPr lang="es-ES" smtClean="0"/>
              <a:t>ODRL1.1</a:t>
            </a:r>
          </a:p>
          <a:p>
            <a:pPr lvl="1"/>
            <a:r>
              <a:rPr lang="es-ES" smtClean="0"/>
              <a:t>ODRL created in 2000 as a Rights Expression Language, having in mind DRM (Digital Rights Management)</a:t>
            </a:r>
          </a:p>
          <a:p>
            <a:pPr lvl="1"/>
            <a:r>
              <a:rPr lang="es-ES" smtClean="0"/>
              <a:t>Among others, adopted by OMA (Open Mobile Alliance) for media content protection and management</a:t>
            </a:r>
          </a:p>
          <a:p>
            <a:pPr lvl="1"/>
            <a:r>
              <a:rPr lang="es-ES" smtClean="0"/>
              <a:t>XML language, consisting of Assets, Rights and Parties</a:t>
            </a:r>
          </a:p>
          <a:p>
            <a:r>
              <a:rPr lang="es-ES" smtClean="0"/>
              <a:t>ODRL2.0</a:t>
            </a:r>
          </a:p>
          <a:p>
            <a:pPr lvl="1"/>
            <a:r>
              <a:rPr lang="es-ES" smtClean="0"/>
              <a:t>Specification in April 2012</a:t>
            </a:r>
          </a:p>
          <a:p>
            <a:pPr lvl="1"/>
            <a:r>
              <a:rPr lang="es-ES" smtClean="0"/>
              <a:t>Currently a W3C Community Group</a:t>
            </a:r>
          </a:p>
          <a:p>
            <a:pPr lvl="1"/>
            <a:r>
              <a:rPr lang="es-ES" smtClean="0"/>
              <a:t>Adopted by the eBook and news industry</a:t>
            </a:r>
          </a:p>
          <a:p>
            <a:pPr lvl="1"/>
            <a:r>
              <a:rPr lang="es-ES" smtClean="0"/>
              <a:t>More focused on being a policy language</a:t>
            </a:r>
          </a:p>
          <a:p>
            <a:pPr lvl="1"/>
            <a:r>
              <a:rPr lang="es-ES" smtClean="0"/>
              <a:t>Specified as UML, serializations as XML, RDF (draft) and JSON (draft)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1037528"/>
            <a:ext cx="1314448" cy="50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643306" y="6629400"/>
            <a:ext cx="1309694" cy="228600"/>
          </a:xfrm>
        </p:spPr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 2.0 Core Model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Diapositiva </a:t>
            </a:r>
            <a:fld id="{4EDF5D83-0EF5-4BBA-A24C-F31194ACD9C4}" type="slidenum">
              <a:rPr lang="es-ES" smtClean="0"/>
              <a:pPr>
                <a:defRPr/>
              </a:pPr>
              <a:t>4</a:t>
            </a:fld>
            <a:r>
              <a:rPr lang="es-ES" smtClean="0"/>
              <a:t> de  15</a:t>
            </a:r>
            <a:endParaRPr lang="es-ES"/>
          </a:p>
        </p:txBody>
      </p:sp>
      <p:pic>
        <p:nvPicPr>
          <p:cNvPr id="51202" name="Picture 2" descr="ODRL Core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06455"/>
            <a:ext cx="6286544" cy="6294603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107504" y="6309320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http://www.w3.org/community/odrl/two/model</a:t>
            </a:r>
            <a:r>
              <a:rPr lang="es-ES" sz="1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es-E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3 Marcador de número de diapositiva"/>
          <p:cNvSpPr txBox="1">
            <a:spLocks/>
          </p:cNvSpPr>
          <p:nvPr/>
        </p:nvSpPr>
        <p:spPr bwMode="auto">
          <a:xfrm>
            <a:off x="3795706" y="6781800"/>
            <a:ext cx="130969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F5D83-0EF5-4BBA-A24C-F31194ACD9C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 2.0 Core Model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Types of policies 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24694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 2.0 Core Model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smtClean="0"/>
              <a:t>Main elements</a:t>
            </a:r>
          </a:p>
          <a:p>
            <a:r>
              <a:rPr lang="es-ES" smtClean="0"/>
              <a:t>A </a:t>
            </a:r>
            <a:r>
              <a:rPr lang="es-ES" i="1" smtClean="0"/>
              <a:t>Policy </a:t>
            </a:r>
            <a:r>
              <a:rPr lang="es-ES" smtClean="0"/>
              <a:t>contains </a:t>
            </a:r>
            <a:r>
              <a:rPr lang="es-ES" i="1" smtClean="0"/>
              <a:t>Permissions </a:t>
            </a:r>
            <a:r>
              <a:rPr lang="es-ES" smtClean="0"/>
              <a:t>and </a:t>
            </a:r>
            <a:r>
              <a:rPr lang="es-ES" i="1" smtClean="0"/>
              <a:t>Prohibitions</a:t>
            </a:r>
          </a:p>
          <a:p>
            <a:r>
              <a:rPr lang="es-ES" i="1" smtClean="0"/>
              <a:t>Permissions </a:t>
            </a:r>
            <a:r>
              <a:rPr lang="es-ES" smtClean="0"/>
              <a:t>and P</a:t>
            </a:r>
            <a:r>
              <a:rPr lang="es-ES" i="1" smtClean="0"/>
              <a:t>rohibitions </a:t>
            </a:r>
            <a:r>
              <a:rPr lang="es-ES" smtClean="0"/>
              <a:t>to act an </a:t>
            </a:r>
            <a:r>
              <a:rPr lang="es-ES" i="1" smtClean="0"/>
              <a:t>Action</a:t>
            </a:r>
            <a:r>
              <a:rPr lang="es-ES" smtClean="0"/>
              <a:t>, executed over an </a:t>
            </a:r>
            <a:r>
              <a:rPr lang="es-ES" i="1" smtClean="0"/>
              <a:t>Asset </a:t>
            </a:r>
            <a:r>
              <a:rPr lang="es-ES" smtClean="0"/>
              <a:t>by a </a:t>
            </a:r>
            <a:r>
              <a:rPr lang="es-ES" i="1" smtClean="0"/>
              <a:t>Party</a:t>
            </a:r>
          </a:p>
          <a:p>
            <a:r>
              <a:rPr lang="es-ES" smtClean="0"/>
              <a:t>A Permission may imply </a:t>
            </a:r>
            <a:r>
              <a:rPr lang="es-ES" i="1" smtClean="0"/>
              <a:t>Duties</a:t>
            </a:r>
            <a:r>
              <a:rPr lang="es-ES" smtClean="0"/>
              <a:t>, and can be limited by </a:t>
            </a:r>
            <a:r>
              <a:rPr lang="es-ES" i="1" smtClean="0"/>
              <a:t>Constraint</a:t>
            </a:r>
            <a:r>
              <a:rPr lang="es-ES" smtClean="0"/>
              <a:t>s</a:t>
            </a:r>
          </a:p>
          <a:p>
            <a:r>
              <a:rPr lang="es-ES" smtClean="0"/>
              <a:t>Constraints have a </a:t>
            </a:r>
            <a:r>
              <a:rPr lang="es-ES" i="1" smtClean="0"/>
              <a:t>name</a:t>
            </a:r>
            <a:r>
              <a:rPr lang="es-ES" smtClean="0"/>
              <a:t> (e.g. count), an </a:t>
            </a:r>
            <a:r>
              <a:rPr lang="es-ES" i="1" smtClean="0"/>
              <a:t>operator </a:t>
            </a:r>
            <a:r>
              <a:rPr lang="es-ES" smtClean="0"/>
              <a:t>(e.g. leq), a </a:t>
            </a:r>
            <a:r>
              <a:rPr lang="es-ES" i="1" smtClean="0"/>
              <a:t>right operand </a:t>
            </a:r>
            <a:r>
              <a:rPr lang="es-ES" smtClean="0"/>
              <a:t>(e.g. ‘5’) and possibly an </a:t>
            </a:r>
            <a:r>
              <a:rPr lang="es-ES" i="1" smtClean="0"/>
              <a:t>status (e.g. ‘3’). </a:t>
            </a:r>
            <a:r>
              <a:rPr lang="es-ES" smtClean="0"/>
              <a:t>The example reads: “</a:t>
            </a:r>
            <a:r>
              <a:rPr lang="es-ES" i="1" smtClean="0"/>
              <a:t>The action may be exercised 5 times, and currently it has already been executed 3”</a:t>
            </a:r>
            <a:endParaRPr lang="es-ES" smtClean="0"/>
          </a:p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ODRL2.0 Common Vocabulary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Provides with common vocabulary</a:t>
            </a:r>
          </a:p>
          <a:p>
            <a:pPr lvl="1"/>
            <a:r>
              <a:rPr lang="es-ES" smtClean="0"/>
              <a:t>60 actions, to be used in permissions, prohibitions and duties:</a:t>
            </a:r>
          </a:p>
          <a:p>
            <a:pPr lvl="2"/>
            <a:r>
              <a:rPr lang="es-ES" sz="1800" b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modify</a:t>
            </a:r>
            <a:r>
              <a:rPr lang="es-ES" smtClean="0"/>
              <a:t>, </a:t>
            </a:r>
            <a:r>
              <a:rPr lang="es-ES" sz="1800" b="1" smtClean="0">
                <a:latin typeface="Courier New" pitchFamily="49" charset="0"/>
                <a:cs typeface="Courier New" pitchFamily="49" charset="0"/>
              </a:rPr>
              <a:t>inform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pay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share…</a:t>
            </a:r>
          </a:p>
          <a:p>
            <a:pPr lvl="1"/>
            <a:r>
              <a:rPr lang="es-ES" smtClean="0"/>
              <a:t>30 constraints: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language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count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industry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media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spatial</a:t>
            </a:r>
            <a:r>
              <a:rPr lang="es-ES" smtClean="0"/>
              <a:t>, etc.</a:t>
            </a:r>
          </a:p>
          <a:p>
            <a:pPr lvl="1"/>
            <a:r>
              <a:rPr lang="es-ES" smtClean="0"/>
              <a:t>A dozen of operators: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eq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gt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isPartOf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isAnyOf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isAllOf</a:t>
            </a:r>
            <a:r>
              <a:rPr lang="es-ES" smtClean="0"/>
              <a:t>, etc.</a:t>
            </a:r>
          </a:p>
          <a:p>
            <a:pPr lvl="1"/>
            <a:r>
              <a:rPr lang="es-ES" smtClean="0"/>
              <a:t>7 kinds of roles: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assigner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assignee</a:t>
            </a:r>
            <a:r>
              <a:rPr lang="es-ES" smtClean="0"/>
              <a:t>…</a:t>
            </a:r>
          </a:p>
          <a:p>
            <a:pPr lvl="1"/>
            <a:r>
              <a:rPr lang="es-ES" smtClean="0"/>
              <a:t>6 scopes for the roles: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individual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all</a:t>
            </a:r>
            <a:r>
              <a:rPr lang="es-ES" smtClean="0"/>
              <a:t>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group</a:t>
            </a:r>
            <a:r>
              <a:rPr lang="es-ES" smtClean="0"/>
              <a:t>,</a:t>
            </a:r>
          </a:p>
          <a:p>
            <a:pPr lvl="1"/>
            <a:r>
              <a:rPr lang="es-ES" smtClean="0"/>
              <a:t>Asset/relation: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target </a:t>
            </a:r>
            <a:r>
              <a:rPr lang="es-ES" smtClean="0"/>
              <a:t>(asset upon which the action is performed),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output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ODRL2.0 Profiles: CreativeCommons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8101042" cy="5257800"/>
          </a:xfrm>
        </p:spPr>
        <p:txBody>
          <a:bodyPr/>
          <a:lstStyle/>
          <a:p>
            <a:endParaRPr lang="en-US" b="1" smtClean="0"/>
          </a:p>
          <a:p>
            <a:r>
              <a:rPr lang="en-US" smtClean="0"/>
              <a:t>CreativeCommons profile (draft)</a:t>
            </a:r>
          </a:p>
          <a:p>
            <a:pPr lvl="1"/>
            <a:r>
              <a:rPr lang="en-US" smtClean="0"/>
              <a:t>It aims to express the core Creative Commons semantics in ODRL 2.0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71744"/>
            <a:ext cx="90582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162669" y="6309320"/>
            <a:ext cx="3339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http://www.w3.org/community/odrl/work/cc</a:t>
            </a:r>
            <a:r>
              <a:rPr lang="es-ES" sz="1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es-E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ODRL2.0 Profiles: RightsML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8101042" cy="5257800"/>
          </a:xfrm>
        </p:spPr>
        <p:txBody>
          <a:bodyPr/>
          <a:lstStyle/>
          <a:p>
            <a:endParaRPr lang="en-US" b="1" smtClean="0"/>
          </a:p>
          <a:p>
            <a:r>
              <a:rPr lang="en-US" smtClean="0"/>
              <a:t>RightsML 1.1 profile</a:t>
            </a:r>
          </a:p>
          <a:p>
            <a:pPr lvl="1"/>
            <a:r>
              <a:rPr lang="en-US" smtClean="0"/>
              <a:t>IPTC: International Press Telecommunications Council</a:t>
            </a:r>
          </a:p>
          <a:p>
            <a:pPr lvl="1"/>
            <a:r>
              <a:rPr lang="en-US" smtClean="0"/>
              <a:t>RightsML is IPTC’s Rights Expression Language for the media industry, based on ODRL</a:t>
            </a:r>
          </a:p>
          <a:p>
            <a:pPr lvl="1"/>
            <a:r>
              <a:rPr lang="en-US" smtClean="0"/>
              <a:t>It does not add any features to the Core Model. </a:t>
            </a:r>
          </a:p>
          <a:p>
            <a:pPr lvl="1"/>
            <a:r>
              <a:rPr lang="en-US" smtClean="0"/>
              <a:t>A subset of ODRL Common Vocabulary terms is recommended, some terms are redefined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5D83-0EF5-4BBA-A24C-F31194ACD9C4}" type="slidenum">
              <a:rPr lang="es-ES" smtClean="0"/>
              <a:pPr>
                <a:defRPr/>
              </a:pPr>
              <a:t>9</a:t>
            </a:fld>
            <a:r>
              <a:rPr lang="es-ES" smtClean="0"/>
              <a:t> </a:t>
            </a:r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86" y="1428736"/>
            <a:ext cx="642966" cy="64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137801" y="6286520"/>
            <a:ext cx="5537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http://www.iptc.org/std/RightsML/1.1/RightsML_1.1EP2-spec_1.pdf</a:t>
            </a:r>
            <a:endParaRPr lang="es-ES" sz="11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Elipse"/>
          <p:cNvSpPr/>
          <p:nvPr/>
        </p:nvSpPr>
        <p:spPr bwMode="auto">
          <a:xfrm>
            <a:off x="3357554" y="4643446"/>
            <a:ext cx="2000264" cy="11430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10 Elipse"/>
          <p:cNvSpPr/>
          <p:nvPr/>
        </p:nvSpPr>
        <p:spPr bwMode="auto">
          <a:xfrm>
            <a:off x="3071802" y="4500570"/>
            <a:ext cx="1428760" cy="142876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11 Elipse"/>
          <p:cNvSpPr/>
          <p:nvPr/>
        </p:nvSpPr>
        <p:spPr bwMode="auto">
          <a:xfrm>
            <a:off x="3357554" y="4786322"/>
            <a:ext cx="857256" cy="857256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28794" y="47148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smtClean="0">
                <a:solidFill>
                  <a:schemeClr val="tx1"/>
                </a:solidFill>
              </a:rPr>
              <a:t>Core</a:t>
            </a:r>
            <a:endParaRPr lang="es-ES" sz="1800">
              <a:solidFill>
                <a:schemeClr val="tx1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 bwMode="auto">
          <a:xfrm rot="10800000">
            <a:off x="2571736" y="4929198"/>
            <a:ext cx="1143008" cy="35719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785918" y="5500702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smtClean="0">
                <a:solidFill>
                  <a:schemeClr val="tx1"/>
                </a:solidFill>
              </a:rPr>
              <a:t>Vocab</a:t>
            </a:r>
            <a:endParaRPr lang="es-ES" sz="180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endCxn id="17" idx="3"/>
          </p:cNvCxnSpPr>
          <p:nvPr/>
        </p:nvCxnSpPr>
        <p:spPr bwMode="auto">
          <a:xfrm rot="10800000" flipV="1">
            <a:off x="2611850" y="5429264"/>
            <a:ext cx="674266" cy="25610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5715008" y="47863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smtClean="0">
                <a:solidFill>
                  <a:schemeClr val="tx1"/>
                </a:solidFill>
              </a:rPr>
              <a:t>Profile</a:t>
            </a:r>
            <a:endParaRPr lang="es-ES" sz="1800">
              <a:solidFill>
                <a:schemeClr val="tx1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 bwMode="auto">
          <a:xfrm rot="10800000" flipV="1">
            <a:off x="5000628" y="5000636"/>
            <a:ext cx="674266" cy="25610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11620</TotalTime>
  <Words>1293</Words>
  <Application>Microsoft Office PowerPoint</Application>
  <PresentationFormat>Presentación en pantalla (4:3)</PresentationFormat>
  <Paragraphs>344</Paragraphs>
  <Slides>29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Template</vt:lpstr>
      <vt:lpstr> ODRL2.0:  A Rights Expression Language and a Policy Language   Tutorial: Rights and Licenses for Linked Data within the European Semantic Web Conference 2014 ESWC14 </vt:lpstr>
      <vt:lpstr>Contents</vt:lpstr>
      <vt:lpstr>What is ODRL</vt:lpstr>
      <vt:lpstr>ODRL 2.0 Core Model</vt:lpstr>
      <vt:lpstr>ODRL 2.0 Core Model</vt:lpstr>
      <vt:lpstr>ODRL 2.0 Core Model</vt:lpstr>
      <vt:lpstr>ODRL2.0 Common Vocabulary</vt:lpstr>
      <vt:lpstr>ODRL2.0 Profiles: CreativeCommons</vt:lpstr>
      <vt:lpstr>ODRL2.0 Profiles: RightsML</vt:lpstr>
      <vt:lpstr>Advanced ODRL2.0 (informative)</vt:lpstr>
      <vt:lpstr>Advanced ODRL2.0</vt:lpstr>
      <vt:lpstr>ODRL2.0 Encodings</vt:lpstr>
      <vt:lpstr>Examples</vt:lpstr>
      <vt:lpstr>Examples</vt:lpstr>
      <vt:lpstr>Examples</vt:lpstr>
      <vt:lpstr>Examples</vt:lpstr>
      <vt:lpstr>Examples</vt:lpstr>
      <vt:lpstr>ODRL 2.0 for Linked Data</vt:lpstr>
      <vt:lpstr>ODRL 2.0 for Linked Data</vt:lpstr>
      <vt:lpstr>ODRL: rights and policies language</vt:lpstr>
      <vt:lpstr>ODRL to conditionally serve Linked Data</vt:lpstr>
      <vt:lpstr> ODRL2.0:  A Rights Expression Language and a Policy Language   Tutorial: Rights and Licenses for Linked Data within the European Semantic Web Conference 2014 ESWC14 </vt:lpstr>
      <vt:lpstr>ODRL to conditionally serve Linked Data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Víctor Rodríguez</dc:title>
  <dc:creator>Víctor Rodríguez Doncel</dc:creator>
  <cp:lastModifiedBy>vroddon</cp:lastModifiedBy>
  <cp:revision>834</cp:revision>
  <cp:lastPrinted>2000-10-02T10:07:37Z</cp:lastPrinted>
  <dcterms:created xsi:type="dcterms:W3CDTF">2000-09-29T18:14:07Z</dcterms:created>
  <dcterms:modified xsi:type="dcterms:W3CDTF">2014-05-25T20:33:22Z</dcterms:modified>
</cp:coreProperties>
</file>