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258" r:id="rId2"/>
    <p:sldId id="257" r:id="rId3"/>
    <p:sldId id="259" r:id="rId4"/>
    <p:sldId id="260" r:id="rId5"/>
    <p:sldId id="261" r:id="rId6"/>
    <p:sldId id="263" r:id="rId7"/>
    <p:sldId id="264" r:id="rId8"/>
    <p:sldId id="2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5" d="100"/>
          <a:sy n="75" d="100"/>
        </p:scale>
        <p:origin x="-114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12/14/2017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extLst>
      <p:ext uri="{BB962C8B-B14F-4D97-AF65-F5344CB8AC3E}">
        <p14:creationId xmlns:p14="http://schemas.microsoft.com/office/powerpoint/2010/main" val="1920429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pPr/>
              <a:t>12/14/2017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12/14/2017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pPr/>
              <a:t>12/14/2017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12/14/2017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12/14/2017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4400" y="762000"/>
            <a:ext cx="7772400" cy="860425"/>
          </a:xfrm>
        </p:spPr>
        <p:txBody>
          <a:bodyPr>
            <a:normAutofit fontScale="90000"/>
          </a:bodyPr>
          <a:lstStyle/>
          <a:p>
            <a:pPr algn="ctr"/>
            <a:r>
              <a:rPr lang="en-US" dirty="0" smtClean="0">
                <a:solidFill>
                  <a:srgbClr val="FFC000"/>
                </a:solidFill>
                <a:latin typeface="Cambria" pitchFamily="18" charset="0"/>
              </a:rPr>
              <a:t>Secure Copier</a:t>
            </a:r>
            <a:r>
              <a:rPr lang="en-US" dirty="0" smtClean="0">
                <a:solidFill>
                  <a:schemeClr val="tx1"/>
                </a:solidFill>
                <a:latin typeface="Cambria" pitchFamily="18" charset="0"/>
              </a:rPr>
              <a:t/>
            </a:r>
            <a:br>
              <a:rPr lang="en-US" dirty="0" smtClean="0">
                <a:solidFill>
                  <a:schemeClr val="tx1"/>
                </a:solidFill>
                <a:latin typeface="Cambria" pitchFamily="18" charset="0"/>
              </a:rPr>
            </a:br>
            <a:r>
              <a:rPr lang="en-US" dirty="0" smtClean="0">
                <a:solidFill>
                  <a:srgbClr val="FFC000"/>
                </a:solidFill>
                <a:latin typeface="Cambria" pitchFamily="18" charset="0"/>
              </a:rPr>
              <a:t>(Secure Pen drive Copier)</a:t>
            </a:r>
            <a:endParaRPr lang="en-US" dirty="0">
              <a:solidFill>
                <a:srgbClr val="FFC000"/>
              </a:solidFill>
              <a:latin typeface="Cambria" pitchFamily="18" charset="0"/>
            </a:endParaRPr>
          </a:p>
        </p:txBody>
      </p:sp>
      <p:sp>
        <p:nvSpPr>
          <p:cNvPr id="7" name="Title 3"/>
          <p:cNvSpPr txBox="1">
            <a:spLocks/>
          </p:cNvSpPr>
          <p:nvPr/>
        </p:nvSpPr>
        <p:spPr>
          <a:xfrm>
            <a:off x="0" y="2667000"/>
            <a:ext cx="4495800" cy="3657600"/>
          </a:xfrm>
          <a:prstGeom prst="rect">
            <a:avLst/>
          </a:prstGeom>
        </p:spPr>
        <p:txBody>
          <a:bodyPr vert="horz" lIns="91440" tIns="45720" rIns="91440" bIns="45720" rtlCol="0" anchor="ctr">
            <a:normAutofit fontScale="775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4400" dirty="0" smtClean="0">
                <a:solidFill>
                  <a:schemeClr val="bg1"/>
                </a:solidFill>
                <a:latin typeface="Cambria" pitchFamily="18" charset="0"/>
                <a:ea typeface="+mj-ea"/>
                <a:cs typeface="+mj-cs"/>
              </a:rPr>
              <a:t>          </a:t>
            </a:r>
          </a:p>
          <a:p>
            <a:pPr marL="0" marR="0" lvl="0" indent="0" defTabSz="914400" rtl="0" eaLnBrk="1" fontAlgn="auto" latinLnBrk="0" hangingPunct="1">
              <a:lnSpc>
                <a:spcPct val="100000"/>
              </a:lnSpc>
              <a:spcBef>
                <a:spcPct val="0"/>
              </a:spcBef>
              <a:spcAft>
                <a:spcPts val="0"/>
              </a:spcAft>
              <a:buClrTx/>
              <a:buSzTx/>
              <a:buFontTx/>
              <a:buNone/>
              <a:tabLst/>
              <a:defRPr/>
            </a:pPr>
            <a:endParaRPr lang="en-US" sz="4400" dirty="0" smtClean="0">
              <a:solidFill>
                <a:schemeClr val="bg1"/>
              </a:solidFill>
              <a:latin typeface="Cambria"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lang="en-US" sz="4400" b="1" dirty="0" smtClean="0">
                <a:solidFill>
                  <a:schemeClr val="bg1"/>
                </a:solidFill>
                <a:latin typeface="Cambria" pitchFamily="18" charset="0"/>
                <a:ea typeface="+mj-ea"/>
                <a:cs typeface="+mj-cs"/>
              </a:rPr>
              <a:t>         </a:t>
            </a:r>
          </a:p>
          <a:p>
            <a:pPr marL="0" marR="0" lvl="0" indent="0" defTabSz="914400" rtl="0" eaLnBrk="1" fontAlgn="auto" latinLnBrk="0" hangingPunct="1">
              <a:lnSpc>
                <a:spcPct val="100000"/>
              </a:lnSpc>
              <a:spcBef>
                <a:spcPct val="0"/>
              </a:spcBef>
              <a:spcAft>
                <a:spcPts val="0"/>
              </a:spcAft>
              <a:buClrTx/>
              <a:buSzTx/>
              <a:buFontTx/>
              <a:buNone/>
              <a:tabLst/>
              <a:defRPr/>
            </a:pPr>
            <a:endParaRPr lang="en-US" sz="4400" b="1" dirty="0" smtClean="0">
              <a:solidFill>
                <a:schemeClr val="bg1"/>
              </a:solidFill>
              <a:latin typeface="Cambria"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lang="en-US" sz="4400" b="1" dirty="0" smtClean="0">
                <a:solidFill>
                  <a:schemeClr val="bg1"/>
                </a:solidFill>
                <a:latin typeface="Cambria" pitchFamily="18" charset="0"/>
                <a:ea typeface="+mj-ea"/>
                <a:cs typeface="+mj-cs"/>
              </a:rPr>
              <a:t>         Team Members</a:t>
            </a:r>
            <a:r>
              <a:rPr lang="en-US" sz="4400" b="1" dirty="0" smtClean="0">
                <a:latin typeface="Cambria" pitchFamily="18" charset="0"/>
                <a:ea typeface="+mj-ea"/>
                <a:cs typeface="+mj-cs"/>
              </a:rPr>
              <a:t> </a:t>
            </a:r>
          </a:p>
          <a:p>
            <a:pPr marL="0" marR="0" lvl="0" indent="0" defTabSz="914400" rtl="0" eaLnBrk="1" fontAlgn="auto" latinLnBrk="0" hangingPunct="1">
              <a:lnSpc>
                <a:spcPct val="100000"/>
              </a:lnSpc>
              <a:spcBef>
                <a:spcPct val="0"/>
              </a:spcBef>
              <a:spcAft>
                <a:spcPts val="0"/>
              </a:spcAft>
              <a:buClrTx/>
              <a:buSzTx/>
              <a:buFontTx/>
              <a:buNone/>
              <a:tabLst/>
              <a:defRPr/>
            </a:pPr>
            <a:r>
              <a:rPr lang="en-US" sz="4400" b="1" dirty="0" smtClean="0">
                <a:latin typeface="Cambria" pitchFamily="18" charset="0"/>
                <a:ea typeface="+mj-ea"/>
                <a:cs typeface="+mj-cs"/>
              </a:rPr>
              <a:t>         </a:t>
            </a:r>
            <a:r>
              <a:rPr lang="en-US" sz="3400" dirty="0" smtClean="0">
                <a:latin typeface="Cambria" pitchFamily="18" charset="0"/>
                <a:ea typeface="+mj-ea"/>
                <a:cs typeface="+mj-cs"/>
              </a:rPr>
              <a:t>1. </a:t>
            </a:r>
            <a:r>
              <a:rPr kumimoji="0" lang="en-US" sz="3400" b="0" i="0" u="none" strike="noStrike" kern="1200" cap="none" spc="0" normalizeH="0" baseline="0" noProof="0" dirty="0" smtClean="0">
                <a:ln>
                  <a:noFill/>
                </a:ln>
                <a:solidFill>
                  <a:schemeClr val="tx1"/>
                </a:solidFill>
                <a:effectLst/>
                <a:uLnTx/>
                <a:uFillTx/>
                <a:latin typeface="Cambria" pitchFamily="18" charset="0"/>
                <a:ea typeface="+mj-ea"/>
                <a:cs typeface="+mj-cs"/>
              </a:rPr>
              <a:t>ARAVINDHAN</a:t>
            </a:r>
            <a:r>
              <a:rPr lang="en-US" sz="3400" dirty="0" smtClean="0">
                <a:latin typeface="Cambria" pitchFamily="18" charset="0"/>
                <a:ea typeface="+mj-ea"/>
                <a:cs typeface="+mj-cs"/>
              </a:rPr>
              <a:t>.S </a:t>
            </a:r>
          </a:p>
          <a:p>
            <a:pPr marL="0" marR="0" lvl="0" indent="0" defTabSz="914400" rtl="0" eaLnBrk="1" fontAlgn="auto" latinLnBrk="0" hangingPunct="1">
              <a:lnSpc>
                <a:spcPct val="100000"/>
              </a:lnSpc>
              <a:spcBef>
                <a:spcPct val="0"/>
              </a:spcBef>
              <a:spcAft>
                <a:spcPts val="0"/>
              </a:spcAft>
              <a:buClrTx/>
              <a:buSzTx/>
              <a:buFontTx/>
              <a:buNone/>
              <a:tabLst/>
              <a:defRPr/>
            </a:pPr>
            <a:r>
              <a:rPr lang="en-US" sz="3400" dirty="0" smtClean="0">
                <a:latin typeface="Cambria" pitchFamily="18" charset="0"/>
                <a:ea typeface="+mj-ea"/>
                <a:cs typeface="+mj-cs"/>
              </a:rPr>
              <a:t>            2. MYTHREYAN.R</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smtClean="0">
                <a:ln>
                  <a:noFill/>
                </a:ln>
                <a:solidFill>
                  <a:schemeClr val="tx1"/>
                </a:solidFill>
                <a:effectLst/>
                <a:uLnTx/>
                <a:uFillTx/>
                <a:latin typeface="Cambria" pitchFamily="18" charset="0"/>
                <a:ea typeface="+mj-ea"/>
                <a:cs typeface="+mj-cs"/>
              </a:rPr>
              <a:t>            3. NAVEEN.D</a:t>
            </a:r>
          </a:p>
          <a:p>
            <a:pPr marL="0" marR="0" lvl="0" indent="0" defTabSz="914400" rtl="0" eaLnBrk="1" fontAlgn="auto" latinLnBrk="0" hangingPunct="1">
              <a:lnSpc>
                <a:spcPct val="100000"/>
              </a:lnSpc>
              <a:spcBef>
                <a:spcPct val="0"/>
              </a:spcBef>
              <a:spcAft>
                <a:spcPts val="0"/>
              </a:spcAft>
              <a:buClrTx/>
              <a:buSzTx/>
              <a:buFontTx/>
              <a:buNone/>
              <a:tabLst/>
              <a:defRPr/>
            </a:pPr>
            <a:r>
              <a:rPr lang="en-US" sz="3400" dirty="0" smtClean="0">
                <a:latin typeface="Cambria" pitchFamily="18" charset="0"/>
                <a:ea typeface="+mj-ea"/>
                <a:cs typeface="+mj-cs"/>
              </a:rPr>
              <a:t>            4. ARUN.C.V</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dirty="0" smtClean="0">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dirty="0" smtClean="0">
              <a:latin typeface="Cambria" pitchFamily="18" charset="0"/>
              <a:ea typeface="+mj-ea"/>
              <a:cs typeface="+mj-cs"/>
            </a:endParaRPr>
          </a:p>
          <a:p>
            <a:pPr algn="ctr">
              <a:spcBef>
                <a:spcPct val="0"/>
              </a:spcBef>
              <a:defRPr/>
            </a:pPr>
            <a:endParaRPr lang="en-US" sz="4400" dirty="0" smtClean="0">
              <a:solidFill>
                <a:schemeClr val="bg1"/>
              </a:solidFill>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dirty="0" smtClean="0">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dirty="0" smtClean="0">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dirty="0" smtClean="0">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dirty="0" smtClean="0">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bg1"/>
              </a:solidFill>
              <a:effectLst/>
              <a:uLnTx/>
              <a:uFillTx/>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bg1"/>
              </a:solidFill>
              <a:effectLst/>
              <a:uLnTx/>
              <a:uFillTx/>
              <a:latin typeface="Cambria"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9" name="Rectangle 8"/>
          <p:cNvSpPr/>
          <p:nvPr/>
        </p:nvSpPr>
        <p:spPr>
          <a:xfrm>
            <a:off x="4495800" y="2438400"/>
            <a:ext cx="4267200" cy="1815882"/>
          </a:xfrm>
          <a:prstGeom prst="rect">
            <a:avLst/>
          </a:prstGeom>
        </p:spPr>
        <p:txBody>
          <a:bodyPr wrap="square">
            <a:spAutoFit/>
          </a:bodyPr>
          <a:lstStyle/>
          <a:p>
            <a:pPr algn="just">
              <a:spcBef>
                <a:spcPct val="0"/>
              </a:spcBef>
              <a:defRPr/>
            </a:pPr>
            <a:r>
              <a:rPr lang="en-US" sz="2800" b="1" dirty="0" smtClean="0">
                <a:solidFill>
                  <a:schemeClr val="bg1"/>
                </a:solidFill>
                <a:latin typeface="Times New Roman" pitchFamily="18" charset="0"/>
                <a:cs typeface="Times New Roman" pitchFamily="18" charset="0"/>
              </a:rPr>
              <a:t>      Industrial Guide</a:t>
            </a:r>
          </a:p>
          <a:p>
            <a:pPr lvl="0" algn="just">
              <a:spcBef>
                <a:spcPct val="0"/>
              </a:spcBef>
              <a:defRPr/>
            </a:pPr>
            <a:r>
              <a:rPr lang="en-US" sz="2800" b="1" dirty="0" smtClean="0">
                <a:latin typeface="Times New Roman" pitchFamily="18" charset="0"/>
                <a:cs typeface="Times New Roman" pitchFamily="18" charset="0"/>
              </a:rPr>
              <a:t>     </a:t>
            </a:r>
          </a:p>
          <a:p>
            <a:pPr lvl="0" algn="just">
              <a:spcBef>
                <a:spcPct val="0"/>
              </a:spcBef>
              <a:defRPr/>
            </a:pPr>
            <a:r>
              <a:rPr lang="en-US" sz="2800" b="1" dirty="0" smtClean="0">
                <a:solidFill>
                  <a:schemeClr val="bg1"/>
                </a:solidFill>
                <a:latin typeface="Times New Roman" pitchFamily="18" charset="0"/>
                <a:cs typeface="Times New Roman" pitchFamily="18" charset="0"/>
              </a:rPr>
              <a:t>      Faculty Guide</a:t>
            </a:r>
          </a:p>
          <a:p>
            <a:pPr lvl="0" algn="just">
              <a:spcBef>
                <a:spcPct val="0"/>
              </a:spcBef>
              <a:defRPr/>
            </a:pPr>
            <a:r>
              <a:rPr lang="en-US" sz="2800" b="1" dirty="0" smtClean="0">
                <a:latin typeface="Times New Roman" pitchFamily="18" charset="0"/>
                <a:cs typeface="Times New Roman" pitchFamily="18" charset="0"/>
              </a:rPr>
              <a:t>       Mr. RAJA.R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229600" cy="1371600"/>
          </a:xfrm>
        </p:spPr>
        <p:txBody>
          <a:bodyPr>
            <a:normAutofit fontScale="90000"/>
          </a:bodyPr>
          <a:lstStyle/>
          <a:p>
            <a:r>
              <a:rPr lang="en-US" sz="4400" dirty="0" smtClean="0"/>
              <a:t>  Abstract</a:t>
            </a:r>
            <a:br>
              <a:rPr lang="en-US" sz="4400" dirty="0" smtClean="0"/>
            </a:br>
            <a:endParaRPr lang="en-US" sz="4400" dirty="0">
              <a:latin typeface="Cambria"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9" name="Content Placeholder 4"/>
          <p:cNvSpPr>
            <a:spLocks noGrp="1"/>
          </p:cNvSpPr>
          <p:nvPr>
            <p:ph idx="1"/>
          </p:nvPr>
        </p:nvSpPr>
        <p:spPr>
          <a:xfrm>
            <a:off x="457200" y="1676400"/>
            <a:ext cx="8305800" cy="4648200"/>
          </a:xfrm>
        </p:spPr>
        <p:txBody>
          <a:bodyPr numCol="1">
            <a:normAutofit/>
          </a:bodyPr>
          <a:lstStyle/>
          <a:p>
            <a:pPr algn="just">
              <a:buNone/>
            </a:pPr>
            <a:r>
              <a:rPr lang="en-US" sz="2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Secure copier is a software/ tool which allows the transfer of data between the authorized devices with user’s confirmation. A new file system is introduced in order to encrypt the data automatically and to make it as a secured data storage. Only the authorized machines will be able to read the file system on the mass storage device, to access the data. In case of, unauthorized access in authorized system, the tool will format the mass storage device automatically.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515112"/>
          </a:xfrm>
        </p:spPr>
        <p:txBody>
          <a:bodyPr>
            <a:normAutofit fontScale="90000"/>
          </a:bodyPr>
          <a:lstStyle/>
          <a:p>
            <a:r>
              <a:rPr lang="en-US" sz="4400" dirty="0" smtClean="0">
                <a:latin typeface="Cambria" pitchFamily="18" charset="0"/>
              </a:rPr>
              <a:t>Area Introduction-Existing system</a:t>
            </a:r>
            <a:endParaRPr lang="en-US" sz="44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TextBox 4"/>
          <p:cNvSpPr txBox="1"/>
          <p:nvPr/>
        </p:nvSpPr>
        <p:spPr>
          <a:xfrm>
            <a:off x="381000" y="1219201"/>
            <a:ext cx="8382000" cy="8987076"/>
          </a:xfrm>
          <a:prstGeom prst="rect">
            <a:avLst/>
          </a:prstGeom>
          <a:noFill/>
        </p:spPr>
        <p:txBody>
          <a:bodyPr wrap="square" rtlCol="0">
            <a:spAutoFit/>
          </a:bodyPr>
          <a:lstStyle/>
          <a:p>
            <a:endParaRPr lang="en-US" dirty="0" smtClean="0"/>
          </a:p>
          <a:p>
            <a:r>
              <a:rPr lang="en-US" sz="2000" dirty="0" smtClean="0">
                <a:latin typeface="Times New Roman" pitchFamily="18" charset="0"/>
                <a:cs typeface="Times New Roman" pitchFamily="18" charset="0"/>
              </a:rPr>
              <a:t>There are some existing  protected USB flash drive</a:t>
            </a:r>
            <a:r>
              <a:rPr lang="en-US" dirty="0" smtClean="0"/>
              <a:t>:</a:t>
            </a:r>
          </a:p>
          <a:p>
            <a:pPr>
              <a:buFont typeface="Wingdings" pitchFamily="2" charset="2"/>
              <a:buChar char="Ø"/>
            </a:pPr>
            <a:endParaRPr lang="en-US" b="1" dirty="0" smtClean="0"/>
          </a:p>
          <a:p>
            <a:pPr>
              <a:buFont typeface="Wingdings" pitchFamily="2" charset="2"/>
              <a:buChar char="Ø"/>
            </a:pPr>
            <a:r>
              <a:rPr lang="en-US" sz="2000" b="1" dirty="0" smtClean="0"/>
              <a:t>     </a:t>
            </a:r>
            <a:r>
              <a:rPr lang="en-US" sz="2000" b="1" dirty="0" smtClean="0">
                <a:latin typeface="Times New Roman" pitchFamily="18" charset="0"/>
                <a:cs typeface="Times New Roman" pitchFamily="18" charset="0"/>
              </a:rPr>
              <a:t>IRONKEY</a:t>
            </a:r>
          </a:p>
          <a:p>
            <a:endParaRPr lang="en-US" sz="2000" b="1" dirty="0" smtClean="0"/>
          </a:p>
          <a:p>
            <a:pPr lvl="1">
              <a:buFont typeface="Wingdings" pitchFamily="2" charset="2"/>
              <a:buChar char="v"/>
            </a:pPr>
            <a:r>
              <a:rPr lang="en-US" sz="1600" b="1"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Cryptochip</a:t>
            </a:r>
            <a:r>
              <a:rPr lang="en-US" dirty="0" smtClean="0">
                <a:latin typeface="Times New Roman" pitchFamily="18" charset="0"/>
                <a:cs typeface="Times New Roman" pitchFamily="18" charset="0"/>
              </a:rPr>
              <a:t> (for authentication)</a:t>
            </a:r>
          </a:p>
          <a:p>
            <a:pPr lvl="1">
              <a:buFont typeface="Wingdings" pitchFamily="2" charset="2"/>
              <a:buChar char="v"/>
            </a:pPr>
            <a:r>
              <a:rPr lang="en-US" dirty="0" smtClean="0">
                <a:latin typeface="Times New Roman" pitchFamily="18" charset="0"/>
                <a:cs typeface="Times New Roman" pitchFamily="18" charset="0"/>
              </a:rPr>
              <a:t>    Auto-format</a:t>
            </a:r>
          </a:p>
          <a:p>
            <a:pPr lvl="1">
              <a:buFont typeface="Wingdings" pitchFamily="2" charset="2"/>
              <a:buChar char="v"/>
            </a:pPr>
            <a:r>
              <a:rPr lang="en-US" dirty="0" smtClean="0">
                <a:latin typeface="Times New Roman" pitchFamily="18" charset="0"/>
                <a:cs typeface="Times New Roman" pitchFamily="18" charset="0"/>
              </a:rPr>
              <a:t>    Expensive than </a:t>
            </a:r>
            <a:r>
              <a:rPr lang="en-US" dirty="0" err="1" smtClean="0">
                <a:latin typeface="Times New Roman" pitchFamily="18" charset="0"/>
                <a:cs typeface="Times New Roman" pitchFamily="18" charset="0"/>
              </a:rPr>
              <a:t>DataTraveler</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(nearly lakhs)</a:t>
            </a:r>
          </a:p>
          <a:p>
            <a:pPr marL="111125" lvl="1" indent="-111125"/>
            <a:endParaRPr lang="en-US" sz="1600" b="1" dirty="0" smtClean="0">
              <a:latin typeface="Times New Roman" pitchFamily="18" charset="0"/>
              <a:cs typeface="Times New Roman" pitchFamily="18" charset="0"/>
            </a:endParaRPr>
          </a:p>
          <a:p>
            <a:pPr marL="111125" lvl="1" indent="-111125">
              <a:buFont typeface="Wingdings" pitchFamily="2" charset="2"/>
              <a:buChar char="Ø"/>
            </a:pPr>
            <a:r>
              <a:rPr lang="en-US" sz="16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DATA TRAVELER</a:t>
            </a:r>
          </a:p>
          <a:p>
            <a:pPr marL="0" lvl="1"/>
            <a:endParaRPr lang="en-US" sz="2000" b="1" dirty="0" smtClean="0">
              <a:latin typeface="Times New Roman" pitchFamily="18" charset="0"/>
              <a:cs typeface="Times New Roman" pitchFamily="18" charset="0"/>
            </a:endParaRPr>
          </a:p>
          <a:p>
            <a:pPr lvl="1" indent="55563">
              <a:buFont typeface="Wingdings" pitchFamily="2" charset="2"/>
              <a:buChar char="v"/>
            </a:pPr>
            <a:r>
              <a:rPr lang="en-US" sz="1600"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Alphanumeric keypad </a:t>
            </a:r>
          </a:p>
          <a:p>
            <a:pPr lvl="1">
              <a:buFont typeface="Wingdings" pitchFamily="2" charset="2"/>
              <a:buChar char="v"/>
            </a:pPr>
            <a:r>
              <a:rPr lang="en-US" dirty="0" smtClean="0">
                <a:latin typeface="Times New Roman" pitchFamily="18" charset="0"/>
                <a:cs typeface="Times New Roman" pitchFamily="18" charset="0"/>
              </a:rPr>
              <a:t>    Full-disk AES 256-bit hardware                                                                                                  </a:t>
            </a:r>
          </a:p>
          <a:p>
            <a:pPr lvl="1"/>
            <a:r>
              <a:rPr lang="en-US" dirty="0" smtClean="0">
                <a:latin typeface="Times New Roman" pitchFamily="18" charset="0"/>
                <a:cs typeface="Times New Roman" pitchFamily="18" charset="0"/>
              </a:rPr>
              <a:t>        based encryption </a:t>
            </a:r>
          </a:p>
          <a:p>
            <a:pPr lvl="1">
              <a:buFont typeface="Wingdings" pitchFamily="2" charset="2"/>
              <a:buChar char="v"/>
            </a:pPr>
            <a:r>
              <a:rPr lang="en-US" dirty="0" smtClean="0">
                <a:latin typeface="Times New Roman" pitchFamily="18" charset="0"/>
                <a:cs typeface="Times New Roman" pitchFamily="18" charset="0"/>
              </a:rPr>
              <a:t>    Most expensive (nearly 15000)</a:t>
            </a:r>
          </a:p>
          <a:p>
            <a:pPr lvl="1"/>
            <a:endParaRPr lang="en-US" sz="1600" dirty="0" smtClean="0"/>
          </a:p>
          <a:p>
            <a:pPr lvl="1"/>
            <a:endParaRPr lang="en-US" sz="1600" b="1" dirty="0" smtClean="0">
              <a:latin typeface="Times New Roman" pitchFamily="18" charset="0"/>
              <a:cs typeface="Times New Roman" pitchFamily="18" charset="0"/>
            </a:endParaRPr>
          </a:p>
          <a:p>
            <a:pPr lvl="1"/>
            <a:r>
              <a:rPr lang="en-US" sz="1600" b="1" dirty="0" smtClean="0">
                <a:latin typeface="Times New Roman" pitchFamily="18" charset="0"/>
                <a:cs typeface="Times New Roman" pitchFamily="18" charset="0"/>
              </a:rPr>
              <a:t>    </a:t>
            </a:r>
            <a:endParaRPr lang="en-US" b="1" dirty="0" smtClean="0"/>
          </a:p>
          <a:p>
            <a:r>
              <a:rPr lang="en-US" b="1" dirty="0" smtClean="0"/>
              <a:t>                 	</a:t>
            </a:r>
          </a:p>
          <a:p>
            <a:r>
              <a:rPr lang="en-US" b="1" dirty="0" smtClean="0"/>
              <a:t>                     </a:t>
            </a:r>
          </a:p>
          <a:p>
            <a:r>
              <a:rPr lang="en-US" b="1" dirty="0" smtClean="0"/>
              <a:t>                                             </a:t>
            </a:r>
          </a:p>
          <a:p>
            <a:endParaRPr lang="en-US" dirty="0" smtClean="0"/>
          </a:p>
          <a:p>
            <a:r>
              <a:rPr lang="en-US" dirty="0" smtClean="0"/>
              <a:t>                </a:t>
            </a:r>
          </a:p>
          <a:p>
            <a:endParaRPr lang="en-US" b="1" dirty="0" smtClean="0"/>
          </a:p>
          <a:p>
            <a:endParaRPr lang="en-US" b="1" dirty="0" smtClean="0"/>
          </a:p>
          <a:p>
            <a:endParaRPr lang="en-US" b="1" dirty="0" smtClean="0"/>
          </a:p>
          <a:p>
            <a:endParaRPr lang="en-US" b="1" dirty="0" smtClean="0"/>
          </a:p>
          <a:p>
            <a:r>
              <a:rPr lang="en-US" b="1" dirty="0" smtClean="0"/>
              <a:t>            </a:t>
            </a:r>
          </a:p>
          <a:p>
            <a:endParaRPr lang="en-US" b="1" dirty="0" smtClean="0"/>
          </a:p>
          <a:p>
            <a:endParaRPr lang="en-US" b="1" dirty="0" smtClean="0"/>
          </a:p>
          <a:p>
            <a:endParaRPr lang="en-US" b="1" dirty="0" smtClean="0"/>
          </a:p>
          <a:p>
            <a:endParaRPr lang="en-US" dirty="0"/>
          </a:p>
        </p:txBody>
      </p:sp>
      <p:pic>
        <p:nvPicPr>
          <p:cNvPr id="6" name="Picture 5" descr="1.GIF"/>
          <p:cNvPicPr>
            <a:picLocks noChangeAspect="1"/>
          </p:cNvPicPr>
          <p:nvPr/>
        </p:nvPicPr>
        <p:blipFill>
          <a:blip r:embed="rId2" cstate="print"/>
          <a:stretch>
            <a:fillRect/>
          </a:stretch>
        </p:blipFill>
        <p:spPr>
          <a:xfrm>
            <a:off x="5483469" y="1905001"/>
            <a:ext cx="2819400" cy="1676400"/>
          </a:xfrm>
          <a:prstGeom prst="rect">
            <a:avLst/>
          </a:prstGeom>
        </p:spPr>
      </p:pic>
      <p:pic>
        <p:nvPicPr>
          <p:cNvPr id="7" name="Picture 6" descr="2.jpg"/>
          <p:cNvPicPr>
            <a:picLocks noChangeAspect="1"/>
          </p:cNvPicPr>
          <p:nvPr/>
        </p:nvPicPr>
        <p:blipFill>
          <a:blip r:embed="rId3" cstate="print"/>
          <a:stretch>
            <a:fillRect/>
          </a:stretch>
        </p:blipFill>
        <p:spPr>
          <a:xfrm>
            <a:off x="5562600" y="3962400"/>
            <a:ext cx="3200400" cy="20002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400" dirty="0" smtClean="0">
                <a:latin typeface="Cambria" pitchFamily="18" charset="0"/>
              </a:rPr>
              <a:t>Proposed System</a:t>
            </a:r>
            <a:endParaRPr lang="en-US" sz="4400" dirty="0">
              <a:latin typeface="Cambria" pitchFamily="18" charset="0"/>
            </a:endParaRPr>
          </a:p>
        </p:txBody>
      </p:sp>
      <p:sp>
        <p:nvSpPr>
          <p:cNvPr id="3" name="Content Placeholder 2"/>
          <p:cNvSpPr>
            <a:spLocks noGrp="1"/>
          </p:cNvSpPr>
          <p:nvPr>
            <p:ph idx="1"/>
          </p:nvPr>
        </p:nvSpPr>
        <p:spPr>
          <a:xfrm>
            <a:off x="457200" y="1676400"/>
            <a:ext cx="8229600" cy="4648200"/>
          </a:xfrm>
        </p:spPr>
        <p:txBody>
          <a:bodyPr>
            <a:normAutofit/>
          </a:bodyPr>
          <a:lstStyle/>
          <a:p>
            <a:pPr marL="0" indent="0">
              <a:buNone/>
            </a:pPr>
            <a:r>
              <a:rPr lang="en-US" sz="1800" dirty="0" smtClean="0">
                <a:latin typeface="Times New Roman" pitchFamily="18" charset="0"/>
                <a:cs typeface="Times New Roman" pitchFamily="18" charset="0"/>
              </a:rPr>
              <a:t>	In this project, the large amount of confidential data will be transferred securely. Only the authorized person can access the data. This project is mainly to prevent data from unauthorized access.</a:t>
            </a:r>
          </a:p>
          <a:p>
            <a:pPr marL="0" indent="0">
              <a:buNone/>
            </a:pPr>
            <a:r>
              <a:rPr lang="en-US" sz="2000" b="1" dirty="0" smtClean="0">
                <a:latin typeface="Times New Roman" pitchFamily="18" charset="0"/>
                <a:cs typeface="Times New Roman" pitchFamily="18" charset="0"/>
              </a:rPr>
              <a:t>Advantage over existing methods</a:t>
            </a:r>
          </a:p>
          <a:p>
            <a:pPr>
              <a:buFont typeface="Wingdings" pitchFamily="2" charset="2"/>
              <a:buChar char="v"/>
            </a:pPr>
            <a:r>
              <a:rPr lang="en-US" sz="2000" b="1"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No need to depend on particular  pen drive  or mass storage device.</a:t>
            </a:r>
          </a:p>
          <a:p>
            <a:pPr>
              <a:buFont typeface="Wingdings" pitchFamily="2" charset="2"/>
              <a:buChar char="v"/>
            </a:pPr>
            <a:r>
              <a:rPr lang="en-US" sz="1800" b="1"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Each file will be transferred with user confirmation.</a:t>
            </a:r>
          </a:p>
          <a:p>
            <a:pPr>
              <a:buFont typeface="Wingdings" pitchFamily="2" charset="2"/>
              <a:buChar char="v"/>
            </a:pPr>
            <a:r>
              <a:rPr lang="en-US" sz="1800" dirty="0">
                <a:latin typeface="Times New Roman" pitchFamily="18" charset="0"/>
                <a:cs typeface="Times New Roman" pitchFamily="18" charset="0"/>
              </a:rPr>
              <a:t> </a:t>
            </a:r>
            <a:r>
              <a:rPr lang="en-US" sz="1800" smtClean="0">
                <a:latin typeface="Times New Roman" pitchFamily="18" charset="0"/>
                <a:cs typeface="Times New Roman" pitchFamily="18" charset="0"/>
              </a:rPr>
              <a:t>Stronger Authorization.</a:t>
            </a: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Future Enhancements</a:t>
            </a:r>
            <a:r>
              <a:rPr lang="en-US" sz="1800" b="1" dirty="0" smtClean="0">
                <a:latin typeface="Times New Roman" pitchFamily="18" charset="0"/>
                <a:cs typeface="Times New Roman" pitchFamily="18" charset="0"/>
              </a:rPr>
              <a:t> </a:t>
            </a:r>
          </a:p>
          <a:p>
            <a:pPr>
              <a:buFont typeface="Wingdings" pitchFamily="2" charset="2"/>
              <a:buChar char="v"/>
            </a:pPr>
            <a:r>
              <a:rPr lang="en-US" sz="1800" b="1"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Secure Copier will be designed to work on multiple operating systems.</a:t>
            </a:r>
          </a:p>
          <a:p>
            <a:pPr>
              <a:buFont typeface="Wingdings" pitchFamily="2" charset="2"/>
              <a:buChar char="v"/>
            </a:pPr>
            <a:r>
              <a:rPr lang="en-US" sz="1800" b="1"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Authorized pen drive will be defined with the indigenous file system.</a:t>
            </a:r>
          </a:p>
          <a:p>
            <a:pPr>
              <a:buFont typeface="Wingdings" pitchFamily="2" charset="2"/>
              <a:buChar char="v"/>
            </a:pPr>
            <a:r>
              <a:rPr lang="en-US" sz="1800" b="1"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In order to read or write into the device, the system needs secure copier software.</a:t>
            </a:r>
          </a:p>
          <a:p>
            <a:pPr>
              <a:buFont typeface="Wingdings" pitchFamily="2" charset="2"/>
              <a:buChar char="v"/>
            </a:pPr>
            <a:r>
              <a:rPr lang="en-US"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If </a:t>
            </a:r>
            <a:r>
              <a:rPr lang="en-IN" sz="1800" dirty="0">
                <a:latin typeface="Times New Roman" pitchFamily="18" charset="0"/>
                <a:cs typeface="Times New Roman" pitchFamily="18" charset="0"/>
              </a:rPr>
              <a:t>the unauthorized pen drive is connected in authorized system, the tool will format </a:t>
            </a:r>
            <a:r>
              <a:rPr lang="en-IN" sz="1800" dirty="0" smtClean="0">
                <a:latin typeface="Times New Roman" pitchFamily="18" charset="0"/>
                <a:cs typeface="Times New Roman" pitchFamily="18" charset="0"/>
              </a:rPr>
              <a:t> </a:t>
            </a:r>
          </a:p>
          <a:p>
            <a:pPr marL="0" indent="0">
              <a:buNone/>
            </a:pPr>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     the </a:t>
            </a:r>
            <a:r>
              <a:rPr lang="en-US" sz="1800" dirty="0" smtClean="0">
                <a:latin typeface="Times New Roman" pitchFamily="18" charset="0"/>
                <a:cs typeface="Times New Roman" pitchFamily="18" charset="0"/>
              </a:rPr>
              <a:t>device </a:t>
            </a:r>
            <a:r>
              <a:rPr lang="en-US" sz="1800" dirty="0">
                <a:latin typeface="Times New Roman" pitchFamily="18" charset="0"/>
                <a:cs typeface="Times New Roman" pitchFamily="18" charset="0"/>
              </a:rPr>
              <a:t>automatically.</a:t>
            </a:r>
            <a:endParaRPr lang="en-US" sz="1800" b="1" dirty="0" smtClean="0">
              <a:latin typeface="Times New Roman" pitchFamily="18" charset="0"/>
              <a:cs typeface="Times New Roman"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smtClean="0">
                <a:latin typeface="Cambria" pitchFamily="18" charset="0"/>
              </a:rPr>
              <a:t>Literature Review</a:t>
            </a:r>
            <a:endParaRPr lang="en-US" sz="4000" dirty="0">
              <a:latin typeface="Cambria" pitchFamily="18" charset="0"/>
            </a:endParaRPr>
          </a:p>
        </p:txBody>
      </p:sp>
      <p:sp>
        <p:nvSpPr>
          <p:cNvPr id="3" name="Content Placeholder 2"/>
          <p:cNvSpPr>
            <a:spLocks noGrp="1"/>
          </p:cNvSpPr>
          <p:nvPr>
            <p:ph idx="1"/>
          </p:nvPr>
        </p:nvSpPr>
        <p:spPr>
          <a:xfrm>
            <a:off x="457200" y="1524000"/>
            <a:ext cx="8229600" cy="4800600"/>
          </a:xfrm>
        </p:spPr>
        <p:txBody>
          <a:bodyPr/>
          <a:lstStyle/>
          <a:p>
            <a:pPr>
              <a:buFont typeface="Wingdings" pitchFamily="2" charset="2"/>
              <a:buChar char="Ø"/>
            </a:pPr>
            <a:r>
              <a:rPr lang="en-US" sz="2000" b="1" dirty="0" smtClean="0">
                <a:latin typeface="Times New Roman" pitchFamily="18" charset="0"/>
                <a:cs typeface="Times New Roman" pitchFamily="18" charset="0"/>
              </a:rPr>
              <a:t>Drawbacks of existing methods</a:t>
            </a:r>
          </a:p>
          <a:p>
            <a:pPr marL="627063" indent="0" defTabSz="627063">
              <a:buFont typeface="Wingdings" pitchFamily="2" charset="2"/>
              <a:buChar char="v"/>
            </a:pPr>
            <a:r>
              <a:rPr lang="en-US" sz="20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If the password is known, the data can be accessed.</a:t>
            </a:r>
          </a:p>
          <a:p>
            <a:pPr marL="627063" indent="0" defTabSz="627063">
              <a:buFont typeface="Wingdings" pitchFamily="2" charset="2"/>
              <a:buChar char="v"/>
            </a:pP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Dependency of exact product.</a:t>
            </a:r>
          </a:p>
          <a:p>
            <a:pPr marL="627063" indent="0" defTabSz="627063">
              <a:buFont typeface="Wingdings" pitchFamily="2" charset="2"/>
              <a:buChar char="v"/>
            </a:pP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Most expensive</a:t>
            </a: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product.</a:t>
            </a:r>
          </a:p>
          <a:p>
            <a:pPr marL="627063" indent="0" defTabSz="627063">
              <a:buFont typeface="Wingdings" pitchFamily="2" charset="2"/>
              <a:buChar char="v"/>
            </a:pPr>
            <a:r>
              <a:rPr lang="en-US" sz="1800" b="1"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Low Security.</a:t>
            </a:r>
          </a:p>
          <a:p>
            <a:pPr marL="627063" indent="0" defTabSz="627063">
              <a:buNone/>
            </a:pPr>
            <a:endParaRPr lang="en-US" sz="2000" b="1" dirty="0" smtClean="0">
              <a:latin typeface="Times New Roman" pitchFamily="18" charset="0"/>
              <a:cs typeface="Times New Roman" pitchFamily="18" charset="0"/>
            </a:endParaRPr>
          </a:p>
          <a:p>
            <a:pPr marL="396875" indent="-342900" defTabSz="627063">
              <a:buFont typeface="Wingdings" pitchFamily="2" charset="2"/>
              <a:buChar char="Ø"/>
            </a:pPr>
            <a:r>
              <a:rPr lang="en-US" sz="2000" b="1" dirty="0" smtClean="0">
                <a:latin typeface="Times New Roman" pitchFamily="18" charset="0"/>
                <a:cs typeface="Times New Roman" pitchFamily="18" charset="0"/>
              </a:rPr>
              <a:t>References     </a:t>
            </a:r>
          </a:p>
          <a:p>
            <a:pPr marL="684213" indent="-57150" defTabSz="627063">
              <a:buFont typeface="Wingdings" pitchFamily="2" charset="2"/>
              <a:buChar char="v"/>
            </a:pP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https://www.kingston.com/en/usb/encrypted_security/dt2000</a:t>
            </a:r>
            <a:endParaRPr lang="en-US" sz="2000" dirty="0" smtClean="0">
              <a:latin typeface="Times New Roman" pitchFamily="18" charset="0"/>
              <a:cs typeface="Times New Roman" pitchFamily="18" charset="0"/>
            </a:endParaRPr>
          </a:p>
          <a:p>
            <a:pPr marL="684213" indent="-57150" defTabSz="627063">
              <a:buFont typeface="Wingdings" pitchFamily="2" charset="2"/>
              <a:buChar char="v"/>
            </a:pP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https://</a:t>
            </a:r>
            <a:r>
              <a:rPr lang="en-US" sz="2000" dirty="0" smtClean="0">
                <a:latin typeface="Times New Roman" pitchFamily="18" charset="0"/>
                <a:cs typeface="Times New Roman" pitchFamily="18" charset="0"/>
              </a:rPr>
              <a:t>www.kingston.com/datasheets/DT2000_en.pdf          </a:t>
            </a:r>
          </a:p>
          <a:p>
            <a:pPr marL="684213" indent="-57150" defTabSz="627063">
              <a:buFont typeface="Wingdings" pitchFamily="2" charset="2"/>
              <a:buChar char="v"/>
            </a:pPr>
            <a:r>
              <a:rPr lang="en-US" sz="2000" dirty="0">
                <a:latin typeface="Times New Roman" pitchFamily="18" charset="0"/>
                <a:cs typeface="Times New Roman" pitchFamily="18" charset="0"/>
              </a:rPr>
              <a:t>  https://</a:t>
            </a:r>
            <a:r>
              <a:rPr lang="en-US" sz="2000" dirty="0" smtClean="0">
                <a:latin typeface="Times New Roman" pitchFamily="18" charset="0"/>
                <a:cs typeface="Times New Roman" pitchFamily="18" charset="0"/>
              </a:rPr>
              <a:t>www.kingston.com/en/usb/encrypted_security/IKS1000</a:t>
            </a:r>
          </a:p>
          <a:p>
            <a:pPr marL="684213" indent="-57150" defTabSz="627063">
              <a:buFont typeface="Wingdings" pitchFamily="2" charset="2"/>
              <a:buChar char="v"/>
            </a:pPr>
            <a:r>
              <a:rPr lang="en-US" sz="2000" dirty="0">
                <a:latin typeface="Times New Roman" pitchFamily="18" charset="0"/>
                <a:cs typeface="Times New Roman" pitchFamily="18" charset="0"/>
              </a:rPr>
              <a:t>  https://www.kingston.com/datasheets/IKS1000_en.pdf</a:t>
            </a:r>
            <a:endParaRPr lang="en-US" sz="2000" dirty="0" smtClean="0">
              <a:latin typeface="Times New Roman" pitchFamily="18" charset="0"/>
              <a:cs typeface="Times New Roman"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704088"/>
          </a:xfrm>
        </p:spPr>
        <p:txBody>
          <a:bodyPr>
            <a:noAutofit/>
          </a:bodyPr>
          <a:lstStyle/>
          <a:p>
            <a:r>
              <a:rPr lang="en-US" sz="4400" dirty="0" smtClean="0">
                <a:latin typeface="Cambria" pitchFamily="18" charset="0"/>
              </a:rPr>
              <a:t>Module </a:t>
            </a:r>
            <a:r>
              <a:rPr lang="en-US" sz="4400" dirty="0" err="1" smtClean="0">
                <a:latin typeface="Cambria" pitchFamily="18" charset="0"/>
              </a:rPr>
              <a:t>Splitup</a:t>
            </a:r>
            <a:endParaRPr lang="en-US" sz="4000" dirty="0">
              <a:latin typeface="Cambria" pitchFamily="18" charset="0"/>
            </a:endParaRPr>
          </a:p>
        </p:txBody>
      </p:sp>
      <p:sp>
        <p:nvSpPr>
          <p:cNvPr id="3" name="Content Placeholder 2"/>
          <p:cNvSpPr>
            <a:spLocks noGrp="1"/>
          </p:cNvSpPr>
          <p:nvPr>
            <p:ph idx="1"/>
          </p:nvPr>
        </p:nvSpPr>
        <p:spPr>
          <a:xfrm>
            <a:off x="457200" y="1676400"/>
            <a:ext cx="8229600" cy="4800600"/>
          </a:xfrm>
        </p:spPr>
        <p:txBody>
          <a:bodyPr>
            <a:normAutofit fontScale="92500" lnSpcReduction="10000"/>
          </a:bodyPr>
          <a:lstStyle/>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Module 1 :  Authentication Module</a:t>
            </a:r>
          </a:p>
          <a:p>
            <a:pPr lvl="3">
              <a:buClr>
                <a:schemeClr val="bg2">
                  <a:lumMod val="50000"/>
                </a:schemeClr>
              </a:buClr>
              <a:buSzPct val="92000"/>
              <a:buFont typeface="Wingdings" pitchFamily="2" charset="2"/>
              <a:buChar char="v"/>
            </a:pPr>
            <a:r>
              <a:rPr lang="en-US" sz="18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Identify or Detect the mass </a:t>
            </a:r>
            <a:r>
              <a:rPr lang="en-US" smtClean="0">
                <a:latin typeface="Times New Roman" pitchFamily="18" charset="0"/>
                <a:cs typeface="Times New Roman" pitchFamily="18" charset="0"/>
              </a:rPr>
              <a:t>storage </a:t>
            </a:r>
            <a:r>
              <a:rPr lang="en-US" smtClean="0">
                <a:latin typeface="Times New Roman" pitchFamily="18" charset="0"/>
                <a:cs typeface="Times New Roman" pitchFamily="18" charset="0"/>
              </a:rPr>
              <a:t>device</a:t>
            </a:r>
          </a:p>
          <a:p>
            <a:pPr lvl="3">
              <a:buClr>
                <a:schemeClr val="bg2">
                  <a:lumMod val="50000"/>
                </a:schemeClr>
              </a:buClr>
              <a:buSzPct val="92000"/>
              <a:buFont typeface="Wingdings" pitchFamily="2" charset="2"/>
              <a:buChar char="v"/>
            </a:pPr>
            <a:r>
              <a:rPr lang="en-US" smtClean="0">
                <a:latin typeface="Times New Roman" pitchFamily="18" charset="0"/>
                <a:cs typeface="Times New Roman" pitchFamily="18" charset="0"/>
              </a:rPr>
              <a:t>  </a:t>
            </a:r>
            <a:r>
              <a:rPr lang="en-US" dirty="0" smtClean="0">
                <a:latin typeface="Times New Roman" pitchFamily="18" charset="0"/>
                <a:cs typeface="Times New Roman" pitchFamily="18" charset="0"/>
              </a:rPr>
              <a:t>Check for Authorization </a:t>
            </a:r>
          </a:p>
          <a:p>
            <a:pPr marL="0" indent="0">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Module 2 :  Read or Write Module</a:t>
            </a:r>
          </a:p>
          <a:p>
            <a:pPr lvl="3">
              <a:buClr>
                <a:schemeClr val="tx2">
                  <a:lumMod val="60000"/>
                  <a:lumOff val="40000"/>
                </a:schemeClr>
              </a:buClr>
              <a:buSzPct val="92000"/>
              <a:buFont typeface="Wingdings" pitchFamily="2" charset="2"/>
              <a:buChar char="v"/>
            </a:pPr>
            <a:r>
              <a:rPr lang="en-US" sz="1800" dirty="0" smtClean="0">
                <a:latin typeface="Times New Roman" pitchFamily="18" charset="0"/>
                <a:cs typeface="Times New Roman" pitchFamily="18" charset="0"/>
              </a:rPr>
              <a:t>  Monitor the events of </a:t>
            </a:r>
            <a:r>
              <a:rPr lang="en-US" sz="1800" dirty="0" smtClean="0">
                <a:latin typeface="Times New Roman" pitchFamily="18" charset="0"/>
                <a:cs typeface="Times New Roman" pitchFamily="18" charset="0"/>
              </a:rPr>
              <a:t>USB</a:t>
            </a:r>
          </a:p>
          <a:p>
            <a:pPr lvl="3">
              <a:buClr>
                <a:schemeClr val="tx2">
                  <a:lumMod val="60000"/>
                  <a:lumOff val="40000"/>
                </a:schemeClr>
              </a:buClr>
              <a:buSzPct val="92000"/>
              <a:buFont typeface="Wingdings" pitchFamily="2" charset="2"/>
              <a:buChar char="v"/>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Trigger the read or write events if </a:t>
            </a:r>
            <a:r>
              <a:rPr lang="en-US" sz="1800" dirty="0" smtClean="0">
                <a:latin typeface="Times New Roman" pitchFamily="18" charset="0"/>
                <a:cs typeface="Times New Roman" pitchFamily="18" charset="0"/>
              </a:rPr>
              <a:t>occurs</a:t>
            </a:r>
          </a:p>
          <a:p>
            <a:pPr lvl="3">
              <a:buClr>
                <a:schemeClr val="tx2">
                  <a:lumMod val="60000"/>
                  <a:lumOff val="40000"/>
                </a:schemeClr>
              </a:buClr>
              <a:buSzPct val="92000"/>
              <a:buFont typeface="Wingdings" pitchFamily="2" charset="2"/>
              <a:buChar char="v"/>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Encryption </a:t>
            </a:r>
            <a:r>
              <a:rPr lang="en-US" sz="1800" dirty="0" smtClean="0">
                <a:latin typeface="Times New Roman" pitchFamily="18" charset="0"/>
                <a:cs typeface="Times New Roman" pitchFamily="18" charset="0"/>
              </a:rPr>
              <a:t>or Decryption process</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Module 3 : </a:t>
            </a:r>
            <a:r>
              <a:rPr lang="en-US" sz="2400" dirty="0">
                <a:latin typeface="Times New Roman" pitchFamily="18" charset="0"/>
                <a:cs typeface="Times New Roman" pitchFamily="18" charset="0"/>
              </a:rPr>
              <a:t>Indigenous File System </a:t>
            </a:r>
            <a:r>
              <a:rPr lang="en-US" sz="2400" dirty="0" smtClean="0">
                <a:latin typeface="Times New Roman" pitchFamily="18" charset="0"/>
                <a:cs typeface="Times New Roman" pitchFamily="18" charset="0"/>
              </a:rPr>
              <a:t>Module</a:t>
            </a:r>
            <a:r>
              <a:rPr lang="en-US" sz="1300" dirty="0" smtClean="0">
                <a:latin typeface="Times New Roman" pitchFamily="18" charset="0"/>
                <a:cs typeface="Times New Roman" pitchFamily="18" charset="0"/>
              </a:rPr>
              <a:t>  </a:t>
            </a:r>
          </a:p>
          <a:p>
            <a:pPr lvl="3">
              <a:buClr>
                <a:schemeClr val="bg2">
                  <a:lumMod val="50000"/>
                </a:schemeClr>
              </a:buClr>
              <a:buSzPct val="92000"/>
              <a:buFont typeface="Wingdings" pitchFamily="2" charset="2"/>
              <a:buChar char="v"/>
            </a:pPr>
            <a:r>
              <a:rPr lang="en-US" sz="1800" dirty="0" smtClean="0">
                <a:latin typeface="Times New Roman" pitchFamily="18" charset="0"/>
                <a:cs typeface="Times New Roman" pitchFamily="18" charset="0"/>
              </a:rPr>
              <a:t>  Creating new file system</a:t>
            </a:r>
          </a:p>
          <a:p>
            <a:pPr marL="0" indent="0">
              <a:buNone/>
            </a:pPr>
            <a:r>
              <a:rPr lang="en-US" sz="2400" dirty="0" smtClean="0">
                <a:latin typeface="Times New Roman" pitchFamily="18" charset="0"/>
                <a:cs typeface="Times New Roman" pitchFamily="18" charset="0"/>
              </a:rPr>
              <a:t> Module 4 : Add USB Module</a:t>
            </a:r>
          </a:p>
          <a:p>
            <a:pPr lvl="3">
              <a:buClr>
                <a:schemeClr val="bg2">
                  <a:lumMod val="50000"/>
                </a:schemeClr>
              </a:buClr>
              <a:buSzPct val="92000"/>
              <a:buFont typeface="Wingdings" pitchFamily="2" charset="2"/>
              <a:buChar char="v"/>
            </a:pPr>
            <a:r>
              <a:rPr lang="en-US" sz="1800" dirty="0" smtClean="0">
                <a:latin typeface="Times New Roman" pitchFamily="18" charset="0"/>
                <a:cs typeface="Times New Roman" pitchFamily="18" charset="0"/>
              </a:rPr>
              <a:t>  Clearing </a:t>
            </a:r>
            <a:r>
              <a:rPr lang="en-US" sz="1800" dirty="0">
                <a:latin typeface="Times New Roman" pitchFamily="18" charset="0"/>
                <a:cs typeface="Times New Roman" pitchFamily="18" charset="0"/>
              </a:rPr>
              <a:t>all files in </a:t>
            </a:r>
            <a:r>
              <a:rPr lang="en-US" sz="1800" dirty="0" smtClean="0">
                <a:latin typeface="Times New Roman" pitchFamily="18" charset="0"/>
                <a:cs typeface="Times New Roman" pitchFamily="18" charset="0"/>
              </a:rPr>
              <a:t>USB</a:t>
            </a:r>
          </a:p>
          <a:p>
            <a:pPr lvl="3">
              <a:buClr>
                <a:schemeClr val="bg2">
                  <a:lumMod val="50000"/>
                </a:schemeClr>
              </a:buClr>
              <a:buSzPct val="92000"/>
              <a:buFont typeface="Wingdings" pitchFamily="2" charset="2"/>
              <a:buChar char="v"/>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Formatting the USB with indigenous file </a:t>
            </a:r>
            <a:r>
              <a:rPr lang="en-US" sz="1800" dirty="0" smtClean="0">
                <a:latin typeface="Times New Roman" pitchFamily="18" charset="0"/>
                <a:cs typeface="Times New Roman" pitchFamily="18" charset="0"/>
              </a:rPr>
              <a:t>system</a:t>
            </a:r>
          </a:p>
          <a:p>
            <a:pPr marL="0" indent="0">
              <a:buNone/>
            </a:pPr>
            <a:r>
              <a:rPr lang="en-US" sz="2400" dirty="0" smtClean="0">
                <a:latin typeface="Times New Roman" pitchFamily="18" charset="0"/>
                <a:cs typeface="Times New Roman" pitchFamily="18" charset="0"/>
              </a:rPr>
              <a:t> Module 5 :</a:t>
            </a:r>
            <a:r>
              <a:rPr lang="en-US" sz="2400" dirty="0">
                <a:latin typeface="Times New Roman" pitchFamily="18" charset="0"/>
                <a:cs typeface="Times New Roman" pitchFamily="18" charset="0"/>
              </a:rPr>
              <a:t> Formatting </a:t>
            </a:r>
            <a:r>
              <a:rPr lang="en-US" sz="2400" dirty="0" smtClean="0">
                <a:latin typeface="Times New Roman" pitchFamily="18" charset="0"/>
                <a:cs typeface="Times New Roman" pitchFamily="18" charset="0"/>
              </a:rPr>
              <a:t>Module</a:t>
            </a:r>
          </a:p>
          <a:p>
            <a:pPr lvl="3">
              <a:buClr>
                <a:schemeClr val="bg2">
                  <a:lumMod val="50000"/>
                </a:schemeClr>
              </a:buClr>
              <a:buSzPct val="92000"/>
              <a:buFont typeface="Wingdings" pitchFamily="2" charset="2"/>
              <a:buChar char="v"/>
            </a:pPr>
            <a:r>
              <a:rPr lang="en-US" sz="1800" dirty="0">
                <a:latin typeface="Times New Roman" pitchFamily="18" charset="0"/>
                <a:cs typeface="Times New Roman" pitchFamily="18" charset="0"/>
              </a:rPr>
              <a:t> It formats the data bit by </a:t>
            </a:r>
            <a:r>
              <a:rPr lang="en-US" sz="1800" dirty="0" smtClean="0">
                <a:latin typeface="Times New Roman" pitchFamily="18" charset="0"/>
                <a:cs typeface="Times New Roman" pitchFamily="18" charset="0"/>
              </a:rPr>
              <a:t>bit   </a:t>
            </a:r>
            <a:endParaRPr lang="en-US" sz="1800" dirty="0">
              <a:latin typeface="Times New Roman" pitchFamily="18" charset="0"/>
              <a:cs typeface="Times New Roman"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591312"/>
          </a:xfrm>
        </p:spPr>
        <p:txBody>
          <a:bodyPr>
            <a:normAutofit fontScale="90000"/>
          </a:bodyPr>
          <a:lstStyle/>
          <a:p>
            <a:r>
              <a:rPr lang="en-US" sz="4400" dirty="0" smtClean="0">
                <a:latin typeface="Cambria" pitchFamily="18" charset="0"/>
              </a:rPr>
              <a:t>Project Planner</a:t>
            </a:r>
            <a:endParaRPr lang="en-US" sz="4000" dirty="0">
              <a:latin typeface="Cambria" pitchFamily="18" charset="0"/>
            </a:endParaRPr>
          </a:p>
        </p:txBody>
      </p:sp>
      <p:sp>
        <p:nvSpPr>
          <p:cNvPr id="3" name="Content Placeholder 2"/>
          <p:cNvSpPr>
            <a:spLocks noGrp="1"/>
          </p:cNvSpPr>
          <p:nvPr>
            <p:ph idx="1"/>
          </p:nvPr>
        </p:nvSpPr>
        <p:spPr/>
        <p:txBody>
          <a:bodyPr/>
          <a:lstStyle/>
          <a:p>
            <a:r>
              <a:rPr lang="en-US" sz="2800" dirty="0" smtClean="0">
                <a:latin typeface="Cambria" pitchFamily="18" charset="0"/>
              </a:rPr>
              <a:t>Gantt chart</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67512"/>
          </a:xfrm>
        </p:spPr>
        <p:txBody>
          <a:bodyPr>
            <a:normAutofit fontScale="90000"/>
          </a:bodyPr>
          <a:lstStyle/>
          <a:p>
            <a:r>
              <a:rPr lang="en-US" sz="4400" dirty="0" smtClean="0">
                <a:latin typeface="Cambria" pitchFamily="18" charset="0"/>
              </a:rPr>
              <a:t>Project Planner / </a:t>
            </a:r>
            <a:r>
              <a:rPr lang="en-US" sz="4000" dirty="0" smtClean="0">
                <a:latin typeface="Cambria" pitchFamily="18" charset="0"/>
              </a:rPr>
              <a:t>Timeline (Gantt chart)</a:t>
            </a:r>
            <a:endParaRPr lang="en-US" sz="40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07080882"/>
              </p:ext>
            </p:extLst>
          </p:nvPr>
        </p:nvGraphicFramePr>
        <p:xfrm>
          <a:off x="457200" y="1828800"/>
          <a:ext cx="7696210" cy="4133863"/>
        </p:xfrm>
        <a:graphic>
          <a:graphicData uri="http://schemas.openxmlformats.org/drawingml/2006/table">
            <a:tbl>
              <a:tblPr/>
              <a:tblGrid>
                <a:gridCol w="906903"/>
                <a:gridCol w="399371"/>
                <a:gridCol w="399371"/>
                <a:gridCol w="399371"/>
                <a:gridCol w="399371"/>
                <a:gridCol w="399371"/>
                <a:gridCol w="399371"/>
                <a:gridCol w="399371"/>
                <a:gridCol w="399371"/>
                <a:gridCol w="399371"/>
                <a:gridCol w="399371"/>
                <a:gridCol w="399371"/>
                <a:gridCol w="399371"/>
                <a:gridCol w="399371"/>
                <a:gridCol w="399371"/>
                <a:gridCol w="399371"/>
                <a:gridCol w="399371"/>
                <a:gridCol w="399371"/>
              </a:tblGrid>
              <a:tr h="367145">
                <a:tc rowSpan="2">
                  <a:txBody>
                    <a:bodyPr/>
                    <a:lstStyle/>
                    <a:p>
                      <a:pPr algn="ctr" fontAlgn="ctr"/>
                      <a:r>
                        <a:rPr lang="en-US" sz="1000" b="1" i="0" u="none" strike="noStrike" dirty="0">
                          <a:solidFill>
                            <a:srgbClr val="000000"/>
                          </a:solidFill>
                          <a:latin typeface="Cambria"/>
                        </a:rPr>
                        <a:t>Particulars</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en-US" sz="1000" b="1" i="0" u="none" strike="noStrike" dirty="0" smtClean="0">
                          <a:solidFill>
                            <a:srgbClr val="000000"/>
                          </a:solidFill>
                          <a:latin typeface="Cambria"/>
                        </a:rPr>
                        <a:t>Dec-17</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smtClean="0">
                          <a:solidFill>
                            <a:srgbClr val="000000"/>
                          </a:solidFill>
                          <a:latin typeface="Cambria"/>
                        </a:rPr>
                        <a:t>Jan-18</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smtClean="0">
                          <a:solidFill>
                            <a:srgbClr val="000000"/>
                          </a:solidFill>
                          <a:latin typeface="Cambria"/>
                        </a:rPr>
                        <a:t>FEb-18</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smtClean="0">
                          <a:solidFill>
                            <a:srgbClr val="000000"/>
                          </a:solidFill>
                          <a:latin typeface="Cambria"/>
                        </a:rPr>
                        <a:t>Mar-18</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1000" b="1" i="0" u="none" strike="noStrike" dirty="0" smtClean="0">
                          <a:solidFill>
                            <a:srgbClr val="000000"/>
                          </a:solidFill>
                          <a:latin typeface="Cambria"/>
                        </a:rPr>
                        <a:t>April</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vMerge="1">
                  <a:txBody>
                    <a:bodyPr/>
                    <a:lstStyle/>
                    <a:p>
                      <a:endParaRPr lang="en-US"/>
                    </a:p>
                  </a:txBody>
                  <a:tcPr/>
                </a:tc>
                <a:tc>
                  <a:txBody>
                    <a:bodyPr/>
                    <a:lstStyle/>
                    <a:p>
                      <a:pPr algn="ctr" fontAlgn="ctr"/>
                      <a:r>
                        <a:rPr lang="en-US" sz="1000" b="1" i="0" u="none" strike="noStrike" dirty="0" smtClean="0">
                          <a:solidFill>
                            <a:srgbClr val="000000"/>
                          </a:solidFill>
                          <a:latin typeface="Cambria"/>
                        </a:rPr>
                        <a:t>Wk 1</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Cambria"/>
                        </a:rPr>
                        <a:t>Wk 2</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Cambria"/>
                        </a:rPr>
                        <a:t>Wk 3</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Cambria"/>
                        </a:rPr>
                        <a:t>Wk 4</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1" i="0" u="none" strike="noStrike" dirty="0" smtClean="0">
                        <a:solidFill>
                          <a:srgbClr val="000000"/>
                        </a:solidFill>
                        <a:latin typeface="Cambria"/>
                      </a:endParaRPr>
                    </a:p>
                    <a:p>
                      <a:pPr marL="0" marR="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latin typeface="Cambria"/>
                        </a:rPr>
                        <a:t>Wk 1</a:t>
                      </a:r>
                    </a:p>
                    <a:p>
                      <a:pPr algn="ctr" fontAlgn="ct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Problem Identification</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Literature Survey</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Module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Module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Module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Module </a:t>
                      </a:r>
                      <a:r>
                        <a:rPr lang="en-US" sz="1000" b="1" i="0" u="none" strike="noStrike" dirty="0" smtClean="0">
                          <a:solidFill>
                            <a:srgbClr val="000000"/>
                          </a:solidFill>
                          <a:latin typeface="Cambria"/>
                        </a:rPr>
                        <a:t>4 &amp; 5</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Thesis Draft</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Final Thesis</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Viva</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US" sz="1000" b="0" i="0" u="none" strike="noStrike" dirty="0">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624</TotalTime>
  <Words>389</Words>
  <Application>Microsoft Office PowerPoint</Application>
  <PresentationFormat>On-screen Show (4:3)</PresentationFormat>
  <Paragraphs>282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Secure Copier (Secure Pen drive Copier)</vt:lpstr>
      <vt:lpstr>  Abstract </vt:lpstr>
      <vt:lpstr>Area Introduction-Existing system</vt:lpstr>
      <vt:lpstr>Proposed System</vt:lpstr>
      <vt:lpstr>Literature Review</vt:lpstr>
      <vt:lpstr>Module Splitup</vt:lpstr>
      <vt:lpstr>Project Planner</vt:lpstr>
      <vt:lpstr>Project Planner / Timeline (Gantt chart)</vt:lpstr>
    </vt:vector>
  </TitlesOfParts>
  <Company>kgisl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Aravindhan Sundaram</cp:lastModifiedBy>
  <cp:revision>60</cp:revision>
  <dcterms:created xsi:type="dcterms:W3CDTF">2011-12-09T06:36:35Z</dcterms:created>
  <dcterms:modified xsi:type="dcterms:W3CDTF">2017-12-14T03:00:22Z</dcterms:modified>
</cp:coreProperties>
</file>