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77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90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49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11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89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18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23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97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55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4/5/2021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16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4/5/2021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1422586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BD0864E9-98DA-4734-BCD4-F2B8FF02047B}"/>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8877"/>
            <a:ext cx="12191980" cy="6858000"/>
          </a:xfrm>
          <a:prstGeom prst="rect">
            <a:avLst/>
          </a:prstGeom>
        </p:spPr>
      </p:pic>
      <p:sp>
        <p:nvSpPr>
          <p:cNvPr id="2" name="Title 1">
            <a:extLst>
              <a:ext uri="{FF2B5EF4-FFF2-40B4-BE49-F238E27FC236}">
                <a16:creationId xmlns:a16="http://schemas.microsoft.com/office/drawing/2014/main" id="{2C7723A8-B491-42E4-AB11-AE2409FFDE8A}"/>
              </a:ext>
            </a:extLst>
          </p:cNvPr>
          <p:cNvSpPr>
            <a:spLocks noGrp="1"/>
          </p:cNvSpPr>
          <p:nvPr>
            <p:ph type="ctrTitle"/>
          </p:nvPr>
        </p:nvSpPr>
        <p:spPr>
          <a:xfrm>
            <a:off x="994873" y="2271449"/>
            <a:ext cx="6347918" cy="3670098"/>
          </a:xfrm>
        </p:spPr>
        <p:txBody>
          <a:bodyPr anchor="b">
            <a:normAutofit/>
          </a:bodyPr>
          <a:lstStyle/>
          <a:p>
            <a:r>
              <a:rPr lang="en-US" sz="6600" dirty="0">
                <a:solidFill>
                  <a:srgbClr val="FFFFFF"/>
                </a:solidFill>
              </a:rPr>
              <a:t>Starbucks Drink Nutrition</a:t>
            </a:r>
          </a:p>
        </p:txBody>
      </p:sp>
      <p:sp>
        <p:nvSpPr>
          <p:cNvPr id="3" name="Subtitle 2">
            <a:extLst>
              <a:ext uri="{FF2B5EF4-FFF2-40B4-BE49-F238E27FC236}">
                <a16:creationId xmlns:a16="http://schemas.microsoft.com/office/drawing/2014/main" id="{85E08A9A-56D5-4930-BC73-9E8F7D05A0DF}"/>
              </a:ext>
            </a:extLst>
          </p:cNvPr>
          <p:cNvSpPr>
            <a:spLocks noGrp="1"/>
          </p:cNvSpPr>
          <p:nvPr>
            <p:ph type="subTitle" idx="1"/>
          </p:nvPr>
        </p:nvSpPr>
        <p:spPr>
          <a:xfrm>
            <a:off x="7449798" y="3544059"/>
            <a:ext cx="3633923" cy="2397488"/>
          </a:xfrm>
        </p:spPr>
        <p:txBody>
          <a:bodyPr anchor="ctr">
            <a:normAutofit/>
          </a:bodyPr>
          <a:lstStyle/>
          <a:p>
            <a:r>
              <a:rPr lang="en-US" sz="2000" dirty="0">
                <a:solidFill>
                  <a:srgbClr val="FFFFFF"/>
                </a:solidFill>
              </a:rPr>
              <a:t>Mythri Partha</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48858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4B85-CAF0-46C1-9C0C-520D45DBBDA4}"/>
              </a:ext>
            </a:extLst>
          </p:cNvPr>
          <p:cNvSpPr>
            <a:spLocks noGrp="1"/>
          </p:cNvSpPr>
          <p:nvPr>
            <p:ph type="title"/>
          </p:nvPr>
        </p:nvSpPr>
        <p:spPr/>
        <p:txBody>
          <a:bodyPr/>
          <a:lstStyle/>
          <a:p>
            <a:r>
              <a:rPr lang="en-US" dirty="0"/>
              <a:t>The Problem/Questions</a:t>
            </a:r>
          </a:p>
        </p:txBody>
      </p:sp>
      <p:sp>
        <p:nvSpPr>
          <p:cNvPr id="3" name="Content Placeholder 2">
            <a:extLst>
              <a:ext uri="{FF2B5EF4-FFF2-40B4-BE49-F238E27FC236}">
                <a16:creationId xmlns:a16="http://schemas.microsoft.com/office/drawing/2014/main" id="{259A1E4D-BE41-4EAD-855D-6781815C38B8}"/>
              </a:ext>
            </a:extLst>
          </p:cNvPr>
          <p:cNvSpPr>
            <a:spLocks noGrp="1"/>
          </p:cNvSpPr>
          <p:nvPr>
            <p:ph idx="1"/>
          </p:nvPr>
        </p:nvSpPr>
        <p:spPr/>
        <p:txBody>
          <a:bodyPr/>
          <a:lstStyle/>
          <a:p>
            <a:r>
              <a:rPr lang="en-US" dirty="0"/>
              <a:t>Are Starbucks drinks really that calorie heavy?</a:t>
            </a:r>
          </a:p>
          <a:p>
            <a:r>
              <a:rPr lang="en-US" dirty="0"/>
              <a:t>Do caffeinated drinks have more calories than non-caffeinated ones?  What about Iced/blended iced vs hot drinks?</a:t>
            </a:r>
          </a:p>
          <a:p>
            <a:r>
              <a:rPr lang="en-US" dirty="0"/>
              <a:t>Which drinks are the “healthiest” based on calories?</a:t>
            </a:r>
          </a:p>
        </p:txBody>
      </p:sp>
    </p:spTree>
    <p:extLst>
      <p:ext uri="{BB962C8B-B14F-4D97-AF65-F5344CB8AC3E}">
        <p14:creationId xmlns:p14="http://schemas.microsoft.com/office/powerpoint/2010/main" val="10899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52166BF-0946-419E-A3F5-F3510C5B2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a:extLst>
              <a:ext uri="{FF2B5EF4-FFF2-40B4-BE49-F238E27FC236}">
                <a16:creationId xmlns:a16="http://schemas.microsoft.com/office/drawing/2014/main" id="{1E902070-A0E4-4756-B623-BA0AC4066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31" name="Picture 30" descr="Question mark on green pastel background">
            <a:extLst>
              <a:ext uri="{FF2B5EF4-FFF2-40B4-BE49-F238E27FC236}">
                <a16:creationId xmlns:a16="http://schemas.microsoft.com/office/drawing/2014/main" id="{6B730B17-D3EF-4CE3-B97A-9C32B3F63FB9}"/>
              </a:ext>
            </a:extLst>
          </p:cNvPr>
          <p:cNvPicPr>
            <a:picLocks noChangeAspect="1"/>
          </p:cNvPicPr>
          <p:nvPr/>
        </p:nvPicPr>
        <p:blipFill rotWithShape="1">
          <a:blip r:embed="rId2">
            <a:duotone>
              <a:schemeClr val="accent1">
                <a:shade val="45000"/>
                <a:satMod val="135000"/>
              </a:schemeClr>
              <a:prstClr val="white"/>
            </a:duotone>
            <a:alphaModFix amt="35000"/>
          </a:blip>
          <a:srcRect t="3582" b="21418"/>
          <a:stretch/>
        </p:blipFill>
        <p:spPr>
          <a:xfrm>
            <a:off x="20" y="-8877"/>
            <a:ext cx="12191980" cy="6858000"/>
          </a:xfrm>
          <a:prstGeom prst="rect">
            <a:avLst/>
          </a:prstGeom>
        </p:spPr>
      </p:pic>
      <p:sp>
        <p:nvSpPr>
          <p:cNvPr id="2" name="Title 1">
            <a:extLst>
              <a:ext uri="{FF2B5EF4-FFF2-40B4-BE49-F238E27FC236}">
                <a16:creationId xmlns:a16="http://schemas.microsoft.com/office/drawing/2014/main" id="{2ED25AD8-A0D0-4EE7-BCC3-C1B923616D2A}"/>
              </a:ext>
            </a:extLst>
          </p:cNvPr>
          <p:cNvSpPr>
            <a:spLocks noGrp="1"/>
          </p:cNvSpPr>
          <p:nvPr>
            <p:ph type="title"/>
          </p:nvPr>
        </p:nvSpPr>
        <p:spPr>
          <a:xfrm>
            <a:off x="823793" y="4296665"/>
            <a:ext cx="5257801" cy="1954482"/>
          </a:xfrm>
        </p:spPr>
        <p:txBody>
          <a:bodyPr anchor="b">
            <a:normAutofit fontScale="90000"/>
          </a:bodyPr>
          <a:lstStyle/>
          <a:p>
            <a:r>
              <a:rPr lang="en-US" sz="7200" dirty="0">
                <a:solidFill>
                  <a:srgbClr val="FFFFFF"/>
                </a:solidFill>
              </a:rPr>
              <a:t>Trends I saw</a:t>
            </a:r>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 name="Content Placeholder 2">
            <a:extLst>
              <a:ext uri="{FF2B5EF4-FFF2-40B4-BE49-F238E27FC236}">
                <a16:creationId xmlns:a16="http://schemas.microsoft.com/office/drawing/2014/main" id="{7003C8AB-931C-4042-8A75-47EA08374E54}"/>
              </a:ext>
            </a:extLst>
          </p:cNvPr>
          <p:cNvSpPr>
            <a:spLocks noGrp="1"/>
          </p:cNvSpPr>
          <p:nvPr>
            <p:ph idx="1"/>
          </p:nvPr>
        </p:nvSpPr>
        <p:spPr>
          <a:xfrm>
            <a:off x="7229042" y="4296665"/>
            <a:ext cx="4124758" cy="1703445"/>
          </a:xfrm>
        </p:spPr>
        <p:txBody>
          <a:bodyPr anchor="b">
            <a:normAutofit fontScale="85000" lnSpcReduction="20000"/>
          </a:bodyPr>
          <a:lstStyle/>
          <a:p>
            <a:r>
              <a:rPr lang="en-US" sz="1800" dirty="0">
                <a:solidFill>
                  <a:srgbClr val="FFFFFF"/>
                </a:solidFill>
              </a:rPr>
              <a:t>When observing the models, I saw that the beverages that had the most calories were, understandably the </a:t>
            </a:r>
            <a:r>
              <a:rPr lang="en-US" sz="1800" dirty="0" err="1">
                <a:solidFill>
                  <a:srgbClr val="FFFFFF"/>
                </a:solidFill>
              </a:rPr>
              <a:t>Frappuccinos</a:t>
            </a:r>
            <a:r>
              <a:rPr lang="en-US" sz="1800" dirty="0">
                <a:solidFill>
                  <a:srgbClr val="FFFFFF"/>
                </a:solidFill>
              </a:rPr>
              <a:t> (blended beverages) and the Signature Espresso drinks</a:t>
            </a:r>
          </a:p>
          <a:p>
            <a:r>
              <a:rPr lang="en-US" sz="1800" dirty="0">
                <a:solidFill>
                  <a:srgbClr val="FFFFFF"/>
                </a:solidFill>
              </a:rPr>
              <a:t>Iced beverages, however, do not have as much as </a:t>
            </a:r>
            <a:r>
              <a:rPr lang="en-US" sz="1800" dirty="0" err="1">
                <a:solidFill>
                  <a:srgbClr val="FFFFFF"/>
                </a:solidFill>
              </a:rPr>
              <a:t>frappucinos</a:t>
            </a:r>
            <a:r>
              <a:rPr lang="en-US" sz="1800" dirty="0">
                <a:solidFill>
                  <a:srgbClr val="FFFFFF"/>
                </a:solidFill>
              </a:rPr>
              <a:t>, and there are lighter frap options for those who are watching their caloric intake</a:t>
            </a:r>
          </a:p>
        </p:txBody>
      </p:sp>
      <p:pic>
        <p:nvPicPr>
          <p:cNvPr id="7" name="Picture 6" descr="Chart&#10;&#10;Description automatically generated">
            <a:extLst>
              <a:ext uri="{FF2B5EF4-FFF2-40B4-BE49-F238E27FC236}">
                <a16:creationId xmlns:a16="http://schemas.microsoft.com/office/drawing/2014/main" id="{60E80126-61C5-41C4-8F6C-42D7B1193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938" y="373056"/>
            <a:ext cx="10670440" cy="3768211"/>
          </a:xfrm>
          <a:prstGeom prst="rect">
            <a:avLst/>
          </a:prstGeom>
        </p:spPr>
      </p:pic>
    </p:spTree>
    <p:extLst>
      <p:ext uri="{BB962C8B-B14F-4D97-AF65-F5344CB8AC3E}">
        <p14:creationId xmlns:p14="http://schemas.microsoft.com/office/powerpoint/2010/main" val="182892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EB1A-ECAA-4C24-A7D0-36510933CF2F}"/>
              </a:ext>
            </a:extLst>
          </p:cNvPr>
          <p:cNvSpPr>
            <a:spLocks noGrp="1"/>
          </p:cNvSpPr>
          <p:nvPr>
            <p:ph type="title"/>
          </p:nvPr>
        </p:nvSpPr>
        <p:spPr>
          <a:xfrm>
            <a:off x="834978" y="152400"/>
            <a:ext cx="10515600" cy="1325563"/>
          </a:xfrm>
        </p:spPr>
        <p:txBody>
          <a:bodyPr/>
          <a:lstStyle/>
          <a:p>
            <a:r>
              <a:rPr lang="en-US" dirty="0"/>
              <a:t>Caffeine and Calories?</a:t>
            </a:r>
          </a:p>
        </p:txBody>
      </p:sp>
      <p:sp>
        <p:nvSpPr>
          <p:cNvPr id="3" name="Content Placeholder 2">
            <a:extLst>
              <a:ext uri="{FF2B5EF4-FFF2-40B4-BE49-F238E27FC236}">
                <a16:creationId xmlns:a16="http://schemas.microsoft.com/office/drawing/2014/main" id="{B4648290-25BC-4518-AF96-5C489B03696F}"/>
              </a:ext>
            </a:extLst>
          </p:cNvPr>
          <p:cNvSpPr>
            <a:spLocks noGrp="1"/>
          </p:cNvSpPr>
          <p:nvPr>
            <p:ph idx="1"/>
          </p:nvPr>
        </p:nvSpPr>
        <p:spPr>
          <a:xfrm>
            <a:off x="834978" y="1158284"/>
            <a:ext cx="10515600" cy="4351338"/>
          </a:xfrm>
        </p:spPr>
        <p:txBody>
          <a:bodyPr/>
          <a:lstStyle/>
          <a:p>
            <a:r>
              <a:rPr lang="en-US" dirty="0"/>
              <a:t>When comparing the caffeine content and the calories of drinks, more caffeine did not necessarily make the drink higher calorie as seen in this figure below, in fact, the drink with the highest caffeine content was one of the lowest in terms of calories</a:t>
            </a:r>
          </a:p>
        </p:txBody>
      </p:sp>
      <p:pic>
        <p:nvPicPr>
          <p:cNvPr id="5" name="Picture 4" descr="Chart, scatter chart&#10;&#10;Description automatically generated">
            <a:extLst>
              <a:ext uri="{FF2B5EF4-FFF2-40B4-BE49-F238E27FC236}">
                <a16:creationId xmlns:a16="http://schemas.microsoft.com/office/drawing/2014/main" id="{E69F331C-CEBE-4C87-B519-888799BEA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28" y="3047797"/>
            <a:ext cx="10995072" cy="3181553"/>
          </a:xfrm>
          <a:prstGeom prst="rect">
            <a:avLst/>
          </a:prstGeom>
        </p:spPr>
      </p:pic>
    </p:spTree>
    <p:extLst>
      <p:ext uri="{BB962C8B-B14F-4D97-AF65-F5344CB8AC3E}">
        <p14:creationId xmlns:p14="http://schemas.microsoft.com/office/powerpoint/2010/main" val="226788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EE01-6504-4FD8-A71D-0873EB4E233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4B83B8A-A652-4F53-B8C7-0A7053545EE9}"/>
              </a:ext>
            </a:extLst>
          </p:cNvPr>
          <p:cNvSpPr>
            <a:spLocks noGrp="1"/>
          </p:cNvSpPr>
          <p:nvPr>
            <p:ph idx="1"/>
          </p:nvPr>
        </p:nvSpPr>
        <p:spPr/>
        <p:txBody>
          <a:bodyPr/>
          <a:lstStyle/>
          <a:p>
            <a:r>
              <a:rPr lang="en-US" dirty="0"/>
              <a:t>Overall, it seems like the best way to consume less calorie filled drinks at Starbucks is to opt for drinks that are less sugary, caffeine does not seem to be a contributing factor in high </a:t>
            </a:r>
            <a:r>
              <a:rPr lang="en-US"/>
              <a:t>calorie drinks</a:t>
            </a:r>
            <a:endParaRPr lang="en-US" dirty="0"/>
          </a:p>
        </p:txBody>
      </p:sp>
    </p:spTree>
    <p:extLst>
      <p:ext uri="{BB962C8B-B14F-4D97-AF65-F5344CB8AC3E}">
        <p14:creationId xmlns:p14="http://schemas.microsoft.com/office/powerpoint/2010/main" val="3317838983"/>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138</TotalTime>
  <Words>198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Univers</vt:lpstr>
      <vt:lpstr>GradientVTI</vt:lpstr>
      <vt:lpstr>Starbucks Drink Nutrition</vt:lpstr>
      <vt:lpstr>The Problem/Questions</vt:lpstr>
      <vt:lpstr>Trends I saw</vt:lpstr>
      <vt:lpstr>Caffeine and Calories?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Drink Nutrition</dc:title>
  <dc:creator>Mythri Partha</dc:creator>
  <cp:lastModifiedBy>Mythri Partha</cp:lastModifiedBy>
  <cp:revision>5</cp:revision>
  <dcterms:created xsi:type="dcterms:W3CDTF">2021-04-05T22:36:42Z</dcterms:created>
  <dcterms:modified xsi:type="dcterms:W3CDTF">2021-04-06T00:55:08Z</dcterms:modified>
</cp:coreProperties>
</file>