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6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6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D996-CE9E-432A-86C4-A040E907878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B93D-0869-4409-84D2-77139B13C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0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198" y="1180407"/>
            <a:ext cx="137991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AVFormatContext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4154" y="606793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AVInputFormat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4154" y="117209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AVStream[0]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4154" y="1736334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AVStream[1]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2918" y="1741663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AVCodecParameters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2918" y="1180408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AVCodecParameters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198" y="2626369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AVCodecParameters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284" y="2628472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552" y="3466529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AVPacket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5100" y="3460271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4316" y="2614448"/>
            <a:ext cx="149767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AVCodecContext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5" idx="3"/>
            <a:endCxn id="6" idx="1"/>
          </p:cNvCxnSpPr>
          <p:nvPr/>
        </p:nvCxnSpPr>
        <p:spPr>
          <a:xfrm flipV="1">
            <a:off x="1837114" y="818768"/>
            <a:ext cx="577040" cy="57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3"/>
            <a:endCxn id="8" idx="1"/>
          </p:cNvCxnSpPr>
          <p:nvPr/>
        </p:nvCxnSpPr>
        <p:spPr>
          <a:xfrm>
            <a:off x="1837114" y="1392382"/>
            <a:ext cx="577040" cy="555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57400" y="1392386"/>
            <a:ext cx="356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0" idx="1"/>
          </p:cNvCxnSpPr>
          <p:nvPr/>
        </p:nvCxnSpPr>
        <p:spPr>
          <a:xfrm>
            <a:off x="3735878" y="1384073"/>
            <a:ext cx="577040" cy="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  <a:endCxn id="9" idx="1"/>
          </p:cNvCxnSpPr>
          <p:nvPr/>
        </p:nvCxnSpPr>
        <p:spPr>
          <a:xfrm>
            <a:off x="3735878" y="1948309"/>
            <a:ext cx="577040" cy="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1954874" y="2758346"/>
            <a:ext cx="1079442" cy="1671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2540228" y="3615622"/>
            <a:ext cx="1564872" cy="1132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9371" y="2392547"/>
            <a:ext cx="1183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avcodec_parameters_to_context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>
            <a:stCxn id="15" idx="3"/>
            <a:endCxn id="12" idx="1"/>
          </p:cNvCxnSpPr>
          <p:nvPr/>
        </p:nvCxnSpPr>
        <p:spPr>
          <a:xfrm>
            <a:off x="4531992" y="2826423"/>
            <a:ext cx="260292" cy="1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601320" y="3369400"/>
            <a:ext cx="14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avcodec_send_packet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86148" y="3672245"/>
            <a:ext cx="151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avcodec_receive_frame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549"/>
              </p:ext>
            </p:extLst>
          </p:nvPr>
        </p:nvGraphicFramePr>
        <p:xfrm>
          <a:off x="1239520" y="727286"/>
          <a:ext cx="4033520" cy="168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99985759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323171307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26393467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782657733"/>
                    </a:ext>
                  </a:extLst>
                </a:gridCol>
              </a:tblGrid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39247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0x78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0x12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55484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0001 1110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0110 1010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0010 1100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0100 1000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5786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0x12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0x78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4956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0100 1000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0010 1100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0110 1010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0001 1110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382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39520" y="57872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发送方：小端字节序</a:t>
            </a:r>
            <a:r>
              <a:rPr lang="en-US" altLang="zh-CN" sz="1200" smtClean="0"/>
              <a:t>/</a:t>
            </a:r>
            <a:r>
              <a:rPr lang="zh-CN" altLang="en-US" sz="1200" smtClean="0"/>
              <a:t>比特序，发送</a:t>
            </a:r>
            <a:r>
              <a:rPr lang="en-US" altLang="zh-CN" sz="1200" smtClean="0"/>
              <a:t>int</a:t>
            </a:r>
            <a:r>
              <a:rPr lang="zh-CN" altLang="en-US" sz="1200" smtClean="0"/>
              <a:t>型整数</a:t>
            </a:r>
            <a:r>
              <a:rPr lang="en-US" altLang="zh-CN" sz="1200" smtClean="0"/>
              <a:t>305419896</a:t>
            </a:r>
            <a:endParaRPr lang="en-US" altLang="zh-CN" sz="1200"/>
          </a:p>
          <a:p>
            <a:r>
              <a:rPr lang="en-US" altLang="zh-CN" sz="1200" smtClean="0"/>
              <a:t>305419896=0x12345678</a:t>
            </a:r>
          </a:p>
          <a:p>
            <a:r>
              <a:rPr lang="en-US" altLang="zh-CN" sz="1200" smtClean="0"/>
              <a:t>    =0001 0010 0011 0100 0101 0110 0111 1000</a:t>
            </a:r>
            <a:r>
              <a:rPr lang="zh-CN" altLang="en-US" sz="1200" smtClean="0"/>
              <a:t>（二进制）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26720" y="727286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mtClean="0"/>
              <a:t>内存地址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9600" y="10504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hex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609600" y="143291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bit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144780" y="1776907"/>
            <a:ext cx="109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mtClean="0"/>
              <a:t>htonl</a:t>
            </a:r>
            <a:r>
              <a:rPr lang="zh-CN" altLang="en-US" sz="1200" smtClean="0"/>
              <a:t>后的</a:t>
            </a:r>
            <a:r>
              <a:rPr lang="en-US" altLang="zh-CN" sz="1200" smtClean="0"/>
              <a:t>hex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98120" y="2096224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htonl</a:t>
            </a:r>
            <a:r>
              <a:rPr lang="zh-CN" altLang="en-US" sz="1200" smtClean="0"/>
              <a:t>后的</a:t>
            </a:r>
            <a:r>
              <a:rPr lang="en-US" altLang="zh-CN" sz="1200" smtClean="0"/>
              <a:t>bit</a:t>
            </a:r>
            <a:endParaRPr lang="zh-CN" altLang="en-US" sz="1200"/>
          </a:p>
        </p:txBody>
      </p:sp>
      <p:sp>
        <p:nvSpPr>
          <p:cNvPr id="12" name="下箭头 11"/>
          <p:cNvSpPr/>
          <p:nvPr/>
        </p:nvSpPr>
        <p:spPr>
          <a:xfrm>
            <a:off x="3009900" y="2415541"/>
            <a:ext cx="236220" cy="7010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88428"/>
              </p:ext>
            </p:extLst>
          </p:nvPr>
        </p:nvGraphicFramePr>
        <p:xfrm>
          <a:off x="1170940" y="3116580"/>
          <a:ext cx="4033520" cy="101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99985759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323171307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26393467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782657733"/>
                    </a:ext>
                  </a:extLst>
                </a:gridCol>
              </a:tblGrid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39247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0x12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0x78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55484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0100 1000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0010 1100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0110 1010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0001 1110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5786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38150" y="3772624"/>
            <a:ext cx="7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发送</a:t>
            </a:r>
            <a:r>
              <a:rPr lang="en-US" altLang="zh-CN" sz="1200" smtClean="0"/>
              <a:t>bit</a:t>
            </a:r>
            <a:endParaRPr lang="zh-CN" altLang="en-US" sz="1200"/>
          </a:p>
        </p:txBody>
      </p:sp>
      <p:sp>
        <p:nvSpPr>
          <p:cNvPr id="15" name="下箭头 14"/>
          <p:cNvSpPr/>
          <p:nvPr/>
        </p:nvSpPr>
        <p:spPr>
          <a:xfrm rot="10800000">
            <a:off x="8328660" y="2391466"/>
            <a:ext cx="236220" cy="7010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88428"/>
              </p:ext>
            </p:extLst>
          </p:nvPr>
        </p:nvGraphicFramePr>
        <p:xfrm>
          <a:off x="6489700" y="3092505"/>
          <a:ext cx="4033520" cy="101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99985759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323171307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26393467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782657733"/>
                    </a:ext>
                  </a:extLst>
                </a:gridCol>
              </a:tblGrid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39247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0x12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0x78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55484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0100 1000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0010 1100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0110 1010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0001 1110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5786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756910" y="3748549"/>
            <a:ext cx="7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接收</a:t>
            </a:r>
            <a:r>
              <a:rPr lang="en-US" altLang="zh-CN" sz="1200" smtClean="0"/>
              <a:t>bit</a:t>
            </a:r>
            <a:endParaRPr lang="zh-CN" altLang="en-US" sz="120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87583"/>
              </p:ext>
            </p:extLst>
          </p:nvPr>
        </p:nvGraphicFramePr>
        <p:xfrm>
          <a:off x="6489700" y="727287"/>
          <a:ext cx="4033520" cy="168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99985759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323171307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26393467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782657733"/>
                    </a:ext>
                  </a:extLst>
                </a:gridCol>
              </a:tblGrid>
              <a:tr h="337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39247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0001 0010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0011</a:t>
                      </a:r>
                      <a:r>
                        <a:rPr lang="en-US" altLang="zh-CN" sz="1200" baseline="0" smtClean="0"/>
                        <a:t> 0100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0101</a:t>
                      </a:r>
                      <a:r>
                        <a:rPr lang="en-US" altLang="zh-CN" sz="1200" baseline="0" smtClean="0"/>
                        <a:t> 0110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0111 1000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55484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0x12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0x56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0x78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75786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0001 0010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0011</a:t>
                      </a:r>
                      <a:r>
                        <a:rPr lang="en-US" altLang="zh-CN" sz="1200" baseline="0" smtClean="0"/>
                        <a:t> 0100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0101</a:t>
                      </a:r>
                      <a:r>
                        <a:rPr lang="en-US" altLang="zh-CN" sz="1200" baseline="0" smtClean="0"/>
                        <a:t> 0110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0111 1000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4956"/>
                  </a:ext>
                </a:extLst>
              </a:tr>
              <a:tr h="337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0x12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0x34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0x56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0x78</a:t>
                      </a:r>
                      <a:endParaRPr lang="zh-CN" alt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3822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676900" y="727287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mtClean="0"/>
              <a:t>内存地址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5859780" y="208290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hex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5859780" y="178081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bit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5471160" y="1414742"/>
            <a:ext cx="109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mtClean="0"/>
              <a:t>ntohl</a:t>
            </a:r>
            <a:r>
              <a:rPr lang="zh-CN" altLang="en-US" sz="1200" smtClean="0"/>
              <a:t>后的</a:t>
            </a:r>
            <a:r>
              <a:rPr lang="en-US" altLang="zh-CN" sz="1200" smtClean="0"/>
              <a:t>hex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5497830" y="1112651"/>
            <a:ext cx="1068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ntohl</a:t>
            </a:r>
            <a:r>
              <a:rPr lang="zh-CN" altLang="en-US" sz="1200" smtClean="0"/>
              <a:t>后的</a:t>
            </a:r>
            <a:r>
              <a:rPr lang="en-US" altLang="zh-CN" sz="1200" smtClean="0"/>
              <a:t>bit</a:t>
            </a:r>
            <a:endParaRPr lang="zh-CN" altLang="en-US" sz="1200"/>
          </a:p>
        </p:txBody>
      </p:sp>
      <p:sp>
        <p:nvSpPr>
          <p:cNvPr id="24" name="左弧形箭头 23"/>
          <p:cNvSpPr/>
          <p:nvPr/>
        </p:nvSpPr>
        <p:spPr>
          <a:xfrm rot="16200000">
            <a:off x="5356614" y="1775206"/>
            <a:ext cx="815592" cy="5722875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48250" y="4752711"/>
            <a:ext cx="116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cable network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187700" y="2560253"/>
            <a:ext cx="156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网络接口适配器</a:t>
            </a:r>
            <a:r>
              <a:rPr lang="en-US" altLang="zh-CN" sz="1200" smtClean="0"/>
              <a:t>NIC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7381240" y="335549"/>
            <a:ext cx="218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接收方：大端字节序</a:t>
            </a:r>
            <a:r>
              <a:rPr lang="en-US" altLang="zh-CN" sz="1200" smtClean="0"/>
              <a:t>/</a:t>
            </a:r>
            <a:r>
              <a:rPr lang="zh-CN" altLang="en-US" sz="1200" smtClean="0"/>
              <a:t>比特序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615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429702"/>
            <a:ext cx="5274310" cy="399859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8030095" y="2277687"/>
            <a:ext cx="70306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88285" y="2075503"/>
            <a:ext cx="703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x bytes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968538" y="1512917"/>
            <a:ext cx="93102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13308" y="1251307"/>
            <a:ext cx="104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188-4-x bytes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718594" y="1825466"/>
            <a:ext cx="4053681" cy="2462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SIP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实体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包括</a:t>
            </a:r>
            <a:endParaRPr lang="en-US" altLang="zh-CN" sz="1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上下箭头 5"/>
          <p:cNvSpPr>
            <a:spLocks noChangeArrowheads="1"/>
          </p:cNvSpPr>
          <p:nvPr/>
        </p:nvSpPr>
        <p:spPr bwMode="auto">
          <a:xfrm>
            <a:off x="3257550" y="2076450"/>
            <a:ext cx="144463" cy="498475"/>
          </a:xfrm>
          <a:prstGeom prst="upDown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上下箭头 6"/>
          <p:cNvSpPr>
            <a:spLocks noChangeArrowheads="1"/>
          </p:cNvSpPr>
          <p:nvPr/>
        </p:nvSpPr>
        <p:spPr bwMode="auto">
          <a:xfrm>
            <a:off x="6057105" y="2076450"/>
            <a:ext cx="144463" cy="498475"/>
          </a:xfrm>
          <a:prstGeom prst="upDown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057400" y="2574925"/>
            <a:ext cx="2660649" cy="2462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用户代理（</a:t>
            </a:r>
            <a:r>
              <a:rPr lang="en-US" altLang="zh-CN" sz="1000"/>
              <a:t>UA</a:t>
            </a:r>
            <a:r>
              <a:rPr lang="zh-CN" altLang="en-US" sz="1000"/>
              <a:t>）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914900" y="2574925"/>
            <a:ext cx="2857499" cy="2462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网络服务器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057400" y="2821146"/>
            <a:ext cx="2660649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UAC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Agent Client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，用户代理客户端，发送</a:t>
            </a: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SIP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请求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UAS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Agent Server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，用户代理服务器，返回</a:t>
            </a: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SIP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响应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一个实体可以既是客户端，又是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服务器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UAC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UAS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都能终止一个呼叫</a:t>
            </a:r>
            <a:endParaRPr lang="zh-CN" altLang="en-US" sz="1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4914900" y="2821146"/>
            <a:ext cx="2857499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Proxy Server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，代理服务器，为客户端转发请求或响应，可以同时做为服务器端和客户端，决定下一跳转发请求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消息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Registrar Server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，注册服务器。接受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REGISTER 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请求完成用户地址的注册，更新用户位置信息；可以支持鉴权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功能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Redirect Server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，重定向服务器，将请求中的地址映射为零个或多个新的地址，将用户新的位置返回给呼叫方。呼叫方可根据得到的新位置重新呼叫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0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 </a:t>
            </a:r>
            <a:r>
              <a:rPr lang="en-US" altLang="zh-CN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，位置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服务器，是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一个数据库，用于存放终端用户当前的位置信息，为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SIP 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重定向服务器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(Redirect Server)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或代理服务器</a:t>
            </a:r>
            <a:r>
              <a:rPr lang="en-US" altLang="zh-CN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(proxy server) </a:t>
            </a:r>
            <a:r>
              <a:rPr lang="zh-CN" altLang="en-US" sz="1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提供被叫用户可能的</a:t>
            </a:r>
            <a:r>
              <a:rPr lang="zh-CN" altLang="en-US" sz="10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位置信息</a:t>
            </a:r>
            <a:endParaRPr lang="zh-CN" altLang="en-US" sz="1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5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273550"/>
            <a:ext cx="847725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4230688"/>
            <a:ext cx="962025" cy="6000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547938"/>
            <a:ext cx="1085850" cy="6286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</p:pic>
      <p:cxnSp>
        <p:nvCxnSpPr>
          <p:cNvPr id="7" name="直接箭头连接符 17"/>
          <p:cNvCxnSpPr>
            <a:cxnSpLocks noChangeShapeType="1"/>
          </p:cNvCxnSpPr>
          <p:nvPr/>
        </p:nvCxnSpPr>
        <p:spPr bwMode="auto">
          <a:xfrm flipV="1">
            <a:off x="2393950" y="2862263"/>
            <a:ext cx="2016125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2906713" y="4578350"/>
            <a:ext cx="4240212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22"/>
          <p:cNvCxnSpPr>
            <a:cxnSpLocks noChangeShapeType="1"/>
          </p:cNvCxnSpPr>
          <p:nvPr/>
        </p:nvCxnSpPr>
        <p:spPr bwMode="auto">
          <a:xfrm>
            <a:off x="5273675" y="2933700"/>
            <a:ext cx="2011363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24"/>
          <p:cNvCxnSpPr>
            <a:cxnSpLocks noChangeShapeType="1"/>
          </p:cNvCxnSpPr>
          <p:nvPr/>
        </p:nvCxnSpPr>
        <p:spPr bwMode="auto">
          <a:xfrm flipH="1" flipV="1">
            <a:off x="5227638" y="3092450"/>
            <a:ext cx="1990725" cy="1354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 flipH="1">
            <a:off x="2609850" y="3092450"/>
            <a:ext cx="1800225" cy="1181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3452813" y="3725863"/>
            <a:ext cx="741362" cy="2778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SIP</a:t>
            </a:r>
            <a:r>
              <a:rPr lang="zh-CN" altLang="en-US" sz="1200"/>
              <a:t>响应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2589213" y="3222625"/>
            <a:ext cx="741362" cy="2762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SIP</a:t>
            </a:r>
            <a:r>
              <a:rPr lang="zh-CN" altLang="en-US" sz="1200"/>
              <a:t>请求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6189663" y="3222625"/>
            <a:ext cx="739775" cy="2762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SIP</a:t>
            </a:r>
            <a:r>
              <a:rPr lang="zh-CN" altLang="en-US" sz="1200"/>
              <a:t>请求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5541963" y="3725863"/>
            <a:ext cx="739775" cy="2778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SIP</a:t>
            </a:r>
            <a:r>
              <a:rPr lang="zh-CN" altLang="en-US" sz="1200"/>
              <a:t>响应</a:t>
            </a:r>
          </a:p>
        </p:txBody>
      </p:sp>
      <p:sp>
        <p:nvSpPr>
          <p:cNvPr id="16" name="圆角矩形标注 35"/>
          <p:cNvSpPr>
            <a:spLocks noChangeArrowheads="1"/>
          </p:cNvSpPr>
          <p:nvPr/>
        </p:nvSpPr>
        <p:spPr bwMode="auto">
          <a:xfrm>
            <a:off x="738188" y="3798888"/>
            <a:ext cx="1439862" cy="442912"/>
          </a:xfrm>
          <a:prstGeom prst="wedgeRoundRectCallout">
            <a:avLst>
              <a:gd name="adj1" fmla="val 45796"/>
              <a:gd name="adj2" fmla="val 79699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UAC</a:t>
            </a:r>
            <a:r>
              <a:rPr lang="zh-CN" altLang="en-US" sz="1200"/>
              <a:t>发送</a:t>
            </a:r>
            <a:r>
              <a:rPr lang="en-US" altLang="zh-CN" sz="1200"/>
              <a:t>SIP</a:t>
            </a:r>
            <a:r>
              <a:rPr lang="zh-CN" altLang="en-US" sz="1200"/>
              <a:t>请求</a:t>
            </a:r>
          </a:p>
        </p:txBody>
      </p:sp>
      <p:sp>
        <p:nvSpPr>
          <p:cNvPr id="17" name="圆角矩形标注 36"/>
          <p:cNvSpPr>
            <a:spLocks noChangeArrowheads="1"/>
          </p:cNvSpPr>
          <p:nvPr/>
        </p:nvSpPr>
        <p:spPr bwMode="auto">
          <a:xfrm>
            <a:off x="7650163" y="3787775"/>
            <a:ext cx="1439862" cy="442913"/>
          </a:xfrm>
          <a:prstGeom prst="wedgeRoundRectCallout">
            <a:avLst>
              <a:gd name="adj1" fmla="val -37491"/>
              <a:gd name="adj2" fmla="val 88296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UAS</a:t>
            </a:r>
            <a:r>
              <a:rPr lang="zh-CN" altLang="en-US" sz="1200"/>
              <a:t>接受</a:t>
            </a:r>
            <a:r>
              <a:rPr lang="en-US" altLang="zh-CN" sz="1200"/>
              <a:t>SIP</a:t>
            </a:r>
            <a:r>
              <a:rPr lang="zh-CN" altLang="en-US" sz="1200"/>
              <a:t>请求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4481513" y="4662488"/>
            <a:ext cx="1157287" cy="2762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媒体流（</a:t>
            </a:r>
            <a:r>
              <a:rPr lang="en-US" altLang="zh-CN" sz="1200"/>
              <a:t>RTP)</a:t>
            </a:r>
            <a:endParaRPr lang="zh-CN" altLang="en-US" sz="1200"/>
          </a:p>
        </p:txBody>
      </p:sp>
      <p:sp>
        <p:nvSpPr>
          <p:cNvPr id="19" name="圆角矩形标注 39"/>
          <p:cNvSpPr>
            <a:spLocks noChangeArrowheads="1"/>
          </p:cNvSpPr>
          <p:nvPr/>
        </p:nvSpPr>
        <p:spPr bwMode="auto">
          <a:xfrm>
            <a:off x="4338638" y="1709738"/>
            <a:ext cx="1851025" cy="731837"/>
          </a:xfrm>
          <a:prstGeom prst="wedgeRoundRectCallout">
            <a:avLst>
              <a:gd name="adj1" fmla="val 1704"/>
              <a:gd name="adj2" fmla="val 9116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Request  Proxy Server</a:t>
            </a:r>
          </a:p>
          <a:p>
            <a:pPr eaLnBrk="1" hangingPunct="1"/>
            <a:r>
              <a:rPr lang="zh-CN" altLang="en-US" sz="1200"/>
              <a:t>决定把请求消息送到何处</a:t>
            </a:r>
          </a:p>
        </p:txBody>
      </p:sp>
    </p:spTree>
    <p:extLst>
      <p:ext uri="{BB962C8B-B14F-4D97-AF65-F5344CB8AC3E}">
        <p14:creationId xmlns:p14="http://schemas.microsoft.com/office/powerpoint/2010/main" val="32487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287463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190625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04" y="3967516"/>
            <a:ext cx="495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8"/>
          <p:cNvCxnSpPr>
            <a:cxnSpLocks noChangeShapeType="1"/>
          </p:cNvCxnSpPr>
          <p:nvPr/>
        </p:nvCxnSpPr>
        <p:spPr bwMode="auto">
          <a:xfrm>
            <a:off x="1096963" y="1935163"/>
            <a:ext cx="0" cy="2459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9"/>
          <p:cNvCxnSpPr>
            <a:cxnSpLocks noChangeShapeType="1"/>
          </p:cNvCxnSpPr>
          <p:nvPr/>
        </p:nvCxnSpPr>
        <p:spPr bwMode="auto">
          <a:xfrm>
            <a:off x="3444875" y="1838325"/>
            <a:ext cx="0" cy="2505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646238" y="1422400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UAC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721100" y="1306984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UAS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13"/>
          <p:cNvCxnSpPr>
            <a:cxnSpLocks noChangeShapeType="1"/>
          </p:cNvCxnSpPr>
          <p:nvPr/>
        </p:nvCxnSpPr>
        <p:spPr bwMode="auto">
          <a:xfrm>
            <a:off x="1096963" y="2150120"/>
            <a:ext cx="2347912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921993" y="1921026"/>
            <a:ext cx="5693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INVITE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6"/>
          <p:cNvCxnSpPr>
            <a:cxnSpLocks noChangeShapeType="1"/>
          </p:cNvCxnSpPr>
          <p:nvPr/>
        </p:nvCxnSpPr>
        <p:spPr bwMode="auto">
          <a:xfrm flipH="1">
            <a:off x="1106185" y="2491164"/>
            <a:ext cx="23479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8"/>
          <p:cNvCxnSpPr>
            <a:cxnSpLocks noChangeShapeType="1"/>
          </p:cNvCxnSpPr>
          <p:nvPr/>
        </p:nvCxnSpPr>
        <p:spPr bwMode="auto">
          <a:xfrm flipH="1">
            <a:off x="1106185" y="2867586"/>
            <a:ext cx="23479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 flipH="1">
            <a:off x="1106185" y="3243030"/>
            <a:ext cx="23479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20"/>
          <p:cNvCxnSpPr>
            <a:cxnSpLocks noChangeShapeType="1"/>
          </p:cNvCxnSpPr>
          <p:nvPr/>
        </p:nvCxnSpPr>
        <p:spPr bwMode="auto">
          <a:xfrm>
            <a:off x="1136348" y="3625236"/>
            <a:ext cx="231774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1893602" y="2260332"/>
            <a:ext cx="7008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 Trying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1907565" y="2628935"/>
            <a:ext cx="6110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180 Ring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921993" y="3023633"/>
            <a:ext cx="5822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  OK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1947404" y="3394404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ACK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848254" y="3798544"/>
            <a:ext cx="7168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RTP/RTCP</a:t>
            </a:r>
            <a:endParaRPr lang="zh-CN" altLang="en-US" sz="9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04925"/>
            <a:ext cx="1897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14" y="1295402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00" y="1304925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>
            <a:off x="2842051" y="1943102"/>
            <a:ext cx="0" cy="327024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8"/>
          <p:cNvCxnSpPr>
            <a:cxnSpLocks noChangeShapeType="1"/>
          </p:cNvCxnSpPr>
          <p:nvPr/>
        </p:nvCxnSpPr>
        <p:spPr bwMode="auto">
          <a:xfrm>
            <a:off x="5056188" y="1954213"/>
            <a:ext cx="0" cy="2770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9"/>
          <p:cNvCxnSpPr>
            <a:cxnSpLocks noChangeShapeType="1"/>
          </p:cNvCxnSpPr>
          <p:nvPr/>
        </p:nvCxnSpPr>
        <p:spPr bwMode="auto">
          <a:xfrm>
            <a:off x="7052886" y="1954213"/>
            <a:ext cx="8411" cy="3259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842051" y="2163292"/>
            <a:ext cx="2214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H="1">
            <a:off x="2842051" y="2513336"/>
            <a:ext cx="2214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063520" y="2723760"/>
            <a:ext cx="200146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H="1">
            <a:off x="5056188" y="3077691"/>
            <a:ext cx="200145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H="1">
            <a:off x="2834641" y="3375961"/>
            <a:ext cx="2214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flipH="1">
            <a:off x="5048778" y="3652366"/>
            <a:ext cx="19940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flipH="1">
            <a:off x="2834640" y="3962875"/>
            <a:ext cx="2214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2867082" y="4324276"/>
            <a:ext cx="2214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048777" y="4592674"/>
            <a:ext cx="201363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524626" y="1926110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INVITE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5636682" y="2492928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INVITE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3471911" y="2282504"/>
            <a:ext cx="865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 Trying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5625575" y="2846859"/>
            <a:ext cx="75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180 Ring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546987" y="3145129"/>
            <a:ext cx="75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180 Ring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5644696" y="3421534"/>
            <a:ext cx="6751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 OK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3558692" y="3732043"/>
            <a:ext cx="6751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 OK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3590066" y="4093444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ACK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707213" y="4361842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ACK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左右箭头 27"/>
          <p:cNvSpPr>
            <a:spLocks noChangeArrowheads="1"/>
          </p:cNvSpPr>
          <p:nvPr/>
        </p:nvSpPr>
        <p:spPr bwMode="auto">
          <a:xfrm>
            <a:off x="2842051" y="4742563"/>
            <a:ext cx="4210835" cy="215900"/>
          </a:xfrm>
          <a:prstGeom prst="leftRightArrow">
            <a:avLst>
              <a:gd name="adj1" fmla="val 50000"/>
              <a:gd name="adj2" fmla="val 5001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TextBox 36"/>
          <p:cNvSpPr txBox="1">
            <a:spLocks noChangeArrowheads="1"/>
          </p:cNvSpPr>
          <p:nvPr/>
        </p:nvSpPr>
        <p:spPr bwMode="auto">
          <a:xfrm>
            <a:off x="4472986" y="4917037"/>
            <a:ext cx="876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RTP/RTCP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2006274" y="1414465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UAC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7596914" y="1439306"/>
            <a:ext cx="490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UAS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917575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94" y="860268"/>
            <a:ext cx="1133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5"/>
          <p:cNvCxnSpPr>
            <a:cxnSpLocks noChangeShapeType="1"/>
          </p:cNvCxnSpPr>
          <p:nvPr/>
        </p:nvCxnSpPr>
        <p:spPr bwMode="auto">
          <a:xfrm>
            <a:off x="2254250" y="1565275"/>
            <a:ext cx="0" cy="336486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6"/>
          <p:cNvCxnSpPr>
            <a:cxnSpLocks noChangeShapeType="1"/>
          </p:cNvCxnSpPr>
          <p:nvPr/>
        </p:nvCxnSpPr>
        <p:spPr bwMode="auto">
          <a:xfrm>
            <a:off x="4499955" y="1565275"/>
            <a:ext cx="0" cy="1216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7"/>
          <p:cNvCxnSpPr>
            <a:cxnSpLocks noChangeShapeType="1"/>
          </p:cNvCxnSpPr>
          <p:nvPr/>
        </p:nvCxnSpPr>
        <p:spPr bwMode="auto">
          <a:xfrm>
            <a:off x="6446462" y="1566863"/>
            <a:ext cx="8460" cy="32784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2263775" y="1854200"/>
            <a:ext cx="223618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2254250" y="2318196"/>
            <a:ext cx="223618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2263775" y="2684193"/>
            <a:ext cx="223618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13219" y="1588135"/>
            <a:ext cx="681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INVITE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039428" y="1918086"/>
            <a:ext cx="942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301 Moved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Permanent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3165476" y="2437972"/>
            <a:ext cx="5004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ACK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左右箭头 12"/>
          <p:cNvSpPr>
            <a:spLocks noChangeArrowheads="1"/>
          </p:cNvSpPr>
          <p:nvPr/>
        </p:nvSpPr>
        <p:spPr bwMode="auto">
          <a:xfrm>
            <a:off x="2254249" y="4435775"/>
            <a:ext cx="4192212" cy="215900"/>
          </a:xfrm>
          <a:prstGeom prst="leftRightArrow">
            <a:avLst>
              <a:gd name="adj1" fmla="val 50000"/>
              <a:gd name="adj2" fmla="val 5001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4044956" y="4599083"/>
            <a:ext cx="948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RTP/RTCP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522413" y="1036638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UAC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6869430" y="997903"/>
            <a:ext cx="5004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UAS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81" y="895193"/>
            <a:ext cx="19986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2254249" y="3123092"/>
            <a:ext cx="41922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200757" y="2877775"/>
            <a:ext cx="681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INVITE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>
            <a:off x="2254250" y="3514476"/>
            <a:ext cx="419221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4057288" y="3268255"/>
            <a:ext cx="1000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180 Ringing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2263776" y="3905964"/>
            <a:ext cx="419221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4181521" y="3668490"/>
            <a:ext cx="7056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200 OK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2254249" y="4273264"/>
            <a:ext cx="41922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4234111" y="4038155"/>
            <a:ext cx="5004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14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ACK</a:t>
            </a:r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05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/>
      <p:bldP spid="19" grpId="0"/>
      <p:bldP spid="21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9435" y="1155080"/>
            <a:ext cx="1815016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smtClean="0"/>
              <a:t>这个</a:t>
            </a:r>
            <a:r>
              <a:rPr lang="en-US" altLang="zh-CN" sz="1050" smtClean="0"/>
              <a:t>XML</a:t>
            </a:r>
            <a:r>
              <a:rPr lang="zh-CN" altLang="en-US" sz="1050" smtClean="0"/>
              <a:t>携带某个表格信息</a:t>
            </a:r>
            <a:endParaRPr lang="zh-CN" altLang="en-US" sz="1050"/>
          </a:p>
        </p:txBody>
      </p:sp>
      <p:sp>
        <p:nvSpPr>
          <p:cNvPr id="5" name="文本框 4"/>
          <p:cNvSpPr txBox="1"/>
          <p:nvPr/>
        </p:nvSpPr>
        <p:spPr>
          <a:xfrm>
            <a:off x="769435" y="1408996"/>
            <a:ext cx="181501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&lt;table&gt;</a:t>
            </a:r>
          </a:p>
          <a:p>
            <a:r>
              <a:rPr lang="en-US" altLang="zh-CN" sz="1050" smtClean="0"/>
              <a:t>   &lt;tr&gt;</a:t>
            </a:r>
          </a:p>
          <a:p>
            <a:r>
              <a:rPr lang="en-US" altLang="zh-CN" sz="1050" smtClean="0"/>
              <a:t>   &lt;td&gt;Apples&lt;/td&gt;</a:t>
            </a:r>
          </a:p>
          <a:p>
            <a:r>
              <a:rPr lang="en-US" altLang="zh-CN" sz="1050" smtClean="0"/>
              <a:t>   &lt;td&gt;Bananas&lt;/td&gt;</a:t>
            </a:r>
          </a:p>
          <a:p>
            <a:r>
              <a:rPr lang="en-US" altLang="zh-CN" sz="1050" smtClean="0"/>
              <a:t>   &lt;/tr&gt;</a:t>
            </a:r>
          </a:p>
          <a:p>
            <a:r>
              <a:rPr lang="en-US" altLang="zh-CN" sz="1050" smtClean="0"/>
              <a:t>&lt;/table&gt;</a:t>
            </a:r>
            <a:endParaRPr lang="zh-CN" altLang="en-US" sz="1050"/>
          </a:p>
        </p:txBody>
      </p:sp>
      <p:sp>
        <p:nvSpPr>
          <p:cNvPr id="7" name="文本框 6"/>
          <p:cNvSpPr txBox="1"/>
          <p:nvPr/>
        </p:nvSpPr>
        <p:spPr>
          <a:xfrm>
            <a:off x="2972884" y="1160810"/>
            <a:ext cx="1986465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/>
              <a:t>这个</a:t>
            </a:r>
            <a:r>
              <a:rPr lang="en-US" altLang="zh-CN"/>
              <a:t>XML</a:t>
            </a:r>
            <a:r>
              <a:rPr lang="zh-CN" altLang="en-US"/>
              <a:t>携带有关桌子信息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72885" y="1408995"/>
            <a:ext cx="198646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&lt;table&gt;</a:t>
            </a:r>
          </a:p>
          <a:p>
            <a:r>
              <a:rPr lang="en-US" altLang="zh-CN" sz="1050" smtClean="0"/>
              <a:t>   &lt;name&gt;Tea Table&lt;/name&gt;</a:t>
            </a:r>
          </a:p>
          <a:p>
            <a:r>
              <a:rPr lang="en-US" altLang="zh-CN" sz="1050" smtClean="0"/>
              <a:t>   &lt;width&gt;80&lt;/width&gt;</a:t>
            </a:r>
          </a:p>
          <a:p>
            <a:r>
              <a:rPr lang="en-US" altLang="zh-CN" sz="1050" smtClean="0"/>
              <a:t>   &lt;length&gt;120&lt;/length&gt;</a:t>
            </a:r>
          </a:p>
          <a:p>
            <a:r>
              <a:rPr lang="en-US" altLang="zh-CN" sz="1050" smtClean="0"/>
              <a:t>&lt;/table&gt;</a:t>
            </a:r>
            <a:endParaRPr lang="zh-CN" altLang="en-US" sz="1050"/>
          </a:p>
        </p:txBody>
      </p:sp>
      <p:sp>
        <p:nvSpPr>
          <p:cNvPr id="9" name="上弧形箭头 8"/>
          <p:cNvSpPr/>
          <p:nvPr/>
        </p:nvSpPr>
        <p:spPr>
          <a:xfrm>
            <a:off x="1727200" y="787667"/>
            <a:ext cx="2190750" cy="32958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6034" y="350388"/>
            <a:ext cx="276225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/>
              <a:t>命名冲突，如果两个这</a:t>
            </a:r>
            <a:r>
              <a:rPr lang="en-US" altLang="zh-CN"/>
              <a:t>XML</a:t>
            </a:r>
            <a:r>
              <a:rPr lang="zh-CN" altLang="en-US"/>
              <a:t>文档一起使用，</a:t>
            </a:r>
            <a:r>
              <a:rPr lang="en-US" altLang="zh-CN"/>
              <a:t>XML</a:t>
            </a:r>
            <a:r>
              <a:rPr lang="zh-CN" altLang="en-US"/>
              <a:t>解析器无法处理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0601" y="3460130"/>
            <a:ext cx="1815016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smtClean="0"/>
              <a:t>这个</a:t>
            </a:r>
            <a:r>
              <a:rPr lang="en-US" altLang="zh-CN" sz="1050" smtClean="0"/>
              <a:t>XML</a:t>
            </a:r>
            <a:r>
              <a:rPr lang="zh-CN" altLang="en-US" sz="1050" smtClean="0"/>
              <a:t>携带某个表格信息</a:t>
            </a:r>
            <a:endParaRPr lang="zh-CN" altLang="en-US" sz="1050"/>
          </a:p>
        </p:txBody>
      </p:sp>
      <p:sp>
        <p:nvSpPr>
          <p:cNvPr id="12" name="文本框 11"/>
          <p:cNvSpPr txBox="1"/>
          <p:nvPr/>
        </p:nvSpPr>
        <p:spPr>
          <a:xfrm>
            <a:off x="990601" y="3714046"/>
            <a:ext cx="181501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&lt;h:table&gt;</a:t>
            </a:r>
          </a:p>
          <a:p>
            <a:r>
              <a:rPr lang="en-US" altLang="zh-CN" sz="1050" smtClean="0"/>
              <a:t>   &lt;h:tr&gt;</a:t>
            </a:r>
          </a:p>
          <a:p>
            <a:r>
              <a:rPr lang="en-US" altLang="zh-CN" sz="1050" smtClean="0"/>
              <a:t>   &lt;h:td&gt;Apples&lt;/h:td&gt;</a:t>
            </a:r>
          </a:p>
          <a:p>
            <a:r>
              <a:rPr lang="en-US" altLang="zh-CN" sz="1050" smtClean="0"/>
              <a:t>   &lt;h:td&gt;Bananas&lt;/h:td&gt;</a:t>
            </a:r>
          </a:p>
          <a:p>
            <a:r>
              <a:rPr lang="en-US" altLang="zh-CN" sz="1050" smtClean="0"/>
              <a:t>   &lt;/h:tr&gt;</a:t>
            </a:r>
          </a:p>
          <a:p>
            <a:r>
              <a:rPr lang="en-US" altLang="zh-CN" sz="1050" smtClean="0"/>
              <a:t>&lt;/h:table&gt;</a:t>
            </a:r>
            <a:endParaRPr lang="zh-CN" altLang="en-US" sz="1050"/>
          </a:p>
        </p:txBody>
      </p:sp>
      <p:sp>
        <p:nvSpPr>
          <p:cNvPr id="13" name="文本框 12"/>
          <p:cNvSpPr txBox="1"/>
          <p:nvPr/>
        </p:nvSpPr>
        <p:spPr>
          <a:xfrm>
            <a:off x="3194050" y="3465860"/>
            <a:ext cx="2032001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/>
              <a:t>这个</a:t>
            </a:r>
            <a:r>
              <a:rPr lang="en-US" altLang="zh-CN"/>
              <a:t>XML</a:t>
            </a:r>
            <a:r>
              <a:rPr lang="zh-CN" altLang="en-US"/>
              <a:t>携带有关桌子信息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94051" y="3714045"/>
            <a:ext cx="203200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&lt;f:table&gt;</a:t>
            </a:r>
          </a:p>
          <a:p>
            <a:r>
              <a:rPr lang="en-US" altLang="zh-CN" sz="1050" smtClean="0"/>
              <a:t>   &lt;f:name&gt;Tea Table&lt;/f:name&gt;</a:t>
            </a:r>
          </a:p>
          <a:p>
            <a:r>
              <a:rPr lang="en-US" altLang="zh-CN" sz="1050" smtClean="0"/>
              <a:t>   &lt;f:width&gt;80&lt;/f:width&gt;</a:t>
            </a:r>
          </a:p>
          <a:p>
            <a:r>
              <a:rPr lang="en-US" altLang="zh-CN" sz="1050" smtClean="0"/>
              <a:t>   &lt;f:length&gt;120&lt;/f:length&gt;</a:t>
            </a:r>
          </a:p>
          <a:p>
            <a:r>
              <a:rPr lang="en-US" altLang="zh-CN" sz="1050" smtClean="0"/>
              <a:t>&lt;/f:table&gt;</a:t>
            </a:r>
            <a:endParaRPr lang="zh-CN" altLang="en-US" sz="1050"/>
          </a:p>
        </p:txBody>
      </p:sp>
      <p:sp>
        <p:nvSpPr>
          <p:cNvPr id="15" name="上弧形箭头 14"/>
          <p:cNvSpPr/>
          <p:nvPr/>
        </p:nvSpPr>
        <p:spPr>
          <a:xfrm>
            <a:off x="1948366" y="3092717"/>
            <a:ext cx="2190750" cy="32958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76943" y="2655438"/>
            <a:ext cx="284480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smtClean="0"/>
              <a:t>使用了前缀，避免命名冲突，此时</a:t>
            </a:r>
            <a:r>
              <a:rPr lang="en-US" altLang="zh-CN" smtClean="0"/>
              <a:t>&lt;table&gt;</a:t>
            </a:r>
            <a:r>
              <a:rPr lang="zh-CN" altLang="en-US" smtClean="0"/>
              <a:t>元素的名称已经不同（</a:t>
            </a:r>
            <a:r>
              <a:rPr lang="en-US" altLang="zh-CN" smtClean="0"/>
              <a:t>&lt;h:table&gt; ≠</a:t>
            </a:r>
            <a:r>
              <a:rPr lang="zh-CN" altLang="en-US" smtClean="0"/>
              <a:t> </a:t>
            </a:r>
            <a:r>
              <a:rPr lang="en-US" altLang="zh-CN" smtClean="0"/>
              <a:t>&lt;f:table&gt;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800" y="1561479"/>
            <a:ext cx="285115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smtClean="0"/>
              <a:t>这个</a:t>
            </a:r>
            <a:r>
              <a:rPr lang="en-US" altLang="zh-CN" sz="1050" smtClean="0"/>
              <a:t>XML</a:t>
            </a:r>
            <a:r>
              <a:rPr lang="zh-CN" altLang="en-US" sz="1050" smtClean="0"/>
              <a:t>携带某个表格信息</a:t>
            </a:r>
            <a:endParaRPr lang="zh-CN" altLang="en-US" sz="1050"/>
          </a:p>
        </p:txBody>
      </p:sp>
      <p:sp>
        <p:nvSpPr>
          <p:cNvPr id="12" name="文本框 11"/>
          <p:cNvSpPr txBox="1"/>
          <p:nvPr/>
        </p:nvSpPr>
        <p:spPr>
          <a:xfrm>
            <a:off x="177800" y="1815395"/>
            <a:ext cx="285115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&lt;h:table xmlns:h=“https://www.baidu.com/”&gt;</a:t>
            </a:r>
          </a:p>
          <a:p>
            <a:r>
              <a:rPr lang="en-US" altLang="zh-CN" sz="1050" smtClean="0"/>
              <a:t>   &lt;h:tr&gt;</a:t>
            </a:r>
          </a:p>
          <a:p>
            <a:r>
              <a:rPr lang="en-US" altLang="zh-CN" sz="1050" smtClean="0"/>
              <a:t>   &lt;h:td&gt;Apples&lt;/h:td&gt;</a:t>
            </a:r>
          </a:p>
          <a:p>
            <a:r>
              <a:rPr lang="en-US" altLang="zh-CN" sz="1050" smtClean="0"/>
              <a:t>   &lt;h:td&gt;Bananas&lt;/h:td&gt;</a:t>
            </a:r>
          </a:p>
          <a:p>
            <a:r>
              <a:rPr lang="en-US" altLang="zh-CN" sz="1050" smtClean="0"/>
              <a:t>   &lt;/h:tr&gt;</a:t>
            </a:r>
          </a:p>
          <a:p>
            <a:r>
              <a:rPr lang="en-US" altLang="zh-CN" sz="1050" smtClean="0"/>
              <a:t>&lt;/h:table&gt;</a:t>
            </a:r>
            <a:endParaRPr lang="zh-CN" altLang="en-US" sz="1050"/>
          </a:p>
        </p:txBody>
      </p:sp>
      <p:sp>
        <p:nvSpPr>
          <p:cNvPr id="13" name="文本框 12"/>
          <p:cNvSpPr txBox="1"/>
          <p:nvPr/>
        </p:nvSpPr>
        <p:spPr>
          <a:xfrm>
            <a:off x="3092450" y="1567210"/>
            <a:ext cx="285750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algn="ctr"/>
            <a:r>
              <a:rPr lang="zh-CN" altLang="en-US"/>
              <a:t>这个</a:t>
            </a:r>
            <a:r>
              <a:rPr lang="en-US" altLang="zh-CN"/>
              <a:t>XML</a:t>
            </a:r>
            <a:r>
              <a:rPr lang="zh-CN" altLang="en-US"/>
              <a:t>携带有关桌子信息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92450" y="1815395"/>
            <a:ext cx="285750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&lt;f:table xmlns:f=“https://www.google.com/”&gt;</a:t>
            </a:r>
          </a:p>
          <a:p>
            <a:r>
              <a:rPr lang="en-US" altLang="zh-CN" sz="1050" smtClean="0"/>
              <a:t>   &lt;f:name&gt;Tea Table&lt;/f:name&gt;</a:t>
            </a:r>
          </a:p>
          <a:p>
            <a:r>
              <a:rPr lang="en-US" altLang="zh-CN" sz="1050" smtClean="0"/>
              <a:t>   &lt;f:width&gt;80&lt;/f:width&gt;</a:t>
            </a:r>
          </a:p>
          <a:p>
            <a:r>
              <a:rPr lang="en-US" altLang="zh-CN" sz="1050" smtClean="0"/>
              <a:t>   &lt;f:length&gt;120&lt;/f:length&gt;</a:t>
            </a:r>
          </a:p>
          <a:p>
            <a:r>
              <a:rPr lang="en-US" altLang="zh-CN" sz="1050" smtClean="0"/>
              <a:t>&lt;/f:table&gt;</a:t>
            </a:r>
            <a:endParaRPr lang="zh-CN" altLang="en-US" sz="1050"/>
          </a:p>
        </p:txBody>
      </p:sp>
      <p:sp>
        <p:nvSpPr>
          <p:cNvPr id="15" name="上弧形箭头 14"/>
          <p:cNvSpPr/>
          <p:nvPr/>
        </p:nvSpPr>
        <p:spPr>
          <a:xfrm>
            <a:off x="1339849" y="1194067"/>
            <a:ext cx="3126019" cy="36741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170" y="778569"/>
            <a:ext cx="3047457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smtClean="0"/>
              <a:t>不仅使用了前缀，两个</a:t>
            </a:r>
            <a:r>
              <a:rPr lang="en-US" altLang="zh-CN" smtClean="0"/>
              <a:t>table</a:t>
            </a:r>
            <a:r>
              <a:rPr lang="zh-CN" altLang="en-US" smtClean="0"/>
              <a:t>元素还都使用了</a:t>
            </a:r>
            <a:r>
              <a:rPr lang="en-US" altLang="zh-CN" smtClean="0"/>
              <a:t>xmlns</a:t>
            </a:r>
            <a:r>
              <a:rPr lang="zh-CN" altLang="en-US" smtClean="0"/>
              <a:t>属性，使元素和不同的命名空间相关联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3900" y="3974479"/>
            <a:ext cx="261620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smtClean="0"/>
              <a:t>这个</a:t>
            </a:r>
            <a:r>
              <a:rPr lang="en-US" altLang="zh-CN" sz="1050" smtClean="0"/>
              <a:t>XML</a:t>
            </a:r>
            <a:r>
              <a:rPr lang="zh-CN" altLang="en-US" sz="1050" smtClean="0"/>
              <a:t>携带某个表格信息</a:t>
            </a:r>
            <a:endParaRPr lang="zh-CN" altLang="en-US" sz="1050"/>
          </a:p>
        </p:txBody>
      </p:sp>
      <p:sp>
        <p:nvSpPr>
          <p:cNvPr id="18" name="文本框 17"/>
          <p:cNvSpPr txBox="1"/>
          <p:nvPr/>
        </p:nvSpPr>
        <p:spPr>
          <a:xfrm>
            <a:off x="723900" y="4228395"/>
            <a:ext cx="261620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&lt;table xmlns=“https://www.baidu.com/”&gt;</a:t>
            </a:r>
          </a:p>
          <a:p>
            <a:r>
              <a:rPr lang="en-US" altLang="zh-CN" sz="1050" smtClean="0"/>
              <a:t>   &lt;tr&gt;</a:t>
            </a:r>
          </a:p>
          <a:p>
            <a:r>
              <a:rPr lang="en-US" altLang="zh-CN" sz="1050" smtClean="0"/>
              <a:t>   &lt;td&gt;Apples&lt;/td&gt;</a:t>
            </a:r>
          </a:p>
          <a:p>
            <a:r>
              <a:rPr lang="en-US" altLang="zh-CN" sz="1050" smtClean="0"/>
              <a:t>   &lt;td&gt;Bananas&lt;/td&gt;</a:t>
            </a:r>
          </a:p>
          <a:p>
            <a:r>
              <a:rPr lang="en-US" altLang="zh-CN" sz="1050" smtClean="0"/>
              <a:t>   &lt;/tr&gt;</a:t>
            </a:r>
          </a:p>
          <a:p>
            <a:r>
              <a:rPr lang="en-US" altLang="zh-CN" sz="1050" smtClean="0"/>
              <a:t>&lt;/table&gt;</a:t>
            </a:r>
            <a:endParaRPr lang="zh-CN" altLang="en-US" sz="1050"/>
          </a:p>
        </p:txBody>
      </p:sp>
      <p:sp>
        <p:nvSpPr>
          <p:cNvPr id="19" name="文本框 18"/>
          <p:cNvSpPr txBox="1"/>
          <p:nvPr/>
        </p:nvSpPr>
        <p:spPr>
          <a:xfrm>
            <a:off x="3638550" y="3980210"/>
            <a:ext cx="271780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algn="ctr"/>
            <a:r>
              <a:rPr lang="zh-CN" altLang="en-US"/>
              <a:t>这个</a:t>
            </a:r>
            <a:r>
              <a:rPr lang="en-US" altLang="zh-CN"/>
              <a:t>XML</a:t>
            </a:r>
            <a:r>
              <a:rPr lang="zh-CN" altLang="en-US"/>
              <a:t>携带有关桌子信息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38550" y="4228395"/>
            <a:ext cx="271780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&lt;table xmlns=“https://www.google.com/”&gt;</a:t>
            </a:r>
          </a:p>
          <a:p>
            <a:r>
              <a:rPr lang="en-US" altLang="zh-CN" sz="1050" smtClean="0"/>
              <a:t>   &lt;name&gt;Tea Table&lt;/name&gt;</a:t>
            </a:r>
          </a:p>
          <a:p>
            <a:r>
              <a:rPr lang="en-US" altLang="zh-CN" sz="1050" smtClean="0"/>
              <a:t>   &lt;width&gt;80&lt;/width&gt;</a:t>
            </a:r>
          </a:p>
          <a:p>
            <a:r>
              <a:rPr lang="en-US" altLang="zh-CN" sz="1050" smtClean="0"/>
              <a:t>   &lt;length&gt;120&lt;/length&gt;</a:t>
            </a:r>
          </a:p>
          <a:p>
            <a:r>
              <a:rPr lang="en-US" altLang="zh-CN" sz="1050" smtClean="0"/>
              <a:t>&lt;/table&gt;</a:t>
            </a:r>
            <a:endParaRPr lang="zh-CN" altLang="en-US" sz="1050"/>
          </a:p>
        </p:txBody>
      </p:sp>
      <p:sp>
        <p:nvSpPr>
          <p:cNvPr id="21" name="上弧形箭头 20"/>
          <p:cNvSpPr/>
          <p:nvPr/>
        </p:nvSpPr>
        <p:spPr>
          <a:xfrm>
            <a:off x="1885949" y="3607067"/>
            <a:ext cx="3126019" cy="36741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5270" y="3191569"/>
            <a:ext cx="3047457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smtClean="0"/>
              <a:t>默认命名空间，省去在所有的子元素中使用前缀的工作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3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328211" y="2512844"/>
            <a:ext cx="78894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algn="ctr"/>
            <a:r>
              <a:rPr lang="zh-CN" altLang="en-US" smtClean="0"/>
              <a:t>虚拟内存系统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2853" y="2666732"/>
            <a:ext cx="875757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smtClean="0"/>
              <a:t>文件映射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12820" y="2257782"/>
            <a:ext cx="1783080" cy="13540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4673" y="2655436"/>
            <a:ext cx="1480459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algn="ctr"/>
            <a:r>
              <a:rPr lang="zh-CN" altLang="en-US" smtClean="0"/>
              <a:t>文件视图</a:t>
            </a:r>
            <a:endParaRPr lang="en-US" altLang="zh-CN" smtClean="0"/>
          </a:p>
          <a:p>
            <a:pPr algn="ctr"/>
            <a:r>
              <a:rPr lang="zh-CN" altLang="en-US" smtClean="0"/>
              <a:t>（文件视图即进程虚拟内存空间的一部分）</a:t>
            </a:r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2552699" y="2943977"/>
            <a:ext cx="1121974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95867" y="2387322"/>
            <a:ext cx="1642519" cy="10820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物理内存</a:t>
            </a:r>
          </a:p>
        </p:txBody>
      </p:sp>
      <p:cxnSp>
        <p:nvCxnSpPr>
          <p:cNvPr id="19" name="直接箭头连接符 18"/>
          <p:cNvCxnSpPr>
            <a:stCxn id="12" idx="3"/>
            <a:endCxn id="15" idx="1"/>
          </p:cNvCxnSpPr>
          <p:nvPr/>
        </p:nvCxnSpPr>
        <p:spPr>
          <a:xfrm flipV="1">
            <a:off x="5295900" y="2928342"/>
            <a:ext cx="799967" cy="6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50192" y="3295240"/>
            <a:ext cx="1329419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zh-CN" altLang="en-US" smtClean="0"/>
              <a:t>进程虚拟内存空间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91626" y="2666732"/>
            <a:ext cx="1480459" cy="577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05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磁盘文件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840854" y="605242"/>
            <a:ext cx="1625486" cy="240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32314" y="548663"/>
            <a:ext cx="1720735" cy="246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48494" y="1030742"/>
            <a:ext cx="1720735" cy="1983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4154" y="741287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uint8_t*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4154" y="117209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size</a:t>
            </a:r>
          </a:p>
        </p:txBody>
      </p:sp>
      <p:sp>
        <p:nvSpPr>
          <p:cNvPr id="8" name="矩形 7"/>
          <p:cNvSpPr/>
          <p:nvPr/>
        </p:nvSpPr>
        <p:spPr>
          <a:xfrm>
            <a:off x="2414154" y="159602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AVBufferRef* buf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23062" y="1159625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AVBuffer* buffer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23061" y="1579777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uint8_t*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23061" y="199992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49886" y="780377"/>
            <a:ext cx="122543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uint8_t *data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49885" y="1212635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      size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7065" y="2658875"/>
            <a:ext cx="169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3735878" y="1808002"/>
            <a:ext cx="539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149531" y="2655990"/>
            <a:ext cx="169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AVPacket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49883" y="1636584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引用计数值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44785" y="1367803"/>
            <a:ext cx="1103169" cy="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3741420" y="182183"/>
            <a:ext cx="5494714" cy="795454"/>
          </a:xfrm>
          <a:custGeom>
            <a:avLst/>
            <a:gdLst>
              <a:gd name="connsiteX0" fmla="*/ 0 w 3299460"/>
              <a:gd name="connsiteY0" fmla="*/ 633157 h 739837"/>
              <a:gd name="connsiteX1" fmla="*/ 1143000 w 3299460"/>
              <a:gd name="connsiteY1" fmla="*/ 697 h 739837"/>
              <a:gd name="connsiteX2" fmla="*/ 3299460 w 3299460"/>
              <a:gd name="connsiteY2" fmla="*/ 739837 h 739837"/>
              <a:gd name="connsiteX3" fmla="*/ 3299460 w 3299460"/>
              <a:gd name="connsiteY3" fmla="*/ 739837 h 73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9460" h="739837">
                <a:moveTo>
                  <a:pt x="0" y="633157"/>
                </a:moveTo>
                <a:cubicBezTo>
                  <a:pt x="296545" y="308037"/>
                  <a:pt x="593090" y="-17083"/>
                  <a:pt x="1143000" y="697"/>
                </a:cubicBezTo>
                <a:cubicBezTo>
                  <a:pt x="1692910" y="18477"/>
                  <a:pt x="3299460" y="739837"/>
                  <a:pt x="3299460" y="739837"/>
                </a:cubicBezTo>
                <a:lnTo>
                  <a:pt x="3299460" y="73983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4" name="任意多边形 63"/>
          <p:cNvSpPr/>
          <p:nvPr/>
        </p:nvSpPr>
        <p:spPr>
          <a:xfrm>
            <a:off x="5744784" y="987304"/>
            <a:ext cx="3491350" cy="814788"/>
          </a:xfrm>
          <a:custGeom>
            <a:avLst/>
            <a:gdLst>
              <a:gd name="connsiteX0" fmla="*/ 0 w 1295400"/>
              <a:gd name="connsiteY0" fmla="*/ 914400 h 958326"/>
              <a:gd name="connsiteX1" fmla="*/ 845820 w 1295400"/>
              <a:gd name="connsiteY1" fmla="*/ 853440 h 958326"/>
              <a:gd name="connsiteX2" fmla="*/ 1295400 w 1295400"/>
              <a:gd name="connsiteY2" fmla="*/ 0 h 958326"/>
              <a:gd name="connsiteX3" fmla="*/ 1295400 w 1295400"/>
              <a:gd name="connsiteY3" fmla="*/ 0 h 95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958326">
                <a:moveTo>
                  <a:pt x="0" y="914400"/>
                </a:moveTo>
                <a:cubicBezTo>
                  <a:pt x="314960" y="960120"/>
                  <a:pt x="629920" y="1005840"/>
                  <a:pt x="845820" y="853440"/>
                </a:cubicBezTo>
                <a:cubicBezTo>
                  <a:pt x="1061720" y="701040"/>
                  <a:pt x="1295400" y="0"/>
                  <a:pt x="1295400" y="0"/>
                </a:cubicBezTo>
                <a:lnTo>
                  <a:pt x="129540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2414154" y="2017506"/>
            <a:ext cx="1321724" cy="4158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9883" y="2073434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58853" y="2526615"/>
            <a:ext cx="180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</a:t>
            </a:r>
          </a:p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（引用计数的缓存区）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36134" y="436265"/>
            <a:ext cx="1225434" cy="1102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数据缓存区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42" idx="3"/>
            <a:endCxn id="23" idx="1"/>
          </p:cNvCxnSpPr>
          <p:nvPr/>
        </p:nvCxnSpPr>
        <p:spPr>
          <a:xfrm flipV="1">
            <a:off x="8275320" y="987304"/>
            <a:ext cx="960814" cy="5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42087" y="3238881"/>
            <a:ext cx="5197534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n"/>
            </a:pP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AVBufferRef::data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AVBuffer::data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相等，指向数据缓冲区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n"/>
            </a:pP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AVBufferRef::size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AVBuffer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::size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相等，为数据缓冲区的大小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2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38317"/>
              </p:ext>
            </p:extLst>
          </p:nvPr>
        </p:nvGraphicFramePr>
        <p:xfrm>
          <a:off x="1472276" y="731780"/>
          <a:ext cx="4503074" cy="275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4787">
                  <a:extLst>
                    <a:ext uri="{9D8B030D-6E8A-4147-A177-3AD203B41FA5}">
                      <a16:colId xmlns:a16="http://schemas.microsoft.com/office/drawing/2014/main" val="2672957971"/>
                    </a:ext>
                  </a:extLst>
                </a:gridCol>
                <a:gridCol w="2768287">
                  <a:extLst>
                    <a:ext uri="{9D8B030D-6E8A-4147-A177-3AD203B41FA5}">
                      <a16:colId xmlns:a16="http://schemas.microsoft.com/office/drawing/2014/main" val="425931253"/>
                    </a:ext>
                  </a:extLst>
                </a:gridCol>
              </a:tblGrid>
              <a:tr h="342212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内存地址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页面状态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89628359"/>
                  </a:ext>
                </a:extLst>
              </a:tr>
              <a:tr h="342212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第一个页面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（栈顶）已缓存页面 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PAGE_READWRITE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6113316"/>
                  </a:ext>
                </a:extLst>
              </a:tr>
              <a:tr h="342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第二个页面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  <a:endParaRPr lang="zh-CN" altLang="en-US" sz="11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已缓存页面 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PAGE_GUARD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8997161"/>
                  </a:ext>
                </a:extLst>
              </a:tr>
              <a:tr h="342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第三个页面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  <a:endParaRPr lang="zh-CN" altLang="en-US" sz="11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已分配页面 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PAGE_GUARD</a:t>
                      </a:r>
                      <a:endParaRPr lang="zh-CN" altLang="en-US" sz="11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48322033"/>
                  </a:ext>
                </a:extLst>
              </a:tr>
              <a:tr h="66934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4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4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46313"/>
                  </a:ext>
                </a:extLst>
              </a:tr>
              <a:tr h="342212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倒数第二个页面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已分配页面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PAGE_GUARD</a:t>
                      </a:r>
                      <a:endParaRPr lang="zh-CN" altLang="en-US" sz="11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4714129"/>
                  </a:ext>
                </a:extLst>
              </a:tr>
              <a:tr h="342212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倒数第一个页面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4KB</a:t>
                      </a:r>
                      <a:endParaRPr lang="zh-CN" alt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（栈底）已分配页面 </a:t>
                      </a:r>
                      <a:r>
                        <a:rPr lang="en-US" altLang="zh-CN" sz="11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PAGE_GUARD</a:t>
                      </a:r>
                      <a:endParaRPr lang="zh-CN" altLang="en-US" sz="11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44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6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93" y="1700944"/>
            <a:ext cx="7000875" cy="2066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1554" y="1987061"/>
            <a:ext cx="369276" cy="3165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2000249" y="1405299"/>
            <a:ext cx="883628" cy="286117"/>
          </a:xfrm>
          <a:prstGeom prst="wedgeRectCallout">
            <a:avLst>
              <a:gd name="adj1" fmla="val -50458"/>
              <a:gd name="adj2" fmla="val 1608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窗口标题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2933" y="1987060"/>
            <a:ext cx="520944" cy="3165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3071812" y="1414827"/>
            <a:ext cx="1166079" cy="286117"/>
          </a:xfrm>
          <a:prstGeom prst="wedgeRectCallout">
            <a:avLst>
              <a:gd name="adj1" fmla="val -89591"/>
              <a:gd name="adj2" fmla="val 1454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ui</a:t>
            </a:r>
            <a:r>
              <a:rPr lang="zh-CN" altLang="en-US" sz="1200" smtClean="0">
                <a:solidFill>
                  <a:schemeClr val="tx1"/>
                </a:solidFill>
              </a:rPr>
              <a:t>文件的名字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5992" y="1987060"/>
            <a:ext cx="235561" cy="298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5801" y="1546141"/>
            <a:ext cx="2038350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r>
              <a:rPr lang="en-US" altLang="zh-CN" smtClean="0"/>
              <a:t>avformat_write_header(s,options)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0319" y="1546141"/>
            <a:ext cx="1962531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avformat_init_output(s,options)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59019" y="1551980"/>
            <a:ext cx="1543431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init_muxer(s, options)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60316" y="1925807"/>
            <a:ext cx="1962531" cy="57708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/>
            </a:lvl1pPr>
          </a:lstStyle>
          <a:p>
            <a:pPr algn="ctr"/>
            <a:endParaRPr lang="en-US" altLang="zh-CN" smtClean="0"/>
          </a:p>
          <a:p>
            <a:pPr algn="ctr"/>
            <a:r>
              <a:rPr lang="en-US" altLang="zh-CN" smtClean="0"/>
              <a:t>s-</a:t>
            </a:r>
            <a:r>
              <a:rPr lang="en-US" altLang="zh-CN"/>
              <a:t>&gt;oformat-&gt;write_header(s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</p:txBody>
      </p:sp>
      <p:sp>
        <p:nvSpPr>
          <p:cNvPr id="8" name="文本框 7"/>
          <p:cNvSpPr txBox="1"/>
          <p:nvPr/>
        </p:nvSpPr>
        <p:spPr>
          <a:xfrm>
            <a:off x="3060316" y="2622754"/>
            <a:ext cx="1962531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flush_if_needed(s)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60315" y="3071951"/>
            <a:ext cx="1962531" cy="2539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init_pts(s)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724151" y="1673099"/>
            <a:ext cx="33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5022850" y="1673099"/>
            <a:ext cx="336169" cy="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7" idx="1"/>
          </p:cNvCxnSpPr>
          <p:nvPr/>
        </p:nvCxnSpPr>
        <p:spPr>
          <a:xfrm>
            <a:off x="2724151" y="1673099"/>
            <a:ext cx="336165" cy="54124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3"/>
            <a:endCxn id="8" idx="1"/>
          </p:cNvCxnSpPr>
          <p:nvPr/>
        </p:nvCxnSpPr>
        <p:spPr>
          <a:xfrm>
            <a:off x="2724151" y="1673099"/>
            <a:ext cx="336165" cy="1076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3"/>
            <a:endCxn id="9" idx="1"/>
          </p:cNvCxnSpPr>
          <p:nvPr/>
        </p:nvCxnSpPr>
        <p:spPr>
          <a:xfrm>
            <a:off x="2724151" y="1673099"/>
            <a:ext cx="336164" cy="1525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8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717" y="1147934"/>
            <a:ext cx="1079303" cy="4979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QApplication::</a:t>
            </a:r>
          </a:p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postEvent()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4716" y="2127945"/>
            <a:ext cx="1079303" cy="4638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QApplication::</a:t>
            </a:r>
          </a:p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sendEvent()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5323" y="1147934"/>
            <a:ext cx="1000084" cy="5065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>
                <a:solidFill>
                  <a:schemeClr val="tx1"/>
                </a:solidFill>
              </a:rPr>
              <a:t>事件队列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1780" y="1655289"/>
            <a:ext cx="1079303" cy="4913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QApplication::</a:t>
            </a:r>
          </a:p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notify()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2386" y="1655289"/>
            <a:ext cx="1079303" cy="4913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bool </a:t>
            </a:r>
            <a:r>
              <a:rPr lang="en-US" altLang="zh-CN" sz="1050" smtClean="0">
                <a:solidFill>
                  <a:schemeClr val="tx1"/>
                </a:solidFill>
              </a:rPr>
              <a:t>eventFilter </a:t>
            </a:r>
            <a:r>
              <a:rPr lang="en-US" altLang="zh-CN" sz="1050">
                <a:solidFill>
                  <a:schemeClr val="tx1"/>
                </a:solidFill>
              </a:rPr>
              <a:t>( </a:t>
            </a:r>
            <a:r>
              <a:rPr lang="en-US" altLang="zh-CN" sz="1050" smtClean="0">
                <a:solidFill>
                  <a:schemeClr val="tx1"/>
                </a:solidFill>
              </a:rPr>
              <a:t>QObject*, QEvent* </a:t>
            </a:r>
            <a:r>
              <a:rPr lang="en-US" altLang="zh-CN" sz="1050">
                <a:solidFill>
                  <a:schemeClr val="tx1"/>
                </a:solidFill>
              </a:rPr>
              <a:t>);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8844" y="1645920"/>
            <a:ext cx="1079303" cy="4913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bool </a:t>
            </a:r>
            <a:r>
              <a:rPr lang="en-US" altLang="zh-CN" sz="1050" smtClean="0">
                <a:solidFill>
                  <a:schemeClr val="tx1"/>
                </a:solidFill>
              </a:rPr>
              <a:t>event ( QEvent*);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26681" y="1093851"/>
            <a:ext cx="896423" cy="4343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enterEvent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6681" y="2351815"/>
            <a:ext cx="896423" cy="377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paintEvent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27292" y="1682039"/>
            <a:ext cx="896423" cy="3942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chemeClr val="tx1"/>
                </a:solidFill>
              </a:rPr>
              <a:t>……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684020" y="1324042"/>
            <a:ext cx="312419" cy="13899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2939200">
            <a:off x="2892112" y="1566486"/>
            <a:ext cx="591774" cy="186037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0762068">
            <a:off x="1683812" y="2071916"/>
            <a:ext cx="1759611" cy="21379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491083" y="1827658"/>
            <a:ext cx="311303" cy="166587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881689" y="1808192"/>
            <a:ext cx="337155" cy="186053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8634253">
            <a:off x="7206257" y="1542900"/>
            <a:ext cx="643671" cy="146498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7328627" y="1813203"/>
            <a:ext cx="398054" cy="18104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2809623">
            <a:off x="7208543" y="2110249"/>
            <a:ext cx="638222" cy="194636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0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940233" y="1997133"/>
            <a:ext cx="1059873" cy="10598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52060" y="1997133"/>
            <a:ext cx="498765" cy="4987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52060" y="2547851"/>
            <a:ext cx="498765" cy="4987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40233" y="3119351"/>
            <a:ext cx="498764" cy="498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90951" y="3114151"/>
            <a:ext cx="493573" cy="4935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36478" y="3108959"/>
            <a:ext cx="514347" cy="4987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6840854" y="605242"/>
            <a:ext cx="1625486" cy="240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48494" y="1030742"/>
            <a:ext cx="1720735" cy="1983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23062" y="1159625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AVBuffer* buffer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23061" y="1579777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uint8_t*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23061" y="199992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49886" y="780377"/>
            <a:ext cx="122543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uint8_t *data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49885" y="1212635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      size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7065" y="2658875"/>
            <a:ext cx="169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49883" y="1636584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引用计数值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44785" y="1367803"/>
            <a:ext cx="1103169" cy="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5744784" y="1501966"/>
            <a:ext cx="3491349" cy="418669"/>
          </a:xfrm>
          <a:custGeom>
            <a:avLst/>
            <a:gdLst>
              <a:gd name="connsiteX0" fmla="*/ 0 w 1295400"/>
              <a:gd name="connsiteY0" fmla="*/ 914400 h 958326"/>
              <a:gd name="connsiteX1" fmla="*/ 845820 w 1295400"/>
              <a:gd name="connsiteY1" fmla="*/ 853440 h 958326"/>
              <a:gd name="connsiteX2" fmla="*/ 1295400 w 1295400"/>
              <a:gd name="connsiteY2" fmla="*/ 0 h 958326"/>
              <a:gd name="connsiteX3" fmla="*/ 1295400 w 1295400"/>
              <a:gd name="connsiteY3" fmla="*/ 0 h 95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0" h="958326">
                <a:moveTo>
                  <a:pt x="0" y="914400"/>
                </a:moveTo>
                <a:cubicBezTo>
                  <a:pt x="314960" y="960120"/>
                  <a:pt x="629920" y="1005840"/>
                  <a:pt x="845820" y="853440"/>
                </a:cubicBezTo>
                <a:cubicBezTo>
                  <a:pt x="1061720" y="701040"/>
                  <a:pt x="1295400" y="0"/>
                  <a:pt x="1295400" y="0"/>
                </a:cubicBezTo>
                <a:lnTo>
                  <a:pt x="129540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7049883" y="2073434"/>
            <a:ext cx="1225436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58853" y="2526615"/>
            <a:ext cx="180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</a:t>
            </a:r>
          </a:p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（引用计数的缓冲区）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36134" y="897850"/>
            <a:ext cx="1225434" cy="1102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数据缓存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42" idx="3"/>
            <a:endCxn id="64" idx="2"/>
          </p:cNvCxnSpPr>
          <p:nvPr/>
        </p:nvCxnSpPr>
        <p:spPr>
          <a:xfrm>
            <a:off x="8275320" y="992352"/>
            <a:ext cx="960813" cy="509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51317" y="3237568"/>
            <a:ext cx="5197534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n"/>
            </a:pP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AVBufferRef::data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AVBuffer::data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相等，指向数据缓存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Wingdings" panose="05000000000000000000" pitchFamily="2" charset="2"/>
              <a:buChar char="n"/>
            </a:pP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AVBufferRef::size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AVBuffer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::size</a:t>
            </a:r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相等，为数据缓存的大小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84321" y="3297993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正常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未按下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6430" y="2226198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正常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0622" y="1064356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暂停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0622" y="3297994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暂停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未按下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4321" y="1064356"/>
            <a:ext cx="1321724" cy="423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快进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2462" y="3542674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>
            <a:stCxn id="5" idx="0"/>
            <a:endCxn id="8" idx="1"/>
          </p:cNvCxnSpPr>
          <p:nvPr/>
        </p:nvCxnSpPr>
        <p:spPr>
          <a:xfrm rot="5400000" flipH="1" flipV="1">
            <a:off x="5820873" y="1162751"/>
            <a:ext cx="949867" cy="11770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61594" y="1468039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曲线连接符 34"/>
          <p:cNvCxnSpPr>
            <a:stCxn id="8" idx="0"/>
            <a:endCxn id="8" idx="3"/>
          </p:cNvCxnSpPr>
          <p:nvPr/>
        </p:nvCxnSpPr>
        <p:spPr>
          <a:xfrm rot="16200000" flipH="1">
            <a:off x="7769626" y="839912"/>
            <a:ext cx="211975" cy="660862"/>
          </a:xfrm>
          <a:prstGeom prst="curvedConnector4">
            <a:avLst>
              <a:gd name="adj1" fmla="val -262420"/>
              <a:gd name="adj2" fmla="val 151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206045" y="293395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56789" y="2226199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曲线连接符 42"/>
          <p:cNvCxnSpPr>
            <a:stCxn id="5" idx="0"/>
            <a:endCxn id="6" idx="3"/>
          </p:cNvCxnSpPr>
          <p:nvPr/>
        </p:nvCxnSpPr>
        <p:spPr>
          <a:xfrm rot="16200000" flipV="1">
            <a:off x="4674886" y="1193792"/>
            <a:ext cx="949867" cy="111494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057427" y="1489554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曲线连接符 45"/>
          <p:cNvCxnSpPr>
            <a:stCxn id="6" idx="1"/>
            <a:endCxn id="7" idx="1"/>
          </p:cNvCxnSpPr>
          <p:nvPr/>
        </p:nvCxnSpPr>
        <p:spPr>
          <a:xfrm rot="10800000" flipV="1">
            <a:off x="3270622" y="1276331"/>
            <a:ext cx="12700" cy="2233638"/>
          </a:xfrm>
          <a:prstGeom prst="curvedConnector3">
            <a:avLst>
              <a:gd name="adj1" fmla="val 756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965432" y="2226198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曲线连接符 48"/>
          <p:cNvCxnSpPr>
            <a:stCxn id="7" idx="3"/>
            <a:endCxn id="5" idx="2"/>
          </p:cNvCxnSpPr>
          <p:nvPr/>
        </p:nvCxnSpPr>
        <p:spPr>
          <a:xfrm flipV="1">
            <a:off x="4592346" y="2650147"/>
            <a:ext cx="1114946" cy="859822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126313" y="3509969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曲线连接符 56"/>
          <p:cNvCxnSpPr>
            <a:stCxn id="6" idx="0"/>
            <a:endCxn id="8" idx="0"/>
          </p:cNvCxnSpPr>
          <p:nvPr/>
        </p:nvCxnSpPr>
        <p:spPr>
          <a:xfrm rot="5400000" flipH="1" flipV="1">
            <a:off x="5738333" y="-742493"/>
            <a:ext cx="12700" cy="361369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510646" y="310952"/>
            <a:ext cx="415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曲线连接符 67"/>
          <p:cNvCxnSpPr>
            <a:stCxn id="8" idx="3"/>
            <a:endCxn id="4" idx="3"/>
          </p:cNvCxnSpPr>
          <p:nvPr/>
        </p:nvCxnSpPr>
        <p:spPr>
          <a:xfrm>
            <a:off x="8206045" y="1276331"/>
            <a:ext cx="12700" cy="2233637"/>
          </a:xfrm>
          <a:prstGeom prst="curvedConnector3">
            <a:avLst>
              <a:gd name="adj1" fmla="val 67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4" idx="1"/>
            <a:endCxn id="5" idx="2"/>
          </p:cNvCxnSpPr>
          <p:nvPr/>
        </p:nvCxnSpPr>
        <p:spPr>
          <a:xfrm rot="10800000">
            <a:off x="5707293" y="2650148"/>
            <a:ext cx="1177029" cy="8598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13360" y="3939540"/>
            <a:ext cx="214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暂停状态什么都不做</a:t>
            </a:r>
            <a:endParaRPr lang="en-US" altLang="zh-CN" dirty="0" smtClean="0"/>
          </a:p>
          <a:p>
            <a:r>
              <a:rPr lang="zh-CN" altLang="en-US" dirty="0" smtClean="0"/>
              <a:t>快进和正常状态 设置间隔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81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8790" y="3302183"/>
            <a:ext cx="2297556" cy="363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2440" y="4139737"/>
            <a:ext cx="1276461" cy="3408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8622" y="4705002"/>
            <a:ext cx="1276461" cy="3408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6966" y="5212078"/>
            <a:ext cx="558840" cy="2826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59624" y="5311832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93858" y="5311832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2809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6232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9656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3079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65028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9926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03349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6773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0196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36198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7043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0466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3890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67313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07368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4160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37583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1007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4430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78538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31277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54700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78124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01547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249708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83942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718176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95241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86644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420890" y="531183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300941" y="4796443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1721009" y="4796444"/>
            <a:ext cx="141318" cy="141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223929" y="4796443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679879" y="4796443"/>
            <a:ext cx="141318" cy="141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160865" y="479644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3616815" y="4796443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072766" y="479644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4531816" y="4796443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026427" y="4796443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5446495" y="4796444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49415" y="4796443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405365" y="4796443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886351" y="479644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7342301" y="4796443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798252" y="4796442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8257302" y="4796443"/>
            <a:ext cx="141318" cy="141316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91207" y="4239491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445420" y="4239491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398609" y="4272742"/>
            <a:ext cx="101050" cy="10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352821" y="4239491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32113" y="4239491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186326" y="4239491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39514" y="4239491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029988" y="4239491"/>
            <a:ext cx="141317" cy="14131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955243" y="3433156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743792" y="2219497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658927" y="3433154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554600" y="3433153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2940579" y="2867889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688323" y="2867889"/>
            <a:ext cx="141317" cy="141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65" idx="3"/>
            <a:endCxn id="68" idx="7"/>
          </p:cNvCxnSpPr>
          <p:nvPr/>
        </p:nvCxnSpPr>
        <p:spPr>
          <a:xfrm flipH="1">
            <a:off x="3061201" y="2340119"/>
            <a:ext cx="1703286" cy="54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5" idx="5"/>
            <a:endCxn id="69" idx="1"/>
          </p:cNvCxnSpPr>
          <p:nvPr/>
        </p:nvCxnSpPr>
        <p:spPr>
          <a:xfrm>
            <a:off x="4864414" y="2340119"/>
            <a:ext cx="1844604" cy="54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3"/>
            <a:endCxn id="64" idx="0"/>
          </p:cNvCxnSpPr>
          <p:nvPr/>
        </p:nvCxnSpPr>
        <p:spPr>
          <a:xfrm flipH="1">
            <a:off x="2025902" y="2988511"/>
            <a:ext cx="935372" cy="44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3877515" y="3472597"/>
            <a:ext cx="101050" cy="108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68" idx="4"/>
            <a:endCxn id="73" idx="0"/>
          </p:cNvCxnSpPr>
          <p:nvPr/>
        </p:nvCxnSpPr>
        <p:spPr>
          <a:xfrm>
            <a:off x="3011238" y="3009206"/>
            <a:ext cx="916802" cy="46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3"/>
            <a:endCxn id="66" idx="7"/>
          </p:cNvCxnSpPr>
          <p:nvPr/>
        </p:nvCxnSpPr>
        <p:spPr>
          <a:xfrm flipH="1">
            <a:off x="5779549" y="2988511"/>
            <a:ext cx="929469" cy="46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9" idx="4"/>
            <a:endCxn id="67" idx="1"/>
          </p:cNvCxnSpPr>
          <p:nvPr/>
        </p:nvCxnSpPr>
        <p:spPr>
          <a:xfrm>
            <a:off x="6758982" y="3009206"/>
            <a:ext cx="816313" cy="44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4" idx="3"/>
            <a:endCxn id="56" idx="0"/>
          </p:cNvCxnSpPr>
          <p:nvPr/>
        </p:nvCxnSpPr>
        <p:spPr>
          <a:xfrm flipH="1">
            <a:off x="1561866" y="3553778"/>
            <a:ext cx="414072" cy="68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4" idx="5"/>
            <a:endCxn id="57" idx="7"/>
          </p:cNvCxnSpPr>
          <p:nvPr/>
        </p:nvCxnSpPr>
        <p:spPr>
          <a:xfrm>
            <a:off x="2075865" y="3553778"/>
            <a:ext cx="490177" cy="70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3"/>
            <a:endCxn id="58" idx="6"/>
          </p:cNvCxnSpPr>
          <p:nvPr/>
        </p:nvCxnSpPr>
        <p:spPr>
          <a:xfrm flipH="1">
            <a:off x="3499659" y="3564837"/>
            <a:ext cx="392654" cy="76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3" idx="5"/>
            <a:endCxn id="59" idx="1"/>
          </p:cNvCxnSpPr>
          <p:nvPr/>
        </p:nvCxnSpPr>
        <p:spPr>
          <a:xfrm>
            <a:off x="3963767" y="3564837"/>
            <a:ext cx="409749" cy="6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6" idx="3"/>
            <a:endCxn id="60" idx="0"/>
          </p:cNvCxnSpPr>
          <p:nvPr/>
        </p:nvCxnSpPr>
        <p:spPr>
          <a:xfrm flipH="1">
            <a:off x="5302772" y="3553776"/>
            <a:ext cx="376850" cy="6857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6" idx="4"/>
            <a:endCxn id="61" idx="1"/>
          </p:cNvCxnSpPr>
          <p:nvPr/>
        </p:nvCxnSpPr>
        <p:spPr>
          <a:xfrm>
            <a:off x="5729586" y="3574471"/>
            <a:ext cx="477435" cy="6857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7" idx="4"/>
            <a:endCxn id="62" idx="0"/>
          </p:cNvCxnSpPr>
          <p:nvPr/>
        </p:nvCxnSpPr>
        <p:spPr>
          <a:xfrm flipH="1">
            <a:off x="7210173" y="3574470"/>
            <a:ext cx="415086" cy="6650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7" idx="5"/>
            <a:endCxn id="63" idx="0"/>
          </p:cNvCxnSpPr>
          <p:nvPr/>
        </p:nvCxnSpPr>
        <p:spPr>
          <a:xfrm>
            <a:off x="7675222" y="3553775"/>
            <a:ext cx="425425" cy="6857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4"/>
            <a:endCxn id="40" idx="0"/>
          </p:cNvCxnSpPr>
          <p:nvPr/>
        </p:nvCxnSpPr>
        <p:spPr>
          <a:xfrm flipH="1">
            <a:off x="1371600" y="4380808"/>
            <a:ext cx="190266" cy="41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6" idx="4"/>
            <a:endCxn id="41" idx="0"/>
          </p:cNvCxnSpPr>
          <p:nvPr/>
        </p:nvCxnSpPr>
        <p:spPr>
          <a:xfrm>
            <a:off x="1561866" y="4380808"/>
            <a:ext cx="229802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7" idx="3"/>
            <a:endCxn id="42" idx="0"/>
          </p:cNvCxnSpPr>
          <p:nvPr/>
        </p:nvCxnSpPr>
        <p:spPr>
          <a:xfrm flipH="1">
            <a:off x="2294588" y="4360113"/>
            <a:ext cx="171527" cy="4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7" idx="4"/>
            <a:endCxn id="43" idx="0"/>
          </p:cNvCxnSpPr>
          <p:nvPr/>
        </p:nvCxnSpPr>
        <p:spPr>
          <a:xfrm>
            <a:off x="2516079" y="4380808"/>
            <a:ext cx="234459" cy="41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8" idx="3"/>
            <a:endCxn id="44" idx="0"/>
          </p:cNvCxnSpPr>
          <p:nvPr/>
        </p:nvCxnSpPr>
        <p:spPr>
          <a:xfrm flipH="1">
            <a:off x="3231524" y="4364982"/>
            <a:ext cx="181883" cy="431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8" idx="4"/>
            <a:endCxn id="45" idx="0"/>
          </p:cNvCxnSpPr>
          <p:nvPr/>
        </p:nvCxnSpPr>
        <p:spPr>
          <a:xfrm>
            <a:off x="3449134" y="4380808"/>
            <a:ext cx="238340" cy="415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9" idx="4"/>
            <a:endCxn id="46" idx="7"/>
          </p:cNvCxnSpPr>
          <p:nvPr/>
        </p:nvCxnSpPr>
        <p:spPr>
          <a:xfrm flipH="1">
            <a:off x="4193388" y="4380808"/>
            <a:ext cx="230092" cy="436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9" idx="4"/>
            <a:endCxn id="47" idx="0"/>
          </p:cNvCxnSpPr>
          <p:nvPr/>
        </p:nvCxnSpPr>
        <p:spPr>
          <a:xfrm>
            <a:off x="4423480" y="4380808"/>
            <a:ext cx="178995" cy="415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0" idx="3"/>
            <a:endCxn id="48" idx="0"/>
          </p:cNvCxnSpPr>
          <p:nvPr/>
        </p:nvCxnSpPr>
        <p:spPr>
          <a:xfrm flipH="1">
            <a:off x="5097086" y="4360113"/>
            <a:ext cx="155722" cy="436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4"/>
            <a:endCxn id="49" idx="0"/>
          </p:cNvCxnSpPr>
          <p:nvPr/>
        </p:nvCxnSpPr>
        <p:spPr>
          <a:xfrm>
            <a:off x="5302772" y="4380808"/>
            <a:ext cx="214382" cy="415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1" idx="3"/>
            <a:endCxn id="50" idx="0"/>
          </p:cNvCxnSpPr>
          <p:nvPr/>
        </p:nvCxnSpPr>
        <p:spPr>
          <a:xfrm flipH="1">
            <a:off x="6020074" y="4360113"/>
            <a:ext cx="186947" cy="436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1" idx="4"/>
            <a:endCxn id="51" idx="1"/>
          </p:cNvCxnSpPr>
          <p:nvPr/>
        </p:nvCxnSpPr>
        <p:spPr>
          <a:xfrm>
            <a:off x="6256985" y="4380808"/>
            <a:ext cx="269002" cy="436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2" idx="4"/>
            <a:endCxn id="52" idx="0"/>
          </p:cNvCxnSpPr>
          <p:nvPr/>
        </p:nvCxnSpPr>
        <p:spPr>
          <a:xfrm flipH="1">
            <a:off x="6957010" y="4380808"/>
            <a:ext cx="253163" cy="415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4"/>
            <a:endCxn id="53" idx="1"/>
          </p:cNvCxnSpPr>
          <p:nvPr/>
        </p:nvCxnSpPr>
        <p:spPr>
          <a:xfrm>
            <a:off x="7210173" y="4380808"/>
            <a:ext cx="252750" cy="4363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3" idx="4"/>
            <a:endCxn id="54" idx="0"/>
          </p:cNvCxnSpPr>
          <p:nvPr/>
        </p:nvCxnSpPr>
        <p:spPr>
          <a:xfrm flipH="1">
            <a:off x="7868911" y="4380808"/>
            <a:ext cx="231736" cy="415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3" idx="4"/>
            <a:endCxn id="55" idx="0"/>
          </p:cNvCxnSpPr>
          <p:nvPr/>
        </p:nvCxnSpPr>
        <p:spPr>
          <a:xfrm>
            <a:off x="8100647" y="4380808"/>
            <a:ext cx="227314" cy="415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0" idx="3"/>
            <a:endCxn id="8" idx="0"/>
          </p:cNvCxnSpPr>
          <p:nvPr/>
        </p:nvCxnSpPr>
        <p:spPr>
          <a:xfrm flipH="1">
            <a:off x="1230283" y="4917065"/>
            <a:ext cx="91353" cy="39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1673006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2154701" y="4929534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2611327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3095640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>
            <a:off x="3546158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4028573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4502638" y="49377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984185" y="4937758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5416059" y="4929533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5929720" y="4917064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6368527" y="4927412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6858580" y="4910959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>
            <a:off x="7309142" y="4927412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7774993" y="4927412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8231808" y="4927412"/>
            <a:ext cx="91353" cy="3947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40" idx="4"/>
            <a:endCxn id="9" idx="0"/>
          </p:cNvCxnSpPr>
          <p:nvPr/>
        </p:nvCxnSpPr>
        <p:spPr>
          <a:xfrm>
            <a:off x="1371600" y="4937760"/>
            <a:ext cx="92917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1" idx="0"/>
          </p:cNvCxnSpPr>
          <p:nvPr/>
        </p:nvCxnSpPr>
        <p:spPr>
          <a:xfrm>
            <a:off x="1804277" y="4906801"/>
            <a:ext cx="128708" cy="4050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303716" y="4925545"/>
            <a:ext cx="92917" cy="374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5" idx="0"/>
          </p:cNvCxnSpPr>
          <p:nvPr/>
        </p:nvCxnSpPr>
        <p:spPr>
          <a:xfrm>
            <a:off x="2726878" y="4906801"/>
            <a:ext cx="143043" cy="4050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3202075" y="4941913"/>
            <a:ext cx="92917" cy="374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9" idx="0"/>
          </p:cNvCxnSpPr>
          <p:nvPr/>
        </p:nvCxnSpPr>
        <p:spPr>
          <a:xfrm>
            <a:off x="3683877" y="4908666"/>
            <a:ext cx="122980" cy="403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21" idx="1"/>
          </p:cNvCxnSpPr>
          <p:nvPr/>
        </p:nvCxnSpPr>
        <p:spPr>
          <a:xfrm>
            <a:off x="4149898" y="4896365"/>
            <a:ext cx="75463" cy="4361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23" idx="0"/>
          </p:cNvCxnSpPr>
          <p:nvPr/>
        </p:nvCxnSpPr>
        <p:spPr>
          <a:xfrm>
            <a:off x="4624427" y="4871255"/>
            <a:ext cx="119366" cy="4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25" idx="0"/>
          </p:cNvCxnSpPr>
          <p:nvPr/>
        </p:nvCxnSpPr>
        <p:spPr>
          <a:xfrm>
            <a:off x="5099405" y="4896365"/>
            <a:ext cx="112856" cy="415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572852" y="4914940"/>
            <a:ext cx="92917" cy="374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6029829" y="4914940"/>
            <a:ext cx="92917" cy="374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31" idx="0"/>
          </p:cNvCxnSpPr>
          <p:nvPr/>
        </p:nvCxnSpPr>
        <p:spPr>
          <a:xfrm>
            <a:off x="6472819" y="4888051"/>
            <a:ext cx="144846" cy="423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33" idx="7"/>
          </p:cNvCxnSpPr>
          <p:nvPr/>
        </p:nvCxnSpPr>
        <p:spPr>
          <a:xfrm>
            <a:off x="6964436" y="4906801"/>
            <a:ext cx="171660" cy="4257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7445659" y="4921306"/>
            <a:ext cx="92917" cy="3740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37" idx="0"/>
          </p:cNvCxnSpPr>
          <p:nvPr/>
        </p:nvCxnSpPr>
        <p:spPr>
          <a:xfrm>
            <a:off x="7876704" y="4921306"/>
            <a:ext cx="146365" cy="3905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39" idx="1"/>
          </p:cNvCxnSpPr>
          <p:nvPr/>
        </p:nvCxnSpPr>
        <p:spPr>
          <a:xfrm>
            <a:off x="8352161" y="4902643"/>
            <a:ext cx="89424" cy="4298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8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.biancheng.net/cpp/uploads/allimg/151020/1-151020132J32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1" y="882793"/>
            <a:ext cx="41719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737359" y="2327563"/>
            <a:ext cx="1471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connect()</a:t>
            </a:r>
            <a:r>
              <a:rPr lang="zh-CN" alt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阻塞</a:t>
            </a:r>
            <a:endParaRPr lang="zh-CN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0858" y="3933915"/>
            <a:ext cx="1471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connect()</a:t>
            </a:r>
            <a:r>
              <a:rPr lang="zh-CN" alt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endParaRPr lang="zh-CN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0967" y="2019991"/>
            <a:ext cx="1221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accept()</a:t>
            </a:r>
            <a:r>
              <a:rPr lang="zh-CN" alt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阻塞</a:t>
            </a:r>
            <a:endParaRPr lang="zh-CN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7645" y="3933914"/>
            <a:ext cx="1471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accept()</a:t>
            </a:r>
            <a:r>
              <a:rPr lang="zh-CN" alt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endParaRPr lang="zh-CN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70772" y="2181572"/>
            <a:ext cx="37332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20114" y="3526912"/>
            <a:ext cx="964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20114" y="3788441"/>
            <a:ext cx="964277" cy="4073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85" y="3597906"/>
            <a:ext cx="930844" cy="5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8" y="382125"/>
            <a:ext cx="5657850" cy="3400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08" y="382125"/>
            <a:ext cx="56578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5897" y="39250"/>
            <a:ext cx="2326906" cy="246221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doctor.mp4</a:t>
            </a:r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56" y="558830"/>
            <a:ext cx="1339554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ftyp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type=0x66747970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size=0x00000020=32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5896" y="556597"/>
            <a:ext cx="1765483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一级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type=0x6D646174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size=0x000169C4A=1481802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5456" y="565522"/>
            <a:ext cx="1542323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moov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type=0x6D6F6F76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size=0x000039C5=14789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335" y="1355333"/>
            <a:ext cx="1443518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mvhd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0x6D766864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size=0x0000006C=108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95241" y="1370984"/>
            <a:ext cx="1451565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type=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0x7472616B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size=0x00001B62=7010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4758" y="1350031"/>
            <a:ext cx="1538292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type=0x7472616B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size=0x00001D8D=7565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48352" y="1352781"/>
            <a:ext cx="1308838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type=0x75647461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size=0x00000062=98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8352" y="2215024"/>
            <a:ext cx="1319853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三级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type=0x6D657461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size=0x0000005A=90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0138" y="2198219"/>
            <a:ext cx="1325230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tkhd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type=0x746B6864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size=0x0000005C=92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38117" y="2216222"/>
            <a:ext cx="1554579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mdia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type=0x6D646961</a:t>
            </a:r>
          </a:p>
          <a:p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size=0x00001ADA=6874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56501" y="2216222"/>
            <a:ext cx="1311386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三级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edts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type=0x65647473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size=0x00000024=36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874" y="3025454"/>
            <a:ext cx="1317810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elst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type=0x656C7374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size=0x0000001C=28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52868" y="3047219"/>
            <a:ext cx="1333832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mdhd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type=0x6D646864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size=0x00000020=32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72960" y="3039771"/>
            <a:ext cx="1402056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hdlr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type=0x6D646C72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size=0x0000002D=45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74402" y="3039771"/>
            <a:ext cx="1537293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minf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type=0x6D696E66</a:t>
            </a:r>
          </a:p>
          <a:p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size=0x00001A85=6789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28847" y="3888498"/>
            <a:ext cx="1366285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vmhd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type=0x766D6864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size=0x00000014=20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5757" y="3887095"/>
            <a:ext cx="1322900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dinf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type=0x64696E66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size=0x00000024=36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89196" y="3927381"/>
            <a:ext cx="1553571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stbl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type=0x7374626C</a:t>
            </a:r>
          </a:p>
          <a:p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size=0x00001A45=6725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74774" y="5469787"/>
            <a:ext cx="1380683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六级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dref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type=0x64726566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type=0x0000001C=28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4" idx="2"/>
            <a:endCxn id="5" idx="0"/>
          </p:cNvCxnSpPr>
          <p:nvPr/>
        </p:nvCxnSpPr>
        <p:spPr>
          <a:xfrm flipH="1">
            <a:off x="717733" y="285471"/>
            <a:ext cx="2101617" cy="2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2"/>
            <a:endCxn id="6" idx="0"/>
          </p:cNvCxnSpPr>
          <p:nvPr/>
        </p:nvCxnSpPr>
        <p:spPr>
          <a:xfrm flipH="1">
            <a:off x="2538638" y="285471"/>
            <a:ext cx="280712" cy="27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2"/>
            <a:endCxn id="7" idx="0"/>
          </p:cNvCxnSpPr>
          <p:nvPr/>
        </p:nvCxnSpPr>
        <p:spPr>
          <a:xfrm>
            <a:off x="2819350" y="285471"/>
            <a:ext cx="1507268" cy="2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2"/>
            <a:endCxn id="8" idx="0"/>
          </p:cNvCxnSpPr>
          <p:nvPr/>
        </p:nvCxnSpPr>
        <p:spPr>
          <a:xfrm flipH="1">
            <a:off x="1426094" y="1119520"/>
            <a:ext cx="2900524" cy="23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2"/>
            <a:endCxn id="9" idx="0"/>
          </p:cNvCxnSpPr>
          <p:nvPr/>
        </p:nvCxnSpPr>
        <p:spPr>
          <a:xfrm flipH="1">
            <a:off x="3521024" y="1119520"/>
            <a:ext cx="805594" cy="2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10" idx="0"/>
          </p:cNvCxnSpPr>
          <p:nvPr/>
        </p:nvCxnSpPr>
        <p:spPr>
          <a:xfrm>
            <a:off x="4326618" y="1119520"/>
            <a:ext cx="947286" cy="2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2"/>
            <a:endCxn id="11" idx="0"/>
          </p:cNvCxnSpPr>
          <p:nvPr/>
        </p:nvCxnSpPr>
        <p:spPr>
          <a:xfrm>
            <a:off x="4326618" y="1119520"/>
            <a:ext cx="3176153" cy="2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1" idx="2"/>
            <a:endCxn id="12" idx="0"/>
          </p:cNvCxnSpPr>
          <p:nvPr/>
        </p:nvCxnSpPr>
        <p:spPr>
          <a:xfrm>
            <a:off x="7502771" y="1906779"/>
            <a:ext cx="5508" cy="3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9" idx="2"/>
            <a:endCxn id="13" idx="0"/>
          </p:cNvCxnSpPr>
          <p:nvPr/>
        </p:nvCxnSpPr>
        <p:spPr>
          <a:xfrm flipH="1">
            <a:off x="1102753" y="1924982"/>
            <a:ext cx="2418271" cy="27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9" idx="2"/>
            <a:endCxn id="15" idx="0"/>
          </p:cNvCxnSpPr>
          <p:nvPr/>
        </p:nvCxnSpPr>
        <p:spPr>
          <a:xfrm flipH="1">
            <a:off x="2712194" y="1924982"/>
            <a:ext cx="808830" cy="29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" idx="2"/>
            <a:endCxn id="14" idx="0"/>
          </p:cNvCxnSpPr>
          <p:nvPr/>
        </p:nvCxnSpPr>
        <p:spPr>
          <a:xfrm>
            <a:off x="3521024" y="1924982"/>
            <a:ext cx="794383" cy="29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2"/>
            <a:endCxn id="16" idx="0"/>
          </p:cNvCxnSpPr>
          <p:nvPr/>
        </p:nvCxnSpPr>
        <p:spPr>
          <a:xfrm flipH="1">
            <a:off x="1335779" y="2770220"/>
            <a:ext cx="1376415" cy="25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4" idx="2"/>
            <a:endCxn id="17" idx="0"/>
          </p:cNvCxnSpPr>
          <p:nvPr/>
        </p:nvCxnSpPr>
        <p:spPr>
          <a:xfrm flipH="1">
            <a:off x="3019784" y="2770220"/>
            <a:ext cx="1295623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4" idx="2"/>
            <a:endCxn id="18" idx="0"/>
          </p:cNvCxnSpPr>
          <p:nvPr/>
        </p:nvCxnSpPr>
        <p:spPr>
          <a:xfrm>
            <a:off x="4315407" y="2770220"/>
            <a:ext cx="15858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4" idx="2"/>
            <a:endCxn id="19" idx="0"/>
          </p:cNvCxnSpPr>
          <p:nvPr/>
        </p:nvCxnSpPr>
        <p:spPr>
          <a:xfrm>
            <a:off x="4315407" y="2770220"/>
            <a:ext cx="1727642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9" idx="2"/>
            <a:endCxn id="20" idx="0"/>
          </p:cNvCxnSpPr>
          <p:nvPr/>
        </p:nvCxnSpPr>
        <p:spPr>
          <a:xfrm flipH="1">
            <a:off x="2611990" y="3593769"/>
            <a:ext cx="3431059" cy="2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9" idx="2"/>
            <a:endCxn id="21" idx="0"/>
          </p:cNvCxnSpPr>
          <p:nvPr/>
        </p:nvCxnSpPr>
        <p:spPr>
          <a:xfrm flipH="1">
            <a:off x="4367207" y="3593769"/>
            <a:ext cx="1675842" cy="29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9" idx="2"/>
            <a:endCxn id="22" idx="0"/>
          </p:cNvCxnSpPr>
          <p:nvPr/>
        </p:nvCxnSpPr>
        <p:spPr>
          <a:xfrm>
            <a:off x="6043049" y="3593769"/>
            <a:ext cx="522933" cy="33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221"/>
          <p:cNvGrpSpPr/>
          <p:nvPr/>
        </p:nvGrpSpPr>
        <p:grpSpPr>
          <a:xfrm>
            <a:off x="3906540" y="4819255"/>
            <a:ext cx="4406880" cy="2006302"/>
            <a:chOff x="7789025" y="4677132"/>
            <a:chExt cx="4406880" cy="2006302"/>
          </a:xfrm>
        </p:grpSpPr>
        <p:sp>
          <p:nvSpPr>
            <p:cNvPr id="24" name="文本框 23"/>
            <p:cNvSpPr txBox="1"/>
            <p:nvPr/>
          </p:nvSpPr>
          <p:spPr>
            <a:xfrm>
              <a:off x="7867660" y="4773840"/>
              <a:ext cx="1421120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stsd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type=0x73747364</a:t>
              </a: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size=0x000000A9=169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367415" y="4750736"/>
              <a:ext cx="1300635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stts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type=0x73747473</a:t>
              </a: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size=0x00000018=24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867659" y="5375569"/>
              <a:ext cx="1457983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ctts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type=0x63747473</a:t>
              </a:r>
            </a:p>
            <a:p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size=0x00000C88=3208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367750" y="5365611"/>
              <a:ext cx="1299963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stsc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type=0x73747363</a:t>
              </a: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size=0x00000028=40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94180" y="4737971"/>
              <a:ext cx="1361485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stss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type=0x73747373</a:t>
              </a:r>
            </a:p>
            <a:p>
              <a:r>
                <a:rPr lang="en-US" altLang="zh-CN" sz="1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size=0x0000001C=28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94181" y="5365611"/>
              <a:ext cx="1442946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stsz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type=0x7374737A</a:t>
              </a:r>
            </a:p>
            <a:p>
              <a:r>
                <a:rPr lang="en-US" altLang="zh-CN" sz="1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size=0x0000065C=1628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43134" y="6047111"/>
              <a:ext cx="1465651" cy="553998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六级</a:t>
              </a:r>
              <a:r>
                <a:rPr lang="en-US" altLang="zh-CN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stco</a:t>
              </a:r>
              <a:endPara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type=0x7374636F</a:t>
              </a:r>
            </a:p>
            <a:p>
              <a:r>
                <a:rPr lang="en-US" altLang="zh-CN" sz="1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size=0x00000654=1620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7789025" y="4677132"/>
              <a:ext cx="4406880" cy="200630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7" name="直接箭头连接符 116"/>
          <p:cNvCxnSpPr>
            <a:stCxn id="22" idx="2"/>
            <a:endCxn id="115" idx="0"/>
          </p:cNvCxnSpPr>
          <p:nvPr/>
        </p:nvCxnSpPr>
        <p:spPr>
          <a:xfrm flipH="1">
            <a:off x="6109980" y="4481379"/>
            <a:ext cx="456002" cy="33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21" idx="2"/>
            <a:endCxn id="23" idx="0"/>
          </p:cNvCxnSpPr>
          <p:nvPr/>
        </p:nvCxnSpPr>
        <p:spPr>
          <a:xfrm flipH="1">
            <a:off x="2865116" y="4441093"/>
            <a:ext cx="1502091" cy="102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289001" y="2209084"/>
            <a:ext cx="876844" cy="55399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这里省略对音频</a:t>
            </a:r>
            <a:r>
              <a:rPr lang="en-US" altLang="zh-C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trak</a:t>
            </a:r>
            <a:r>
              <a:rPr lang="zh-CN" alt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的继续分析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10" idx="2"/>
            <a:endCxn id="70" idx="0"/>
          </p:cNvCxnSpPr>
          <p:nvPr/>
        </p:nvCxnSpPr>
        <p:spPr>
          <a:xfrm>
            <a:off x="5273904" y="1904029"/>
            <a:ext cx="453519" cy="30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0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77886" y="1159375"/>
            <a:ext cx="461865" cy="347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zh-CN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7886" y="1779601"/>
            <a:ext cx="1878022" cy="361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Body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6751" y="2408992"/>
            <a:ext cx="2559157" cy="35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Body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6751" y="1779600"/>
            <a:ext cx="681135" cy="361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Header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5616" y="2408992"/>
            <a:ext cx="681135" cy="350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Header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313524" y="1518905"/>
            <a:ext cx="289248" cy="26804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269138" y="2132626"/>
            <a:ext cx="289248" cy="25446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6751" y="387898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9347" y="387898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1943" y="3878986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4539" y="3878986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7135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09731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52327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94923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66868" y="387898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09464" y="387898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52060" y="3878986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656" y="3878986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37252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79848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2444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5040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36985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79581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22177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64773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07369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49965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92561" y="3878982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5157" y="3878981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07102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49698" y="387898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92294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4890" y="3878984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77486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120082" y="3878983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362678" y="3878982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605274" y="3878981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3615" y="3507971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低地址</a:t>
            </a:r>
            <a:endParaRPr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4048469" y="4795669"/>
            <a:ext cx="61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高地址</a:t>
            </a:r>
            <a:endParaRPr lang="zh-CN" altLang="en-US" sz="1100"/>
          </a:p>
        </p:txBody>
      </p:sp>
      <p:sp>
        <p:nvSpPr>
          <p:cNvPr id="3" name="右箭头 2"/>
          <p:cNvSpPr/>
          <p:nvPr/>
        </p:nvSpPr>
        <p:spPr>
          <a:xfrm>
            <a:off x="2481942" y="3587366"/>
            <a:ext cx="6759437" cy="17303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 rot="16200000">
            <a:off x="2720807" y="3614000"/>
            <a:ext cx="242596" cy="1448111"/>
          </a:xfrm>
          <a:prstGeom prst="leftBrace">
            <a:avLst>
              <a:gd name="adj1" fmla="val 366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638769" y="4457656"/>
            <a:ext cx="4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s.a</a:t>
            </a:r>
            <a:endParaRPr lang="zh-CN" altLang="en-US" sz="1100"/>
          </a:p>
        </p:txBody>
      </p:sp>
      <p:sp>
        <p:nvSpPr>
          <p:cNvPr id="46" name="左大括号 45"/>
          <p:cNvSpPr/>
          <p:nvPr/>
        </p:nvSpPr>
        <p:spPr>
          <a:xfrm rot="16200000">
            <a:off x="7028667" y="3240961"/>
            <a:ext cx="242596" cy="2194179"/>
          </a:xfrm>
          <a:prstGeom prst="leftBrace">
            <a:avLst>
              <a:gd name="adj1" fmla="val 366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985890" y="4457656"/>
            <a:ext cx="406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s.b</a:t>
            </a:r>
            <a:endParaRPr lang="zh-CN" altLang="en-US" sz="1100"/>
          </a:p>
        </p:txBody>
      </p:sp>
      <p:sp>
        <p:nvSpPr>
          <p:cNvPr id="48" name="矩形 47"/>
          <p:cNvSpPr/>
          <p:nvPr/>
        </p:nvSpPr>
        <p:spPr>
          <a:xfrm>
            <a:off x="1926771" y="5074919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69367" y="5074919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11963" y="5074918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54559" y="5074918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97155" y="507491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39751" y="5074917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82347" y="5074916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24943" y="5074915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40292" y="4810624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低地址</a:t>
            </a:r>
            <a:endParaRPr lang="zh-CN" altLang="en-US" sz="1100"/>
          </a:p>
        </p:txBody>
      </p:sp>
      <p:sp>
        <p:nvSpPr>
          <p:cNvPr id="57" name="左大括号 56"/>
          <p:cNvSpPr/>
          <p:nvPr/>
        </p:nvSpPr>
        <p:spPr>
          <a:xfrm rot="16200000">
            <a:off x="3548120" y="5342002"/>
            <a:ext cx="153646" cy="304491"/>
          </a:xfrm>
          <a:prstGeom prst="leftBrace">
            <a:avLst>
              <a:gd name="adj1" fmla="val 36602"/>
              <a:gd name="adj2" fmla="val 47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197081" y="5571072"/>
            <a:ext cx="33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1858564" y="4841312"/>
            <a:ext cx="2238471" cy="194156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882624" y="5564302"/>
            <a:ext cx="25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124277" y="5556682"/>
            <a:ext cx="289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左大括号 61"/>
          <p:cNvSpPr/>
          <p:nvPr/>
        </p:nvSpPr>
        <p:spPr>
          <a:xfrm rot="16200000">
            <a:off x="2300698" y="5113480"/>
            <a:ext cx="153644" cy="761537"/>
          </a:xfrm>
          <a:prstGeom prst="leftBrace">
            <a:avLst>
              <a:gd name="adj1" fmla="val 36602"/>
              <a:gd name="adj2" fmla="val 474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488024" y="5571072"/>
            <a:ext cx="289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018453" y="5338722"/>
            <a:ext cx="0" cy="23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263226" y="5338722"/>
            <a:ext cx="0" cy="23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8056559" y="4945722"/>
            <a:ext cx="61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高地址</a:t>
            </a:r>
            <a:endParaRPr lang="zh-CN" altLang="en-US" sz="1100"/>
          </a:p>
        </p:txBody>
      </p:sp>
      <p:sp>
        <p:nvSpPr>
          <p:cNvPr id="74" name="矩形 73"/>
          <p:cNvSpPr/>
          <p:nvPr/>
        </p:nvSpPr>
        <p:spPr>
          <a:xfrm>
            <a:off x="5934861" y="5224972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177457" y="5224972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20053" y="5224971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62649" y="5224971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05245" y="5224970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147841" y="5224970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90437" y="5224969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33033" y="5224968"/>
            <a:ext cx="242596" cy="2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348382" y="4960677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低地址</a:t>
            </a:r>
            <a:endParaRPr lang="zh-CN" altLang="en-US" sz="1100"/>
          </a:p>
        </p:txBody>
      </p:sp>
      <p:sp>
        <p:nvSpPr>
          <p:cNvPr id="85" name="右箭头 84"/>
          <p:cNvSpPr/>
          <p:nvPr/>
        </p:nvSpPr>
        <p:spPr>
          <a:xfrm>
            <a:off x="5866654" y="4991365"/>
            <a:ext cx="2238471" cy="194156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139752" y="1159376"/>
            <a:ext cx="485192" cy="34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zh-CN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625462" y="1159376"/>
            <a:ext cx="465223" cy="34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zh-CN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90685" y="1159376"/>
            <a:ext cx="465223" cy="34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zh-CN" altLang="en-US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1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1324</Words>
  <Application>Microsoft Office PowerPoint</Application>
  <PresentationFormat>宽屏</PresentationFormat>
  <Paragraphs>447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Myth</dc:creator>
  <cp:lastModifiedBy>Myth</cp:lastModifiedBy>
  <cp:revision>83</cp:revision>
  <dcterms:created xsi:type="dcterms:W3CDTF">2019-01-14T11:49:30Z</dcterms:created>
  <dcterms:modified xsi:type="dcterms:W3CDTF">2019-11-23T12:42:23Z</dcterms:modified>
</cp:coreProperties>
</file>