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3" r:id="rId7"/>
    <p:sldId id="265" r:id="rId8"/>
    <p:sldId id="266" r:id="rId9"/>
    <p:sldId id="267" r:id="rId10"/>
    <p:sldId id="269" r:id="rId11"/>
    <p:sldId id="271" r:id="rId12"/>
    <p:sldId id="273" r:id="rId13"/>
    <p:sldId id="272" r:id="rId14"/>
    <p:sldId id="287"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82" autoAdjust="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C2962-14C9-40AA-94C0-C22EB5E77213}" type="datetimeFigureOut">
              <a:rPr lang="zh-CN" altLang="en-US" smtClean="0"/>
              <a:t>2021-06-14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52B0-52F5-4B22-9DCD-947D3A865C5A}" type="slidenum">
              <a:rPr lang="zh-CN" altLang="en-US" smtClean="0"/>
              <a:t>‹#›</a:t>
            </a:fld>
            <a:endParaRPr lang="zh-CN" altLang="en-US"/>
          </a:p>
        </p:txBody>
      </p:sp>
    </p:spTree>
    <p:extLst>
      <p:ext uri="{BB962C8B-B14F-4D97-AF65-F5344CB8AC3E}">
        <p14:creationId xmlns:p14="http://schemas.microsoft.com/office/powerpoint/2010/main" val="153726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a:t>
            </a:fld>
            <a:endParaRPr lang="zh-CN" altLang="en-US"/>
          </a:p>
        </p:txBody>
      </p:sp>
    </p:spTree>
    <p:extLst>
      <p:ext uri="{BB962C8B-B14F-4D97-AF65-F5344CB8AC3E}">
        <p14:creationId xmlns:p14="http://schemas.microsoft.com/office/powerpoint/2010/main" val="1830446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10</a:t>
            </a:fld>
            <a:endParaRPr lang="zh-CN" altLang="en-US"/>
          </a:p>
        </p:txBody>
      </p:sp>
    </p:spTree>
    <p:extLst>
      <p:ext uri="{BB962C8B-B14F-4D97-AF65-F5344CB8AC3E}">
        <p14:creationId xmlns:p14="http://schemas.microsoft.com/office/powerpoint/2010/main" val="83444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11</a:t>
            </a:fld>
            <a:endParaRPr lang="zh-CN" altLang="en-US"/>
          </a:p>
        </p:txBody>
      </p:sp>
    </p:spTree>
    <p:extLst>
      <p:ext uri="{BB962C8B-B14F-4D97-AF65-F5344CB8AC3E}">
        <p14:creationId xmlns:p14="http://schemas.microsoft.com/office/powerpoint/2010/main" val="261466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13</a:t>
            </a:fld>
            <a:endParaRPr lang="zh-CN" altLang="en-US"/>
          </a:p>
        </p:txBody>
      </p:sp>
    </p:spTree>
    <p:extLst>
      <p:ext uri="{BB962C8B-B14F-4D97-AF65-F5344CB8AC3E}">
        <p14:creationId xmlns:p14="http://schemas.microsoft.com/office/powerpoint/2010/main" val="3788130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14</a:t>
            </a:fld>
            <a:endParaRPr lang="zh-CN" altLang="en-US"/>
          </a:p>
        </p:txBody>
      </p:sp>
    </p:spTree>
    <p:extLst>
      <p:ext uri="{BB962C8B-B14F-4D97-AF65-F5344CB8AC3E}">
        <p14:creationId xmlns:p14="http://schemas.microsoft.com/office/powerpoint/2010/main" val="339435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15</a:t>
            </a:fld>
            <a:endParaRPr lang="zh-CN" altLang="en-US"/>
          </a:p>
        </p:txBody>
      </p:sp>
    </p:spTree>
    <p:extLst>
      <p:ext uri="{BB962C8B-B14F-4D97-AF65-F5344CB8AC3E}">
        <p14:creationId xmlns:p14="http://schemas.microsoft.com/office/powerpoint/2010/main" val="965680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16</a:t>
            </a:fld>
            <a:endParaRPr lang="zh-CN" altLang="en-US"/>
          </a:p>
        </p:txBody>
      </p:sp>
    </p:spTree>
    <p:extLst>
      <p:ext uri="{BB962C8B-B14F-4D97-AF65-F5344CB8AC3E}">
        <p14:creationId xmlns:p14="http://schemas.microsoft.com/office/powerpoint/2010/main" val="71267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17</a:t>
            </a:fld>
            <a:endParaRPr lang="zh-CN" altLang="en-US"/>
          </a:p>
        </p:txBody>
      </p:sp>
    </p:spTree>
    <p:extLst>
      <p:ext uri="{BB962C8B-B14F-4D97-AF65-F5344CB8AC3E}">
        <p14:creationId xmlns:p14="http://schemas.microsoft.com/office/powerpoint/2010/main" val="3676081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18</a:t>
            </a:fld>
            <a:endParaRPr lang="zh-CN" altLang="en-US"/>
          </a:p>
        </p:txBody>
      </p:sp>
    </p:spTree>
    <p:extLst>
      <p:ext uri="{BB962C8B-B14F-4D97-AF65-F5344CB8AC3E}">
        <p14:creationId xmlns:p14="http://schemas.microsoft.com/office/powerpoint/2010/main" val="51575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19</a:t>
            </a:fld>
            <a:endParaRPr lang="zh-CN" altLang="en-US"/>
          </a:p>
        </p:txBody>
      </p:sp>
    </p:spTree>
    <p:extLst>
      <p:ext uri="{BB962C8B-B14F-4D97-AF65-F5344CB8AC3E}">
        <p14:creationId xmlns:p14="http://schemas.microsoft.com/office/powerpoint/2010/main" val="4053583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20</a:t>
            </a:fld>
            <a:endParaRPr lang="zh-CN" altLang="en-US"/>
          </a:p>
        </p:txBody>
      </p:sp>
    </p:spTree>
    <p:extLst>
      <p:ext uri="{BB962C8B-B14F-4D97-AF65-F5344CB8AC3E}">
        <p14:creationId xmlns:p14="http://schemas.microsoft.com/office/powerpoint/2010/main" val="249315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a:t>
            </a:fld>
            <a:endParaRPr lang="zh-CN" altLang="en-US"/>
          </a:p>
        </p:txBody>
      </p:sp>
    </p:spTree>
    <p:extLst>
      <p:ext uri="{BB962C8B-B14F-4D97-AF65-F5344CB8AC3E}">
        <p14:creationId xmlns:p14="http://schemas.microsoft.com/office/powerpoint/2010/main" val="1427832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21</a:t>
            </a:fld>
            <a:endParaRPr lang="zh-CN" altLang="en-US"/>
          </a:p>
        </p:txBody>
      </p:sp>
    </p:spTree>
    <p:extLst>
      <p:ext uri="{BB962C8B-B14F-4D97-AF65-F5344CB8AC3E}">
        <p14:creationId xmlns:p14="http://schemas.microsoft.com/office/powerpoint/2010/main" val="3879417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22</a:t>
            </a:fld>
            <a:endParaRPr lang="zh-CN" altLang="en-US"/>
          </a:p>
        </p:txBody>
      </p:sp>
    </p:spTree>
    <p:extLst>
      <p:ext uri="{BB962C8B-B14F-4D97-AF65-F5344CB8AC3E}">
        <p14:creationId xmlns:p14="http://schemas.microsoft.com/office/powerpoint/2010/main" val="41631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23</a:t>
            </a:fld>
            <a:endParaRPr lang="zh-CN" altLang="en-US"/>
          </a:p>
        </p:txBody>
      </p:sp>
    </p:spTree>
    <p:extLst>
      <p:ext uri="{BB962C8B-B14F-4D97-AF65-F5344CB8AC3E}">
        <p14:creationId xmlns:p14="http://schemas.microsoft.com/office/powerpoint/2010/main" val="3595688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24</a:t>
            </a:fld>
            <a:endParaRPr lang="zh-CN" altLang="en-US"/>
          </a:p>
        </p:txBody>
      </p:sp>
    </p:spTree>
    <p:extLst>
      <p:ext uri="{BB962C8B-B14F-4D97-AF65-F5344CB8AC3E}">
        <p14:creationId xmlns:p14="http://schemas.microsoft.com/office/powerpoint/2010/main" val="267474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25</a:t>
            </a:fld>
            <a:endParaRPr lang="zh-CN" altLang="en-US"/>
          </a:p>
        </p:txBody>
      </p:sp>
    </p:spTree>
    <p:extLst>
      <p:ext uri="{BB962C8B-B14F-4D97-AF65-F5344CB8AC3E}">
        <p14:creationId xmlns:p14="http://schemas.microsoft.com/office/powerpoint/2010/main" val="1243440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26</a:t>
            </a:fld>
            <a:endParaRPr lang="zh-CN" altLang="en-US"/>
          </a:p>
        </p:txBody>
      </p:sp>
    </p:spTree>
    <p:extLst>
      <p:ext uri="{BB962C8B-B14F-4D97-AF65-F5344CB8AC3E}">
        <p14:creationId xmlns:p14="http://schemas.microsoft.com/office/powerpoint/2010/main" val="2831335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27</a:t>
            </a:fld>
            <a:endParaRPr lang="zh-CN" altLang="en-US"/>
          </a:p>
        </p:txBody>
      </p:sp>
    </p:spTree>
    <p:extLst>
      <p:ext uri="{BB962C8B-B14F-4D97-AF65-F5344CB8AC3E}">
        <p14:creationId xmlns:p14="http://schemas.microsoft.com/office/powerpoint/2010/main" val="81096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3</a:t>
            </a:fld>
            <a:endParaRPr lang="zh-CN" altLang="en-US"/>
          </a:p>
        </p:txBody>
      </p:sp>
    </p:spTree>
    <p:extLst>
      <p:ext uri="{BB962C8B-B14F-4D97-AF65-F5344CB8AC3E}">
        <p14:creationId xmlns:p14="http://schemas.microsoft.com/office/powerpoint/2010/main" val="232793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4</a:t>
            </a:fld>
            <a:endParaRPr lang="zh-CN" altLang="en-US"/>
          </a:p>
        </p:txBody>
      </p:sp>
    </p:spTree>
    <p:extLst>
      <p:ext uri="{BB962C8B-B14F-4D97-AF65-F5344CB8AC3E}">
        <p14:creationId xmlns:p14="http://schemas.microsoft.com/office/powerpoint/2010/main" val="400301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5</a:t>
            </a:fld>
            <a:endParaRPr lang="zh-CN" altLang="en-US"/>
          </a:p>
        </p:txBody>
      </p:sp>
    </p:spTree>
    <p:extLst>
      <p:ext uri="{BB962C8B-B14F-4D97-AF65-F5344CB8AC3E}">
        <p14:creationId xmlns:p14="http://schemas.microsoft.com/office/powerpoint/2010/main" val="292187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6</a:t>
            </a:fld>
            <a:endParaRPr lang="zh-CN" altLang="en-US"/>
          </a:p>
        </p:txBody>
      </p:sp>
    </p:spTree>
    <p:extLst>
      <p:ext uri="{BB962C8B-B14F-4D97-AF65-F5344CB8AC3E}">
        <p14:creationId xmlns:p14="http://schemas.microsoft.com/office/powerpoint/2010/main" val="3271692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7</a:t>
            </a:fld>
            <a:endParaRPr lang="zh-CN" altLang="en-US"/>
          </a:p>
        </p:txBody>
      </p:sp>
    </p:spTree>
    <p:extLst>
      <p:ext uri="{BB962C8B-B14F-4D97-AF65-F5344CB8AC3E}">
        <p14:creationId xmlns:p14="http://schemas.microsoft.com/office/powerpoint/2010/main" val="270256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8</a:t>
            </a:fld>
            <a:endParaRPr lang="zh-CN" altLang="en-US"/>
          </a:p>
        </p:txBody>
      </p:sp>
    </p:spTree>
    <p:extLst>
      <p:ext uri="{BB962C8B-B14F-4D97-AF65-F5344CB8AC3E}">
        <p14:creationId xmlns:p14="http://schemas.microsoft.com/office/powerpoint/2010/main" val="199165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952B0-52F5-4B22-9DCD-947D3A865C5A}" type="slidenum">
              <a:rPr lang="zh-CN" altLang="en-US" smtClean="0"/>
              <a:t>9</a:t>
            </a:fld>
            <a:endParaRPr lang="zh-CN" altLang="en-US"/>
          </a:p>
        </p:txBody>
      </p:sp>
    </p:spTree>
    <p:extLst>
      <p:ext uri="{BB962C8B-B14F-4D97-AF65-F5344CB8AC3E}">
        <p14:creationId xmlns:p14="http://schemas.microsoft.com/office/powerpoint/2010/main" val="800439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3DC22-0950-404D-A96C-6135907AFD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E65A06-C533-4DC0-A2C8-20A769A9F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EA7947-FDCC-47B6-95F7-625B833D3D72}"/>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7B5A624B-96A6-4FCD-9F5E-4F2A9F53A0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B8CD4C-D35E-40F3-92D3-D2BD90C1D1AB}"/>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306126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DE8FD-0303-4393-8F56-87534F34C8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A6E40E-E137-454A-9827-E7D0F776C2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1FA4B0-DFF9-469D-A34F-E9BC2B7C09A6}"/>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59715FBC-4BB7-4803-9594-93A96EF490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E835C-3FF4-4B66-9642-7CA91F5396CA}"/>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51101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9727A3-9543-46C9-858B-43D1B00686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F9C093-1E68-467B-928D-B2B020556E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24E996-F4FE-4FDF-A998-23666E12693A}"/>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4E54C5AA-E09D-4B22-AC27-C8F6DEA50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E520F-7FE7-4648-91ED-9FE088800EE5}"/>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304194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F19EB-DFD5-4A18-A3D6-60CE7A5381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060E11-492A-4D63-A0DF-A991A08491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C7FCDF-137F-4B4F-9A1E-104321CC8C89}"/>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333ED205-BA93-4D7F-B51B-13AA18553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EAE5DE-5A68-4E5B-A021-718C0E47E6D4}"/>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219162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10876-7F65-4CD8-A347-BFE31B7F9F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859475-0A71-4EC9-A57A-77AABDC7D7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ABC837-8EED-4709-A7C3-B2EEDE0E5F28}"/>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393EB2D6-D369-4BEE-A260-39578A1AE9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5D07D-CA8B-4FA5-99D2-6C797403F163}"/>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213027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5BA43-A0DB-4A9B-A557-8D3843F816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C5F93C-677D-4B72-9F84-05F024C8F0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225E64-EE1F-4723-9F57-AECB7BFBDD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6CAED0-5464-424D-9AF7-8A3AFBA7DCB5}"/>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1E749EAA-E094-4584-A288-8A349D8519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A3D7F-0E0D-49BE-86D8-8665A53285E3}"/>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411620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9034-D13F-44F1-8FEF-609323C2F6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980A33-D853-49A3-B3E1-BC219EE01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2F73E3-B8D5-466C-8940-38E8E2459B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20B2BC-EB2E-410D-A9C6-57541B983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088545-FBA2-4CE5-8898-428509FFFE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8E32FA-B5B4-48EB-A429-0C07E1218422}"/>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8" name="页脚占位符 7">
            <a:extLst>
              <a:ext uri="{FF2B5EF4-FFF2-40B4-BE49-F238E27FC236}">
                <a16:creationId xmlns:a16="http://schemas.microsoft.com/office/drawing/2014/main" id="{9DDEEB1D-597A-4C3A-98F6-359B0325F4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C359B5-47ED-4A67-96E8-E80A069E07F4}"/>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287424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56171-152A-4C64-88E0-93E814A5A7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BECC436-9ED2-490B-8469-F7355D206AAF}"/>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4" name="页脚占位符 3">
            <a:extLst>
              <a:ext uri="{FF2B5EF4-FFF2-40B4-BE49-F238E27FC236}">
                <a16:creationId xmlns:a16="http://schemas.microsoft.com/office/drawing/2014/main" id="{05E6ACD6-747A-478D-98A7-8B64ABA86C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853C82-F32C-49D8-BCE7-F442563FF38B}"/>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201609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3A098E-5E2F-4B3F-93C4-AB2221692A58}"/>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3" name="页脚占位符 2">
            <a:extLst>
              <a:ext uri="{FF2B5EF4-FFF2-40B4-BE49-F238E27FC236}">
                <a16:creationId xmlns:a16="http://schemas.microsoft.com/office/drawing/2014/main" id="{FC8A4990-2601-42B0-BF87-5BDF981F00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9A38F4-DCF1-4F02-90FC-3E988FC1CB32}"/>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41462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F67E9-BEE4-4211-A3D7-A62E0D2985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4DEF45-9B40-4EB3-A0CF-0B0748CB7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515124-51AE-4B0C-920B-87DBB0854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0489D6-3083-4C37-B2C8-1F2DBB02708B}"/>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48C38083-9527-4241-8C7A-475DD98D86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AFD498-2A83-4FEC-94E1-5AE725F31C06}"/>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31779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18110-7790-406A-B99D-C7AB4E245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FDF0FB-D3B4-4B43-B825-6A0E76110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D56A5D-C273-4FDE-BA1F-103E67B70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929459-B3F0-42CE-80EB-949E6236DD59}"/>
              </a:ext>
            </a:extLst>
          </p:cNvPr>
          <p:cNvSpPr>
            <a:spLocks noGrp="1"/>
          </p:cNvSpPr>
          <p:nvPr>
            <p:ph type="dt" sz="half" idx="10"/>
          </p:nvPr>
        </p:nvSpPr>
        <p:spPr/>
        <p:txBody>
          <a:bodyPr/>
          <a:lstStyle/>
          <a:p>
            <a:fld id="{EF83EA68-61E1-4842-A416-F340884C7007}" type="datetimeFigureOut">
              <a:rPr lang="zh-CN" altLang="en-US" smtClean="0"/>
              <a:t>2021-06-14</a:t>
            </a:fld>
            <a:endParaRPr lang="zh-CN" altLang="en-US"/>
          </a:p>
        </p:txBody>
      </p:sp>
      <p:sp>
        <p:nvSpPr>
          <p:cNvPr id="6" name="页脚占位符 5">
            <a:extLst>
              <a:ext uri="{FF2B5EF4-FFF2-40B4-BE49-F238E27FC236}">
                <a16:creationId xmlns:a16="http://schemas.microsoft.com/office/drawing/2014/main" id="{5E6480EF-A4AB-4FED-972B-CA3D563865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B09FA5-7890-4F13-8B25-FE00C94D035F}"/>
              </a:ext>
            </a:extLst>
          </p:cNvPr>
          <p:cNvSpPr>
            <a:spLocks noGrp="1"/>
          </p:cNvSpPr>
          <p:nvPr>
            <p:ph type="sldNum" sz="quarter" idx="12"/>
          </p:nvPr>
        </p:nvSpPr>
        <p:spPr/>
        <p:txBody>
          <a:body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372348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029849-B622-4A7B-AAA4-F39FBA91E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1E5720-82EB-4CC8-8F54-382716D23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F82AB8-75A6-4A86-86CA-6C464CACD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3EA68-61E1-4842-A416-F340884C7007}" type="datetimeFigureOut">
              <a:rPr lang="zh-CN" altLang="en-US" smtClean="0"/>
              <a:t>2021-06-14</a:t>
            </a:fld>
            <a:endParaRPr lang="zh-CN" altLang="en-US"/>
          </a:p>
        </p:txBody>
      </p:sp>
      <p:sp>
        <p:nvSpPr>
          <p:cNvPr id="5" name="页脚占位符 4">
            <a:extLst>
              <a:ext uri="{FF2B5EF4-FFF2-40B4-BE49-F238E27FC236}">
                <a16:creationId xmlns:a16="http://schemas.microsoft.com/office/drawing/2014/main" id="{D32A7C46-F406-4EF4-AA24-FA9211AA7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E82A523-2FD1-4585-8870-F046DC270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2C1C3-DA0C-4202-971F-D7F2838974D5}" type="slidenum">
              <a:rPr lang="zh-CN" altLang="en-US" smtClean="0"/>
              <a:t>‹#›</a:t>
            </a:fld>
            <a:endParaRPr lang="zh-CN" altLang="en-US"/>
          </a:p>
        </p:txBody>
      </p:sp>
    </p:spTree>
    <p:extLst>
      <p:ext uri="{BB962C8B-B14F-4D97-AF65-F5344CB8AC3E}">
        <p14:creationId xmlns:p14="http://schemas.microsoft.com/office/powerpoint/2010/main" val="172147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5608D-8DBD-4C3F-BA2C-5BBE81A30721}"/>
              </a:ext>
            </a:extLst>
          </p:cNvPr>
          <p:cNvSpPr>
            <a:spLocks noGrp="1"/>
          </p:cNvSpPr>
          <p:nvPr>
            <p:ph type="ctrTitle"/>
          </p:nvPr>
        </p:nvSpPr>
        <p:spPr>
          <a:xfrm>
            <a:off x="669231" y="1400314"/>
            <a:ext cx="10853529" cy="2387600"/>
          </a:xfrm>
        </p:spPr>
        <p:txBody>
          <a:bodyPr>
            <a:normAutofit fontScale="90000"/>
          </a:bodyPr>
          <a:lstStyle/>
          <a:p>
            <a:r>
              <a:rPr lang="en-US" altLang="zh-CN" b="1" dirty="0"/>
              <a:t>T-GCN: A Temporal Graph Convolutional</a:t>
            </a:r>
            <a:br>
              <a:rPr lang="en-US" altLang="zh-CN" b="1" dirty="0"/>
            </a:br>
            <a:r>
              <a:rPr lang="en-US" altLang="zh-CN" b="1" dirty="0"/>
              <a:t>Network for Traffic Prediction</a:t>
            </a:r>
            <a:endParaRPr lang="zh-CN" altLang="en-US" b="1" dirty="0"/>
          </a:p>
        </p:txBody>
      </p:sp>
      <p:sp>
        <p:nvSpPr>
          <p:cNvPr id="5" name="文本框 4">
            <a:extLst>
              <a:ext uri="{FF2B5EF4-FFF2-40B4-BE49-F238E27FC236}">
                <a16:creationId xmlns:a16="http://schemas.microsoft.com/office/drawing/2014/main" id="{85CB2950-D5E9-479A-95C2-BDE486832E77}"/>
              </a:ext>
            </a:extLst>
          </p:cNvPr>
          <p:cNvSpPr txBox="1"/>
          <p:nvPr/>
        </p:nvSpPr>
        <p:spPr>
          <a:xfrm>
            <a:off x="468794" y="5166139"/>
            <a:ext cx="11254405" cy="923330"/>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Citation:</a:t>
            </a:r>
          </a:p>
          <a:p>
            <a:r>
              <a:rPr lang="en-US" altLang="zh-CN" dirty="0"/>
              <a:t>L. Zhao et al., "T-GCN: A Temporal Graph Convolutional Network for Traffic Prediction," in IEEE Transactions on Intelligent Transportation Systems, vol. 21, no. 9, pp. 3848-3858, Sept. 2020, </a:t>
            </a:r>
            <a:r>
              <a:rPr lang="en-US" altLang="zh-CN" dirty="0" err="1"/>
              <a:t>doi</a:t>
            </a:r>
            <a:r>
              <a:rPr lang="en-US" altLang="zh-CN" dirty="0"/>
              <a:t>: 10.1109/TITS.2019.2935152.</a:t>
            </a:r>
            <a:endParaRPr lang="zh-CN" altLang="en-US" dirty="0"/>
          </a:p>
        </p:txBody>
      </p:sp>
    </p:spTree>
    <p:extLst>
      <p:ext uri="{BB962C8B-B14F-4D97-AF65-F5344CB8AC3E}">
        <p14:creationId xmlns:p14="http://schemas.microsoft.com/office/powerpoint/2010/main" val="292337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235AE-2B4A-462E-B5EC-688F7316A929}"/>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31B192B3-5033-4C37-B424-7EE528BFC7BD}"/>
              </a:ext>
            </a:extLst>
          </p:cNvPr>
          <p:cNvSpPr>
            <a:spLocks noGrp="1"/>
          </p:cNvSpPr>
          <p:nvPr>
            <p:ph idx="1"/>
          </p:nvPr>
        </p:nvSpPr>
        <p:spPr>
          <a:xfrm>
            <a:off x="838200" y="1389888"/>
            <a:ext cx="10515600" cy="4787075"/>
          </a:xfrm>
        </p:spPr>
        <p:txBody>
          <a:bodyPr>
            <a:normAutofit/>
          </a:bodyPr>
          <a:lstStyle/>
          <a:p>
            <a:r>
              <a:rPr lang="en-US" altLang="zh-CN" dirty="0"/>
              <a:t>Definition 1:</a:t>
            </a:r>
          </a:p>
          <a:p>
            <a:endParaRPr lang="en-US" altLang="zh-CN" dirty="0"/>
          </a:p>
          <a:p>
            <a:pPr marL="0" indent="0">
              <a:buNone/>
            </a:pPr>
            <a:r>
              <a:rPr lang="en-US" altLang="zh-CN" sz="1600" dirty="0"/>
              <a:t>     </a:t>
            </a:r>
          </a:p>
          <a:p>
            <a:pPr marL="0" indent="0">
              <a:buNone/>
            </a:pPr>
            <a:r>
              <a:rPr lang="en-US" altLang="zh-CN" sz="1600" dirty="0"/>
              <a:t>    V is a set of road nodes, N is the number of the nodes, and E is a set of edges.</a:t>
            </a:r>
          </a:p>
          <a:p>
            <a:pPr marL="0" indent="0">
              <a:buNone/>
            </a:pPr>
            <a:r>
              <a:rPr lang="en-US" altLang="zh-CN" sz="1600" dirty="0"/>
              <a:t>    The adjacency matrix A is used to represent the connection between roads.</a:t>
            </a:r>
          </a:p>
          <a:p>
            <a:pPr marL="0" indent="0">
              <a:buNone/>
            </a:pPr>
            <a:endParaRPr lang="en-US" altLang="zh-CN" sz="1600" dirty="0"/>
          </a:p>
          <a:p>
            <a:r>
              <a:rPr lang="en-US" altLang="zh-CN" dirty="0"/>
              <a:t>Definition 2:</a:t>
            </a:r>
          </a:p>
          <a:p>
            <a:pPr marL="0" indent="0">
              <a:buNone/>
            </a:pPr>
            <a:endParaRPr lang="en-US" altLang="zh-CN" sz="1400" dirty="0"/>
          </a:p>
          <a:p>
            <a:pPr marL="0" indent="0">
              <a:buNone/>
            </a:pPr>
            <a:endParaRPr lang="en-US" altLang="zh-CN" sz="1400" dirty="0"/>
          </a:p>
          <a:p>
            <a:pPr marL="0" indent="0">
              <a:buNone/>
            </a:pPr>
            <a:r>
              <a:rPr lang="en-US" altLang="zh-CN" sz="1400" dirty="0"/>
              <a:t>   </a:t>
            </a:r>
          </a:p>
          <a:p>
            <a:pPr marL="0" indent="0">
              <a:buNone/>
            </a:pPr>
            <a:r>
              <a:rPr lang="en-US" altLang="zh-CN" sz="1400" dirty="0"/>
              <a:t>   P represents the number of node attribute features (the length of the historical time series)</a:t>
            </a:r>
          </a:p>
          <a:p>
            <a:pPr marL="0" indent="0">
              <a:buNone/>
            </a:pPr>
            <a:r>
              <a:rPr lang="en-US" altLang="zh-CN" sz="1400" dirty="0"/>
              <a:t>                           is used to represent the speed on each road at time </a:t>
            </a:r>
            <a:r>
              <a:rPr lang="en-US" altLang="zh-CN" sz="1400" dirty="0" err="1"/>
              <a:t>i</a:t>
            </a:r>
            <a:endParaRPr lang="en-US" altLang="zh-CN" sz="1400" dirty="0"/>
          </a:p>
          <a:p>
            <a:pPr marL="0" indent="0">
              <a:buNone/>
            </a:pPr>
            <a:endParaRPr lang="zh-CN" altLang="en-US" dirty="0"/>
          </a:p>
        </p:txBody>
      </p:sp>
      <p:pic>
        <p:nvPicPr>
          <p:cNvPr id="17" name="图片 16">
            <a:extLst>
              <a:ext uri="{FF2B5EF4-FFF2-40B4-BE49-F238E27FC236}">
                <a16:creationId xmlns:a16="http://schemas.microsoft.com/office/drawing/2014/main" id="{CD019A02-919D-490B-B322-C66AEFD52B60}"/>
              </a:ext>
            </a:extLst>
          </p:cNvPr>
          <p:cNvPicPr>
            <a:picLocks noChangeAspect="1"/>
          </p:cNvPicPr>
          <p:nvPr/>
        </p:nvPicPr>
        <p:blipFill>
          <a:blip r:embed="rId3"/>
          <a:stretch>
            <a:fillRect/>
          </a:stretch>
        </p:blipFill>
        <p:spPr>
          <a:xfrm>
            <a:off x="4215194" y="2004634"/>
            <a:ext cx="3071298" cy="393756"/>
          </a:xfrm>
          <a:prstGeom prst="rect">
            <a:avLst/>
          </a:prstGeom>
        </p:spPr>
      </p:pic>
      <p:pic>
        <p:nvPicPr>
          <p:cNvPr id="19" name="图片 18">
            <a:extLst>
              <a:ext uri="{FF2B5EF4-FFF2-40B4-BE49-F238E27FC236}">
                <a16:creationId xmlns:a16="http://schemas.microsoft.com/office/drawing/2014/main" id="{A54F7114-ABFA-48C3-B55A-DFDD5AC4B27E}"/>
              </a:ext>
            </a:extLst>
          </p:cNvPr>
          <p:cNvPicPr>
            <a:picLocks noChangeAspect="1"/>
          </p:cNvPicPr>
          <p:nvPr/>
        </p:nvPicPr>
        <p:blipFill>
          <a:blip r:embed="rId4"/>
          <a:stretch>
            <a:fillRect/>
          </a:stretch>
        </p:blipFill>
        <p:spPr>
          <a:xfrm>
            <a:off x="1600391" y="1988156"/>
            <a:ext cx="1679257" cy="393756"/>
          </a:xfrm>
          <a:prstGeom prst="rect">
            <a:avLst/>
          </a:prstGeom>
        </p:spPr>
      </p:pic>
      <p:pic>
        <p:nvPicPr>
          <p:cNvPr id="21" name="图片 20">
            <a:extLst>
              <a:ext uri="{FF2B5EF4-FFF2-40B4-BE49-F238E27FC236}">
                <a16:creationId xmlns:a16="http://schemas.microsoft.com/office/drawing/2014/main" id="{7A3D943E-A8CB-427A-98EB-FF557B9D6B7B}"/>
              </a:ext>
            </a:extLst>
          </p:cNvPr>
          <p:cNvPicPr>
            <a:picLocks noChangeAspect="1"/>
          </p:cNvPicPr>
          <p:nvPr/>
        </p:nvPicPr>
        <p:blipFill>
          <a:blip r:embed="rId5"/>
          <a:stretch>
            <a:fillRect/>
          </a:stretch>
        </p:blipFill>
        <p:spPr>
          <a:xfrm>
            <a:off x="8065199" y="1984667"/>
            <a:ext cx="1679257" cy="428046"/>
          </a:xfrm>
          <a:prstGeom prst="rect">
            <a:avLst/>
          </a:prstGeom>
        </p:spPr>
      </p:pic>
      <p:pic>
        <p:nvPicPr>
          <p:cNvPr id="23" name="图片 22">
            <a:extLst>
              <a:ext uri="{FF2B5EF4-FFF2-40B4-BE49-F238E27FC236}">
                <a16:creationId xmlns:a16="http://schemas.microsoft.com/office/drawing/2014/main" id="{2126A50A-DE20-429A-ACE3-B63334F63B3E}"/>
              </a:ext>
            </a:extLst>
          </p:cNvPr>
          <p:cNvPicPr>
            <a:picLocks noChangeAspect="1"/>
          </p:cNvPicPr>
          <p:nvPr/>
        </p:nvPicPr>
        <p:blipFill>
          <a:blip r:embed="rId6"/>
          <a:stretch>
            <a:fillRect/>
          </a:stretch>
        </p:blipFill>
        <p:spPr>
          <a:xfrm>
            <a:off x="2049782" y="4508951"/>
            <a:ext cx="1006984" cy="393756"/>
          </a:xfrm>
          <a:prstGeom prst="rect">
            <a:avLst/>
          </a:prstGeom>
        </p:spPr>
      </p:pic>
      <p:pic>
        <p:nvPicPr>
          <p:cNvPr id="25" name="图片 24">
            <a:extLst>
              <a:ext uri="{FF2B5EF4-FFF2-40B4-BE49-F238E27FC236}">
                <a16:creationId xmlns:a16="http://schemas.microsoft.com/office/drawing/2014/main" id="{A85FC35C-C064-4A03-B0A0-951753994428}"/>
              </a:ext>
            </a:extLst>
          </p:cNvPr>
          <p:cNvPicPr>
            <a:picLocks noChangeAspect="1"/>
          </p:cNvPicPr>
          <p:nvPr/>
        </p:nvPicPr>
        <p:blipFill>
          <a:blip r:embed="rId7"/>
          <a:stretch>
            <a:fillRect/>
          </a:stretch>
        </p:blipFill>
        <p:spPr>
          <a:xfrm>
            <a:off x="4626007" y="4457414"/>
            <a:ext cx="1836658" cy="441903"/>
          </a:xfrm>
          <a:prstGeom prst="rect">
            <a:avLst/>
          </a:prstGeom>
        </p:spPr>
      </p:pic>
      <p:pic>
        <p:nvPicPr>
          <p:cNvPr id="27" name="图片 26">
            <a:extLst>
              <a:ext uri="{FF2B5EF4-FFF2-40B4-BE49-F238E27FC236}">
                <a16:creationId xmlns:a16="http://schemas.microsoft.com/office/drawing/2014/main" id="{749949B1-67C3-4541-A4D7-6A5919C9E2AF}"/>
              </a:ext>
            </a:extLst>
          </p:cNvPr>
          <p:cNvPicPr>
            <a:picLocks noChangeAspect="1"/>
          </p:cNvPicPr>
          <p:nvPr/>
        </p:nvPicPr>
        <p:blipFill>
          <a:blip r:embed="rId8"/>
          <a:stretch>
            <a:fillRect/>
          </a:stretch>
        </p:blipFill>
        <p:spPr>
          <a:xfrm>
            <a:off x="8031907" y="4456152"/>
            <a:ext cx="2110311" cy="443165"/>
          </a:xfrm>
          <a:prstGeom prst="rect">
            <a:avLst/>
          </a:prstGeom>
        </p:spPr>
      </p:pic>
      <p:pic>
        <p:nvPicPr>
          <p:cNvPr id="5" name="图片 4">
            <a:extLst>
              <a:ext uri="{FF2B5EF4-FFF2-40B4-BE49-F238E27FC236}">
                <a16:creationId xmlns:a16="http://schemas.microsoft.com/office/drawing/2014/main" id="{8DD90CB1-84BB-422A-996B-BACC7B56FF24}"/>
              </a:ext>
            </a:extLst>
          </p:cNvPr>
          <p:cNvPicPr>
            <a:picLocks noChangeAspect="1"/>
          </p:cNvPicPr>
          <p:nvPr/>
        </p:nvPicPr>
        <p:blipFill>
          <a:blip r:embed="rId9"/>
          <a:stretch>
            <a:fillRect/>
          </a:stretch>
        </p:blipFill>
        <p:spPr>
          <a:xfrm>
            <a:off x="1165022" y="5493945"/>
            <a:ext cx="1095328" cy="264883"/>
          </a:xfrm>
          <a:prstGeom prst="rect">
            <a:avLst/>
          </a:prstGeom>
        </p:spPr>
      </p:pic>
    </p:spTree>
    <p:extLst>
      <p:ext uri="{BB962C8B-B14F-4D97-AF65-F5344CB8AC3E}">
        <p14:creationId xmlns:p14="http://schemas.microsoft.com/office/powerpoint/2010/main" val="24705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9C544-9FDC-4B4A-BA07-F10251832621}"/>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0B276DD1-FAA9-4332-B4FC-23851B2C19A9}"/>
              </a:ext>
            </a:extLst>
          </p:cNvPr>
          <p:cNvSpPr>
            <a:spLocks noGrp="1"/>
          </p:cNvSpPr>
          <p:nvPr>
            <p:ph idx="1"/>
          </p:nvPr>
        </p:nvSpPr>
        <p:spPr/>
        <p:txBody>
          <a:bodyPr/>
          <a:lstStyle/>
          <a:p>
            <a:r>
              <a:rPr lang="en-US" altLang="zh-CN" dirty="0"/>
              <a:t>Definition 3:</a:t>
            </a:r>
          </a:p>
          <a:p>
            <a:endParaRPr lang="en-US" altLang="zh-CN" dirty="0"/>
          </a:p>
          <a:p>
            <a:endParaRPr lang="en-US" altLang="zh-CN" dirty="0"/>
          </a:p>
          <a:p>
            <a:pPr marL="0" indent="0">
              <a:buNone/>
            </a:pPr>
            <a:endParaRPr lang="en-US" altLang="zh-CN" dirty="0"/>
          </a:p>
          <a:p>
            <a:pPr marL="0" indent="0">
              <a:buNone/>
            </a:pPr>
            <a:endParaRPr lang="en-US" altLang="zh-CN" dirty="0"/>
          </a:p>
          <a:p>
            <a:r>
              <a:rPr lang="en-US" altLang="zh-CN" dirty="0"/>
              <a:t>Goal:</a:t>
            </a:r>
          </a:p>
          <a:p>
            <a:pPr marL="0" indent="0">
              <a:buNone/>
            </a:pPr>
            <a:r>
              <a:rPr lang="en-US" altLang="zh-CN" dirty="0"/>
              <a:t>    Predict the traffic information in a certain period of time based on the historical traffic information on the roads. </a:t>
            </a:r>
          </a:p>
          <a:p>
            <a:endParaRPr lang="zh-CN" altLang="en-US" dirty="0"/>
          </a:p>
        </p:txBody>
      </p:sp>
      <p:pic>
        <p:nvPicPr>
          <p:cNvPr id="5" name="图片 4">
            <a:extLst>
              <a:ext uri="{FF2B5EF4-FFF2-40B4-BE49-F238E27FC236}">
                <a16:creationId xmlns:a16="http://schemas.microsoft.com/office/drawing/2014/main" id="{A1D73778-8C5C-4F7D-A0C8-CE32863D4F45}"/>
              </a:ext>
            </a:extLst>
          </p:cNvPr>
          <p:cNvPicPr>
            <a:picLocks noChangeAspect="1"/>
          </p:cNvPicPr>
          <p:nvPr/>
        </p:nvPicPr>
        <p:blipFill>
          <a:blip r:embed="rId3"/>
          <a:stretch>
            <a:fillRect/>
          </a:stretch>
        </p:blipFill>
        <p:spPr>
          <a:xfrm>
            <a:off x="3419413" y="2561266"/>
            <a:ext cx="5114925" cy="438150"/>
          </a:xfrm>
          <a:prstGeom prst="rect">
            <a:avLst/>
          </a:prstGeom>
        </p:spPr>
      </p:pic>
      <p:sp>
        <p:nvSpPr>
          <p:cNvPr id="7" name="文本框 6">
            <a:extLst>
              <a:ext uri="{FF2B5EF4-FFF2-40B4-BE49-F238E27FC236}">
                <a16:creationId xmlns:a16="http://schemas.microsoft.com/office/drawing/2014/main" id="{3B3FE6DA-F39E-43EE-8D1B-12F318FDFABE}"/>
              </a:ext>
            </a:extLst>
          </p:cNvPr>
          <p:cNvSpPr txBox="1"/>
          <p:nvPr/>
        </p:nvSpPr>
        <p:spPr>
          <a:xfrm>
            <a:off x="1360680" y="3066884"/>
            <a:ext cx="9232392" cy="923330"/>
          </a:xfrm>
          <a:prstGeom prst="rect">
            <a:avLst/>
          </a:prstGeom>
          <a:noFill/>
        </p:spPr>
        <p:txBody>
          <a:bodyPr wrap="square">
            <a:spAutoFit/>
          </a:bodyPr>
          <a:lstStyle/>
          <a:p>
            <a:r>
              <a:rPr lang="en-US" altLang="zh-CN" dirty="0"/>
              <a:t>The problem of </a:t>
            </a:r>
            <a:r>
              <a:rPr lang="en-US" altLang="zh-CN" dirty="0" err="1"/>
              <a:t>spatio</a:t>
            </a:r>
            <a:r>
              <a:rPr lang="en-US" altLang="zh-CN" dirty="0"/>
              <a:t>-temporal traffic forecasting can be considered as learning the mapping function f on the premise of road network topology G and feature matrix X and then calculating the traffic information in the next T moments.</a:t>
            </a:r>
            <a:endParaRPr lang="zh-CN" altLang="en-US" dirty="0"/>
          </a:p>
        </p:txBody>
      </p:sp>
    </p:spTree>
    <p:extLst>
      <p:ext uri="{BB962C8B-B14F-4D97-AF65-F5344CB8AC3E}">
        <p14:creationId xmlns:p14="http://schemas.microsoft.com/office/powerpoint/2010/main" val="414173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5C001-A7B4-4B7E-93A2-CE638F3F28DB}"/>
              </a:ext>
            </a:extLst>
          </p:cNvPr>
          <p:cNvSpPr>
            <a:spLocks noGrp="1"/>
          </p:cNvSpPr>
          <p:nvPr>
            <p:ph type="title"/>
          </p:nvPr>
        </p:nvSpPr>
        <p:spPr/>
        <p:txBody>
          <a:bodyPr/>
          <a:lstStyle/>
          <a:p>
            <a:r>
              <a:rPr lang="en-US" altLang="zh-CN" dirty="0"/>
              <a:t>Framework Overview</a:t>
            </a:r>
            <a:endParaRPr lang="zh-CN" altLang="en-US" dirty="0"/>
          </a:p>
        </p:txBody>
      </p:sp>
      <p:pic>
        <p:nvPicPr>
          <p:cNvPr id="9" name="内容占位符 8">
            <a:extLst>
              <a:ext uri="{FF2B5EF4-FFF2-40B4-BE49-F238E27FC236}">
                <a16:creationId xmlns:a16="http://schemas.microsoft.com/office/drawing/2014/main" id="{1EA11DCD-B8DC-4103-AB52-F4AB16002CC7}"/>
              </a:ext>
            </a:extLst>
          </p:cNvPr>
          <p:cNvPicPr>
            <a:picLocks noGrp="1" noChangeAspect="1"/>
          </p:cNvPicPr>
          <p:nvPr>
            <p:ph idx="1"/>
          </p:nvPr>
        </p:nvPicPr>
        <p:blipFill>
          <a:blip r:embed="rId2"/>
          <a:stretch>
            <a:fillRect/>
          </a:stretch>
        </p:blipFill>
        <p:spPr>
          <a:xfrm>
            <a:off x="3090862" y="1690688"/>
            <a:ext cx="6010275" cy="3209925"/>
          </a:xfrm>
        </p:spPr>
      </p:pic>
      <p:sp>
        <p:nvSpPr>
          <p:cNvPr id="11" name="文本框 10">
            <a:extLst>
              <a:ext uri="{FF2B5EF4-FFF2-40B4-BE49-F238E27FC236}">
                <a16:creationId xmlns:a16="http://schemas.microsoft.com/office/drawing/2014/main" id="{24C97CD3-6938-4115-91DF-B5356C2CAF7F}"/>
              </a:ext>
            </a:extLst>
          </p:cNvPr>
          <p:cNvSpPr txBox="1"/>
          <p:nvPr/>
        </p:nvSpPr>
        <p:spPr>
          <a:xfrm>
            <a:off x="2681057" y="4900613"/>
            <a:ext cx="7137646" cy="923330"/>
          </a:xfrm>
          <a:prstGeom prst="rect">
            <a:avLst/>
          </a:prstGeom>
          <a:noFill/>
        </p:spPr>
        <p:txBody>
          <a:bodyPr wrap="square">
            <a:spAutoFit/>
          </a:bodyPr>
          <a:lstStyle/>
          <a:p>
            <a:r>
              <a:rPr lang="en-US" altLang="zh-CN" dirty="0"/>
              <a:t>Fig. 3. Overview. We take the historical traffic information as input</a:t>
            </a:r>
          </a:p>
          <a:p>
            <a:r>
              <a:rPr lang="en-US" altLang="zh-CN" dirty="0"/>
              <a:t>and obtain the finally prediction result through the Graph Convolution Network and the Gated Recurrent Units model.</a:t>
            </a:r>
            <a:endParaRPr lang="zh-CN" altLang="en-US" dirty="0"/>
          </a:p>
        </p:txBody>
      </p:sp>
    </p:spTree>
    <p:extLst>
      <p:ext uri="{BB962C8B-B14F-4D97-AF65-F5344CB8AC3E}">
        <p14:creationId xmlns:p14="http://schemas.microsoft.com/office/powerpoint/2010/main" val="323899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11B08-2A8C-4470-A1C6-842006740786}"/>
              </a:ext>
            </a:extLst>
          </p:cNvPr>
          <p:cNvSpPr>
            <a:spLocks noGrp="1"/>
          </p:cNvSpPr>
          <p:nvPr>
            <p:ph type="title"/>
          </p:nvPr>
        </p:nvSpPr>
        <p:spPr/>
        <p:txBody>
          <a:bodyPr/>
          <a:lstStyle/>
          <a:p>
            <a:r>
              <a:rPr lang="en-US" altLang="zh-CN" dirty="0"/>
              <a:t>Spatial Dependence Modeling</a:t>
            </a:r>
            <a:endParaRPr lang="zh-CN" altLang="en-US" dirty="0"/>
          </a:p>
        </p:txBody>
      </p:sp>
      <p:sp>
        <p:nvSpPr>
          <p:cNvPr id="3" name="内容占位符 2">
            <a:extLst>
              <a:ext uri="{FF2B5EF4-FFF2-40B4-BE49-F238E27FC236}">
                <a16:creationId xmlns:a16="http://schemas.microsoft.com/office/drawing/2014/main" id="{DEE7AB03-06D2-46B4-94B2-7A779235BABD}"/>
              </a:ext>
            </a:extLst>
          </p:cNvPr>
          <p:cNvSpPr>
            <a:spLocks noGrp="1"/>
          </p:cNvSpPr>
          <p:nvPr>
            <p:ph idx="1"/>
          </p:nvPr>
        </p:nvSpPr>
        <p:spPr>
          <a:xfrm>
            <a:off x="786106" y="1500205"/>
            <a:ext cx="10567694" cy="2287715"/>
          </a:xfrm>
        </p:spPr>
        <p:txBody>
          <a:bodyPr>
            <a:normAutofit/>
          </a:bodyPr>
          <a:lstStyle/>
          <a:p>
            <a:r>
              <a:rPr lang="en-US" altLang="zh-CN" sz="2400" dirty="0"/>
              <a:t>Given adjacency matrix A and characteristic matrix X, GCN constructs a filter in Fourier domain. The filter acts on the nodes of the graph, captures the spatial features between the nodes through its first-order neighborhood, and then constructs GCN by stacking multiple convolution layers.</a:t>
            </a:r>
          </a:p>
          <a:p>
            <a:endParaRPr lang="zh-CN" altLang="en-US" dirty="0"/>
          </a:p>
        </p:txBody>
      </p:sp>
      <p:pic>
        <p:nvPicPr>
          <p:cNvPr id="53" name="图片 52">
            <a:extLst>
              <a:ext uri="{FF2B5EF4-FFF2-40B4-BE49-F238E27FC236}">
                <a16:creationId xmlns:a16="http://schemas.microsoft.com/office/drawing/2014/main" id="{4EA0B34B-E7CF-4094-B4C2-B4691947D654}"/>
              </a:ext>
            </a:extLst>
          </p:cNvPr>
          <p:cNvPicPr>
            <a:picLocks noChangeAspect="1"/>
          </p:cNvPicPr>
          <p:nvPr/>
        </p:nvPicPr>
        <p:blipFill>
          <a:blip r:embed="rId3"/>
          <a:stretch>
            <a:fillRect/>
          </a:stretch>
        </p:blipFill>
        <p:spPr>
          <a:xfrm>
            <a:off x="346229" y="2995478"/>
            <a:ext cx="8556162" cy="3627634"/>
          </a:xfrm>
          <a:prstGeom prst="rect">
            <a:avLst/>
          </a:prstGeom>
        </p:spPr>
      </p:pic>
      <p:sp>
        <p:nvSpPr>
          <p:cNvPr id="55" name="文本框 54">
            <a:extLst>
              <a:ext uri="{FF2B5EF4-FFF2-40B4-BE49-F238E27FC236}">
                <a16:creationId xmlns:a16="http://schemas.microsoft.com/office/drawing/2014/main" id="{77370BEE-19D2-4E73-8B06-2014B8E4D3AA}"/>
              </a:ext>
            </a:extLst>
          </p:cNvPr>
          <p:cNvSpPr txBox="1"/>
          <p:nvPr/>
        </p:nvSpPr>
        <p:spPr>
          <a:xfrm>
            <a:off x="8902391" y="3185961"/>
            <a:ext cx="3118589" cy="2862322"/>
          </a:xfrm>
          <a:prstGeom prst="rect">
            <a:avLst/>
          </a:prstGeom>
          <a:noFill/>
        </p:spPr>
        <p:txBody>
          <a:bodyPr wrap="square">
            <a:spAutoFit/>
          </a:bodyPr>
          <a:lstStyle/>
          <a:p>
            <a:r>
              <a:rPr lang="en-US" altLang="zh-CN" dirty="0"/>
              <a:t>Fig. 4. Assuming that node 1 is a central road. </a:t>
            </a:r>
          </a:p>
          <a:p>
            <a:pPr marL="342900" indent="-342900">
              <a:buAutoNum type="alphaLcParenBoth"/>
            </a:pPr>
            <a:r>
              <a:rPr lang="en-US" altLang="zh-CN" dirty="0"/>
              <a:t>The blue nodes indicate the roads connected to the central road. </a:t>
            </a:r>
          </a:p>
          <a:p>
            <a:pPr marL="342900" indent="-342900">
              <a:buAutoNum type="alphaLcParenBoth"/>
            </a:pPr>
            <a:r>
              <a:rPr lang="en-US" altLang="zh-CN" dirty="0"/>
              <a:t>We obtain the spatial feature by obtaining the topological relationship between the road 1 and the surrounding roads.</a:t>
            </a:r>
            <a:endParaRPr lang="zh-CN" altLang="en-US" dirty="0"/>
          </a:p>
        </p:txBody>
      </p:sp>
    </p:spTree>
    <p:extLst>
      <p:ext uri="{BB962C8B-B14F-4D97-AF65-F5344CB8AC3E}">
        <p14:creationId xmlns:p14="http://schemas.microsoft.com/office/powerpoint/2010/main" val="249445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9C5D9-BC4F-45CA-AFC0-BCE77AE23FED}"/>
              </a:ext>
            </a:extLst>
          </p:cNvPr>
          <p:cNvSpPr>
            <a:spLocks noGrp="1"/>
          </p:cNvSpPr>
          <p:nvPr>
            <p:ph type="title"/>
          </p:nvPr>
        </p:nvSpPr>
        <p:spPr/>
        <p:txBody>
          <a:bodyPr/>
          <a:lstStyle/>
          <a:p>
            <a:r>
              <a:rPr lang="en-US" altLang="zh-CN" dirty="0"/>
              <a:t>Function Expression</a:t>
            </a:r>
            <a:endParaRPr lang="zh-CN" altLang="en-US" dirty="0"/>
          </a:p>
        </p:txBody>
      </p:sp>
      <p:pic>
        <p:nvPicPr>
          <p:cNvPr id="4" name="图片 3">
            <a:extLst>
              <a:ext uri="{FF2B5EF4-FFF2-40B4-BE49-F238E27FC236}">
                <a16:creationId xmlns:a16="http://schemas.microsoft.com/office/drawing/2014/main" id="{11059B14-5E88-45A6-A52B-F21728D78B85}"/>
              </a:ext>
            </a:extLst>
          </p:cNvPr>
          <p:cNvPicPr>
            <a:picLocks noChangeAspect="1"/>
          </p:cNvPicPr>
          <p:nvPr/>
        </p:nvPicPr>
        <p:blipFill>
          <a:blip r:embed="rId3"/>
          <a:stretch>
            <a:fillRect/>
          </a:stretch>
        </p:blipFill>
        <p:spPr>
          <a:xfrm>
            <a:off x="2951682" y="2326404"/>
            <a:ext cx="5524500" cy="819150"/>
          </a:xfrm>
          <a:prstGeom prst="rect">
            <a:avLst/>
          </a:prstGeom>
        </p:spPr>
      </p:pic>
      <p:cxnSp>
        <p:nvCxnSpPr>
          <p:cNvPr id="5" name="直接箭头连接符 4">
            <a:extLst>
              <a:ext uri="{FF2B5EF4-FFF2-40B4-BE49-F238E27FC236}">
                <a16:creationId xmlns:a16="http://schemas.microsoft.com/office/drawing/2014/main" id="{87931BEE-0BB6-4050-A781-D4084555867D}"/>
              </a:ext>
            </a:extLst>
          </p:cNvPr>
          <p:cNvCxnSpPr>
            <a:cxnSpLocks/>
          </p:cNvCxnSpPr>
          <p:nvPr/>
        </p:nvCxnSpPr>
        <p:spPr>
          <a:xfrm>
            <a:off x="3629100" y="2897110"/>
            <a:ext cx="0" cy="42772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1FE54AA8-8519-4908-B37A-78961D2FF180}"/>
              </a:ext>
            </a:extLst>
          </p:cNvPr>
          <p:cNvSpPr txBox="1"/>
          <p:nvPr/>
        </p:nvSpPr>
        <p:spPr>
          <a:xfrm>
            <a:off x="2132250" y="3249353"/>
            <a:ext cx="1869423" cy="369332"/>
          </a:xfrm>
          <a:prstGeom prst="rect">
            <a:avLst/>
          </a:prstGeom>
          <a:noFill/>
        </p:spPr>
        <p:txBody>
          <a:bodyPr wrap="none" rtlCol="0">
            <a:spAutoFit/>
          </a:bodyPr>
          <a:lstStyle/>
          <a:p>
            <a:r>
              <a:rPr lang="en-US" altLang="zh-CN" dirty="0"/>
              <a:t>Adjacency matrix</a:t>
            </a:r>
            <a:endParaRPr lang="zh-CN" altLang="en-US" dirty="0"/>
          </a:p>
        </p:txBody>
      </p:sp>
      <p:cxnSp>
        <p:nvCxnSpPr>
          <p:cNvPr id="7" name="直接箭头连接符 6">
            <a:extLst>
              <a:ext uri="{FF2B5EF4-FFF2-40B4-BE49-F238E27FC236}">
                <a16:creationId xmlns:a16="http://schemas.microsoft.com/office/drawing/2014/main" id="{C62AFC95-DC7B-4E35-8A2F-69029B709702}"/>
              </a:ext>
            </a:extLst>
          </p:cNvPr>
          <p:cNvCxnSpPr>
            <a:cxnSpLocks/>
          </p:cNvCxnSpPr>
          <p:nvPr/>
        </p:nvCxnSpPr>
        <p:spPr>
          <a:xfrm>
            <a:off x="4050867" y="2870234"/>
            <a:ext cx="0" cy="74845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2992D8D2-6BC0-4D54-BA36-EB1EFBA8BA7B}"/>
              </a:ext>
            </a:extLst>
          </p:cNvPr>
          <p:cNvSpPr txBox="1"/>
          <p:nvPr/>
        </p:nvSpPr>
        <p:spPr>
          <a:xfrm>
            <a:off x="3249205" y="3644433"/>
            <a:ext cx="1603324" cy="369332"/>
          </a:xfrm>
          <a:prstGeom prst="rect">
            <a:avLst/>
          </a:prstGeom>
          <a:noFill/>
        </p:spPr>
        <p:txBody>
          <a:bodyPr wrap="none" rtlCol="0">
            <a:spAutoFit/>
          </a:bodyPr>
          <a:lstStyle/>
          <a:p>
            <a:r>
              <a:rPr lang="en-US" altLang="zh-CN" dirty="0"/>
              <a:t>Feature matrix</a:t>
            </a:r>
            <a:endParaRPr lang="zh-CN" altLang="en-US" dirty="0"/>
          </a:p>
        </p:txBody>
      </p:sp>
      <p:cxnSp>
        <p:nvCxnSpPr>
          <p:cNvPr id="9" name="直接箭头连接符 8">
            <a:extLst>
              <a:ext uri="{FF2B5EF4-FFF2-40B4-BE49-F238E27FC236}">
                <a16:creationId xmlns:a16="http://schemas.microsoft.com/office/drawing/2014/main" id="{46906132-8826-4530-9DFA-50ADAE05B0B8}"/>
              </a:ext>
            </a:extLst>
          </p:cNvPr>
          <p:cNvCxnSpPr>
            <a:cxnSpLocks/>
          </p:cNvCxnSpPr>
          <p:nvPr/>
        </p:nvCxnSpPr>
        <p:spPr>
          <a:xfrm>
            <a:off x="5263971" y="2918879"/>
            <a:ext cx="0" cy="109488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245AE3A-4C48-48E0-A5C2-B745E60C426D}"/>
              </a:ext>
            </a:extLst>
          </p:cNvPr>
          <p:cNvPicPr>
            <a:picLocks noChangeAspect="1"/>
          </p:cNvPicPr>
          <p:nvPr/>
        </p:nvPicPr>
        <p:blipFill>
          <a:blip r:embed="rId4"/>
          <a:stretch>
            <a:fillRect/>
          </a:stretch>
        </p:blipFill>
        <p:spPr>
          <a:xfrm>
            <a:off x="4141164" y="4008184"/>
            <a:ext cx="2279904" cy="625135"/>
          </a:xfrm>
          <a:prstGeom prst="rect">
            <a:avLst/>
          </a:prstGeom>
        </p:spPr>
      </p:pic>
      <p:sp>
        <p:nvSpPr>
          <p:cNvPr id="11" name="文本框 10">
            <a:extLst>
              <a:ext uri="{FF2B5EF4-FFF2-40B4-BE49-F238E27FC236}">
                <a16:creationId xmlns:a16="http://schemas.microsoft.com/office/drawing/2014/main" id="{E1CE5A63-725C-431F-94F1-73C538D9DAFD}"/>
              </a:ext>
            </a:extLst>
          </p:cNvPr>
          <p:cNvSpPr txBox="1"/>
          <p:nvPr/>
        </p:nvSpPr>
        <p:spPr>
          <a:xfrm>
            <a:off x="3969983" y="4796097"/>
            <a:ext cx="2058577" cy="369332"/>
          </a:xfrm>
          <a:prstGeom prst="rect">
            <a:avLst/>
          </a:prstGeom>
          <a:noFill/>
        </p:spPr>
        <p:txBody>
          <a:bodyPr wrap="none" rtlCol="0">
            <a:spAutoFit/>
          </a:bodyPr>
          <a:lstStyle/>
          <a:p>
            <a:r>
              <a:rPr lang="en-US" altLang="zh-CN" dirty="0"/>
              <a:t>Preprocessing step</a:t>
            </a:r>
            <a:endParaRPr lang="zh-CN" altLang="en-US" dirty="0"/>
          </a:p>
        </p:txBody>
      </p:sp>
      <p:cxnSp>
        <p:nvCxnSpPr>
          <p:cNvPr id="12" name="直接连接符 11">
            <a:extLst>
              <a:ext uri="{FF2B5EF4-FFF2-40B4-BE49-F238E27FC236}">
                <a16:creationId xmlns:a16="http://schemas.microsoft.com/office/drawing/2014/main" id="{6C0B02D0-25F4-4921-88BC-F0645B39D9AA}"/>
              </a:ext>
            </a:extLst>
          </p:cNvPr>
          <p:cNvCxnSpPr/>
          <p:nvPr/>
        </p:nvCxnSpPr>
        <p:spPr>
          <a:xfrm>
            <a:off x="5445708" y="2918879"/>
            <a:ext cx="768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65FBCDC-3194-4DC3-AF00-09C50B61B666}"/>
              </a:ext>
            </a:extLst>
          </p:cNvPr>
          <p:cNvCxnSpPr>
            <a:cxnSpLocks/>
          </p:cNvCxnSpPr>
          <p:nvPr/>
        </p:nvCxnSpPr>
        <p:spPr>
          <a:xfrm>
            <a:off x="5829756" y="2918879"/>
            <a:ext cx="0" cy="32850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D59AC096-1A7B-442D-9B74-098EC4DD4678}"/>
              </a:ext>
            </a:extLst>
          </p:cNvPr>
          <p:cNvSpPr txBox="1"/>
          <p:nvPr/>
        </p:nvSpPr>
        <p:spPr>
          <a:xfrm>
            <a:off x="5263971" y="3269815"/>
            <a:ext cx="2040943" cy="369332"/>
          </a:xfrm>
          <a:prstGeom prst="rect">
            <a:avLst/>
          </a:prstGeom>
          <a:noFill/>
        </p:spPr>
        <p:txBody>
          <a:bodyPr wrap="none" rtlCol="0">
            <a:spAutoFit/>
          </a:bodyPr>
          <a:lstStyle/>
          <a:p>
            <a:r>
              <a:rPr lang="en-US" altLang="zh-CN" dirty="0"/>
              <a:t>Activation function</a:t>
            </a:r>
            <a:endParaRPr lang="zh-CN" altLang="en-US" dirty="0"/>
          </a:p>
        </p:txBody>
      </p:sp>
      <p:cxnSp>
        <p:nvCxnSpPr>
          <p:cNvPr id="15" name="直接箭头连接符 14">
            <a:extLst>
              <a:ext uri="{FF2B5EF4-FFF2-40B4-BE49-F238E27FC236}">
                <a16:creationId xmlns:a16="http://schemas.microsoft.com/office/drawing/2014/main" id="{83F9DD5D-F9FE-46E7-9A45-81EF76D3241B}"/>
              </a:ext>
            </a:extLst>
          </p:cNvPr>
          <p:cNvCxnSpPr>
            <a:cxnSpLocks/>
          </p:cNvCxnSpPr>
          <p:nvPr/>
        </p:nvCxnSpPr>
        <p:spPr>
          <a:xfrm>
            <a:off x="7842579" y="2913298"/>
            <a:ext cx="0" cy="72584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6" name="图片 15">
            <a:extLst>
              <a:ext uri="{FF2B5EF4-FFF2-40B4-BE49-F238E27FC236}">
                <a16:creationId xmlns:a16="http://schemas.microsoft.com/office/drawing/2014/main" id="{0AD30075-745A-40FE-ADC7-0AD2E4185428}"/>
              </a:ext>
            </a:extLst>
          </p:cNvPr>
          <p:cNvPicPr>
            <a:picLocks noChangeAspect="1"/>
          </p:cNvPicPr>
          <p:nvPr/>
        </p:nvPicPr>
        <p:blipFill>
          <a:blip r:embed="rId5"/>
          <a:stretch>
            <a:fillRect/>
          </a:stretch>
        </p:blipFill>
        <p:spPr>
          <a:xfrm>
            <a:off x="7159564" y="3629530"/>
            <a:ext cx="1316618" cy="429777"/>
          </a:xfrm>
          <a:prstGeom prst="rect">
            <a:avLst/>
          </a:prstGeom>
        </p:spPr>
      </p:pic>
      <p:sp>
        <p:nvSpPr>
          <p:cNvPr id="17" name="文本框 16">
            <a:extLst>
              <a:ext uri="{FF2B5EF4-FFF2-40B4-BE49-F238E27FC236}">
                <a16:creationId xmlns:a16="http://schemas.microsoft.com/office/drawing/2014/main" id="{AA9E2DBC-A8F4-441D-97C0-69E62A960A38}"/>
              </a:ext>
            </a:extLst>
          </p:cNvPr>
          <p:cNvSpPr txBox="1"/>
          <p:nvPr/>
        </p:nvSpPr>
        <p:spPr>
          <a:xfrm>
            <a:off x="6657542" y="3938457"/>
            <a:ext cx="5038559" cy="369332"/>
          </a:xfrm>
          <a:prstGeom prst="rect">
            <a:avLst/>
          </a:prstGeom>
          <a:noFill/>
        </p:spPr>
        <p:txBody>
          <a:bodyPr wrap="none" rtlCol="0">
            <a:spAutoFit/>
          </a:bodyPr>
          <a:lstStyle/>
          <a:p>
            <a:r>
              <a:rPr lang="en-US" altLang="zh-CN" dirty="0"/>
              <a:t>Weight matrix of the hidden layer to output layer</a:t>
            </a:r>
            <a:endParaRPr lang="zh-CN" altLang="en-US" dirty="0"/>
          </a:p>
        </p:txBody>
      </p:sp>
      <p:cxnSp>
        <p:nvCxnSpPr>
          <p:cNvPr id="18" name="直接箭头连接符 17">
            <a:extLst>
              <a:ext uri="{FF2B5EF4-FFF2-40B4-BE49-F238E27FC236}">
                <a16:creationId xmlns:a16="http://schemas.microsoft.com/office/drawing/2014/main" id="{F2A2B0A3-8851-45B0-86AB-5573FD0053C1}"/>
              </a:ext>
            </a:extLst>
          </p:cNvPr>
          <p:cNvCxnSpPr>
            <a:cxnSpLocks/>
          </p:cNvCxnSpPr>
          <p:nvPr/>
        </p:nvCxnSpPr>
        <p:spPr>
          <a:xfrm flipV="1">
            <a:off x="7178732" y="2326404"/>
            <a:ext cx="0" cy="21245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B9ECD6C4-FBEB-483E-959F-1A27E5095226}"/>
              </a:ext>
            </a:extLst>
          </p:cNvPr>
          <p:cNvSpPr txBox="1"/>
          <p:nvPr/>
        </p:nvSpPr>
        <p:spPr>
          <a:xfrm>
            <a:off x="7040917" y="1957072"/>
            <a:ext cx="4860626" cy="369332"/>
          </a:xfrm>
          <a:prstGeom prst="rect">
            <a:avLst/>
          </a:prstGeom>
          <a:noFill/>
        </p:spPr>
        <p:txBody>
          <a:bodyPr wrap="none" rtlCol="0">
            <a:spAutoFit/>
          </a:bodyPr>
          <a:lstStyle/>
          <a:p>
            <a:r>
              <a:rPr lang="en-US" altLang="zh-CN" dirty="0"/>
              <a:t>Weight matrix of the input layer to output layer</a:t>
            </a:r>
          </a:p>
        </p:txBody>
      </p:sp>
      <p:cxnSp>
        <p:nvCxnSpPr>
          <p:cNvPr id="20" name="直接箭头连接符 19">
            <a:extLst>
              <a:ext uri="{FF2B5EF4-FFF2-40B4-BE49-F238E27FC236}">
                <a16:creationId xmlns:a16="http://schemas.microsoft.com/office/drawing/2014/main" id="{F6D93842-D51F-4078-A747-694F51F669C0}"/>
              </a:ext>
            </a:extLst>
          </p:cNvPr>
          <p:cNvCxnSpPr>
            <a:cxnSpLocks/>
          </p:cNvCxnSpPr>
          <p:nvPr/>
        </p:nvCxnSpPr>
        <p:spPr>
          <a:xfrm flipH="1">
            <a:off x="1477167" y="4502073"/>
            <a:ext cx="4149494" cy="48926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图片 20">
            <a:extLst>
              <a:ext uri="{FF2B5EF4-FFF2-40B4-BE49-F238E27FC236}">
                <a16:creationId xmlns:a16="http://schemas.microsoft.com/office/drawing/2014/main" id="{31D71594-4174-43EA-8401-CA7C2F4889BC}"/>
              </a:ext>
            </a:extLst>
          </p:cNvPr>
          <p:cNvPicPr>
            <a:picLocks noChangeAspect="1"/>
          </p:cNvPicPr>
          <p:nvPr/>
        </p:nvPicPr>
        <p:blipFill>
          <a:blip r:embed="rId6"/>
          <a:stretch>
            <a:fillRect/>
          </a:stretch>
        </p:blipFill>
        <p:spPr>
          <a:xfrm>
            <a:off x="636831" y="4991334"/>
            <a:ext cx="1495419" cy="527795"/>
          </a:xfrm>
          <a:prstGeom prst="rect">
            <a:avLst/>
          </a:prstGeom>
        </p:spPr>
      </p:pic>
      <p:pic>
        <p:nvPicPr>
          <p:cNvPr id="22" name="图片 21">
            <a:extLst>
              <a:ext uri="{FF2B5EF4-FFF2-40B4-BE49-F238E27FC236}">
                <a16:creationId xmlns:a16="http://schemas.microsoft.com/office/drawing/2014/main" id="{DBE3400F-4325-43C2-9D4A-83C4BDDAA653}"/>
              </a:ext>
            </a:extLst>
          </p:cNvPr>
          <p:cNvPicPr>
            <a:picLocks noChangeAspect="1"/>
          </p:cNvPicPr>
          <p:nvPr/>
        </p:nvPicPr>
        <p:blipFill>
          <a:blip r:embed="rId7"/>
          <a:stretch>
            <a:fillRect/>
          </a:stretch>
        </p:blipFill>
        <p:spPr>
          <a:xfrm>
            <a:off x="7745805" y="5282793"/>
            <a:ext cx="1392537" cy="486389"/>
          </a:xfrm>
          <a:prstGeom prst="rect">
            <a:avLst/>
          </a:prstGeom>
        </p:spPr>
      </p:pic>
      <p:cxnSp>
        <p:nvCxnSpPr>
          <p:cNvPr id="23" name="直接箭头连接符 22">
            <a:extLst>
              <a:ext uri="{FF2B5EF4-FFF2-40B4-BE49-F238E27FC236}">
                <a16:creationId xmlns:a16="http://schemas.microsoft.com/office/drawing/2014/main" id="{749ECBB4-22FD-43F0-AEB3-B78CC6BA13AD}"/>
              </a:ext>
            </a:extLst>
          </p:cNvPr>
          <p:cNvCxnSpPr>
            <a:cxnSpLocks/>
          </p:cNvCxnSpPr>
          <p:nvPr/>
        </p:nvCxnSpPr>
        <p:spPr>
          <a:xfrm>
            <a:off x="5880890" y="4497167"/>
            <a:ext cx="2659428" cy="69015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726268BB-F77E-41CD-B4C7-381E4AEE74A6}"/>
              </a:ext>
            </a:extLst>
          </p:cNvPr>
          <p:cNvSpPr txBox="1"/>
          <p:nvPr/>
        </p:nvSpPr>
        <p:spPr>
          <a:xfrm>
            <a:off x="9127539" y="5302028"/>
            <a:ext cx="1587294" cy="369332"/>
          </a:xfrm>
          <a:prstGeom prst="rect">
            <a:avLst/>
          </a:prstGeom>
          <a:noFill/>
        </p:spPr>
        <p:txBody>
          <a:bodyPr wrap="none" rtlCol="0">
            <a:spAutoFit/>
          </a:bodyPr>
          <a:lstStyle/>
          <a:p>
            <a:r>
              <a:rPr lang="en-US" altLang="zh-CN" dirty="0"/>
              <a:t>Degree matrix</a:t>
            </a:r>
            <a:endParaRPr lang="zh-CN" altLang="en-US" dirty="0"/>
          </a:p>
        </p:txBody>
      </p:sp>
      <p:sp>
        <p:nvSpPr>
          <p:cNvPr id="25" name="文本框 24">
            <a:extLst>
              <a:ext uri="{FF2B5EF4-FFF2-40B4-BE49-F238E27FC236}">
                <a16:creationId xmlns:a16="http://schemas.microsoft.com/office/drawing/2014/main" id="{AF5B9181-C817-4F47-BC0D-8BB4CA180A43}"/>
              </a:ext>
            </a:extLst>
          </p:cNvPr>
          <p:cNvSpPr txBox="1"/>
          <p:nvPr/>
        </p:nvSpPr>
        <p:spPr>
          <a:xfrm>
            <a:off x="110894" y="5420486"/>
            <a:ext cx="4030270" cy="369332"/>
          </a:xfrm>
          <a:prstGeom prst="rect">
            <a:avLst/>
          </a:prstGeom>
          <a:noFill/>
        </p:spPr>
        <p:txBody>
          <a:bodyPr wrap="none" rtlCol="0">
            <a:spAutoFit/>
          </a:bodyPr>
          <a:lstStyle/>
          <a:p>
            <a:r>
              <a:rPr lang="en-US" altLang="zh-CN" dirty="0"/>
              <a:t>A matrix with self-connection structure</a:t>
            </a:r>
            <a:endParaRPr lang="zh-CN" altLang="en-US" dirty="0"/>
          </a:p>
        </p:txBody>
      </p:sp>
      <p:cxnSp>
        <p:nvCxnSpPr>
          <p:cNvPr id="26" name="直接箭头连接符 25">
            <a:extLst>
              <a:ext uri="{FF2B5EF4-FFF2-40B4-BE49-F238E27FC236}">
                <a16:creationId xmlns:a16="http://schemas.microsoft.com/office/drawing/2014/main" id="{FF8EB470-F5F9-448B-B730-2DCCAB58C99D}"/>
              </a:ext>
            </a:extLst>
          </p:cNvPr>
          <p:cNvCxnSpPr>
            <a:cxnSpLocks/>
          </p:cNvCxnSpPr>
          <p:nvPr/>
        </p:nvCxnSpPr>
        <p:spPr>
          <a:xfrm>
            <a:off x="4884616" y="2857302"/>
            <a:ext cx="757307" cy="47445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765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18260-C3D4-4FB7-8EB0-A59874B6BA35}"/>
              </a:ext>
            </a:extLst>
          </p:cNvPr>
          <p:cNvSpPr>
            <a:spLocks noGrp="1"/>
          </p:cNvSpPr>
          <p:nvPr>
            <p:ph type="title"/>
          </p:nvPr>
        </p:nvSpPr>
        <p:spPr/>
        <p:txBody>
          <a:bodyPr/>
          <a:lstStyle/>
          <a:p>
            <a:r>
              <a:rPr lang="en-US" altLang="zh-CN" dirty="0"/>
              <a:t>Temporal Dependence Modeling</a:t>
            </a:r>
            <a:endParaRPr lang="zh-CN" altLang="en-US" dirty="0"/>
          </a:p>
        </p:txBody>
      </p:sp>
      <p:sp>
        <p:nvSpPr>
          <p:cNvPr id="3" name="内容占位符 2">
            <a:extLst>
              <a:ext uri="{FF2B5EF4-FFF2-40B4-BE49-F238E27FC236}">
                <a16:creationId xmlns:a16="http://schemas.microsoft.com/office/drawing/2014/main" id="{F0E4AEDB-6CC1-445E-9AAC-4968D4D1B164}"/>
              </a:ext>
            </a:extLst>
          </p:cNvPr>
          <p:cNvSpPr>
            <a:spLocks noGrp="1"/>
          </p:cNvSpPr>
          <p:nvPr>
            <p:ph idx="1"/>
          </p:nvPr>
        </p:nvSpPr>
        <p:spPr/>
        <p:txBody>
          <a:bodyPr/>
          <a:lstStyle/>
          <a:p>
            <a:r>
              <a:rPr lang="en-US" altLang="zh-CN" dirty="0"/>
              <a:t>The reason of choosing GRU:</a:t>
            </a:r>
          </a:p>
          <a:p>
            <a:r>
              <a:rPr lang="en-US" altLang="zh-CN" dirty="0"/>
              <a:t> LSTM training time is longer, GRU structure is relatively simple, parameters are less, training ability is faster.</a:t>
            </a:r>
            <a:endParaRPr lang="zh-CN" altLang="en-US" dirty="0"/>
          </a:p>
        </p:txBody>
      </p:sp>
      <p:pic>
        <p:nvPicPr>
          <p:cNvPr id="7" name="图片 6">
            <a:extLst>
              <a:ext uri="{FF2B5EF4-FFF2-40B4-BE49-F238E27FC236}">
                <a16:creationId xmlns:a16="http://schemas.microsoft.com/office/drawing/2014/main" id="{59A65B75-954E-46FA-B1F4-36E66D225CD6}"/>
              </a:ext>
            </a:extLst>
          </p:cNvPr>
          <p:cNvPicPr>
            <a:picLocks noChangeAspect="1"/>
          </p:cNvPicPr>
          <p:nvPr/>
        </p:nvPicPr>
        <p:blipFill>
          <a:blip r:embed="rId3"/>
          <a:stretch>
            <a:fillRect/>
          </a:stretch>
        </p:blipFill>
        <p:spPr>
          <a:xfrm>
            <a:off x="2731271" y="3187869"/>
            <a:ext cx="6534150" cy="2524125"/>
          </a:xfrm>
          <a:prstGeom prst="rect">
            <a:avLst/>
          </a:prstGeom>
        </p:spPr>
      </p:pic>
      <p:sp>
        <p:nvSpPr>
          <p:cNvPr id="9" name="文本框 8">
            <a:extLst>
              <a:ext uri="{FF2B5EF4-FFF2-40B4-BE49-F238E27FC236}">
                <a16:creationId xmlns:a16="http://schemas.microsoft.com/office/drawing/2014/main" id="{1F08296D-037A-40C7-BC45-85D1B4DED338}"/>
              </a:ext>
            </a:extLst>
          </p:cNvPr>
          <p:cNvSpPr txBox="1"/>
          <p:nvPr/>
        </p:nvSpPr>
        <p:spPr>
          <a:xfrm>
            <a:off x="2951086" y="5662265"/>
            <a:ext cx="6094520" cy="369332"/>
          </a:xfrm>
          <a:prstGeom prst="rect">
            <a:avLst/>
          </a:prstGeom>
          <a:noFill/>
        </p:spPr>
        <p:txBody>
          <a:bodyPr wrap="square">
            <a:spAutoFit/>
          </a:bodyPr>
          <a:lstStyle/>
          <a:p>
            <a:r>
              <a:rPr lang="en-US" altLang="zh-CN" dirty="0"/>
              <a:t>Fig. 5. The architecture of the Gated Recurrent Unit model.</a:t>
            </a:r>
            <a:endParaRPr lang="zh-CN" altLang="en-US" dirty="0"/>
          </a:p>
        </p:txBody>
      </p:sp>
    </p:spTree>
    <p:extLst>
      <p:ext uri="{BB962C8B-B14F-4D97-AF65-F5344CB8AC3E}">
        <p14:creationId xmlns:p14="http://schemas.microsoft.com/office/powerpoint/2010/main" val="171607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A9E28-27E5-43B5-A6FD-69DF4C9E4977}"/>
              </a:ext>
            </a:extLst>
          </p:cNvPr>
          <p:cNvSpPr>
            <a:spLocks noGrp="1"/>
          </p:cNvSpPr>
          <p:nvPr>
            <p:ph type="title"/>
          </p:nvPr>
        </p:nvSpPr>
        <p:spPr/>
        <p:txBody>
          <a:bodyPr/>
          <a:lstStyle/>
          <a:p>
            <a:r>
              <a:rPr lang="en-US" altLang="zh-CN" dirty="0"/>
              <a:t>Temporal Graph Convolutional Network</a:t>
            </a:r>
            <a:endParaRPr lang="zh-CN" altLang="en-US" dirty="0"/>
          </a:p>
        </p:txBody>
      </p:sp>
      <p:pic>
        <p:nvPicPr>
          <p:cNvPr id="9" name="图片 8">
            <a:extLst>
              <a:ext uri="{FF2B5EF4-FFF2-40B4-BE49-F238E27FC236}">
                <a16:creationId xmlns:a16="http://schemas.microsoft.com/office/drawing/2014/main" id="{E545BDDC-561F-425B-91DB-C8C1ACE363C0}"/>
              </a:ext>
            </a:extLst>
          </p:cNvPr>
          <p:cNvPicPr>
            <a:picLocks noChangeAspect="1"/>
          </p:cNvPicPr>
          <p:nvPr/>
        </p:nvPicPr>
        <p:blipFill>
          <a:blip r:embed="rId3"/>
          <a:stretch>
            <a:fillRect/>
          </a:stretch>
        </p:blipFill>
        <p:spPr>
          <a:xfrm>
            <a:off x="2239559" y="1918832"/>
            <a:ext cx="7712881" cy="2619699"/>
          </a:xfrm>
          <a:prstGeom prst="rect">
            <a:avLst/>
          </a:prstGeom>
        </p:spPr>
      </p:pic>
      <p:sp>
        <p:nvSpPr>
          <p:cNvPr id="11" name="文本框 10">
            <a:extLst>
              <a:ext uri="{FF2B5EF4-FFF2-40B4-BE49-F238E27FC236}">
                <a16:creationId xmlns:a16="http://schemas.microsoft.com/office/drawing/2014/main" id="{A6D6622B-1518-4CF2-8C62-374A9B7BF024}"/>
              </a:ext>
            </a:extLst>
          </p:cNvPr>
          <p:cNvSpPr txBox="1"/>
          <p:nvPr/>
        </p:nvSpPr>
        <p:spPr>
          <a:xfrm>
            <a:off x="1870197" y="4538531"/>
            <a:ext cx="8451603" cy="646331"/>
          </a:xfrm>
          <a:prstGeom prst="rect">
            <a:avLst/>
          </a:prstGeom>
          <a:noFill/>
        </p:spPr>
        <p:txBody>
          <a:bodyPr wrap="square">
            <a:spAutoFit/>
          </a:bodyPr>
          <a:lstStyle/>
          <a:p>
            <a:r>
              <a:rPr lang="en-US" altLang="zh-CN" dirty="0"/>
              <a:t>Fig. 6. The overall process of </a:t>
            </a:r>
            <a:r>
              <a:rPr lang="en-US" altLang="zh-CN" dirty="0" err="1"/>
              <a:t>spatio</a:t>
            </a:r>
            <a:r>
              <a:rPr lang="en-US" altLang="zh-CN" dirty="0"/>
              <a:t>-temporal prediction. The right part represents the specific architecture of a T-GCN unit, GC represents graph convolution.</a:t>
            </a:r>
            <a:endParaRPr lang="zh-CN" altLang="en-US" dirty="0"/>
          </a:p>
        </p:txBody>
      </p:sp>
    </p:spTree>
    <p:extLst>
      <p:ext uri="{BB962C8B-B14F-4D97-AF65-F5344CB8AC3E}">
        <p14:creationId xmlns:p14="http://schemas.microsoft.com/office/powerpoint/2010/main" val="305831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2402-096C-4969-B82F-1C844DEA4B60}"/>
              </a:ext>
            </a:extLst>
          </p:cNvPr>
          <p:cNvSpPr>
            <a:spLocks noGrp="1"/>
          </p:cNvSpPr>
          <p:nvPr>
            <p:ph type="title"/>
          </p:nvPr>
        </p:nvSpPr>
        <p:spPr/>
        <p:txBody>
          <a:bodyPr/>
          <a:lstStyle/>
          <a:p>
            <a:r>
              <a:rPr lang="en-US" altLang="zh-CN" dirty="0"/>
              <a:t>Loss Function Expression</a:t>
            </a:r>
            <a:endParaRPr lang="zh-CN" altLang="en-US" dirty="0"/>
          </a:p>
        </p:txBody>
      </p:sp>
      <p:pic>
        <p:nvPicPr>
          <p:cNvPr id="11" name="内容占位符 10">
            <a:extLst>
              <a:ext uri="{FF2B5EF4-FFF2-40B4-BE49-F238E27FC236}">
                <a16:creationId xmlns:a16="http://schemas.microsoft.com/office/drawing/2014/main" id="{B8E76559-9CCE-41E6-AB1E-C9DB28D12440}"/>
              </a:ext>
            </a:extLst>
          </p:cNvPr>
          <p:cNvPicPr>
            <a:picLocks noGrp="1" noChangeAspect="1"/>
          </p:cNvPicPr>
          <p:nvPr>
            <p:ph idx="1"/>
          </p:nvPr>
        </p:nvPicPr>
        <p:blipFill>
          <a:blip r:embed="rId3"/>
          <a:stretch>
            <a:fillRect/>
          </a:stretch>
        </p:blipFill>
        <p:spPr>
          <a:xfrm>
            <a:off x="1707450" y="3083605"/>
            <a:ext cx="6619685" cy="1193601"/>
          </a:xfrm>
        </p:spPr>
      </p:pic>
      <p:cxnSp>
        <p:nvCxnSpPr>
          <p:cNvPr id="13" name="直接箭头连接符 12">
            <a:extLst>
              <a:ext uri="{FF2B5EF4-FFF2-40B4-BE49-F238E27FC236}">
                <a16:creationId xmlns:a16="http://schemas.microsoft.com/office/drawing/2014/main" id="{46B8289C-7EB6-4675-9D2C-ACAD89B4D7FF}"/>
              </a:ext>
            </a:extLst>
          </p:cNvPr>
          <p:cNvCxnSpPr/>
          <p:nvPr/>
        </p:nvCxnSpPr>
        <p:spPr>
          <a:xfrm>
            <a:off x="4035552" y="3950208"/>
            <a:ext cx="0" cy="463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9D13465-A39D-4E3B-ACD6-22DEDC49D09A}"/>
              </a:ext>
            </a:extLst>
          </p:cNvPr>
          <p:cNvSpPr txBox="1"/>
          <p:nvPr/>
        </p:nvSpPr>
        <p:spPr>
          <a:xfrm>
            <a:off x="3133444" y="4446688"/>
            <a:ext cx="1883849" cy="369332"/>
          </a:xfrm>
          <a:prstGeom prst="rect">
            <a:avLst/>
          </a:prstGeom>
          <a:noFill/>
        </p:spPr>
        <p:txBody>
          <a:bodyPr wrap="none" rtlCol="0">
            <a:spAutoFit/>
          </a:bodyPr>
          <a:lstStyle/>
          <a:p>
            <a:r>
              <a:rPr lang="en-US" altLang="zh-CN" dirty="0"/>
              <a:t>Real traffic speed</a:t>
            </a:r>
            <a:endParaRPr lang="zh-CN" altLang="en-US" dirty="0"/>
          </a:p>
        </p:txBody>
      </p:sp>
      <p:sp>
        <p:nvSpPr>
          <p:cNvPr id="15" name="文本框 14">
            <a:extLst>
              <a:ext uri="{FF2B5EF4-FFF2-40B4-BE49-F238E27FC236}">
                <a16:creationId xmlns:a16="http://schemas.microsoft.com/office/drawing/2014/main" id="{AAFD0DC9-91B0-4EFB-9E7E-17418C1B18CD}"/>
              </a:ext>
            </a:extLst>
          </p:cNvPr>
          <p:cNvSpPr txBox="1"/>
          <p:nvPr/>
        </p:nvSpPr>
        <p:spPr>
          <a:xfrm>
            <a:off x="3968082" y="2418236"/>
            <a:ext cx="2403222" cy="369332"/>
          </a:xfrm>
          <a:prstGeom prst="rect">
            <a:avLst/>
          </a:prstGeom>
          <a:noFill/>
        </p:spPr>
        <p:txBody>
          <a:bodyPr wrap="none" rtlCol="0">
            <a:spAutoFit/>
          </a:bodyPr>
          <a:lstStyle/>
          <a:p>
            <a:r>
              <a:rPr lang="en-US" altLang="zh-CN" dirty="0"/>
              <a:t>Predicted traffic speed</a:t>
            </a:r>
            <a:endParaRPr lang="zh-CN" altLang="en-US" dirty="0"/>
          </a:p>
        </p:txBody>
      </p:sp>
      <p:cxnSp>
        <p:nvCxnSpPr>
          <p:cNvPr id="16" name="直接箭头连接符 15">
            <a:extLst>
              <a:ext uri="{FF2B5EF4-FFF2-40B4-BE49-F238E27FC236}">
                <a16:creationId xmlns:a16="http://schemas.microsoft.com/office/drawing/2014/main" id="{720B7C97-A2B4-4D6B-BDDC-5C21A886D536}"/>
              </a:ext>
            </a:extLst>
          </p:cNvPr>
          <p:cNvCxnSpPr>
            <a:cxnSpLocks/>
          </p:cNvCxnSpPr>
          <p:nvPr/>
        </p:nvCxnSpPr>
        <p:spPr>
          <a:xfrm flipV="1">
            <a:off x="5254752" y="2804160"/>
            <a:ext cx="0" cy="379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A7A04B-62FB-4CAC-B522-E79B1D3BB711}"/>
              </a:ext>
            </a:extLst>
          </p:cNvPr>
          <p:cNvCxnSpPr/>
          <p:nvPr/>
        </p:nvCxnSpPr>
        <p:spPr>
          <a:xfrm>
            <a:off x="7479792" y="3922207"/>
            <a:ext cx="0" cy="463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4DED98A-FF77-499C-95D8-37EBBA020DFC}"/>
              </a:ext>
            </a:extLst>
          </p:cNvPr>
          <p:cNvSpPr txBox="1"/>
          <p:nvPr/>
        </p:nvSpPr>
        <p:spPr>
          <a:xfrm>
            <a:off x="5923535" y="4349765"/>
            <a:ext cx="3401893" cy="646331"/>
          </a:xfrm>
          <a:prstGeom prst="rect">
            <a:avLst/>
          </a:prstGeom>
          <a:noFill/>
        </p:spPr>
        <p:txBody>
          <a:bodyPr wrap="none" rtlCol="0">
            <a:spAutoFit/>
          </a:bodyPr>
          <a:lstStyle/>
          <a:p>
            <a:r>
              <a:rPr lang="en-US" altLang="zh-CN" dirty="0"/>
              <a:t>L2 regularization term that helps</a:t>
            </a:r>
          </a:p>
          <a:p>
            <a:r>
              <a:rPr lang="en-US" altLang="zh-CN" dirty="0"/>
              <a:t>to avoid an over fitting problem</a:t>
            </a:r>
            <a:endParaRPr lang="zh-CN" altLang="en-US" dirty="0"/>
          </a:p>
        </p:txBody>
      </p:sp>
      <p:sp>
        <p:nvSpPr>
          <p:cNvPr id="22" name="文本框 21">
            <a:extLst>
              <a:ext uri="{FF2B5EF4-FFF2-40B4-BE49-F238E27FC236}">
                <a16:creationId xmlns:a16="http://schemas.microsoft.com/office/drawing/2014/main" id="{55743568-034E-406B-8FB3-26BEB418A614}"/>
              </a:ext>
            </a:extLst>
          </p:cNvPr>
          <p:cNvSpPr txBox="1"/>
          <p:nvPr/>
        </p:nvSpPr>
        <p:spPr>
          <a:xfrm>
            <a:off x="6270923" y="2612268"/>
            <a:ext cx="1984839" cy="369332"/>
          </a:xfrm>
          <a:prstGeom prst="rect">
            <a:avLst/>
          </a:prstGeom>
          <a:noFill/>
        </p:spPr>
        <p:txBody>
          <a:bodyPr wrap="none" rtlCol="0">
            <a:spAutoFit/>
          </a:bodyPr>
          <a:lstStyle/>
          <a:p>
            <a:r>
              <a:rPr lang="en-US" altLang="zh-CN" dirty="0"/>
              <a:t>A hyperparameter</a:t>
            </a:r>
            <a:endParaRPr lang="zh-CN" altLang="en-US" dirty="0"/>
          </a:p>
        </p:txBody>
      </p:sp>
      <p:cxnSp>
        <p:nvCxnSpPr>
          <p:cNvPr id="23" name="直接箭头连接符 22">
            <a:extLst>
              <a:ext uri="{FF2B5EF4-FFF2-40B4-BE49-F238E27FC236}">
                <a16:creationId xmlns:a16="http://schemas.microsoft.com/office/drawing/2014/main" id="{3D2BA4C6-FD19-498F-B50D-AA3010593836}"/>
              </a:ext>
            </a:extLst>
          </p:cNvPr>
          <p:cNvCxnSpPr>
            <a:cxnSpLocks/>
          </p:cNvCxnSpPr>
          <p:nvPr/>
        </p:nvCxnSpPr>
        <p:spPr>
          <a:xfrm flipV="1">
            <a:off x="6748272" y="2993829"/>
            <a:ext cx="0" cy="379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7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0F37-0025-4440-B8B7-4EE983DA03B8}"/>
              </a:ext>
            </a:extLst>
          </p:cNvPr>
          <p:cNvSpPr>
            <a:spLocks noGrp="1"/>
          </p:cNvSpPr>
          <p:nvPr>
            <p:ph type="title"/>
          </p:nvPr>
        </p:nvSpPr>
        <p:spPr/>
        <p:txBody>
          <a:bodyPr/>
          <a:lstStyle/>
          <a:p>
            <a:r>
              <a:rPr lang="en-US" altLang="zh-CN" dirty="0"/>
              <a:t>Datasets</a:t>
            </a:r>
            <a:endParaRPr lang="zh-CN" altLang="en-US" dirty="0"/>
          </a:p>
        </p:txBody>
      </p:sp>
      <p:sp>
        <p:nvSpPr>
          <p:cNvPr id="3" name="内容占位符 2">
            <a:extLst>
              <a:ext uri="{FF2B5EF4-FFF2-40B4-BE49-F238E27FC236}">
                <a16:creationId xmlns:a16="http://schemas.microsoft.com/office/drawing/2014/main" id="{172AE792-3BA1-4697-A212-FA812AA3BDBB}"/>
              </a:ext>
            </a:extLst>
          </p:cNvPr>
          <p:cNvSpPr>
            <a:spLocks noGrp="1"/>
          </p:cNvSpPr>
          <p:nvPr>
            <p:ph idx="1"/>
          </p:nvPr>
        </p:nvSpPr>
        <p:spPr/>
        <p:txBody>
          <a:bodyPr/>
          <a:lstStyle/>
          <a:p>
            <a:r>
              <a:rPr lang="en-US" altLang="zh-CN" dirty="0"/>
              <a:t>SZ-taxi </a:t>
            </a:r>
          </a:p>
          <a:p>
            <a:pPr marL="0" indent="0" algn="just">
              <a:buNone/>
            </a:pPr>
            <a:r>
              <a:rPr lang="en-US" altLang="zh-CN" dirty="0"/>
              <a:t>  156 roads (nodes), and summarize the flow rate every 15 minutes.               Adjacency matrix a </a:t>
            </a:r>
            <a:r>
              <a:rPr lang="en-US" altLang="zh-CN"/>
              <a:t>[156,156].</a:t>
            </a:r>
            <a:endParaRPr lang="en-US" altLang="zh-CN" dirty="0"/>
          </a:p>
          <a:p>
            <a:pPr marL="0" indent="0">
              <a:buNone/>
            </a:pPr>
            <a:r>
              <a:rPr lang="en-US" altLang="zh-CN" dirty="0"/>
              <a:t>characteristic matrix X [156,15]. </a:t>
            </a:r>
          </a:p>
          <a:p>
            <a:r>
              <a:rPr lang="en-US" altLang="zh-CN" dirty="0"/>
              <a:t>Los-loop</a:t>
            </a:r>
            <a:r>
              <a:rPr lang="zh-CN" altLang="en-US" dirty="0"/>
              <a:t> </a:t>
            </a:r>
            <a:endParaRPr lang="en-US" altLang="zh-CN" dirty="0"/>
          </a:p>
          <a:p>
            <a:pPr marL="0" indent="0">
              <a:buNone/>
            </a:pPr>
            <a:r>
              <a:rPr lang="en-US" altLang="zh-CN" dirty="0"/>
              <a:t>  A[207,207],X [207,5]</a:t>
            </a:r>
            <a:r>
              <a:rPr lang="zh-CN" altLang="en-US" dirty="0"/>
              <a:t>。</a:t>
            </a:r>
            <a:endParaRPr lang="en-US" altLang="zh-CN" dirty="0"/>
          </a:p>
          <a:p>
            <a:r>
              <a:rPr lang="en-US" altLang="zh-CN" dirty="0"/>
              <a:t>Data set partition: 80% for training, 20% for testing.</a:t>
            </a:r>
          </a:p>
          <a:p>
            <a:r>
              <a:rPr lang="en-US" altLang="zh-CN" dirty="0"/>
              <a:t>Prediction Goal: the flow rate after 15, 30, 45 and 60 minutes.</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96002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C339D-BDC9-42E4-9343-4F30F6337F90}"/>
              </a:ext>
            </a:extLst>
          </p:cNvPr>
          <p:cNvSpPr>
            <a:spLocks noGrp="1"/>
          </p:cNvSpPr>
          <p:nvPr>
            <p:ph type="title"/>
          </p:nvPr>
        </p:nvSpPr>
        <p:spPr/>
        <p:txBody>
          <a:bodyPr/>
          <a:lstStyle/>
          <a:p>
            <a:r>
              <a:rPr lang="en-US" altLang="zh-CN" dirty="0"/>
              <a:t>Evaluation Metrics</a:t>
            </a:r>
            <a:endParaRPr lang="zh-CN" altLang="en-US" dirty="0"/>
          </a:p>
        </p:txBody>
      </p:sp>
      <p:pic>
        <p:nvPicPr>
          <p:cNvPr id="11" name="图片 10">
            <a:extLst>
              <a:ext uri="{FF2B5EF4-FFF2-40B4-BE49-F238E27FC236}">
                <a16:creationId xmlns:a16="http://schemas.microsoft.com/office/drawing/2014/main" id="{32708EB2-F38F-4B47-9F6D-758E4B20B005}"/>
              </a:ext>
            </a:extLst>
          </p:cNvPr>
          <p:cNvPicPr>
            <a:picLocks noChangeAspect="1"/>
          </p:cNvPicPr>
          <p:nvPr/>
        </p:nvPicPr>
        <p:blipFill>
          <a:blip r:embed="rId3"/>
          <a:stretch>
            <a:fillRect/>
          </a:stretch>
        </p:blipFill>
        <p:spPr>
          <a:xfrm>
            <a:off x="1371600" y="1690688"/>
            <a:ext cx="4724400" cy="4238625"/>
          </a:xfrm>
          <a:prstGeom prst="rect">
            <a:avLst/>
          </a:prstGeom>
        </p:spPr>
      </p:pic>
      <p:pic>
        <p:nvPicPr>
          <p:cNvPr id="13" name="图片 12">
            <a:extLst>
              <a:ext uri="{FF2B5EF4-FFF2-40B4-BE49-F238E27FC236}">
                <a16:creationId xmlns:a16="http://schemas.microsoft.com/office/drawing/2014/main" id="{D8B8C59B-17FA-4433-95BE-40566180853F}"/>
              </a:ext>
            </a:extLst>
          </p:cNvPr>
          <p:cNvPicPr>
            <a:picLocks noChangeAspect="1"/>
          </p:cNvPicPr>
          <p:nvPr/>
        </p:nvPicPr>
        <p:blipFill>
          <a:blip r:embed="rId4"/>
          <a:stretch>
            <a:fillRect/>
          </a:stretch>
        </p:blipFill>
        <p:spPr>
          <a:xfrm>
            <a:off x="6377749" y="1690688"/>
            <a:ext cx="5191125" cy="3057525"/>
          </a:xfrm>
          <a:prstGeom prst="rect">
            <a:avLst/>
          </a:prstGeom>
        </p:spPr>
      </p:pic>
    </p:spTree>
    <p:extLst>
      <p:ext uri="{BB962C8B-B14F-4D97-AF65-F5344CB8AC3E}">
        <p14:creationId xmlns:p14="http://schemas.microsoft.com/office/powerpoint/2010/main" val="385499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DA892-0D64-42D1-B2B4-3844AB578636}"/>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008D01C4-D93A-467C-BF64-2CFD8E22E500}"/>
              </a:ext>
            </a:extLst>
          </p:cNvPr>
          <p:cNvSpPr>
            <a:spLocks noGrp="1"/>
          </p:cNvSpPr>
          <p:nvPr>
            <p:ph idx="1"/>
          </p:nvPr>
        </p:nvSpPr>
        <p:spPr/>
        <p:txBody>
          <a:bodyPr/>
          <a:lstStyle/>
          <a:p>
            <a:pPr marL="0" indent="0">
              <a:buNone/>
            </a:pPr>
            <a:r>
              <a:rPr lang="en-US" altLang="zh-CN" dirty="0"/>
              <a:t>Traffic forecasting is a process of analyzing traffic conditions on urban roads, including </a:t>
            </a:r>
            <a:r>
              <a:rPr lang="en-US" altLang="zh-CN" b="1" dirty="0"/>
              <a:t>flow, speed, and density, mining</a:t>
            </a:r>
          </a:p>
          <a:p>
            <a:pPr marL="0" indent="0">
              <a:buNone/>
            </a:pPr>
            <a:r>
              <a:rPr lang="en-US" altLang="zh-CN" b="1" dirty="0"/>
              <a:t>traffic patterns, and predicting the trends of traffic on roads.</a:t>
            </a:r>
          </a:p>
          <a:p>
            <a:pPr marL="0" indent="0">
              <a:buNone/>
            </a:pPr>
            <a:endParaRPr lang="en-US" altLang="zh-CN" dirty="0"/>
          </a:p>
          <a:p>
            <a:pPr marL="0" indent="0">
              <a:buNone/>
            </a:pPr>
            <a:r>
              <a:rPr lang="en-US" altLang="zh-CN" dirty="0"/>
              <a:t>Traffic forecasting has always been a challenge task due to its complex </a:t>
            </a:r>
            <a:r>
              <a:rPr lang="en-US" altLang="zh-CN" b="1" dirty="0"/>
              <a:t>spatial and temporal dependences</a:t>
            </a:r>
            <a:r>
              <a:rPr lang="en-US" altLang="zh-CN" dirty="0"/>
              <a:t>:</a:t>
            </a:r>
            <a:endParaRPr lang="zh-CN" altLang="en-US" dirty="0"/>
          </a:p>
        </p:txBody>
      </p:sp>
    </p:spTree>
    <p:extLst>
      <p:ext uri="{BB962C8B-B14F-4D97-AF65-F5344CB8AC3E}">
        <p14:creationId xmlns:p14="http://schemas.microsoft.com/office/powerpoint/2010/main" val="209002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27A65-66D4-48B1-A596-CC1997D3AEFB}"/>
              </a:ext>
            </a:extLst>
          </p:cNvPr>
          <p:cNvSpPr>
            <a:spLocks noGrp="1"/>
          </p:cNvSpPr>
          <p:nvPr>
            <p:ph type="title"/>
          </p:nvPr>
        </p:nvSpPr>
        <p:spPr/>
        <p:txBody>
          <a:bodyPr/>
          <a:lstStyle/>
          <a:p>
            <a:r>
              <a:rPr lang="en-US" altLang="zh-CN" dirty="0"/>
              <a:t>Result(hidden units)</a:t>
            </a:r>
            <a:endParaRPr lang="zh-CN" altLang="en-US" dirty="0"/>
          </a:p>
        </p:txBody>
      </p:sp>
      <p:pic>
        <p:nvPicPr>
          <p:cNvPr id="7" name="图片 6">
            <a:extLst>
              <a:ext uri="{FF2B5EF4-FFF2-40B4-BE49-F238E27FC236}">
                <a16:creationId xmlns:a16="http://schemas.microsoft.com/office/drawing/2014/main" id="{A82DFF2C-0D54-47BD-A9E7-B882B29C9855}"/>
              </a:ext>
            </a:extLst>
          </p:cNvPr>
          <p:cNvPicPr>
            <a:picLocks noChangeAspect="1"/>
          </p:cNvPicPr>
          <p:nvPr/>
        </p:nvPicPr>
        <p:blipFill>
          <a:blip r:embed="rId3"/>
          <a:stretch>
            <a:fillRect/>
          </a:stretch>
        </p:blipFill>
        <p:spPr>
          <a:xfrm>
            <a:off x="948306" y="1426319"/>
            <a:ext cx="7760688" cy="531627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3747A0-8C08-4E37-88B5-A2A44FF5A0A8}"/>
                  </a:ext>
                </a:extLst>
              </p:cNvPr>
              <p:cNvSpPr txBox="1"/>
              <p:nvPr/>
            </p:nvSpPr>
            <p:spPr>
              <a:xfrm>
                <a:off x="8708994" y="2376294"/>
                <a:ext cx="3045041" cy="3416320"/>
              </a:xfrm>
              <a:prstGeom prst="rect">
                <a:avLst/>
              </a:prstGeom>
              <a:noFill/>
            </p:spPr>
            <p:txBody>
              <a:bodyPr wrap="square">
                <a:spAutoFit/>
              </a:bodyPr>
              <a:lstStyle/>
              <a:p>
                <a:r>
                  <a:rPr lang="en-US" altLang="zh-CN" dirty="0"/>
                  <a:t>Fig. 7. Comparison of predicted performance under different hidden units. </a:t>
                </a:r>
              </a:p>
              <a:p>
                <a:endParaRPr lang="en-US" altLang="zh-CN" dirty="0"/>
              </a:p>
              <a:p>
                <a:r>
                  <a:rPr lang="en-US" altLang="zh-CN" dirty="0"/>
                  <a:t>(a) Changes in RMSE and MAE based on SZ-taxi. </a:t>
                </a:r>
              </a:p>
              <a:p>
                <a:r>
                  <a:rPr lang="en-US" altLang="zh-CN" dirty="0"/>
                  <a:t>(b) Changes in Accuracy,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i="1" smtClean="0">
                            <a:latin typeface="Cambria Math" panose="02040503050406030204" pitchFamily="18" charset="0"/>
                          </a:rPr>
                          <m:t>2</m:t>
                        </m:r>
                      </m:sup>
                    </m:sSup>
                  </m:oMath>
                </a14:m>
                <a:r>
                  <a:rPr lang="en-US" altLang="zh-CN" dirty="0"/>
                  <a:t>and Var based on SZ-taxi. (c) Changes in RMSE and MAE based on Los-loop.</a:t>
                </a:r>
              </a:p>
              <a:p>
                <a:r>
                  <a:rPr lang="en-US" altLang="zh-CN" dirty="0"/>
                  <a:t>(d) Changes in Accuracy,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i="1" smtClean="0">
                            <a:latin typeface="Cambria Math" panose="02040503050406030204" pitchFamily="18" charset="0"/>
                          </a:rPr>
                          <m:t>2</m:t>
                        </m:r>
                      </m:sup>
                    </m:sSup>
                  </m:oMath>
                </a14:m>
                <a:r>
                  <a:rPr lang="en-US" altLang="zh-CN" dirty="0"/>
                  <a:t> and Var based on Los-loop.</a:t>
                </a:r>
                <a:endParaRPr lang="zh-CN" altLang="en-US" dirty="0"/>
              </a:p>
            </p:txBody>
          </p:sp>
        </mc:Choice>
        <mc:Fallback xmlns="">
          <p:sp>
            <p:nvSpPr>
              <p:cNvPr id="9" name="文本框 8">
                <a:extLst>
                  <a:ext uri="{FF2B5EF4-FFF2-40B4-BE49-F238E27FC236}">
                    <a16:creationId xmlns:a16="http://schemas.microsoft.com/office/drawing/2014/main" id="{4F3747A0-8C08-4E37-88B5-A2A44FF5A0A8}"/>
                  </a:ext>
                </a:extLst>
              </p:cNvPr>
              <p:cNvSpPr txBox="1">
                <a:spLocks noRot="1" noChangeAspect="1" noMove="1" noResize="1" noEditPoints="1" noAdjustHandles="1" noChangeArrowheads="1" noChangeShapeType="1" noTextEdit="1"/>
              </p:cNvSpPr>
              <p:nvPr/>
            </p:nvSpPr>
            <p:spPr>
              <a:xfrm>
                <a:off x="8708994" y="2376294"/>
                <a:ext cx="3045041" cy="3416320"/>
              </a:xfrm>
              <a:prstGeom prst="rect">
                <a:avLst/>
              </a:prstGeom>
              <a:blipFill>
                <a:blip r:embed="rId4"/>
                <a:stretch>
                  <a:fillRect l="-1804" t="-1071" r="-1804" b="-1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40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0914D-D141-44B1-9A75-C3E4824F0B31}"/>
              </a:ext>
            </a:extLst>
          </p:cNvPr>
          <p:cNvSpPr>
            <a:spLocks noGrp="1"/>
          </p:cNvSpPr>
          <p:nvPr>
            <p:ph type="title"/>
          </p:nvPr>
        </p:nvSpPr>
        <p:spPr/>
        <p:txBody>
          <a:bodyPr/>
          <a:lstStyle/>
          <a:p>
            <a:r>
              <a:rPr lang="en-US" altLang="zh-CN" dirty="0"/>
              <a:t>Result(High prediction precision.)</a:t>
            </a:r>
            <a:endParaRPr lang="zh-CN" altLang="en-US" dirty="0"/>
          </a:p>
        </p:txBody>
      </p:sp>
      <p:pic>
        <p:nvPicPr>
          <p:cNvPr id="5" name="图片 4">
            <a:extLst>
              <a:ext uri="{FF2B5EF4-FFF2-40B4-BE49-F238E27FC236}">
                <a16:creationId xmlns:a16="http://schemas.microsoft.com/office/drawing/2014/main" id="{A501CFF9-C6F5-4516-94E8-FDD469F9D4E4}"/>
              </a:ext>
            </a:extLst>
          </p:cNvPr>
          <p:cNvPicPr>
            <a:picLocks noChangeAspect="1"/>
          </p:cNvPicPr>
          <p:nvPr/>
        </p:nvPicPr>
        <p:blipFill>
          <a:blip r:embed="rId3"/>
          <a:stretch>
            <a:fillRect/>
          </a:stretch>
        </p:blipFill>
        <p:spPr>
          <a:xfrm>
            <a:off x="1543050" y="1337119"/>
            <a:ext cx="9105900" cy="5305425"/>
          </a:xfrm>
          <a:prstGeom prst="rect">
            <a:avLst/>
          </a:prstGeom>
        </p:spPr>
      </p:pic>
    </p:spTree>
    <p:extLst>
      <p:ext uri="{BB962C8B-B14F-4D97-AF65-F5344CB8AC3E}">
        <p14:creationId xmlns:p14="http://schemas.microsoft.com/office/powerpoint/2010/main" val="210416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9D7F1-6AA2-4C85-92A0-865C173AB80A}"/>
              </a:ext>
            </a:extLst>
          </p:cNvPr>
          <p:cNvSpPr>
            <a:spLocks noGrp="1"/>
          </p:cNvSpPr>
          <p:nvPr>
            <p:ph type="title"/>
          </p:nvPr>
        </p:nvSpPr>
        <p:spPr/>
        <p:txBody>
          <a:bodyPr/>
          <a:lstStyle/>
          <a:p>
            <a:r>
              <a:rPr lang="en-US" altLang="zh-CN" dirty="0"/>
              <a:t>Result(</a:t>
            </a:r>
            <a:r>
              <a:rPr lang="en-US" altLang="zh-CN" dirty="0" err="1"/>
              <a:t>Spatio</a:t>
            </a:r>
            <a:r>
              <a:rPr lang="en-US" altLang="zh-CN" dirty="0"/>
              <a:t>-temporal prediction capability)</a:t>
            </a:r>
            <a:endParaRPr lang="zh-CN" altLang="en-US" dirty="0"/>
          </a:p>
        </p:txBody>
      </p:sp>
      <p:pic>
        <p:nvPicPr>
          <p:cNvPr id="7" name="图片 6">
            <a:extLst>
              <a:ext uri="{FF2B5EF4-FFF2-40B4-BE49-F238E27FC236}">
                <a16:creationId xmlns:a16="http://schemas.microsoft.com/office/drawing/2014/main" id="{4317BEEA-E083-41B3-903A-E1A35C1ABB6A}"/>
              </a:ext>
            </a:extLst>
          </p:cNvPr>
          <p:cNvPicPr>
            <a:picLocks noChangeAspect="1"/>
          </p:cNvPicPr>
          <p:nvPr/>
        </p:nvPicPr>
        <p:blipFill>
          <a:blip r:embed="rId3"/>
          <a:stretch>
            <a:fillRect/>
          </a:stretch>
        </p:blipFill>
        <p:spPr>
          <a:xfrm>
            <a:off x="1280922" y="1354455"/>
            <a:ext cx="9410700" cy="3905250"/>
          </a:xfrm>
          <a:prstGeom prst="rect">
            <a:avLst/>
          </a:prstGeom>
        </p:spPr>
      </p:pic>
      <p:sp>
        <p:nvSpPr>
          <p:cNvPr id="9" name="文本框 8">
            <a:extLst>
              <a:ext uri="{FF2B5EF4-FFF2-40B4-BE49-F238E27FC236}">
                <a16:creationId xmlns:a16="http://schemas.microsoft.com/office/drawing/2014/main" id="{678AC49D-7115-4566-A1BF-C432208AEAEF}"/>
              </a:ext>
            </a:extLst>
          </p:cNvPr>
          <p:cNvSpPr txBox="1"/>
          <p:nvPr/>
        </p:nvSpPr>
        <p:spPr>
          <a:xfrm>
            <a:off x="1390650" y="5259705"/>
            <a:ext cx="9410699" cy="1200329"/>
          </a:xfrm>
          <a:prstGeom prst="rect">
            <a:avLst/>
          </a:prstGeom>
          <a:noFill/>
        </p:spPr>
        <p:txBody>
          <a:bodyPr wrap="square">
            <a:spAutoFit/>
          </a:bodyPr>
          <a:lstStyle/>
          <a:p>
            <a:r>
              <a:rPr lang="en-US" altLang="zh-CN" dirty="0"/>
              <a:t>Fig. 8. (a) The RMSE of the T-GCN model lower than the GCN model, which considers spatial feature only, indicating the effectiveness of the T-GCN to capture spatial feature. (b) The RMSE of the T-GCN model lower than the GRU model, which considers temporal feature only, indicating the effectiveness of the T-GCN to capture temporal feature.</a:t>
            </a:r>
            <a:endParaRPr lang="zh-CN" altLang="en-US" dirty="0"/>
          </a:p>
        </p:txBody>
      </p:sp>
    </p:spTree>
    <p:extLst>
      <p:ext uri="{BB962C8B-B14F-4D97-AF65-F5344CB8AC3E}">
        <p14:creationId xmlns:p14="http://schemas.microsoft.com/office/powerpoint/2010/main" val="108034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7B94E-B073-4DDE-8297-5AB0E999A1CA}"/>
              </a:ext>
            </a:extLst>
          </p:cNvPr>
          <p:cNvSpPr>
            <a:spLocks noGrp="1"/>
          </p:cNvSpPr>
          <p:nvPr>
            <p:ph type="title"/>
          </p:nvPr>
        </p:nvSpPr>
        <p:spPr/>
        <p:txBody>
          <a:bodyPr/>
          <a:lstStyle/>
          <a:p>
            <a:r>
              <a:rPr lang="en-US" altLang="zh-CN" dirty="0"/>
              <a:t>Result(Long-term prediction ability)</a:t>
            </a:r>
            <a:endParaRPr lang="zh-CN" altLang="en-US" dirty="0"/>
          </a:p>
        </p:txBody>
      </p:sp>
      <p:pic>
        <p:nvPicPr>
          <p:cNvPr id="5" name="内容占位符 4">
            <a:extLst>
              <a:ext uri="{FF2B5EF4-FFF2-40B4-BE49-F238E27FC236}">
                <a16:creationId xmlns:a16="http://schemas.microsoft.com/office/drawing/2014/main" id="{7D83D872-A512-4DCD-8FBA-D7EB7A3825BD}"/>
              </a:ext>
            </a:extLst>
          </p:cNvPr>
          <p:cNvPicPr>
            <a:picLocks noGrp="1" noChangeAspect="1"/>
          </p:cNvPicPr>
          <p:nvPr>
            <p:ph idx="1"/>
          </p:nvPr>
        </p:nvPicPr>
        <p:blipFill>
          <a:blip r:embed="rId3"/>
          <a:stretch>
            <a:fillRect/>
          </a:stretch>
        </p:blipFill>
        <p:spPr>
          <a:xfrm>
            <a:off x="731139" y="1857375"/>
            <a:ext cx="5048250" cy="3143250"/>
          </a:xfrm>
        </p:spPr>
      </p:pic>
      <p:pic>
        <p:nvPicPr>
          <p:cNvPr id="7" name="图片 6">
            <a:extLst>
              <a:ext uri="{FF2B5EF4-FFF2-40B4-BE49-F238E27FC236}">
                <a16:creationId xmlns:a16="http://schemas.microsoft.com/office/drawing/2014/main" id="{D00AECEC-3B23-4F80-BA5C-5EC7A5E64E44}"/>
              </a:ext>
            </a:extLst>
          </p:cNvPr>
          <p:cNvPicPr>
            <a:picLocks noChangeAspect="1"/>
          </p:cNvPicPr>
          <p:nvPr/>
        </p:nvPicPr>
        <p:blipFill>
          <a:blip r:embed="rId4"/>
          <a:stretch>
            <a:fillRect/>
          </a:stretch>
        </p:blipFill>
        <p:spPr>
          <a:xfrm>
            <a:off x="6096000" y="1895475"/>
            <a:ext cx="4838700" cy="3105150"/>
          </a:xfrm>
          <a:prstGeom prst="rect">
            <a:avLst/>
          </a:prstGeom>
        </p:spPr>
      </p:pic>
      <p:sp>
        <p:nvSpPr>
          <p:cNvPr id="9" name="文本框 8">
            <a:extLst>
              <a:ext uri="{FF2B5EF4-FFF2-40B4-BE49-F238E27FC236}">
                <a16:creationId xmlns:a16="http://schemas.microsoft.com/office/drawing/2014/main" id="{57BF2BAC-AA12-4069-AF04-F24F043C135E}"/>
              </a:ext>
            </a:extLst>
          </p:cNvPr>
          <p:cNvSpPr txBox="1"/>
          <p:nvPr/>
        </p:nvSpPr>
        <p:spPr>
          <a:xfrm>
            <a:off x="1128522" y="5205412"/>
            <a:ext cx="9934956" cy="923330"/>
          </a:xfrm>
          <a:prstGeom prst="rect">
            <a:avLst/>
          </a:prstGeom>
          <a:noFill/>
        </p:spPr>
        <p:txBody>
          <a:bodyPr wrap="square">
            <a:spAutoFit/>
          </a:bodyPr>
          <a:lstStyle/>
          <a:p>
            <a:r>
              <a:rPr lang="en-US" altLang="zh-CN" dirty="0"/>
              <a:t>Fig. 9. (a) Under different prediction horizons, the change of RMSE and Accuracy are small, indicating that our approach is insensitive to prediction horizons. (b) Under different prediction horizons, the T-GCN model has lowest RMSE error compared to baseline methods.</a:t>
            </a:r>
            <a:endParaRPr lang="zh-CN" altLang="en-US" dirty="0"/>
          </a:p>
        </p:txBody>
      </p:sp>
    </p:spTree>
    <p:extLst>
      <p:ext uri="{BB962C8B-B14F-4D97-AF65-F5344CB8AC3E}">
        <p14:creationId xmlns:p14="http://schemas.microsoft.com/office/powerpoint/2010/main" val="1187728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D6C73-A192-45E8-B966-0BE002E95352}"/>
              </a:ext>
            </a:extLst>
          </p:cNvPr>
          <p:cNvSpPr>
            <a:spLocks noGrp="1"/>
          </p:cNvSpPr>
          <p:nvPr>
            <p:ph type="title"/>
          </p:nvPr>
        </p:nvSpPr>
        <p:spPr/>
        <p:txBody>
          <a:bodyPr/>
          <a:lstStyle/>
          <a:p>
            <a:r>
              <a:rPr lang="en-US" altLang="zh-CN" dirty="0"/>
              <a:t>Result(Perturbation Analysis and Robustness)</a:t>
            </a:r>
            <a:endParaRPr lang="zh-CN" altLang="en-US" dirty="0"/>
          </a:p>
        </p:txBody>
      </p:sp>
      <p:pic>
        <p:nvPicPr>
          <p:cNvPr id="5" name="内容占位符 4">
            <a:extLst>
              <a:ext uri="{FF2B5EF4-FFF2-40B4-BE49-F238E27FC236}">
                <a16:creationId xmlns:a16="http://schemas.microsoft.com/office/drawing/2014/main" id="{36E19AA1-82EE-4F6B-93C4-D8AA3A7A490B}"/>
              </a:ext>
            </a:extLst>
          </p:cNvPr>
          <p:cNvPicPr>
            <a:picLocks noGrp="1" noChangeAspect="1"/>
          </p:cNvPicPr>
          <p:nvPr>
            <p:ph idx="1"/>
          </p:nvPr>
        </p:nvPicPr>
        <p:blipFill>
          <a:blip r:embed="rId3"/>
          <a:stretch>
            <a:fillRect/>
          </a:stretch>
        </p:blipFill>
        <p:spPr>
          <a:xfrm>
            <a:off x="942588" y="1690688"/>
            <a:ext cx="5722632" cy="4351338"/>
          </a:xfrm>
        </p:spPr>
      </p:pic>
      <p:sp>
        <p:nvSpPr>
          <p:cNvPr id="9" name="文本框 8">
            <a:extLst>
              <a:ext uri="{FF2B5EF4-FFF2-40B4-BE49-F238E27FC236}">
                <a16:creationId xmlns:a16="http://schemas.microsoft.com/office/drawing/2014/main" id="{FBD11765-D427-4B5A-88E5-E1B3440550DA}"/>
              </a:ext>
            </a:extLst>
          </p:cNvPr>
          <p:cNvSpPr txBox="1"/>
          <p:nvPr/>
        </p:nvSpPr>
        <p:spPr>
          <a:xfrm>
            <a:off x="7065264" y="2019697"/>
            <a:ext cx="4288536" cy="3693319"/>
          </a:xfrm>
          <a:prstGeom prst="rect">
            <a:avLst/>
          </a:prstGeom>
          <a:noFill/>
        </p:spPr>
        <p:txBody>
          <a:bodyPr wrap="square">
            <a:spAutoFit/>
          </a:bodyPr>
          <a:lstStyle/>
          <a:p>
            <a:r>
              <a:rPr lang="en-US" altLang="zh-CN" dirty="0"/>
              <a:t>Fig. 10. Perturbation analysis. The horizontal axis represents </a:t>
            </a:r>
            <a:r>
              <a:rPr lang="el-GR" altLang="zh-CN" dirty="0"/>
              <a:t>σ </a:t>
            </a:r>
            <a:r>
              <a:rPr lang="en-US" altLang="zh-CN" dirty="0"/>
              <a:t>or </a:t>
            </a:r>
            <a:r>
              <a:rPr lang="el-GR" altLang="zh-CN" dirty="0"/>
              <a:t>λ,</a:t>
            </a:r>
            <a:r>
              <a:rPr lang="en-US" altLang="zh-CN" dirty="0"/>
              <a:t> the vertical axis represents prediction results, and different colors mean different metrics. </a:t>
            </a:r>
          </a:p>
          <a:p>
            <a:r>
              <a:rPr lang="en-US" altLang="zh-CN" dirty="0"/>
              <a:t>(a) The results of adding Gaussian perturbation on SZ-taxi. </a:t>
            </a:r>
          </a:p>
          <a:p>
            <a:r>
              <a:rPr lang="en-US" altLang="zh-CN" dirty="0"/>
              <a:t>(b) The results of adding Poisson perturbation on SZ-taxi. </a:t>
            </a:r>
          </a:p>
          <a:p>
            <a:r>
              <a:rPr lang="en-US" altLang="zh-CN" dirty="0"/>
              <a:t>(c) The results of adding Gaussian perturbation on Los-loop. </a:t>
            </a:r>
          </a:p>
          <a:p>
            <a:r>
              <a:rPr lang="en-US" altLang="zh-CN" dirty="0"/>
              <a:t>(d) The results of adding Poisson perturbation on Los-loop.</a:t>
            </a:r>
            <a:endParaRPr lang="zh-CN" altLang="en-US" dirty="0"/>
          </a:p>
        </p:txBody>
      </p:sp>
    </p:spTree>
    <p:extLst>
      <p:ext uri="{BB962C8B-B14F-4D97-AF65-F5344CB8AC3E}">
        <p14:creationId xmlns:p14="http://schemas.microsoft.com/office/powerpoint/2010/main" val="101059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47702-A34B-4D82-88CD-7B760C06B7D7}"/>
              </a:ext>
            </a:extLst>
          </p:cNvPr>
          <p:cNvSpPr>
            <a:spLocks noGrp="1"/>
          </p:cNvSpPr>
          <p:nvPr>
            <p:ph type="title"/>
          </p:nvPr>
        </p:nvSpPr>
        <p:spPr/>
        <p:txBody>
          <a:bodyPr/>
          <a:lstStyle/>
          <a:p>
            <a:r>
              <a:rPr lang="en-US" altLang="zh-CN" dirty="0"/>
              <a:t>Model Interpretation</a:t>
            </a:r>
            <a:endParaRPr lang="zh-CN" altLang="en-US" dirty="0"/>
          </a:p>
        </p:txBody>
      </p:sp>
      <p:pic>
        <p:nvPicPr>
          <p:cNvPr id="5" name="内容占位符 4">
            <a:extLst>
              <a:ext uri="{FF2B5EF4-FFF2-40B4-BE49-F238E27FC236}">
                <a16:creationId xmlns:a16="http://schemas.microsoft.com/office/drawing/2014/main" id="{D1F83EE2-071B-4BA7-9A1F-32FF59C92DE9}"/>
              </a:ext>
            </a:extLst>
          </p:cNvPr>
          <p:cNvPicPr>
            <a:picLocks noGrp="1" noChangeAspect="1"/>
          </p:cNvPicPr>
          <p:nvPr>
            <p:ph idx="1"/>
          </p:nvPr>
        </p:nvPicPr>
        <p:blipFill>
          <a:blip r:embed="rId3"/>
          <a:stretch>
            <a:fillRect/>
          </a:stretch>
        </p:blipFill>
        <p:spPr>
          <a:xfrm>
            <a:off x="838200" y="1975104"/>
            <a:ext cx="5571638" cy="3655124"/>
          </a:xfrm>
        </p:spPr>
      </p:pic>
      <p:pic>
        <p:nvPicPr>
          <p:cNvPr id="7" name="图片 6">
            <a:extLst>
              <a:ext uri="{FF2B5EF4-FFF2-40B4-BE49-F238E27FC236}">
                <a16:creationId xmlns:a16="http://schemas.microsoft.com/office/drawing/2014/main" id="{8AA848E6-904A-4ADF-9EB8-88235E7F67E6}"/>
              </a:ext>
            </a:extLst>
          </p:cNvPr>
          <p:cNvPicPr>
            <a:picLocks noChangeAspect="1"/>
          </p:cNvPicPr>
          <p:nvPr/>
        </p:nvPicPr>
        <p:blipFill>
          <a:blip r:embed="rId4"/>
          <a:stretch>
            <a:fillRect/>
          </a:stretch>
        </p:blipFill>
        <p:spPr>
          <a:xfrm>
            <a:off x="6409838" y="1941086"/>
            <a:ext cx="5379720" cy="3723160"/>
          </a:xfrm>
          <a:prstGeom prst="rect">
            <a:avLst/>
          </a:prstGeom>
        </p:spPr>
      </p:pic>
      <p:sp>
        <p:nvSpPr>
          <p:cNvPr id="9" name="文本框 8">
            <a:extLst>
              <a:ext uri="{FF2B5EF4-FFF2-40B4-BE49-F238E27FC236}">
                <a16:creationId xmlns:a16="http://schemas.microsoft.com/office/drawing/2014/main" id="{F62FD26F-A7A8-49F7-A666-163698861935}"/>
              </a:ext>
            </a:extLst>
          </p:cNvPr>
          <p:cNvSpPr txBox="1"/>
          <p:nvPr/>
        </p:nvSpPr>
        <p:spPr>
          <a:xfrm>
            <a:off x="1609238" y="5948662"/>
            <a:ext cx="10180320" cy="369332"/>
          </a:xfrm>
          <a:prstGeom prst="rect">
            <a:avLst/>
          </a:prstGeom>
          <a:noFill/>
        </p:spPr>
        <p:txBody>
          <a:bodyPr wrap="square">
            <a:spAutoFit/>
          </a:bodyPr>
          <a:lstStyle/>
          <a:p>
            <a:r>
              <a:rPr lang="en-US" altLang="zh-CN" dirty="0"/>
              <a:t>Figure 11, Figure 12 show the visualization results for prediction horizons of 15 minutes, 30 minutes</a:t>
            </a:r>
            <a:endParaRPr lang="zh-CN" altLang="en-US" dirty="0"/>
          </a:p>
        </p:txBody>
      </p:sp>
    </p:spTree>
    <p:extLst>
      <p:ext uri="{BB962C8B-B14F-4D97-AF65-F5344CB8AC3E}">
        <p14:creationId xmlns:p14="http://schemas.microsoft.com/office/powerpoint/2010/main" val="174670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47702-A34B-4D82-88CD-7B760C06B7D7}"/>
              </a:ext>
            </a:extLst>
          </p:cNvPr>
          <p:cNvSpPr>
            <a:spLocks noGrp="1"/>
          </p:cNvSpPr>
          <p:nvPr>
            <p:ph type="title"/>
          </p:nvPr>
        </p:nvSpPr>
        <p:spPr/>
        <p:txBody>
          <a:bodyPr/>
          <a:lstStyle/>
          <a:p>
            <a:r>
              <a:rPr lang="en-US" altLang="zh-CN" dirty="0"/>
              <a:t>Model Interpretation</a:t>
            </a:r>
            <a:endParaRPr lang="zh-CN" altLang="en-US" dirty="0"/>
          </a:p>
        </p:txBody>
      </p:sp>
      <p:sp>
        <p:nvSpPr>
          <p:cNvPr id="9" name="文本框 8">
            <a:extLst>
              <a:ext uri="{FF2B5EF4-FFF2-40B4-BE49-F238E27FC236}">
                <a16:creationId xmlns:a16="http://schemas.microsoft.com/office/drawing/2014/main" id="{F62FD26F-A7A8-49F7-A666-163698861935}"/>
              </a:ext>
            </a:extLst>
          </p:cNvPr>
          <p:cNvSpPr txBox="1"/>
          <p:nvPr/>
        </p:nvSpPr>
        <p:spPr>
          <a:xfrm>
            <a:off x="1609238" y="5948662"/>
            <a:ext cx="1018032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Figure 13, Figure 14 show the visualization results for prediction horizons of 45 minutes, 60 minutes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内容占位符 7">
            <a:extLst>
              <a:ext uri="{FF2B5EF4-FFF2-40B4-BE49-F238E27FC236}">
                <a16:creationId xmlns:a16="http://schemas.microsoft.com/office/drawing/2014/main" id="{951E3613-264F-4AAB-AADA-558615D3824F}"/>
              </a:ext>
            </a:extLst>
          </p:cNvPr>
          <p:cNvPicPr>
            <a:picLocks noGrp="1" noChangeAspect="1"/>
          </p:cNvPicPr>
          <p:nvPr>
            <p:ph idx="1"/>
          </p:nvPr>
        </p:nvPicPr>
        <p:blipFill>
          <a:blip r:embed="rId3"/>
          <a:stretch>
            <a:fillRect/>
          </a:stretch>
        </p:blipFill>
        <p:spPr>
          <a:xfrm>
            <a:off x="1312297" y="1747458"/>
            <a:ext cx="5038544" cy="3556168"/>
          </a:xfrm>
        </p:spPr>
      </p:pic>
      <p:pic>
        <p:nvPicPr>
          <p:cNvPr id="11" name="图片 10">
            <a:extLst>
              <a:ext uri="{FF2B5EF4-FFF2-40B4-BE49-F238E27FC236}">
                <a16:creationId xmlns:a16="http://schemas.microsoft.com/office/drawing/2014/main" id="{270C87F3-3C3F-4E0E-9A17-35A0C2B6C68D}"/>
              </a:ext>
            </a:extLst>
          </p:cNvPr>
          <p:cNvPicPr>
            <a:picLocks noChangeAspect="1"/>
          </p:cNvPicPr>
          <p:nvPr/>
        </p:nvPicPr>
        <p:blipFill>
          <a:blip r:embed="rId4"/>
          <a:stretch>
            <a:fillRect/>
          </a:stretch>
        </p:blipFill>
        <p:spPr>
          <a:xfrm>
            <a:off x="6699398" y="1747458"/>
            <a:ext cx="4827926" cy="3557035"/>
          </a:xfrm>
          <a:prstGeom prst="rect">
            <a:avLst/>
          </a:prstGeom>
        </p:spPr>
      </p:pic>
    </p:spTree>
    <p:extLst>
      <p:ext uri="{BB962C8B-B14F-4D97-AF65-F5344CB8AC3E}">
        <p14:creationId xmlns:p14="http://schemas.microsoft.com/office/powerpoint/2010/main" val="27867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BE854-6B7D-48DB-ACDE-E52DDCFC26C4}"/>
              </a:ext>
            </a:extLst>
          </p:cNvPr>
          <p:cNvSpPr>
            <a:spLocks noGrp="1"/>
          </p:cNvSpPr>
          <p:nvPr>
            <p:ph type="title"/>
          </p:nvPr>
        </p:nvSpPr>
        <p:spPr/>
        <p:txBody>
          <a:bodyPr/>
          <a:lstStyle/>
          <a:p>
            <a:r>
              <a:rPr lang="en-US" altLang="zh-CN" dirty="0"/>
              <a:t>Model Interpretation</a:t>
            </a:r>
            <a:endParaRPr lang="zh-CN" altLang="en-US" dirty="0"/>
          </a:p>
        </p:txBody>
      </p:sp>
      <p:sp>
        <p:nvSpPr>
          <p:cNvPr id="3" name="内容占位符 2">
            <a:extLst>
              <a:ext uri="{FF2B5EF4-FFF2-40B4-BE49-F238E27FC236}">
                <a16:creationId xmlns:a16="http://schemas.microsoft.com/office/drawing/2014/main" id="{5A88078E-3490-4B39-A5EB-32E8586A5D9A}"/>
              </a:ext>
            </a:extLst>
          </p:cNvPr>
          <p:cNvSpPr>
            <a:spLocks noGrp="1"/>
          </p:cNvSpPr>
          <p:nvPr>
            <p:ph idx="1"/>
          </p:nvPr>
        </p:nvSpPr>
        <p:spPr/>
        <p:txBody>
          <a:bodyPr>
            <a:normAutofit fontScale="92500" lnSpcReduction="10000"/>
          </a:bodyPr>
          <a:lstStyle/>
          <a:p>
            <a:r>
              <a:rPr lang="en-US" altLang="zh-CN" dirty="0"/>
              <a:t>(1) T-GCN model has poor prediction at local minimum / maximum. Conjecture: GCN defines a smoothing filter in Fourier domain and captures spatial features by continuously moving the filter, which leads to smoother peaks.</a:t>
            </a:r>
          </a:p>
          <a:p>
            <a:r>
              <a:rPr lang="en-US" altLang="zh-CN" dirty="0"/>
              <a:t>(2) There is a certain error between the actual traffic information and the predicted results, which is caused by the "zero taxi value". The zero value of taxi is the phenomenon of setting the traffic characteristic matrix with non-zero real value to zero.</a:t>
            </a:r>
          </a:p>
          <a:p>
            <a:r>
              <a:rPr lang="en-US" altLang="zh-CN" dirty="0"/>
              <a:t>(3) T-GCN model can capture the temporal and spatial characteristics and learn the change trend. It can detect the beginning and end of peak hours, and get the prediction results in a mode similar to the actual traffic speed.</a:t>
            </a:r>
            <a:endParaRPr lang="zh-CN" altLang="en-US" dirty="0"/>
          </a:p>
        </p:txBody>
      </p:sp>
    </p:spTree>
    <p:extLst>
      <p:ext uri="{BB962C8B-B14F-4D97-AF65-F5344CB8AC3E}">
        <p14:creationId xmlns:p14="http://schemas.microsoft.com/office/powerpoint/2010/main" val="109583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8955D-8DD1-44FB-9C0F-475835342525}"/>
              </a:ext>
            </a:extLst>
          </p:cNvPr>
          <p:cNvSpPr>
            <a:spLocks noGrp="1"/>
          </p:cNvSpPr>
          <p:nvPr>
            <p:ph type="title"/>
          </p:nvPr>
        </p:nvSpPr>
        <p:spPr/>
        <p:txBody>
          <a:bodyPr/>
          <a:lstStyle/>
          <a:p>
            <a:r>
              <a:rPr lang="en-US" altLang="zh-CN" dirty="0"/>
              <a:t>Spatial and Temporal Dependences</a:t>
            </a:r>
            <a:endParaRPr lang="zh-CN" altLang="en-US" dirty="0"/>
          </a:p>
        </p:txBody>
      </p:sp>
      <p:sp>
        <p:nvSpPr>
          <p:cNvPr id="3" name="内容占位符 2">
            <a:extLst>
              <a:ext uri="{FF2B5EF4-FFF2-40B4-BE49-F238E27FC236}">
                <a16:creationId xmlns:a16="http://schemas.microsoft.com/office/drawing/2014/main" id="{E7CDE9F8-49C5-440E-96EF-CF68F6DF9475}"/>
              </a:ext>
            </a:extLst>
          </p:cNvPr>
          <p:cNvSpPr>
            <a:spLocks noGrp="1"/>
          </p:cNvSpPr>
          <p:nvPr>
            <p:ph idx="1"/>
          </p:nvPr>
        </p:nvSpPr>
        <p:spPr>
          <a:xfrm>
            <a:off x="838201" y="1825625"/>
            <a:ext cx="4979504" cy="4351338"/>
          </a:xfrm>
        </p:spPr>
        <p:txBody>
          <a:bodyPr>
            <a:normAutofit/>
          </a:bodyPr>
          <a:lstStyle/>
          <a:p>
            <a:r>
              <a:rPr lang="en-US" altLang="zh-CN" dirty="0"/>
              <a:t> Spatial Dependences:</a:t>
            </a:r>
          </a:p>
          <a:p>
            <a:pPr marL="0" indent="0" algn="just">
              <a:buNone/>
            </a:pPr>
            <a:r>
              <a:rPr lang="en-US" altLang="zh-CN" dirty="0"/>
              <a:t>	</a:t>
            </a:r>
            <a:r>
              <a:rPr lang="en-US" altLang="zh-CN" sz="2000" dirty="0"/>
              <a:t>The change in traffic volume is dominated by the topological structure of the urban road network. The traffic status at upstream roads impact traffic status at downstream roads through the transfer effect, and the traffic status at downstream roads impact traffic status at upstream through the feedback effect.</a:t>
            </a:r>
            <a:endParaRPr lang="zh-CN" altLang="en-US" dirty="0"/>
          </a:p>
        </p:txBody>
      </p:sp>
      <p:pic>
        <p:nvPicPr>
          <p:cNvPr id="4" name="图片 3">
            <a:extLst>
              <a:ext uri="{FF2B5EF4-FFF2-40B4-BE49-F238E27FC236}">
                <a16:creationId xmlns:a16="http://schemas.microsoft.com/office/drawing/2014/main" id="{FF16903D-0082-4935-B0B1-474D6793B243}"/>
              </a:ext>
            </a:extLst>
          </p:cNvPr>
          <p:cNvPicPr>
            <a:picLocks noChangeAspect="1"/>
          </p:cNvPicPr>
          <p:nvPr/>
        </p:nvPicPr>
        <p:blipFill>
          <a:blip r:embed="rId3"/>
          <a:stretch>
            <a:fillRect/>
          </a:stretch>
        </p:blipFill>
        <p:spPr>
          <a:xfrm>
            <a:off x="6096000" y="1690688"/>
            <a:ext cx="5843638" cy="3804523"/>
          </a:xfrm>
          <a:prstGeom prst="rect">
            <a:avLst/>
          </a:prstGeom>
        </p:spPr>
      </p:pic>
      <p:sp>
        <p:nvSpPr>
          <p:cNvPr id="10" name="文本框 9">
            <a:extLst>
              <a:ext uri="{FF2B5EF4-FFF2-40B4-BE49-F238E27FC236}">
                <a16:creationId xmlns:a16="http://schemas.microsoft.com/office/drawing/2014/main" id="{3EC43E26-CCA4-4428-90BB-58AF34421B10}"/>
              </a:ext>
            </a:extLst>
          </p:cNvPr>
          <p:cNvSpPr txBox="1"/>
          <p:nvPr/>
        </p:nvSpPr>
        <p:spPr>
          <a:xfrm>
            <a:off x="6259467" y="5495211"/>
            <a:ext cx="6096000" cy="1200329"/>
          </a:xfrm>
          <a:prstGeom prst="rect">
            <a:avLst/>
          </a:prstGeom>
          <a:noFill/>
        </p:spPr>
        <p:txBody>
          <a:bodyPr wrap="square">
            <a:spAutoFit/>
          </a:bodyPr>
          <a:lstStyle/>
          <a:p>
            <a:r>
              <a:rPr lang="en-US" altLang="zh-CN" dirty="0"/>
              <a:t>Fig. 1. Spatial dependence is restricted by the topological structure of the road network. Due to the strong influence between adjacent roads, the short-term traffic flow similarity is changed from state ① to state ②  .</a:t>
            </a:r>
            <a:endParaRPr lang="zh-CN" altLang="en-US" dirty="0"/>
          </a:p>
        </p:txBody>
      </p:sp>
    </p:spTree>
    <p:extLst>
      <p:ext uri="{BB962C8B-B14F-4D97-AF65-F5344CB8AC3E}">
        <p14:creationId xmlns:p14="http://schemas.microsoft.com/office/powerpoint/2010/main" val="188339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AB34D76-B382-49EA-BCD3-C754D88ED589}"/>
              </a:ext>
            </a:extLst>
          </p:cNvPr>
          <p:cNvSpPr>
            <a:spLocks noGrp="1"/>
          </p:cNvSpPr>
          <p:nvPr>
            <p:ph type="title"/>
          </p:nvPr>
        </p:nvSpPr>
        <p:spPr>
          <a:xfrm>
            <a:off x="838200" y="365125"/>
            <a:ext cx="10515600" cy="1325563"/>
          </a:xfrm>
        </p:spPr>
        <p:txBody>
          <a:bodyPr/>
          <a:lstStyle/>
          <a:p>
            <a:r>
              <a:rPr lang="en-US" altLang="zh-CN" dirty="0"/>
              <a:t>Spatial and Temporal Dependences</a:t>
            </a:r>
            <a:endParaRPr lang="zh-CN" altLang="en-US" dirty="0"/>
          </a:p>
        </p:txBody>
      </p:sp>
      <p:sp>
        <p:nvSpPr>
          <p:cNvPr id="6" name="内容占位符 2">
            <a:extLst>
              <a:ext uri="{FF2B5EF4-FFF2-40B4-BE49-F238E27FC236}">
                <a16:creationId xmlns:a16="http://schemas.microsoft.com/office/drawing/2014/main" id="{ABE128BB-2C63-4E53-8F5B-69810D8BC7AD}"/>
              </a:ext>
            </a:extLst>
          </p:cNvPr>
          <p:cNvSpPr>
            <a:spLocks noGrp="1"/>
          </p:cNvSpPr>
          <p:nvPr>
            <p:ph idx="1"/>
          </p:nvPr>
        </p:nvSpPr>
        <p:spPr>
          <a:xfrm>
            <a:off x="838201" y="1825625"/>
            <a:ext cx="4979504" cy="4351338"/>
          </a:xfrm>
        </p:spPr>
        <p:txBody>
          <a:bodyPr>
            <a:normAutofit/>
          </a:bodyPr>
          <a:lstStyle/>
          <a:p>
            <a:r>
              <a:rPr lang="en-US" altLang="zh-CN" dirty="0"/>
              <a:t> Temporal Dependences:</a:t>
            </a:r>
          </a:p>
          <a:p>
            <a:pPr marL="0" indent="0" algn="just">
              <a:buNone/>
            </a:pPr>
            <a:r>
              <a:rPr lang="en-US" altLang="zh-CN" sz="2000" dirty="0"/>
              <a:t>     The traffic volume changes dynamically over time and is mainly reflected in </a:t>
            </a:r>
            <a:r>
              <a:rPr lang="en-US" altLang="zh-CN" sz="2000" b="1" dirty="0"/>
              <a:t>periodicity</a:t>
            </a:r>
            <a:r>
              <a:rPr lang="en-US" altLang="zh-CN" sz="2000" dirty="0"/>
              <a:t> and </a:t>
            </a:r>
            <a:r>
              <a:rPr lang="en-US" altLang="zh-CN" sz="2000" b="1" dirty="0"/>
              <a:t>trend</a:t>
            </a:r>
            <a:r>
              <a:rPr lang="en-US" altLang="zh-CN" sz="2000" dirty="0"/>
              <a:t>. For example, the traffic volume will be affected by the traffic condition of the previous moment or even longer.</a:t>
            </a:r>
            <a:endParaRPr lang="zh-CN" altLang="en-US" dirty="0"/>
          </a:p>
        </p:txBody>
      </p:sp>
      <p:pic>
        <p:nvPicPr>
          <p:cNvPr id="10" name="图片 9">
            <a:extLst>
              <a:ext uri="{FF2B5EF4-FFF2-40B4-BE49-F238E27FC236}">
                <a16:creationId xmlns:a16="http://schemas.microsoft.com/office/drawing/2014/main" id="{BE88378E-2113-4AB0-A1A3-EEFE167788E2}"/>
              </a:ext>
            </a:extLst>
          </p:cNvPr>
          <p:cNvPicPr>
            <a:picLocks noChangeAspect="1"/>
          </p:cNvPicPr>
          <p:nvPr/>
        </p:nvPicPr>
        <p:blipFill>
          <a:blip r:embed="rId3"/>
          <a:stretch>
            <a:fillRect/>
          </a:stretch>
        </p:blipFill>
        <p:spPr>
          <a:xfrm>
            <a:off x="6096000" y="1269937"/>
            <a:ext cx="5705475" cy="4238625"/>
          </a:xfrm>
          <a:prstGeom prst="rect">
            <a:avLst/>
          </a:prstGeom>
        </p:spPr>
      </p:pic>
      <p:sp>
        <p:nvSpPr>
          <p:cNvPr id="12" name="文本框 11">
            <a:extLst>
              <a:ext uri="{FF2B5EF4-FFF2-40B4-BE49-F238E27FC236}">
                <a16:creationId xmlns:a16="http://schemas.microsoft.com/office/drawing/2014/main" id="{AA5BB547-C8DF-4513-AF8E-CFC96B15F69F}"/>
              </a:ext>
            </a:extLst>
          </p:cNvPr>
          <p:cNvSpPr txBox="1"/>
          <p:nvPr/>
        </p:nvSpPr>
        <p:spPr>
          <a:xfrm>
            <a:off x="6374297" y="5292546"/>
            <a:ext cx="5549479" cy="1200329"/>
          </a:xfrm>
          <a:prstGeom prst="rect">
            <a:avLst/>
          </a:prstGeom>
          <a:noFill/>
        </p:spPr>
        <p:txBody>
          <a:bodyPr wrap="square">
            <a:spAutoFit/>
          </a:bodyPr>
          <a:lstStyle/>
          <a:p>
            <a:r>
              <a:rPr lang="en-US" altLang="zh-CN" dirty="0"/>
              <a:t>Fig. 2. (a) Periodicity. The traffic volume in the road changes periodically within one week. (b) Trend. The traffic volume in the road has tendency change within one day.</a:t>
            </a:r>
            <a:endParaRPr lang="zh-CN" altLang="en-US" dirty="0"/>
          </a:p>
        </p:txBody>
      </p:sp>
    </p:spTree>
    <p:extLst>
      <p:ext uri="{BB962C8B-B14F-4D97-AF65-F5344CB8AC3E}">
        <p14:creationId xmlns:p14="http://schemas.microsoft.com/office/powerpoint/2010/main" val="257725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2E76F-2ABB-4752-BCB8-31863FB68CEA}"/>
              </a:ext>
            </a:extLst>
          </p:cNvPr>
          <p:cNvSpPr>
            <a:spLocks noGrp="1"/>
          </p:cNvSpPr>
          <p:nvPr>
            <p:ph type="title"/>
          </p:nvPr>
        </p:nvSpPr>
        <p:spPr/>
        <p:txBody>
          <a:bodyPr/>
          <a:lstStyle/>
          <a:p>
            <a:r>
              <a:rPr lang="en-US" altLang="zh-CN" dirty="0"/>
              <a:t>Existing prediction models</a:t>
            </a:r>
            <a:endParaRPr lang="zh-CN" altLang="en-US" dirty="0"/>
          </a:p>
        </p:txBody>
      </p:sp>
      <p:sp>
        <p:nvSpPr>
          <p:cNvPr id="3" name="内容占位符 2">
            <a:extLst>
              <a:ext uri="{FF2B5EF4-FFF2-40B4-BE49-F238E27FC236}">
                <a16:creationId xmlns:a16="http://schemas.microsoft.com/office/drawing/2014/main" id="{24D0178E-998E-41B5-A301-318D1FC257BF}"/>
              </a:ext>
            </a:extLst>
          </p:cNvPr>
          <p:cNvSpPr>
            <a:spLocks noGrp="1"/>
          </p:cNvSpPr>
          <p:nvPr>
            <p:ph idx="1"/>
          </p:nvPr>
        </p:nvSpPr>
        <p:spPr>
          <a:xfrm>
            <a:off x="384046" y="1788033"/>
            <a:ext cx="5806441" cy="4351338"/>
          </a:xfrm>
        </p:spPr>
        <p:txBody>
          <a:bodyPr>
            <a:normAutofit/>
          </a:bodyPr>
          <a:lstStyle/>
          <a:p>
            <a:pPr marL="0" indent="0">
              <a:buNone/>
            </a:pPr>
            <a:r>
              <a:rPr lang="en-US" altLang="zh-CN" sz="2400" dirty="0"/>
              <a:t>Prediction model considering temporal dependences:</a:t>
            </a:r>
          </a:p>
          <a:p>
            <a:r>
              <a:rPr lang="en-US" altLang="zh-CN" sz="2400" dirty="0"/>
              <a:t>Autoregressive Integrated Moving Average (</a:t>
            </a:r>
            <a:r>
              <a:rPr lang="en-US" altLang="zh-CN" sz="2400" b="1" dirty="0"/>
              <a:t>ARIMA</a:t>
            </a:r>
            <a:r>
              <a:rPr lang="en-US" altLang="zh-CN" sz="2400" dirty="0"/>
              <a:t>) model</a:t>
            </a:r>
          </a:p>
          <a:p>
            <a:r>
              <a:rPr lang="en-US" altLang="zh-CN" sz="2400" dirty="0"/>
              <a:t>Kalman Filtering model</a:t>
            </a:r>
          </a:p>
          <a:p>
            <a:r>
              <a:rPr lang="en-US" altLang="zh-CN" sz="2400" dirty="0"/>
              <a:t>Support Vector Regression Machine (</a:t>
            </a:r>
            <a:r>
              <a:rPr lang="en-US" altLang="zh-CN" sz="2400" b="1" dirty="0"/>
              <a:t>SVRM</a:t>
            </a:r>
            <a:r>
              <a:rPr lang="en-US" altLang="zh-CN" sz="2400" dirty="0"/>
              <a:t>) model</a:t>
            </a:r>
          </a:p>
          <a:p>
            <a:r>
              <a:rPr lang="en-US" altLang="zh-CN" sz="2400" dirty="0"/>
              <a:t>Partial Neural Network model</a:t>
            </a:r>
          </a:p>
        </p:txBody>
      </p:sp>
      <p:sp>
        <p:nvSpPr>
          <p:cNvPr id="4" name="内容占位符 2">
            <a:extLst>
              <a:ext uri="{FF2B5EF4-FFF2-40B4-BE49-F238E27FC236}">
                <a16:creationId xmlns:a16="http://schemas.microsoft.com/office/drawing/2014/main" id="{9D3C12A7-6346-40A3-B079-5AEDAF86C99F}"/>
              </a:ext>
            </a:extLst>
          </p:cNvPr>
          <p:cNvSpPr txBox="1">
            <a:spLocks/>
          </p:cNvSpPr>
          <p:nvPr/>
        </p:nvSpPr>
        <p:spPr>
          <a:xfrm>
            <a:off x="6190487" y="1788033"/>
            <a:ext cx="58064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Prediction model considering spatial dependences:</a:t>
            </a:r>
          </a:p>
          <a:p>
            <a:r>
              <a:rPr lang="en-US" altLang="zh-CN" sz="2400" i="1" dirty="0"/>
              <a:t>“Deep </a:t>
            </a:r>
            <a:r>
              <a:rPr lang="en-US" altLang="zh-CN" sz="2400" i="1" dirty="0" err="1"/>
              <a:t>spatio</a:t>
            </a:r>
            <a:r>
              <a:rPr lang="en-US" altLang="zh-CN" sz="2400" i="1" dirty="0"/>
              <a:t>-temporal residual networks for citywide crowd flows prediction,”</a:t>
            </a:r>
          </a:p>
          <a:p>
            <a:r>
              <a:rPr lang="en-US" altLang="zh-CN" sz="2400" i="1" dirty="0"/>
              <a:t>“Short-term traffic flow forecasting with spatial-temporal correlation in a hybrid deep learning framework”</a:t>
            </a:r>
          </a:p>
          <a:p>
            <a:r>
              <a:rPr lang="en-US" altLang="zh-CN" dirty="0"/>
              <a:t> </a:t>
            </a:r>
            <a:r>
              <a:rPr lang="en-US" altLang="zh-CN" sz="2400" i="1" dirty="0"/>
              <a:t>“</a:t>
            </a:r>
            <a:r>
              <a:rPr lang="en-US" altLang="zh-CN" sz="2400" i="1" dirty="0" err="1"/>
              <a:t>Spatio</a:t>
            </a:r>
            <a:r>
              <a:rPr lang="en-US" altLang="zh-CN" sz="2400" i="1" dirty="0"/>
              <a:t>-temporal recurrent convolutional networks for traffic prediction in transportation networks”</a:t>
            </a:r>
            <a:endParaRPr lang="zh-CN" altLang="en-US" i="1" dirty="0"/>
          </a:p>
        </p:txBody>
      </p:sp>
    </p:spTree>
    <p:extLst>
      <p:ext uri="{BB962C8B-B14F-4D97-AF65-F5344CB8AC3E}">
        <p14:creationId xmlns:p14="http://schemas.microsoft.com/office/powerpoint/2010/main" val="239141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0C4E-A410-4CA0-AF29-94ECC4F4066A}"/>
              </a:ext>
            </a:extLst>
          </p:cNvPr>
          <p:cNvSpPr>
            <a:spLocks noGrp="1"/>
          </p:cNvSpPr>
          <p:nvPr>
            <p:ph type="title"/>
          </p:nvPr>
        </p:nvSpPr>
        <p:spPr/>
        <p:txBody>
          <a:bodyPr/>
          <a:lstStyle/>
          <a:p>
            <a:r>
              <a:rPr lang="en-US" altLang="zh-CN" dirty="0"/>
              <a:t>Contribution</a:t>
            </a:r>
            <a:endParaRPr lang="zh-CN" altLang="en-US" dirty="0"/>
          </a:p>
        </p:txBody>
      </p:sp>
      <p:sp>
        <p:nvSpPr>
          <p:cNvPr id="3" name="内容占位符 2">
            <a:extLst>
              <a:ext uri="{FF2B5EF4-FFF2-40B4-BE49-F238E27FC236}">
                <a16:creationId xmlns:a16="http://schemas.microsoft.com/office/drawing/2014/main" id="{30C9EAA6-A856-4F3C-B305-2BEEBF38DF45}"/>
              </a:ext>
            </a:extLst>
          </p:cNvPr>
          <p:cNvSpPr>
            <a:spLocks noGrp="1"/>
          </p:cNvSpPr>
          <p:nvPr>
            <p:ph idx="1"/>
          </p:nvPr>
        </p:nvSpPr>
        <p:spPr>
          <a:xfrm>
            <a:off x="838200" y="1825625"/>
            <a:ext cx="10707624" cy="4351338"/>
          </a:xfrm>
        </p:spPr>
        <p:txBody>
          <a:bodyPr/>
          <a:lstStyle/>
          <a:p>
            <a:pPr marL="0" indent="0" algn="just">
              <a:buNone/>
            </a:pPr>
            <a:r>
              <a:rPr lang="en-US" altLang="zh-CN" dirty="0"/>
              <a:t>    A new traffic forecasting method called the temporal graph convolutional network (T-GCN), which is used for traffic forecasting task based on urban road network.</a:t>
            </a:r>
          </a:p>
          <a:p>
            <a:pPr algn="just"/>
            <a:r>
              <a:rPr lang="en-US" altLang="zh-CN" dirty="0"/>
              <a:t>(1) T-GCN integrates </a:t>
            </a:r>
            <a:r>
              <a:rPr lang="en-US" altLang="zh-CN" b="1" dirty="0"/>
              <a:t>GCN</a:t>
            </a:r>
            <a:r>
              <a:rPr lang="en-US" altLang="zh-CN" dirty="0"/>
              <a:t> and </a:t>
            </a:r>
            <a:r>
              <a:rPr lang="en-US" altLang="zh-CN" b="1" dirty="0"/>
              <a:t>GRU</a:t>
            </a:r>
            <a:r>
              <a:rPr lang="en-US" altLang="zh-CN" dirty="0"/>
              <a:t>. GCN is used to capture the topological structure of road network and model the </a:t>
            </a:r>
            <a:r>
              <a:rPr lang="en-US" altLang="zh-CN" b="1" dirty="0"/>
              <a:t>spatial dependence.</a:t>
            </a:r>
            <a:r>
              <a:rPr lang="en-US" altLang="zh-CN" dirty="0"/>
              <a:t> GRU is used to capture the dynamic changes of road traffic data and to model the </a:t>
            </a:r>
            <a:r>
              <a:rPr lang="en-US" altLang="zh-CN" b="1" dirty="0"/>
              <a:t>temporal dependence</a:t>
            </a:r>
            <a:r>
              <a:rPr lang="en-US" altLang="zh-CN" dirty="0"/>
              <a:t>.  </a:t>
            </a:r>
          </a:p>
          <a:p>
            <a:r>
              <a:rPr lang="en-US" altLang="zh-CN" dirty="0"/>
              <a:t>(2) T-GCN model can be used not only for </a:t>
            </a:r>
            <a:r>
              <a:rPr lang="en-US" altLang="zh-CN" b="1" dirty="0"/>
              <a:t>short-term forecasting</a:t>
            </a:r>
            <a:r>
              <a:rPr lang="en-US" altLang="zh-CN" dirty="0"/>
              <a:t>, but also for long-term traffic forecasting.</a:t>
            </a:r>
            <a:endParaRPr lang="zh-CN" altLang="en-US" dirty="0"/>
          </a:p>
        </p:txBody>
      </p:sp>
    </p:spTree>
    <p:extLst>
      <p:ext uri="{BB962C8B-B14F-4D97-AF65-F5344CB8AC3E}">
        <p14:creationId xmlns:p14="http://schemas.microsoft.com/office/powerpoint/2010/main" val="195778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C5EDF-B814-4579-9E99-6505F738E230}"/>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A561F9B6-95F8-4830-A597-219D401FDEB2}"/>
              </a:ext>
            </a:extLst>
          </p:cNvPr>
          <p:cNvSpPr>
            <a:spLocks noGrp="1"/>
          </p:cNvSpPr>
          <p:nvPr>
            <p:ph idx="1"/>
          </p:nvPr>
        </p:nvSpPr>
        <p:spPr/>
        <p:txBody>
          <a:bodyPr/>
          <a:lstStyle/>
          <a:p>
            <a:r>
              <a:rPr lang="en-US" altLang="zh-CN" dirty="0"/>
              <a:t>Existing traffic forecasting methods can be divided into two categories:</a:t>
            </a:r>
          </a:p>
          <a:p>
            <a:pPr marL="0" indent="0">
              <a:buNone/>
            </a:pPr>
            <a:r>
              <a:rPr lang="en-US" altLang="zh-CN" dirty="0"/>
              <a:t>   the </a:t>
            </a:r>
            <a:r>
              <a:rPr lang="en-US" altLang="zh-CN" b="1" dirty="0"/>
              <a:t>model-driven approach </a:t>
            </a:r>
            <a:r>
              <a:rPr lang="en-US" altLang="zh-CN" dirty="0"/>
              <a:t>and the </a:t>
            </a:r>
            <a:r>
              <a:rPr lang="en-US" altLang="zh-CN" b="1" dirty="0"/>
              <a:t>data-driven approach</a:t>
            </a:r>
          </a:p>
          <a:p>
            <a:r>
              <a:rPr lang="en-US" altLang="zh-CN" dirty="0"/>
              <a:t>CNN is commonly used for Euclidean data such as images, regular grids, and so on. Such models cannot work under the context of an urban road network with a complex topological structure so in essence they cannot describe the spatial dependence properly.</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73245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1CAD6-C70F-4CC9-87B8-40DBFD4B10A3}"/>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39FDE0FA-46C1-4078-BD0D-F67EACD5A40E}"/>
              </a:ext>
            </a:extLst>
          </p:cNvPr>
          <p:cNvSpPr>
            <a:spLocks noGrp="1"/>
          </p:cNvSpPr>
          <p:nvPr>
            <p:ph idx="1"/>
          </p:nvPr>
        </p:nvSpPr>
        <p:spPr>
          <a:xfrm>
            <a:off x="838200" y="1825625"/>
            <a:ext cx="10683240" cy="4351338"/>
          </a:xfrm>
        </p:spPr>
        <p:txBody>
          <a:bodyPr/>
          <a:lstStyle/>
          <a:p>
            <a:r>
              <a:rPr lang="en-US" altLang="zh-CN" b="1" dirty="0"/>
              <a:t>The model-driven approach </a:t>
            </a:r>
            <a:r>
              <a:rPr lang="en-US" altLang="zh-CN" dirty="0"/>
              <a:t>mainly explains the instantaneous and steady-state relationships among </a:t>
            </a:r>
            <a:r>
              <a:rPr lang="en-US" altLang="zh-CN" i="1" dirty="0"/>
              <a:t>traffic volume, speed</a:t>
            </a:r>
            <a:r>
              <a:rPr lang="en-US" altLang="zh-CN" dirty="0"/>
              <a:t>, and </a:t>
            </a:r>
            <a:r>
              <a:rPr lang="en-US" altLang="zh-CN" i="1" dirty="0"/>
              <a:t>density</a:t>
            </a:r>
            <a:r>
              <a:rPr lang="en-US" altLang="zh-CN" dirty="0"/>
              <a:t>. Such methods require comprehensive and detailed system modeling based on prior knowledge.</a:t>
            </a:r>
          </a:p>
          <a:p>
            <a:r>
              <a:rPr lang="en-US" altLang="zh-CN" b="1" dirty="0"/>
              <a:t>Examples</a:t>
            </a:r>
            <a:r>
              <a:rPr lang="zh-CN" altLang="en-US" b="1" dirty="0"/>
              <a:t>：</a:t>
            </a:r>
            <a:endParaRPr lang="en-US" altLang="zh-CN" b="1" dirty="0"/>
          </a:p>
          <a:p>
            <a:pPr marL="0" indent="0">
              <a:buNone/>
            </a:pPr>
            <a:r>
              <a:rPr lang="en-US" altLang="zh-CN" dirty="0"/>
              <a:t>  Queuing theory model</a:t>
            </a:r>
          </a:p>
          <a:p>
            <a:pPr marL="0" indent="0">
              <a:buNone/>
            </a:pPr>
            <a:r>
              <a:rPr lang="en-US" altLang="zh-CN" dirty="0"/>
              <a:t>  The cell transmission model</a:t>
            </a:r>
          </a:p>
          <a:p>
            <a:pPr marL="0" indent="0">
              <a:buNone/>
            </a:pPr>
            <a:r>
              <a:rPr lang="en-US" altLang="zh-CN" dirty="0"/>
              <a:t>  Traffic velocity model</a:t>
            </a:r>
          </a:p>
          <a:p>
            <a:pPr marL="0" indent="0">
              <a:buNone/>
            </a:pPr>
            <a:r>
              <a:rPr lang="en-US" altLang="zh-CN" dirty="0"/>
              <a:t>  Microscopic fundamental diagram model</a:t>
            </a:r>
          </a:p>
          <a:p>
            <a:endParaRPr lang="zh-CN" altLang="en-US" dirty="0"/>
          </a:p>
        </p:txBody>
      </p:sp>
    </p:spTree>
    <p:extLst>
      <p:ext uri="{BB962C8B-B14F-4D97-AF65-F5344CB8AC3E}">
        <p14:creationId xmlns:p14="http://schemas.microsoft.com/office/powerpoint/2010/main" val="38110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C394E-AEB1-414B-BF14-2A108C5CC2F0}"/>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BA54BE3B-B230-4817-99BD-6FC5FCFC3CD7}"/>
              </a:ext>
            </a:extLst>
          </p:cNvPr>
          <p:cNvSpPr>
            <a:spLocks noGrp="1"/>
          </p:cNvSpPr>
          <p:nvPr>
            <p:ph idx="1"/>
          </p:nvPr>
        </p:nvSpPr>
        <p:spPr>
          <a:xfrm>
            <a:off x="838200" y="1813433"/>
            <a:ext cx="5917707" cy="4351338"/>
          </a:xfrm>
        </p:spPr>
        <p:txBody>
          <a:bodyPr>
            <a:normAutofit fontScale="92500" lnSpcReduction="20000"/>
          </a:bodyPr>
          <a:lstStyle/>
          <a:p>
            <a:r>
              <a:rPr lang="en-US" altLang="zh-CN" b="1" dirty="0"/>
              <a:t>Data-driven approaches </a:t>
            </a:r>
            <a:r>
              <a:rPr lang="en-US" altLang="zh-CN" dirty="0"/>
              <a:t>infer the variation tendency based on statistical regularity of the data and is eventually used to predict and evaluate the traffic state.</a:t>
            </a:r>
            <a:r>
              <a:rPr lang="zh-CN" altLang="en-US" dirty="0"/>
              <a:t> </a:t>
            </a:r>
            <a:endParaRPr lang="en-US" altLang="zh-CN" dirty="0"/>
          </a:p>
          <a:p>
            <a:r>
              <a:rPr lang="en-US" altLang="zh-CN" dirty="0"/>
              <a:t>Examples:</a:t>
            </a:r>
          </a:p>
          <a:p>
            <a:pPr marL="0" indent="0">
              <a:buNone/>
            </a:pPr>
            <a:r>
              <a:rPr lang="en-US" altLang="zh-CN" dirty="0"/>
              <a:t>   the historical average model (HA)</a:t>
            </a:r>
          </a:p>
          <a:p>
            <a:pPr marL="0" indent="0">
              <a:buNone/>
            </a:pPr>
            <a:r>
              <a:rPr lang="en-US" altLang="zh-CN" dirty="0"/>
              <a:t>   The time series model</a:t>
            </a:r>
          </a:p>
          <a:p>
            <a:pPr marL="0" indent="0">
              <a:buNone/>
            </a:pPr>
            <a:r>
              <a:rPr lang="en-US" altLang="zh-CN" dirty="0"/>
              <a:t>   the linear regression model  </a:t>
            </a:r>
          </a:p>
          <a:p>
            <a:pPr marL="0" indent="0">
              <a:buNone/>
            </a:pPr>
            <a:r>
              <a:rPr lang="en-US" altLang="zh-CN" dirty="0"/>
              <a:t>   the Kalman filtering model</a:t>
            </a:r>
          </a:p>
          <a:p>
            <a:pPr marL="0" indent="0">
              <a:buNone/>
            </a:pPr>
            <a:r>
              <a:rPr lang="en-US" altLang="zh-CN" dirty="0"/>
              <a:t>   the Autoregressive Integrate Moving    Average Model (ARIMA)</a:t>
            </a:r>
            <a:endParaRPr lang="zh-CN" altLang="en-US" dirty="0"/>
          </a:p>
        </p:txBody>
      </p:sp>
      <p:sp>
        <p:nvSpPr>
          <p:cNvPr id="4" name="内容占位符 2">
            <a:extLst>
              <a:ext uri="{FF2B5EF4-FFF2-40B4-BE49-F238E27FC236}">
                <a16:creationId xmlns:a16="http://schemas.microsoft.com/office/drawing/2014/main" id="{0E2C37D0-1B0C-4DD5-AAE6-4884A837F72F}"/>
              </a:ext>
            </a:extLst>
          </p:cNvPr>
          <p:cNvSpPr txBox="1">
            <a:spLocks/>
          </p:cNvSpPr>
          <p:nvPr/>
        </p:nvSpPr>
        <p:spPr>
          <a:xfrm>
            <a:off x="6928282" y="1690688"/>
            <a:ext cx="51216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Traditional parametric models:</a:t>
            </a:r>
          </a:p>
          <a:p>
            <a:pPr marL="0" indent="0">
              <a:buNone/>
            </a:pPr>
            <a:r>
              <a:rPr lang="en-US" altLang="zh-CN" dirty="0"/>
              <a:t>   the k-nearest neighbor model</a:t>
            </a:r>
          </a:p>
          <a:p>
            <a:pPr marL="0" indent="0">
              <a:buNone/>
            </a:pPr>
            <a:r>
              <a:rPr lang="en-US" altLang="zh-CN" dirty="0"/>
              <a:t>   the Fuzzy Logic model</a:t>
            </a:r>
          </a:p>
          <a:p>
            <a:pPr marL="0" indent="0">
              <a:buNone/>
            </a:pPr>
            <a:r>
              <a:rPr lang="en-US" altLang="zh-CN" dirty="0"/>
              <a:t>   the Bayesian network model</a:t>
            </a:r>
          </a:p>
          <a:p>
            <a:pPr marL="0" indent="0">
              <a:buNone/>
            </a:pPr>
            <a:r>
              <a:rPr lang="en-US" altLang="zh-CN" b="1" i="1" dirty="0"/>
              <a:t>   </a:t>
            </a:r>
            <a:r>
              <a:rPr lang="en-US" altLang="zh-CN" i="1" u="sng" dirty="0"/>
              <a:t>the neural network model</a:t>
            </a:r>
            <a:endParaRPr lang="zh-CN" altLang="en-US" i="1" u="sng" dirty="0"/>
          </a:p>
        </p:txBody>
      </p:sp>
    </p:spTree>
    <p:extLst>
      <p:ext uri="{BB962C8B-B14F-4D97-AF65-F5344CB8AC3E}">
        <p14:creationId xmlns:p14="http://schemas.microsoft.com/office/powerpoint/2010/main" val="10688741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1653</Words>
  <Application>Microsoft Office PowerPoint</Application>
  <PresentationFormat>宽屏</PresentationFormat>
  <Paragraphs>165</Paragraphs>
  <Slides>27</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T-GCN: A Temporal Graph Convolutional Network for Traffic Prediction</vt:lpstr>
      <vt:lpstr>Background</vt:lpstr>
      <vt:lpstr>Spatial and Temporal Dependences</vt:lpstr>
      <vt:lpstr>Spatial and Temporal Dependences</vt:lpstr>
      <vt:lpstr>Existing prediction models</vt:lpstr>
      <vt:lpstr>Contribution</vt:lpstr>
      <vt:lpstr>Related Work</vt:lpstr>
      <vt:lpstr>Related Work</vt:lpstr>
      <vt:lpstr>Related Work</vt:lpstr>
      <vt:lpstr>Problem Definition</vt:lpstr>
      <vt:lpstr>Problem Definition</vt:lpstr>
      <vt:lpstr>Framework Overview</vt:lpstr>
      <vt:lpstr>Spatial Dependence Modeling</vt:lpstr>
      <vt:lpstr>Function Expression</vt:lpstr>
      <vt:lpstr>Temporal Dependence Modeling</vt:lpstr>
      <vt:lpstr>Temporal Graph Convolutional Network</vt:lpstr>
      <vt:lpstr>Loss Function Expression</vt:lpstr>
      <vt:lpstr>Datasets</vt:lpstr>
      <vt:lpstr>Evaluation Metrics</vt:lpstr>
      <vt:lpstr>Result(hidden units)</vt:lpstr>
      <vt:lpstr>Result(High prediction precision.)</vt:lpstr>
      <vt:lpstr>Result(Spatio-temporal prediction capability)</vt:lpstr>
      <vt:lpstr>Result(Long-term prediction ability)</vt:lpstr>
      <vt:lpstr>Result(Perturbation Analysis and Robustness)</vt:lpstr>
      <vt:lpstr>Model Interpretation</vt:lpstr>
      <vt:lpstr>Model Interpretation</vt:lpstr>
      <vt:lpstr>Model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T-GCN: A Temporal Graph Convolutional Network for Traffic Prediction</dc:title>
  <dc:creator>李 扬</dc:creator>
  <cp:lastModifiedBy>李 扬</cp:lastModifiedBy>
  <cp:revision>41</cp:revision>
  <dcterms:created xsi:type="dcterms:W3CDTF">2021-03-30T13:41:11Z</dcterms:created>
  <dcterms:modified xsi:type="dcterms:W3CDTF">2021-06-14T07:19:31Z</dcterms:modified>
</cp:coreProperties>
</file>