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1" r:id="rId4"/>
    <p:sldId id="262" r:id="rId5"/>
    <p:sldId id="269" r:id="rId6"/>
    <p:sldId id="271" r:id="rId7"/>
    <p:sldId id="272" r:id="rId8"/>
    <p:sldId id="274" r:id="rId9"/>
    <p:sldId id="278" r:id="rId10"/>
    <p:sldId id="275" r:id="rId11"/>
    <p:sldId id="276" r:id="rId12"/>
    <p:sldId id="290" r:id="rId13"/>
    <p:sldId id="277" r:id="rId14"/>
    <p:sldId id="279" r:id="rId15"/>
    <p:sldId id="281" r:id="rId16"/>
    <p:sldId id="282" r:id="rId17"/>
    <p:sldId id="280" r:id="rId18"/>
    <p:sldId id="283" r:id="rId19"/>
    <p:sldId id="284" r:id="rId20"/>
    <p:sldId id="285" r:id="rId21"/>
    <p:sldId id="286" r:id="rId22"/>
    <p:sldId id="287" r:id="rId23"/>
    <p:sldId id="288"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51" autoAdjust="0"/>
  </p:normalViewPr>
  <p:slideViewPr>
    <p:cSldViewPr snapToGrid="0">
      <p:cViewPr varScale="1">
        <p:scale>
          <a:sx n="97" d="100"/>
          <a:sy n="97" d="100"/>
        </p:scale>
        <p:origin x="101"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E8FF4-864D-4BEA-9F44-2C84D41DA8B0}" type="datetimeFigureOut">
              <a:rPr lang="zh-CN" altLang="en-US" smtClean="0"/>
              <a:t>2021-06-14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36148-12F8-4294-B93E-D484A88EC3CE}" type="slidenum">
              <a:rPr lang="zh-CN" altLang="en-US" smtClean="0"/>
              <a:t>‹#›</a:t>
            </a:fld>
            <a:endParaRPr lang="zh-CN" altLang="en-US"/>
          </a:p>
        </p:txBody>
      </p:sp>
    </p:spTree>
    <p:extLst>
      <p:ext uri="{BB962C8B-B14F-4D97-AF65-F5344CB8AC3E}">
        <p14:creationId xmlns:p14="http://schemas.microsoft.com/office/powerpoint/2010/main" val="130529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2</a:t>
            </a:fld>
            <a:endParaRPr lang="zh-CN" altLang="en-US"/>
          </a:p>
        </p:txBody>
      </p:sp>
    </p:spTree>
    <p:extLst>
      <p:ext uri="{BB962C8B-B14F-4D97-AF65-F5344CB8AC3E}">
        <p14:creationId xmlns:p14="http://schemas.microsoft.com/office/powerpoint/2010/main" val="2369740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11</a:t>
            </a:fld>
            <a:endParaRPr lang="zh-CN" altLang="en-US"/>
          </a:p>
        </p:txBody>
      </p:sp>
    </p:spTree>
    <p:extLst>
      <p:ext uri="{BB962C8B-B14F-4D97-AF65-F5344CB8AC3E}">
        <p14:creationId xmlns:p14="http://schemas.microsoft.com/office/powerpoint/2010/main" val="1815546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12</a:t>
            </a:fld>
            <a:endParaRPr lang="zh-CN" altLang="en-US"/>
          </a:p>
        </p:txBody>
      </p:sp>
    </p:spTree>
    <p:extLst>
      <p:ext uri="{BB962C8B-B14F-4D97-AF65-F5344CB8AC3E}">
        <p14:creationId xmlns:p14="http://schemas.microsoft.com/office/powerpoint/2010/main" val="1913679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13</a:t>
            </a:fld>
            <a:endParaRPr lang="zh-CN" altLang="en-US"/>
          </a:p>
        </p:txBody>
      </p:sp>
    </p:spTree>
    <p:extLst>
      <p:ext uri="{BB962C8B-B14F-4D97-AF65-F5344CB8AC3E}">
        <p14:creationId xmlns:p14="http://schemas.microsoft.com/office/powerpoint/2010/main" val="278806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952B0-52F5-4B22-9DCD-947D3A865C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7608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952B0-52F5-4B22-9DCD-947D3A865C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15759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952B0-52F5-4B22-9DCD-947D3A865C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53583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17</a:t>
            </a:fld>
            <a:endParaRPr lang="zh-CN" altLang="en-US"/>
          </a:p>
        </p:txBody>
      </p:sp>
    </p:spTree>
    <p:extLst>
      <p:ext uri="{BB962C8B-B14F-4D97-AF65-F5344CB8AC3E}">
        <p14:creationId xmlns:p14="http://schemas.microsoft.com/office/powerpoint/2010/main" val="106719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18</a:t>
            </a:fld>
            <a:endParaRPr lang="zh-CN" altLang="en-US"/>
          </a:p>
        </p:txBody>
      </p:sp>
    </p:spTree>
    <p:extLst>
      <p:ext uri="{BB962C8B-B14F-4D97-AF65-F5344CB8AC3E}">
        <p14:creationId xmlns:p14="http://schemas.microsoft.com/office/powerpoint/2010/main" val="381201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19</a:t>
            </a:fld>
            <a:endParaRPr lang="zh-CN" altLang="en-US"/>
          </a:p>
        </p:txBody>
      </p:sp>
    </p:spTree>
    <p:extLst>
      <p:ext uri="{BB962C8B-B14F-4D97-AF65-F5344CB8AC3E}">
        <p14:creationId xmlns:p14="http://schemas.microsoft.com/office/powerpoint/2010/main" val="807058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20</a:t>
            </a:fld>
            <a:endParaRPr lang="zh-CN" altLang="en-US"/>
          </a:p>
        </p:txBody>
      </p:sp>
    </p:spTree>
    <p:extLst>
      <p:ext uri="{BB962C8B-B14F-4D97-AF65-F5344CB8AC3E}">
        <p14:creationId xmlns:p14="http://schemas.microsoft.com/office/powerpoint/2010/main" val="280034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3</a:t>
            </a:fld>
            <a:endParaRPr lang="zh-CN" altLang="en-US"/>
          </a:p>
        </p:txBody>
      </p:sp>
    </p:spTree>
    <p:extLst>
      <p:ext uri="{BB962C8B-B14F-4D97-AF65-F5344CB8AC3E}">
        <p14:creationId xmlns:p14="http://schemas.microsoft.com/office/powerpoint/2010/main" val="1190994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21</a:t>
            </a:fld>
            <a:endParaRPr lang="zh-CN" altLang="en-US"/>
          </a:p>
        </p:txBody>
      </p:sp>
    </p:spTree>
    <p:extLst>
      <p:ext uri="{BB962C8B-B14F-4D97-AF65-F5344CB8AC3E}">
        <p14:creationId xmlns:p14="http://schemas.microsoft.com/office/powerpoint/2010/main" val="4251812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22</a:t>
            </a:fld>
            <a:endParaRPr lang="zh-CN" altLang="en-US"/>
          </a:p>
        </p:txBody>
      </p:sp>
    </p:spTree>
    <p:extLst>
      <p:ext uri="{BB962C8B-B14F-4D97-AF65-F5344CB8AC3E}">
        <p14:creationId xmlns:p14="http://schemas.microsoft.com/office/powerpoint/2010/main" val="839498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24</a:t>
            </a:fld>
            <a:endParaRPr lang="zh-CN" altLang="en-US"/>
          </a:p>
        </p:txBody>
      </p:sp>
    </p:spTree>
    <p:extLst>
      <p:ext uri="{BB962C8B-B14F-4D97-AF65-F5344CB8AC3E}">
        <p14:creationId xmlns:p14="http://schemas.microsoft.com/office/powerpoint/2010/main" val="116269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4</a:t>
            </a:fld>
            <a:endParaRPr lang="zh-CN" altLang="en-US"/>
          </a:p>
        </p:txBody>
      </p:sp>
    </p:spTree>
    <p:extLst>
      <p:ext uri="{BB962C8B-B14F-4D97-AF65-F5344CB8AC3E}">
        <p14:creationId xmlns:p14="http://schemas.microsoft.com/office/powerpoint/2010/main" val="53557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952B0-52F5-4B22-9DCD-947D3A865C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444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952B0-52F5-4B22-9DCD-947D3A865C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466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7</a:t>
            </a:fld>
            <a:endParaRPr lang="zh-CN" altLang="en-US"/>
          </a:p>
        </p:txBody>
      </p:sp>
    </p:spTree>
    <p:extLst>
      <p:ext uri="{BB962C8B-B14F-4D97-AF65-F5344CB8AC3E}">
        <p14:creationId xmlns:p14="http://schemas.microsoft.com/office/powerpoint/2010/main" val="184544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8</a:t>
            </a:fld>
            <a:endParaRPr lang="zh-CN" altLang="en-US"/>
          </a:p>
        </p:txBody>
      </p:sp>
    </p:spTree>
    <p:extLst>
      <p:ext uri="{BB962C8B-B14F-4D97-AF65-F5344CB8AC3E}">
        <p14:creationId xmlns:p14="http://schemas.microsoft.com/office/powerpoint/2010/main" val="277817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236148-12F8-4294-B93E-D484A88EC3CE}" type="slidenum">
              <a:rPr lang="zh-CN" altLang="en-US" smtClean="0"/>
              <a:t>9</a:t>
            </a:fld>
            <a:endParaRPr lang="zh-CN" altLang="en-US"/>
          </a:p>
        </p:txBody>
      </p:sp>
    </p:spTree>
    <p:extLst>
      <p:ext uri="{BB962C8B-B14F-4D97-AF65-F5344CB8AC3E}">
        <p14:creationId xmlns:p14="http://schemas.microsoft.com/office/powerpoint/2010/main" val="179204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Time series </a:t>
                </a:r>
                <a:r>
                  <a:rPr lang="en-US" altLang="zh-CN" b="0" i="0">
                    <a:latin typeface="Cambria Math" panose="02040503050406030204" pitchFamily="18" charset="0"/>
                  </a:rPr>
                  <a:t>𝑥_𝑖</a:t>
                </a:r>
                <a:r>
                  <a:rPr lang="en-US" altLang="zh-CN" dirty="0"/>
                  <a:t>(</a:t>
                </a:r>
                <a:r>
                  <a:rPr lang="en-US" altLang="zh-CN" b="0" i="0">
                    <a:latin typeface="Cambria Math" panose="02040503050406030204" pitchFamily="18" charset="0"/>
                  </a:rPr>
                  <a:t>𝑖</a:t>
                </a:r>
                <a:r>
                  <a:rPr lang="en-US" altLang="zh-CN" dirty="0"/>
                  <a:t>= 1,2... , </a:t>
                </a:r>
                <a:r>
                  <a:rPr lang="en-US" altLang="zh-CN" b="0" i="0">
                    <a:latin typeface="Cambria Math" panose="02040503050406030204" pitchFamily="18" charset="0"/>
                  </a:rPr>
                  <a:t>𝑛</a:t>
                </a:r>
                <a:r>
                  <a:rPr lang="en-US" altLang="zh-CN" dirty="0"/>
                  <a:t>), where </a:t>
                </a:r>
                <a:r>
                  <a:rPr lang="en-US" altLang="zh-CN" b="0" i="0">
                    <a:latin typeface="Cambria Math" panose="02040503050406030204" pitchFamily="18" charset="0"/>
                  </a:rPr>
                  <a:t>𝑛</a:t>
                </a:r>
                <a:r>
                  <a:rPr lang="en-US" altLang="zh-CN" dirty="0"/>
                  <a:t> is the length of time series.</a:t>
                </a:r>
              </a:p>
            </p:txBody>
          </p:sp>
        </mc:Fallback>
      </mc:AlternateContent>
      <p:sp>
        <p:nvSpPr>
          <p:cNvPr id="4" name="灯片编号占位符 3"/>
          <p:cNvSpPr>
            <a:spLocks noGrp="1"/>
          </p:cNvSpPr>
          <p:nvPr>
            <p:ph type="sldNum" sz="quarter" idx="5"/>
          </p:nvPr>
        </p:nvSpPr>
        <p:spPr/>
        <p:txBody>
          <a:bodyPr/>
          <a:lstStyle/>
          <a:p>
            <a:fld id="{D1236148-12F8-4294-B93E-D484A88EC3CE}" type="slidenum">
              <a:rPr lang="zh-CN" altLang="en-US" smtClean="0"/>
              <a:t>10</a:t>
            </a:fld>
            <a:endParaRPr lang="zh-CN" altLang="en-US"/>
          </a:p>
        </p:txBody>
      </p:sp>
    </p:spTree>
    <p:extLst>
      <p:ext uri="{BB962C8B-B14F-4D97-AF65-F5344CB8AC3E}">
        <p14:creationId xmlns:p14="http://schemas.microsoft.com/office/powerpoint/2010/main" val="372714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5C785-50F9-4A5A-BBFC-4FDAD6FEE5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DE65D4-EFAE-45E0-886D-FCE0DC533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6C180B-A132-4EEB-992C-DA8ED6C3215A}"/>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AA16842C-39F1-4564-970F-E5C57148ED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4BE7E8-8F08-4B77-8DF6-9110AA7135D5}"/>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221374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58E25-2E09-44AD-9904-9690B24203F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408D00-014C-4B78-A46D-8882236934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60783F-901E-433E-A854-D36F54311D52}"/>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63AC0835-2175-4E77-9624-51DD08907E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BBD86-1C6A-41E1-A670-456A5161368E}"/>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297554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2D6404-73CE-4558-8C03-359196F8EA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A4E956-F3FF-4214-A49D-F8C653440D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00134A-F456-434A-875E-50870E5BF901}"/>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95ABB5DE-C719-4D63-9424-8B1EDBFD89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128F76-5A44-4B8C-BF3C-FDFD47D7C545}"/>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215149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A6299-B5CD-4E8D-8A76-025CE05A86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2825ED-A522-4D5C-8C35-9CDA3185FF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FEFF6E-20EF-473F-946F-59CE0D461F6D}"/>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B9439D85-E51C-4EE4-9CA8-91EC8253F9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EFEC28-CA3A-46EA-8DE0-AD0CEFE1E927}"/>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152440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EBDCD-AB98-4637-AE60-F67DD8BC1E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007FE3-BE27-428E-B9AC-CD21A0A9D4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4EF349-42B4-40F0-B7EB-32B5F755E65A}"/>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515B62E4-4D1B-41BB-A721-778C488DB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7A633A-AEFF-4601-8F7B-961C687CC994}"/>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1231598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B85E-A99E-4D43-9D93-1795F659E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23299-6230-4DFB-969F-434E9EB7C9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C13FA8-BA79-4796-B6B0-E4D00806AB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F1AA1D8-F563-46ED-BC9C-7561ED965FE4}"/>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6" name="页脚占位符 5">
            <a:extLst>
              <a:ext uri="{FF2B5EF4-FFF2-40B4-BE49-F238E27FC236}">
                <a16:creationId xmlns:a16="http://schemas.microsoft.com/office/drawing/2014/main" id="{01D744E6-63F5-4CF8-B799-D584F48979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F77BE8-D7B2-40F0-911F-02AEA0FB3247}"/>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258372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C90AB-89E5-47B3-8EF0-D7DF69048B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B84368-6F18-4A37-9948-DE25CFE5B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5EAFA9-CDF2-47A9-8A15-101A0516BCA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8E8FDC-B42D-4D5C-A680-54BCEFB2C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A50AF2-E70D-4D90-ACC0-ECFDB31086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53B663-F451-49E4-8C1B-D5E6CA624AA6}"/>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8" name="页脚占位符 7">
            <a:extLst>
              <a:ext uri="{FF2B5EF4-FFF2-40B4-BE49-F238E27FC236}">
                <a16:creationId xmlns:a16="http://schemas.microsoft.com/office/drawing/2014/main" id="{50CF6F7A-5806-418D-9DFD-80FA50CC70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61C8CE-0D2E-4B76-9A3C-4079A7E7C451}"/>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31222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6E1F4-1B77-4820-B0E7-333EE09C99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5FDFC9-DE19-43D6-8575-56B1C41AC327}"/>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4" name="页脚占位符 3">
            <a:extLst>
              <a:ext uri="{FF2B5EF4-FFF2-40B4-BE49-F238E27FC236}">
                <a16:creationId xmlns:a16="http://schemas.microsoft.com/office/drawing/2014/main" id="{4A9A3D41-B1EA-4980-96EA-4C8197F508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D480C2-5430-4514-8790-F65AF3188F98}"/>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379543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59A0FB-E23B-4E50-A4FA-2D0C7599949D}"/>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3" name="页脚占位符 2">
            <a:extLst>
              <a:ext uri="{FF2B5EF4-FFF2-40B4-BE49-F238E27FC236}">
                <a16:creationId xmlns:a16="http://schemas.microsoft.com/office/drawing/2014/main" id="{5D3B36A3-1CD6-413F-9B35-486E5AD74E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AB7C08-75C0-42F3-AA7A-3493D7EB85BC}"/>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422889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BCD9B-09AE-4B84-954F-DB42EDAC44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F8DD73-5E6D-4417-B829-6932A4742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A055D7-3681-4E6B-8074-65C3BE26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46FF2B-8EF9-4ED1-81B0-D6F5E3217AC9}"/>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6" name="页脚占位符 5">
            <a:extLst>
              <a:ext uri="{FF2B5EF4-FFF2-40B4-BE49-F238E27FC236}">
                <a16:creationId xmlns:a16="http://schemas.microsoft.com/office/drawing/2014/main" id="{363E021A-ECB6-4E15-A786-F6113EA880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A577F6-0A34-411E-A928-1469587CB25A}"/>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364843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9119F-47E3-4151-B269-CC67CDE0AD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DEC686-E181-4638-B65A-8F0A41FA4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9400EF-A7A1-4E68-9E96-BC3C278E3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CB8E65-F400-4654-A413-6BC5E3AF2396}"/>
              </a:ext>
            </a:extLst>
          </p:cNvPr>
          <p:cNvSpPr>
            <a:spLocks noGrp="1"/>
          </p:cNvSpPr>
          <p:nvPr>
            <p:ph type="dt" sz="half" idx="10"/>
          </p:nvPr>
        </p:nvSpPr>
        <p:spPr/>
        <p:txBody>
          <a:bodyPr/>
          <a:lstStyle/>
          <a:p>
            <a:fld id="{DE92618B-1521-4A97-B9D8-D96DE9E90A60}" type="datetimeFigureOut">
              <a:rPr lang="zh-CN" altLang="en-US" smtClean="0"/>
              <a:t>2021-06-14</a:t>
            </a:fld>
            <a:endParaRPr lang="zh-CN" altLang="en-US"/>
          </a:p>
        </p:txBody>
      </p:sp>
      <p:sp>
        <p:nvSpPr>
          <p:cNvPr id="6" name="页脚占位符 5">
            <a:extLst>
              <a:ext uri="{FF2B5EF4-FFF2-40B4-BE49-F238E27FC236}">
                <a16:creationId xmlns:a16="http://schemas.microsoft.com/office/drawing/2014/main" id="{0DA0D1A9-CFAC-46B5-9B3A-785813540B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D4762E-05B9-46F1-9BDE-61B624BC959B}"/>
              </a:ext>
            </a:extLst>
          </p:cNvPr>
          <p:cNvSpPr>
            <a:spLocks noGrp="1"/>
          </p:cNvSpPr>
          <p:nvPr>
            <p:ph type="sldNum" sz="quarter" idx="12"/>
          </p:nvPr>
        </p:nvSpPr>
        <p:spPr/>
        <p:txBody>
          <a:body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341013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0EF155-1C3C-42F7-AB00-C03D1481D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407D1B-A55E-4CC0-B3FB-F52308619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1B8F22-D3DB-4311-B251-6C40BAD0B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2618B-1521-4A97-B9D8-D96DE9E90A60}"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0D740C02-6C12-42E7-AB5B-63139EFA3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367C34-888A-4930-8A08-4385BA8F7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D6DCD-5F7C-425B-8AFC-1D7CE1AE60EF}" type="slidenum">
              <a:rPr lang="zh-CN" altLang="en-US" smtClean="0"/>
              <a:t>‹#›</a:t>
            </a:fld>
            <a:endParaRPr lang="zh-CN" altLang="en-US"/>
          </a:p>
        </p:txBody>
      </p:sp>
    </p:spTree>
    <p:extLst>
      <p:ext uri="{BB962C8B-B14F-4D97-AF65-F5344CB8AC3E}">
        <p14:creationId xmlns:p14="http://schemas.microsoft.com/office/powerpoint/2010/main" val="348438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B2AB0-63C5-40DE-9DB9-243399205576}"/>
              </a:ext>
            </a:extLst>
          </p:cNvPr>
          <p:cNvSpPr>
            <a:spLocks noGrp="1"/>
          </p:cNvSpPr>
          <p:nvPr>
            <p:ph type="ctrTitle"/>
          </p:nvPr>
        </p:nvSpPr>
        <p:spPr>
          <a:xfrm>
            <a:off x="89385" y="728915"/>
            <a:ext cx="11960047" cy="3621916"/>
          </a:xfrm>
        </p:spPr>
        <p:txBody>
          <a:bodyPr>
            <a:normAutofit fontScale="90000"/>
          </a:bodyPr>
          <a:lstStyle/>
          <a:p>
            <a:r>
              <a:rPr lang="en-US" altLang="zh-CN" sz="6600" b="1"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A3T-GCN:</a:t>
            </a:r>
            <a:r>
              <a:rPr lang="en-US" altLang="zh-CN" sz="6600" dirty="0">
                <a:ea typeface="宋体" panose="02010600030101010101" pitchFamily="2" charset="-122"/>
                <a:cs typeface="Microsoft Uighur" panose="02000000000000000000" pitchFamily="2" charset="-78"/>
              </a:rPr>
              <a:t> </a:t>
            </a:r>
            <a:br>
              <a:rPr lang="en-US" altLang="zh-CN" sz="6600" dirty="0">
                <a:ea typeface="宋体" panose="02010600030101010101" pitchFamily="2" charset="-122"/>
                <a:cs typeface="Microsoft Uighur" panose="02000000000000000000" pitchFamily="2" charset="-78"/>
              </a:rPr>
            </a:br>
            <a:r>
              <a:rPr lang="en-US" altLang="zh-CN" sz="6600" dirty="0">
                <a:ea typeface="宋体" panose="02010600030101010101" pitchFamily="2" charset="-122"/>
                <a:cs typeface="Microsoft Uighur" panose="02000000000000000000" pitchFamily="2" charset="-78"/>
              </a:rPr>
              <a:t>Attention Temporal </a:t>
            </a:r>
            <a:br>
              <a:rPr lang="en-US" altLang="zh-CN" sz="6600" dirty="0">
                <a:ea typeface="宋体" panose="02010600030101010101" pitchFamily="2" charset="-122"/>
                <a:cs typeface="Microsoft Uighur" panose="02000000000000000000" pitchFamily="2" charset="-78"/>
              </a:rPr>
            </a:br>
            <a:r>
              <a:rPr lang="en-US" altLang="zh-CN" sz="6600" dirty="0">
                <a:ea typeface="宋体" panose="02010600030101010101" pitchFamily="2" charset="-122"/>
                <a:cs typeface="Microsoft Uighur" panose="02000000000000000000" pitchFamily="2" charset="-78"/>
              </a:rPr>
              <a:t>Graph Convolutional Network</a:t>
            </a:r>
            <a:br>
              <a:rPr lang="en-US" altLang="zh-CN" sz="6600" dirty="0">
                <a:ea typeface="宋体" panose="02010600030101010101" pitchFamily="2" charset="-122"/>
                <a:cs typeface="Microsoft Uighur" panose="02000000000000000000" pitchFamily="2" charset="-78"/>
              </a:rPr>
            </a:br>
            <a:r>
              <a:rPr lang="en-US" altLang="zh-CN" sz="6600" dirty="0">
                <a:ea typeface="宋体" panose="02010600030101010101" pitchFamily="2" charset="-122"/>
                <a:cs typeface="Microsoft Uighur" panose="02000000000000000000" pitchFamily="2" charset="-78"/>
              </a:rPr>
              <a:t>for Traffic Forecasting</a:t>
            </a:r>
            <a:endParaRPr lang="zh-CN" altLang="en-US" sz="6600" dirty="0">
              <a:ea typeface="宋体" panose="02010600030101010101" pitchFamily="2" charset="-122"/>
              <a:cs typeface="Microsoft Uighur" panose="02000000000000000000" pitchFamily="2" charset="-78"/>
            </a:endParaRPr>
          </a:p>
        </p:txBody>
      </p:sp>
      <p:sp>
        <p:nvSpPr>
          <p:cNvPr id="5" name="文本框 4">
            <a:extLst>
              <a:ext uri="{FF2B5EF4-FFF2-40B4-BE49-F238E27FC236}">
                <a16:creationId xmlns:a16="http://schemas.microsoft.com/office/drawing/2014/main" id="{705E24B6-0A84-42B5-B0E6-CB2865610248}"/>
              </a:ext>
            </a:extLst>
          </p:cNvPr>
          <p:cNvSpPr txBox="1"/>
          <p:nvPr/>
        </p:nvSpPr>
        <p:spPr>
          <a:xfrm>
            <a:off x="893684" y="5205755"/>
            <a:ext cx="10404628" cy="923330"/>
          </a:xfrm>
          <a:prstGeom prst="rect">
            <a:avLst/>
          </a:prstGeom>
          <a:noFill/>
        </p:spPr>
        <p:txBody>
          <a:bodyPr wrap="square">
            <a:spAutoFit/>
          </a:bodyPr>
          <a:lstStyle/>
          <a:p>
            <a:r>
              <a:rPr lang="en-US" altLang="zh-CN" b="1" dirty="0"/>
              <a:t>Citation</a:t>
            </a:r>
            <a:r>
              <a:rPr lang="zh-CN" altLang="en-US" b="1" dirty="0"/>
              <a:t>：</a:t>
            </a:r>
            <a:endParaRPr lang="en-US" altLang="zh-CN" b="1" dirty="0"/>
          </a:p>
          <a:p>
            <a:r>
              <a:rPr lang="en-US" altLang="zh-CN" dirty="0"/>
              <a:t>Zhu, Jiawei, </a:t>
            </a:r>
            <a:r>
              <a:rPr lang="en-US" altLang="zh-CN" dirty="0" err="1"/>
              <a:t>Yujiao</a:t>
            </a:r>
            <a:r>
              <a:rPr lang="en-US" altLang="zh-CN" dirty="0"/>
              <a:t> Song, Ling Zhao and Haifeng Li. “A3T-GCN: Attention Temporal Graph Convolutional Network for Traffic Forecasting.” </a:t>
            </a:r>
            <a:r>
              <a:rPr lang="en-US" altLang="zh-CN" dirty="0" err="1"/>
              <a:t>ArXiv</a:t>
            </a:r>
            <a:r>
              <a:rPr lang="en-US" altLang="zh-CN" dirty="0"/>
              <a:t> abs/2006.11583 (2020).</a:t>
            </a:r>
            <a:endParaRPr lang="zh-CN" altLang="en-US" dirty="0"/>
          </a:p>
        </p:txBody>
      </p:sp>
    </p:spTree>
    <p:extLst>
      <p:ext uri="{BB962C8B-B14F-4D97-AF65-F5344CB8AC3E}">
        <p14:creationId xmlns:p14="http://schemas.microsoft.com/office/powerpoint/2010/main" val="3475573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0FBF3-4C72-433B-AB67-D6EF9D087B93}"/>
              </a:ext>
            </a:extLst>
          </p:cNvPr>
          <p:cNvSpPr>
            <a:spLocks noGrp="1"/>
          </p:cNvSpPr>
          <p:nvPr>
            <p:ph type="title"/>
          </p:nvPr>
        </p:nvSpPr>
        <p:spPr/>
        <p:txBody>
          <a:bodyPr/>
          <a:lstStyle/>
          <a:p>
            <a:r>
              <a:rPr lang="en-US" altLang="zh-CN" dirty="0"/>
              <a:t>Attention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82BC299-7268-4B58-A97E-7710A2BCE8CC}"/>
                  </a:ext>
                </a:extLst>
              </p:cNvPr>
              <p:cNvSpPr>
                <a:spLocks noGrp="1"/>
              </p:cNvSpPr>
              <p:nvPr>
                <p:ph idx="1"/>
              </p:nvPr>
            </p:nvSpPr>
            <p:spPr/>
            <p:txBody>
              <a:bodyPr>
                <a:normAutofit fontScale="85000" lnSpcReduction="20000"/>
              </a:bodyPr>
              <a:lstStyle/>
              <a:p>
                <a:pPr marL="0" indent="0">
                  <a:buNone/>
                </a:pPr>
                <a:r>
                  <a:rPr lang="en-US" altLang="zh-CN" dirty="0"/>
                  <a:t>   We use attention model to capture the global trend of traffic state to realize accurate traffic prediction.</a:t>
                </a:r>
              </a:p>
              <a:p>
                <a:endParaRPr lang="en-US" altLang="zh-CN" dirty="0"/>
              </a:p>
              <a:p>
                <a:pPr marL="0" indent="0">
                  <a:buNone/>
                </a:pPr>
                <a:r>
                  <a:rPr lang="en-US" altLang="zh-CN" dirty="0"/>
                  <a:t>The design process of soft attention model is as follows: </a:t>
                </a:r>
              </a:p>
              <a:p>
                <a:pPr marL="0" indent="0">
                  <a:buNone/>
                </a:pPr>
                <a:r>
                  <a:rPr lang="en-US" altLang="zh-CN" dirty="0"/>
                  <a:t>Considering a time series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a:t>
                </a:r>
                <a14:m>
                  <m:oMath xmlns:m="http://schemas.openxmlformats.org/officeDocument/2006/math">
                    <m:r>
                      <a:rPr lang="en-US" altLang="zh-CN" b="0" i="1" smtClean="0">
                        <a:latin typeface="Cambria Math" panose="02040503050406030204" pitchFamily="18" charset="0"/>
                      </a:rPr>
                      <m:t>𝑖</m:t>
                    </m:r>
                  </m:oMath>
                </a14:m>
                <a:r>
                  <a:rPr lang="en-US" altLang="zh-CN" dirty="0"/>
                  <a:t>= 1,2... , </a:t>
                </a:r>
                <a14:m>
                  <m:oMath xmlns:m="http://schemas.openxmlformats.org/officeDocument/2006/math">
                    <m:r>
                      <a:rPr lang="en-US" altLang="zh-CN" b="0" i="1" smtClean="0">
                        <a:latin typeface="Cambria Math" panose="02040503050406030204" pitchFamily="18" charset="0"/>
                      </a:rPr>
                      <m:t>𝑛</m:t>
                    </m:r>
                  </m:oMath>
                </a14:m>
                <a:r>
                  <a:rPr lang="en-US" altLang="zh-CN" dirty="0"/>
                  <a:t>), where </a:t>
                </a:r>
                <a14:m>
                  <m:oMath xmlns:m="http://schemas.openxmlformats.org/officeDocument/2006/math">
                    <m:r>
                      <a:rPr lang="en-US" altLang="zh-CN" b="0" i="1" smtClean="0">
                        <a:latin typeface="Cambria Math" panose="02040503050406030204" pitchFamily="18" charset="0"/>
                      </a:rPr>
                      <m:t>𝑛</m:t>
                    </m:r>
                  </m:oMath>
                </a14:m>
                <a:r>
                  <a:rPr lang="en-US" altLang="zh-CN" dirty="0"/>
                  <a:t> is the length of time series.</a:t>
                </a:r>
              </a:p>
              <a:p>
                <a:r>
                  <a:rPr lang="en-US" altLang="zh-CN" dirty="0"/>
                  <a:t>1) CNNs (and their variants) or RNNs (and their variants) are used to calculate the implicit state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en-US" altLang="zh-CN" dirty="0"/>
                  <a:t>(</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 </m:t>
                    </m:r>
                  </m:oMath>
                </a14:m>
                <a:r>
                  <a:rPr lang="en-US" altLang="zh-CN" dirty="0"/>
                  <a:t>=1, 2... , </a:t>
                </a:r>
                <a14:m>
                  <m:oMath xmlns:m="http://schemas.openxmlformats.org/officeDocument/2006/math">
                    <m:r>
                      <a:rPr lang="en-US" altLang="zh-CN" b="0" i="1" smtClean="0">
                        <a:latin typeface="Cambria Math" panose="02040503050406030204" pitchFamily="18" charset="0"/>
                      </a:rPr>
                      <m:t>𝑛</m:t>
                    </m:r>
                  </m:oMath>
                </a14:m>
                <a:r>
                  <a:rPr lang="en-US" altLang="zh-CN" dirty="0"/>
                  <a:t>), and is expressed as </a:t>
                </a:r>
                <a14:m>
                  <m:oMath xmlns:m="http://schemas.openxmlformats.org/officeDocument/2006/math">
                    <m:r>
                      <a:rPr lang="en-US" altLang="zh-CN" b="0" i="1" smtClean="0">
                        <a:latin typeface="Cambria Math" panose="02040503050406030204" pitchFamily="18" charset="0"/>
                      </a:rPr>
                      <m:t>𝐻</m:t>
                    </m:r>
                  </m:oMath>
                </a14:m>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𝑛</m:t>
                        </m:r>
                      </m:sub>
                    </m:sSub>
                  </m:oMath>
                </a14:m>
                <a:r>
                  <a:rPr lang="en-US" altLang="zh-CN" dirty="0"/>
                  <a:t>}. </a:t>
                </a:r>
              </a:p>
              <a:p>
                <a:r>
                  <a:rPr lang="en-US" altLang="zh-CN" dirty="0"/>
                  <a:t>2) A scoring function is designed to calculate the score/weight of each hidden state. </a:t>
                </a:r>
              </a:p>
              <a:p>
                <a:r>
                  <a:rPr lang="en-US" altLang="zh-CN" dirty="0"/>
                  <a:t>3) Design an attention function to calculate the context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sub>
                    </m:sSub>
                  </m:oMath>
                </a14:m>
                <a:r>
                  <a:rPr lang="en-US" altLang="zh-CN" dirty="0"/>
                  <a:t>) that can describe the global traffic change information. </a:t>
                </a:r>
              </a:p>
              <a:p>
                <a:r>
                  <a:rPr lang="en-US" altLang="zh-CN" dirty="0"/>
                  <a:t>4) Use the context vector to get the final output.</a:t>
                </a:r>
                <a:endParaRPr lang="zh-CN" altLang="en-US" dirty="0"/>
              </a:p>
            </p:txBody>
          </p:sp>
        </mc:Choice>
        <mc:Fallback xmlns="">
          <p:sp>
            <p:nvSpPr>
              <p:cNvPr id="3" name="内容占位符 2">
                <a:extLst>
                  <a:ext uri="{FF2B5EF4-FFF2-40B4-BE49-F238E27FC236}">
                    <a16:creationId xmlns:a16="http://schemas.microsoft.com/office/drawing/2014/main" id="{D82BC299-7268-4B58-A97E-7710A2BCE8CC}"/>
                  </a:ext>
                </a:extLst>
              </p:cNvPr>
              <p:cNvSpPr>
                <a:spLocks noGrp="1" noRot="1" noChangeAspect="1" noMove="1" noResize="1" noEditPoints="1" noAdjustHandles="1" noChangeArrowheads="1" noChangeShapeType="1" noTextEdit="1"/>
              </p:cNvSpPr>
              <p:nvPr>
                <p:ph idx="1"/>
              </p:nvPr>
            </p:nvSpPr>
            <p:spPr>
              <a:blipFill>
                <a:blip r:embed="rId3"/>
                <a:stretch>
                  <a:fillRect l="-928" t="-3081" r="-290" b="-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043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460F-BD3F-4E4C-B0CC-3F15EAF77A47}"/>
              </a:ext>
            </a:extLst>
          </p:cNvPr>
          <p:cNvSpPr>
            <a:spLocks noGrp="1"/>
          </p:cNvSpPr>
          <p:nvPr>
            <p:ph type="title"/>
          </p:nvPr>
        </p:nvSpPr>
        <p:spPr/>
        <p:txBody>
          <a:bodyPr/>
          <a:lstStyle/>
          <a:p>
            <a:r>
              <a:rPr lang="en-US" altLang="zh-CN" dirty="0"/>
              <a:t>Attention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4D1D4C-8567-4682-97FE-B9DF8B43B7E5}"/>
                  </a:ext>
                </a:extLst>
              </p:cNvPr>
              <p:cNvSpPr>
                <a:spLocks noGrp="1"/>
              </p:cNvSpPr>
              <p:nvPr>
                <p:ph idx="1"/>
              </p:nvPr>
            </p:nvSpPr>
            <p:spPr/>
            <p:txBody>
              <a:bodyPr>
                <a:normAutofit/>
              </a:bodyPr>
              <a:lstStyle/>
              <a:p>
                <a:endParaRPr lang="en-US" altLang="zh-CN" dirty="0"/>
              </a:p>
              <a:p>
                <a:endParaRPr lang="en-US" altLang="zh-CN" dirty="0"/>
              </a:p>
              <a:p>
                <a:endParaRPr lang="en-US" altLang="zh-CN" dirty="0"/>
              </a:p>
              <a:p>
                <a:pPr marL="0" indent="0">
                  <a:buNone/>
                </a:pP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a14:m>
                <a:r>
                  <a:rPr lang="en-US" altLang="zh-CN" dirty="0"/>
                  <a:t> and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en-US" altLang="zh-CN" dirty="0"/>
                  <a:t>are the weight and deviation of the first layer </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a14:m>
                <a:r>
                  <a:rPr lang="en-US" altLang="zh-CN" dirty="0"/>
                  <a:t> and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r>
                  <a:rPr lang="en-US" altLang="zh-CN" dirty="0"/>
                  <a:t>are the weight and deviation of the second layer</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oMath>
                </a14:m>
                <a:r>
                  <a:rPr lang="en-US" altLang="zh-CN" dirty="0"/>
                  <a:t>is the context vector</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oMath>
                </a14:m>
                <a:r>
                  <a:rPr lang="en-US" altLang="zh-CN" dirty="0"/>
                  <a:t> is the attention score.</a:t>
                </a:r>
                <a:endParaRPr lang="zh-CN" altLang="en-US" dirty="0"/>
              </a:p>
            </p:txBody>
          </p:sp>
        </mc:Choice>
        <mc:Fallback xmlns="">
          <p:sp>
            <p:nvSpPr>
              <p:cNvPr id="3" name="内容占位符 2">
                <a:extLst>
                  <a:ext uri="{FF2B5EF4-FFF2-40B4-BE49-F238E27FC236}">
                    <a16:creationId xmlns:a16="http://schemas.microsoft.com/office/drawing/2014/main" id="{F64D1D4C-8567-4682-97FE-B9DF8B43B7E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4AFEAA7-B811-46FA-A599-29BE82BB6B48}"/>
              </a:ext>
            </a:extLst>
          </p:cNvPr>
          <p:cNvPicPr>
            <a:picLocks noChangeAspect="1"/>
          </p:cNvPicPr>
          <p:nvPr/>
        </p:nvPicPr>
        <p:blipFill>
          <a:blip r:embed="rId4"/>
          <a:stretch>
            <a:fillRect/>
          </a:stretch>
        </p:blipFill>
        <p:spPr>
          <a:xfrm>
            <a:off x="1112149" y="1690688"/>
            <a:ext cx="5866626" cy="1608931"/>
          </a:xfrm>
          <a:prstGeom prst="rect">
            <a:avLst/>
          </a:prstGeom>
        </p:spPr>
      </p:pic>
      <p:pic>
        <p:nvPicPr>
          <p:cNvPr id="7" name="图片 6">
            <a:extLst>
              <a:ext uri="{FF2B5EF4-FFF2-40B4-BE49-F238E27FC236}">
                <a16:creationId xmlns:a16="http://schemas.microsoft.com/office/drawing/2014/main" id="{E0451759-FA2F-495B-992D-AA515B58ED81}"/>
              </a:ext>
            </a:extLst>
          </p:cNvPr>
          <p:cNvPicPr>
            <a:picLocks noChangeAspect="1"/>
          </p:cNvPicPr>
          <p:nvPr/>
        </p:nvPicPr>
        <p:blipFill>
          <a:blip r:embed="rId5"/>
          <a:stretch>
            <a:fillRect/>
          </a:stretch>
        </p:blipFill>
        <p:spPr>
          <a:xfrm>
            <a:off x="7252724" y="1976040"/>
            <a:ext cx="4429125" cy="1038225"/>
          </a:xfrm>
          <a:prstGeom prst="rect">
            <a:avLst/>
          </a:prstGeom>
        </p:spPr>
      </p:pic>
    </p:spTree>
    <p:extLst>
      <p:ext uri="{BB962C8B-B14F-4D97-AF65-F5344CB8AC3E}">
        <p14:creationId xmlns:p14="http://schemas.microsoft.com/office/powerpoint/2010/main" val="244609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A9E28-27E5-43B5-A6FD-69DF4C9E4977}"/>
              </a:ext>
            </a:extLst>
          </p:cNvPr>
          <p:cNvSpPr>
            <a:spLocks noGrp="1"/>
          </p:cNvSpPr>
          <p:nvPr>
            <p:ph type="title"/>
          </p:nvPr>
        </p:nvSpPr>
        <p:spPr/>
        <p:txBody>
          <a:bodyPr/>
          <a:lstStyle/>
          <a:p>
            <a:r>
              <a:rPr lang="en-US" altLang="zh-CN" dirty="0"/>
              <a:t>T-GCN Model</a:t>
            </a:r>
            <a:endParaRPr lang="zh-CN" altLang="en-US" dirty="0"/>
          </a:p>
        </p:txBody>
      </p:sp>
      <p:pic>
        <p:nvPicPr>
          <p:cNvPr id="9" name="图片 8">
            <a:extLst>
              <a:ext uri="{FF2B5EF4-FFF2-40B4-BE49-F238E27FC236}">
                <a16:creationId xmlns:a16="http://schemas.microsoft.com/office/drawing/2014/main" id="{E545BDDC-561F-425B-91DB-C8C1ACE363C0}"/>
              </a:ext>
            </a:extLst>
          </p:cNvPr>
          <p:cNvPicPr>
            <a:picLocks noChangeAspect="1"/>
          </p:cNvPicPr>
          <p:nvPr/>
        </p:nvPicPr>
        <p:blipFill>
          <a:blip r:embed="rId3"/>
          <a:stretch>
            <a:fillRect/>
          </a:stretch>
        </p:blipFill>
        <p:spPr>
          <a:xfrm>
            <a:off x="2239559" y="1918832"/>
            <a:ext cx="7712881" cy="2619699"/>
          </a:xfrm>
          <a:prstGeom prst="rect">
            <a:avLst/>
          </a:prstGeom>
        </p:spPr>
      </p:pic>
      <p:sp>
        <p:nvSpPr>
          <p:cNvPr id="11" name="文本框 10">
            <a:extLst>
              <a:ext uri="{FF2B5EF4-FFF2-40B4-BE49-F238E27FC236}">
                <a16:creationId xmlns:a16="http://schemas.microsoft.com/office/drawing/2014/main" id="{A6D6622B-1518-4CF2-8C62-374A9B7BF024}"/>
              </a:ext>
            </a:extLst>
          </p:cNvPr>
          <p:cNvSpPr txBox="1"/>
          <p:nvPr/>
        </p:nvSpPr>
        <p:spPr>
          <a:xfrm>
            <a:off x="1870197" y="4538531"/>
            <a:ext cx="845160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Fig. 6. The overall process of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spatio</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-temporal prediction. The right part represents the specific architecture of a T-GCN unit, GC represents graph convolution.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831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BF06C-65D0-4406-96A3-992144078513}"/>
              </a:ext>
            </a:extLst>
          </p:cNvPr>
          <p:cNvSpPr>
            <a:spLocks noGrp="1"/>
          </p:cNvSpPr>
          <p:nvPr>
            <p:ph type="title"/>
          </p:nvPr>
        </p:nvSpPr>
        <p:spPr/>
        <p:txBody>
          <a:bodyPr/>
          <a:lstStyle/>
          <a:p>
            <a:r>
              <a:rPr lang="en-US" altLang="zh-CN" dirty="0"/>
              <a:t>A3T-GCN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C2E1B2-5B18-4F63-970A-176DBB718F9A}"/>
                  </a:ext>
                </a:extLst>
              </p:cNvPr>
              <p:cNvSpPr>
                <a:spLocks noGrp="1"/>
              </p:cNvSpPr>
              <p:nvPr>
                <p:ph idx="1"/>
              </p:nvPr>
            </p:nvSpPr>
            <p:spPr>
              <a:xfrm>
                <a:off x="838199" y="1507572"/>
                <a:ext cx="10515600" cy="4866724"/>
              </a:xfrm>
            </p:spPr>
            <p:txBody>
              <a:bodyPr>
                <a:normAutofit lnSpcReduction="10000"/>
              </a:bodyPr>
              <a:lstStyle/>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sz="2000" dirty="0"/>
              </a:p>
              <a:p>
                <a:pPr marL="0" indent="0">
                  <a:buNone/>
                </a:pPr>
                <a:r>
                  <a:rPr lang="en-US" altLang="zh-CN" sz="2000" b="1" dirty="0"/>
                  <a:t>Step 1. </a:t>
                </a:r>
                <a:r>
                  <a:rPr lang="en-US" altLang="zh-CN" sz="1800" dirty="0"/>
                  <a:t>T-GCN model was established by combining GCN and GRU. </a:t>
                </a:r>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en-US" altLang="zh-CN" sz="1800" dirty="0"/>
                  <a:t>hidden states (</a:t>
                </a:r>
                <a14:m>
                  <m:oMath xmlns:m="http://schemas.openxmlformats.org/officeDocument/2006/math">
                    <m:r>
                      <a:rPr lang="en-US" altLang="zh-CN" sz="1800" i="1" dirty="0" smtClean="0">
                        <a:latin typeface="Cambria Math" panose="02040503050406030204" pitchFamily="18" charset="0"/>
                      </a:rPr>
                      <m:t>h</m:t>
                    </m:r>
                  </m:oMath>
                </a14:m>
                <a:r>
                  <a:rPr lang="en-US" altLang="zh-CN" sz="1800" dirty="0"/>
                  <a:t>) can be calculated from Equation (11), representing the </a:t>
                </a:r>
                <a:r>
                  <a:rPr lang="en-US" altLang="zh-CN" sz="1800" dirty="0" err="1"/>
                  <a:t>spatio</a:t>
                </a:r>
                <a:r>
                  <a:rPr lang="en-US" altLang="zh-CN" sz="1800" dirty="0"/>
                  <a:t>-temporal characteristics: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h</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 </m:t>
                    </m:r>
                  </m:oMath>
                </a14:m>
                <a:r>
                  <a:rPr lang="en-US" altLang="zh-CN" sz="1800" dirty="0"/>
                  <a:t>,... ,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h</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Sub>
                  </m:oMath>
                </a14:m>
                <a:r>
                  <a:rPr lang="en-US" altLang="zh-CN" sz="1800" dirty="0"/>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h</m:t>
                        </m:r>
                      </m:e>
                      <m:sub>
                        <m:r>
                          <a:rPr lang="en-US" altLang="zh-CN" sz="1800" b="0" i="1" smtClean="0">
                            <a:latin typeface="Cambria Math" panose="02040503050406030204" pitchFamily="18" charset="0"/>
                          </a:rPr>
                          <m:t>𝑡</m:t>
                        </m:r>
                      </m:sub>
                    </m:sSub>
                  </m:oMath>
                </a14:m>
                <a:r>
                  <a:rPr lang="en-US" altLang="zh-CN" sz="1800" dirty="0"/>
                  <a:t>}.</a:t>
                </a:r>
              </a:p>
              <a:p>
                <a:pPr marL="0" indent="0">
                  <a:buNone/>
                </a:pPr>
                <a:r>
                  <a:rPr lang="en-US" altLang="zh-CN" sz="1800" b="1" dirty="0"/>
                  <a:t>Step 2. </a:t>
                </a:r>
                <a:r>
                  <a:rPr lang="en-US" altLang="zh-CN" sz="1800" dirty="0"/>
                  <a:t>Implicit input into the attention model, the context vector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𝑡</m:t>
                        </m:r>
                      </m:sub>
                    </m:sSub>
                  </m:oMath>
                </a14:m>
                <a:r>
                  <a:rPr lang="en-US" altLang="zh-CN" sz="1800" dirty="0"/>
                  <a:t> covering the global traffic change information is obtained.</a:t>
                </a:r>
              </a:p>
              <a:p>
                <a:pPr marL="0" indent="0">
                  <a:buNone/>
                </a:pPr>
                <a:r>
                  <a:rPr lang="en-US" altLang="zh-CN" sz="1800" b="1" dirty="0"/>
                  <a:t>Step 3. </a:t>
                </a:r>
                <a:r>
                  <a:rPr lang="en-US" altLang="zh-CN" sz="1800" dirty="0"/>
                  <a:t>The prediction results are output by the full connection layer.</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A0C2E1B2-5B18-4F63-970A-176DBB718F9A}"/>
                  </a:ext>
                </a:extLst>
              </p:cNvPr>
              <p:cNvSpPr>
                <a:spLocks noGrp="1" noRot="1" noChangeAspect="1" noMove="1" noResize="1" noEditPoints="1" noAdjustHandles="1" noChangeArrowheads="1" noChangeShapeType="1" noTextEdit="1"/>
              </p:cNvSpPr>
              <p:nvPr>
                <p:ph idx="1"/>
              </p:nvPr>
            </p:nvSpPr>
            <p:spPr>
              <a:xfrm>
                <a:off x="838199" y="1507572"/>
                <a:ext cx="10515600" cy="4866724"/>
              </a:xfrm>
              <a:blipFill>
                <a:blip r:embed="rId3"/>
                <a:stretch>
                  <a:fillRect l="-58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20C0812-9EC3-4B42-9DB6-13C42E0D9F32}"/>
              </a:ext>
            </a:extLst>
          </p:cNvPr>
          <p:cNvPicPr>
            <a:picLocks noChangeAspect="1"/>
          </p:cNvPicPr>
          <p:nvPr/>
        </p:nvPicPr>
        <p:blipFill>
          <a:blip r:embed="rId4"/>
          <a:stretch>
            <a:fillRect/>
          </a:stretch>
        </p:blipFill>
        <p:spPr>
          <a:xfrm>
            <a:off x="838200" y="1412392"/>
            <a:ext cx="10515601" cy="3014121"/>
          </a:xfrm>
          <a:prstGeom prst="rect">
            <a:avLst/>
          </a:prstGeom>
        </p:spPr>
      </p:pic>
    </p:spTree>
    <p:extLst>
      <p:ext uri="{BB962C8B-B14F-4D97-AF65-F5344CB8AC3E}">
        <p14:creationId xmlns:p14="http://schemas.microsoft.com/office/powerpoint/2010/main" val="270580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2402-096C-4969-B82F-1C844DEA4B60}"/>
              </a:ext>
            </a:extLst>
          </p:cNvPr>
          <p:cNvSpPr>
            <a:spLocks noGrp="1"/>
          </p:cNvSpPr>
          <p:nvPr>
            <p:ph type="title"/>
          </p:nvPr>
        </p:nvSpPr>
        <p:spPr/>
        <p:txBody>
          <a:bodyPr/>
          <a:lstStyle/>
          <a:p>
            <a:r>
              <a:rPr lang="en-US" altLang="zh-CN" dirty="0"/>
              <a:t>Loss Function </a:t>
            </a:r>
            <a:endParaRPr lang="zh-CN" altLang="en-US" dirty="0"/>
          </a:p>
        </p:txBody>
      </p:sp>
      <p:pic>
        <p:nvPicPr>
          <p:cNvPr id="11" name="内容占位符 10">
            <a:extLst>
              <a:ext uri="{FF2B5EF4-FFF2-40B4-BE49-F238E27FC236}">
                <a16:creationId xmlns:a16="http://schemas.microsoft.com/office/drawing/2014/main" id="{B8E76559-9CCE-41E6-AB1E-C9DB28D12440}"/>
              </a:ext>
            </a:extLst>
          </p:cNvPr>
          <p:cNvPicPr>
            <a:picLocks noGrp="1" noChangeAspect="1"/>
          </p:cNvPicPr>
          <p:nvPr>
            <p:ph idx="1"/>
          </p:nvPr>
        </p:nvPicPr>
        <p:blipFill>
          <a:blip r:embed="rId3"/>
          <a:stretch>
            <a:fillRect/>
          </a:stretch>
        </p:blipFill>
        <p:spPr>
          <a:xfrm>
            <a:off x="1707450" y="3083605"/>
            <a:ext cx="6619685" cy="1193601"/>
          </a:xfrm>
        </p:spPr>
      </p:pic>
      <p:cxnSp>
        <p:nvCxnSpPr>
          <p:cNvPr id="13" name="直接箭头连接符 12">
            <a:extLst>
              <a:ext uri="{FF2B5EF4-FFF2-40B4-BE49-F238E27FC236}">
                <a16:creationId xmlns:a16="http://schemas.microsoft.com/office/drawing/2014/main" id="{46B8289C-7EB6-4675-9D2C-ACAD89B4D7FF}"/>
              </a:ext>
            </a:extLst>
          </p:cNvPr>
          <p:cNvCxnSpPr/>
          <p:nvPr/>
        </p:nvCxnSpPr>
        <p:spPr>
          <a:xfrm>
            <a:off x="4035552" y="3950208"/>
            <a:ext cx="0" cy="463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9D13465-A39D-4E3B-ACD6-22DEDC49D09A}"/>
              </a:ext>
            </a:extLst>
          </p:cNvPr>
          <p:cNvSpPr txBox="1"/>
          <p:nvPr/>
        </p:nvSpPr>
        <p:spPr>
          <a:xfrm>
            <a:off x="3133444" y="4446688"/>
            <a:ext cx="18838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Real traffic speed</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AAFD0DC9-91B0-4EFB-9E7E-17418C1B18CD}"/>
              </a:ext>
            </a:extLst>
          </p:cNvPr>
          <p:cNvSpPr txBox="1"/>
          <p:nvPr/>
        </p:nvSpPr>
        <p:spPr>
          <a:xfrm>
            <a:off x="3968082" y="2418236"/>
            <a:ext cx="24032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Predicted traffic speed</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6" name="直接箭头连接符 15">
            <a:extLst>
              <a:ext uri="{FF2B5EF4-FFF2-40B4-BE49-F238E27FC236}">
                <a16:creationId xmlns:a16="http://schemas.microsoft.com/office/drawing/2014/main" id="{720B7C97-A2B4-4D6B-BDDC-5C21A886D536}"/>
              </a:ext>
            </a:extLst>
          </p:cNvPr>
          <p:cNvCxnSpPr>
            <a:cxnSpLocks/>
          </p:cNvCxnSpPr>
          <p:nvPr/>
        </p:nvCxnSpPr>
        <p:spPr>
          <a:xfrm flipV="1">
            <a:off x="5254752" y="2804160"/>
            <a:ext cx="0" cy="379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A7A04B-62FB-4CAC-B522-E79B1D3BB711}"/>
              </a:ext>
            </a:extLst>
          </p:cNvPr>
          <p:cNvCxnSpPr/>
          <p:nvPr/>
        </p:nvCxnSpPr>
        <p:spPr>
          <a:xfrm>
            <a:off x="7479792" y="3922207"/>
            <a:ext cx="0" cy="463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4DED98A-FF77-499C-95D8-37EBBA020DFC}"/>
              </a:ext>
            </a:extLst>
          </p:cNvPr>
          <p:cNvSpPr txBox="1"/>
          <p:nvPr/>
        </p:nvSpPr>
        <p:spPr>
          <a:xfrm>
            <a:off x="5923535" y="4349765"/>
            <a:ext cx="340189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L2 regularization term that helps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to avoid an over fitting problem</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文本框 21">
            <a:extLst>
              <a:ext uri="{FF2B5EF4-FFF2-40B4-BE49-F238E27FC236}">
                <a16:creationId xmlns:a16="http://schemas.microsoft.com/office/drawing/2014/main" id="{55743568-034E-406B-8FB3-26BEB418A614}"/>
              </a:ext>
            </a:extLst>
          </p:cNvPr>
          <p:cNvSpPr txBox="1"/>
          <p:nvPr/>
        </p:nvSpPr>
        <p:spPr>
          <a:xfrm>
            <a:off x="6270923" y="2612268"/>
            <a:ext cx="1984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 hyperparameter</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3" name="直接箭头连接符 22">
            <a:extLst>
              <a:ext uri="{FF2B5EF4-FFF2-40B4-BE49-F238E27FC236}">
                <a16:creationId xmlns:a16="http://schemas.microsoft.com/office/drawing/2014/main" id="{3D2BA4C6-FD19-498F-B50D-AA3010593836}"/>
              </a:ext>
            </a:extLst>
          </p:cNvPr>
          <p:cNvCxnSpPr>
            <a:cxnSpLocks/>
          </p:cNvCxnSpPr>
          <p:nvPr/>
        </p:nvCxnSpPr>
        <p:spPr>
          <a:xfrm flipV="1">
            <a:off x="6748272" y="2993829"/>
            <a:ext cx="0" cy="379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972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0F37-0025-4440-B8B7-4EE983DA03B8}"/>
              </a:ext>
            </a:extLst>
          </p:cNvPr>
          <p:cNvSpPr>
            <a:spLocks noGrp="1"/>
          </p:cNvSpPr>
          <p:nvPr>
            <p:ph type="title"/>
          </p:nvPr>
        </p:nvSpPr>
        <p:spPr/>
        <p:txBody>
          <a:bodyPr/>
          <a:lstStyle/>
          <a:p>
            <a:r>
              <a:rPr lang="en-US" altLang="zh-CN" dirty="0"/>
              <a:t>Data Description</a:t>
            </a:r>
            <a:endParaRPr lang="zh-CN" altLang="en-US" dirty="0"/>
          </a:p>
        </p:txBody>
      </p:sp>
      <p:sp>
        <p:nvSpPr>
          <p:cNvPr id="3" name="内容占位符 2">
            <a:extLst>
              <a:ext uri="{FF2B5EF4-FFF2-40B4-BE49-F238E27FC236}">
                <a16:creationId xmlns:a16="http://schemas.microsoft.com/office/drawing/2014/main" id="{172AE792-3BA1-4697-A212-FA812AA3BDBB}"/>
              </a:ext>
            </a:extLst>
          </p:cNvPr>
          <p:cNvSpPr>
            <a:spLocks noGrp="1"/>
          </p:cNvSpPr>
          <p:nvPr>
            <p:ph idx="1"/>
          </p:nvPr>
        </p:nvSpPr>
        <p:spPr/>
        <p:txBody>
          <a:bodyPr>
            <a:normAutofit lnSpcReduction="10000"/>
          </a:bodyPr>
          <a:lstStyle/>
          <a:p>
            <a:r>
              <a:rPr lang="en-US" altLang="zh-CN" dirty="0"/>
              <a:t>SZ-taxi </a:t>
            </a:r>
          </a:p>
          <a:p>
            <a:pPr marL="0" indent="0" algn="just">
              <a:buNone/>
            </a:pPr>
            <a:r>
              <a:rPr lang="en-US" altLang="zh-CN" dirty="0"/>
              <a:t>  156 roads (nodes), and summarize the flow rate every 15 minutes.               Adjacency matrix a [156,156].</a:t>
            </a:r>
          </a:p>
          <a:p>
            <a:pPr marL="0" indent="0">
              <a:buNone/>
            </a:pPr>
            <a:r>
              <a:rPr lang="en-US" altLang="zh-CN" dirty="0"/>
              <a:t>characteristic matrix X [156,15]. </a:t>
            </a:r>
          </a:p>
          <a:p>
            <a:r>
              <a:rPr lang="en-US" altLang="zh-CN" dirty="0"/>
              <a:t>Los-loop</a:t>
            </a:r>
            <a:r>
              <a:rPr lang="zh-CN" altLang="en-US" dirty="0"/>
              <a:t> </a:t>
            </a:r>
            <a:endParaRPr lang="en-US" altLang="zh-CN" dirty="0"/>
          </a:p>
          <a:p>
            <a:pPr marL="0" indent="0">
              <a:buNone/>
            </a:pPr>
            <a:r>
              <a:rPr lang="en-US" altLang="zh-CN" dirty="0"/>
              <a:t>  A[207,207],X [207,5].</a:t>
            </a:r>
          </a:p>
          <a:p>
            <a:pPr marL="0" indent="0">
              <a:buNone/>
            </a:pPr>
            <a:endParaRPr lang="en-US" altLang="zh-CN" dirty="0"/>
          </a:p>
          <a:p>
            <a:r>
              <a:rPr lang="en-US" altLang="zh-CN" dirty="0"/>
              <a:t>Data set partition: 80% for training, 20% for testing.</a:t>
            </a:r>
          </a:p>
          <a:p>
            <a:r>
              <a:rPr lang="en-US" altLang="zh-CN" dirty="0"/>
              <a:t>Prediction Goal: the flow rate after 15, 30, 45 and 60 minutes.</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96002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C339D-BDC9-42E4-9343-4F30F6337F90}"/>
              </a:ext>
            </a:extLst>
          </p:cNvPr>
          <p:cNvSpPr>
            <a:spLocks noGrp="1"/>
          </p:cNvSpPr>
          <p:nvPr>
            <p:ph type="title"/>
          </p:nvPr>
        </p:nvSpPr>
        <p:spPr/>
        <p:txBody>
          <a:bodyPr/>
          <a:lstStyle/>
          <a:p>
            <a:r>
              <a:rPr lang="en-US" altLang="zh-CN" dirty="0"/>
              <a:t>Evaluation Metrics</a:t>
            </a:r>
            <a:endParaRPr lang="zh-CN" altLang="en-US" dirty="0"/>
          </a:p>
        </p:txBody>
      </p:sp>
      <p:pic>
        <p:nvPicPr>
          <p:cNvPr id="11" name="图片 10">
            <a:extLst>
              <a:ext uri="{FF2B5EF4-FFF2-40B4-BE49-F238E27FC236}">
                <a16:creationId xmlns:a16="http://schemas.microsoft.com/office/drawing/2014/main" id="{32708EB2-F38F-4B47-9F6D-758E4B20B005}"/>
              </a:ext>
            </a:extLst>
          </p:cNvPr>
          <p:cNvPicPr>
            <a:picLocks noChangeAspect="1"/>
          </p:cNvPicPr>
          <p:nvPr/>
        </p:nvPicPr>
        <p:blipFill>
          <a:blip r:embed="rId3"/>
          <a:stretch>
            <a:fillRect/>
          </a:stretch>
        </p:blipFill>
        <p:spPr>
          <a:xfrm>
            <a:off x="1371600" y="1690688"/>
            <a:ext cx="4724400" cy="4238625"/>
          </a:xfrm>
          <a:prstGeom prst="rect">
            <a:avLst/>
          </a:prstGeom>
        </p:spPr>
      </p:pic>
      <p:pic>
        <p:nvPicPr>
          <p:cNvPr id="13" name="图片 12">
            <a:extLst>
              <a:ext uri="{FF2B5EF4-FFF2-40B4-BE49-F238E27FC236}">
                <a16:creationId xmlns:a16="http://schemas.microsoft.com/office/drawing/2014/main" id="{D8B8C59B-17FA-4433-95BE-40566180853F}"/>
              </a:ext>
            </a:extLst>
          </p:cNvPr>
          <p:cNvPicPr>
            <a:picLocks noChangeAspect="1"/>
          </p:cNvPicPr>
          <p:nvPr/>
        </p:nvPicPr>
        <p:blipFill>
          <a:blip r:embed="rId4"/>
          <a:stretch>
            <a:fillRect/>
          </a:stretch>
        </p:blipFill>
        <p:spPr>
          <a:xfrm>
            <a:off x="6377749" y="1690688"/>
            <a:ext cx="5191125" cy="3057525"/>
          </a:xfrm>
          <a:prstGeom prst="rect">
            <a:avLst/>
          </a:prstGeom>
        </p:spPr>
      </p:pic>
    </p:spTree>
    <p:extLst>
      <p:ext uri="{BB962C8B-B14F-4D97-AF65-F5344CB8AC3E}">
        <p14:creationId xmlns:p14="http://schemas.microsoft.com/office/powerpoint/2010/main" val="385499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EE711-A374-4C80-A00C-545A1D35EEC2}"/>
              </a:ext>
            </a:extLst>
          </p:cNvPr>
          <p:cNvSpPr>
            <a:spLocks noGrp="1"/>
          </p:cNvSpPr>
          <p:nvPr>
            <p:ph type="title"/>
          </p:nvPr>
        </p:nvSpPr>
        <p:spPr/>
        <p:txBody>
          <a:bodyPr/>
          <a:lstStyle/>
          <a:p>
            <a:r>
              <a:rPr lang="en-US" altLang="zh-CN" dirty="0"/>
              <a:t>Experimental Result Analysis(Precision)</a:t>
            </a:r>
            <a:endParaRPr lang="zh-CN" altLang="en-US" dirty="0"/>
          </a:p>
        </p:txBody>
      </p:sp>
      <p:pic>
        <p:nvPicPr>
          <p:cNvPr id="9" name="内容占位符 8">
            <a:extLst>
              <a:ext uri="{FF2B5EF4-FFF2-40B4-BE49-F238E27FC236}">
                <a16:creationId xmlns:a16="http://schemas.microsoft.com/office/drawing/2014/main" id="{55F4A609-AB31-44A5-987B-1C23EB788E3F}"/>
              </a:ext>
            </a:extLst>
          </p:cNvPr>
          <p:cNvPicPr>
            <a:picLocks noGrp="1" noChangeAspect="1"/>
          </p:cNvPicPr>
          <p:nvPr>
            <p:ph idx="1"/>
          </p:nvPr>
        </p:nvPicPr>
        <p:blipFill>
          <a:blip r:embed="rId3"/>
          <a:stretch>
            <a:fillRect/>
          </a:stretch>
        </p:blipFill>
        <p:spPr>
          <a:xfrm>
            <a:off x="1557553" y="1321931"/>
            <a:ext cx="9076893" cy="5170944"/>
          </a:xfrm>
        </p:spPr>
      </p:pic>
    </p:spTree>
    <p:extLst>
      <p:ext uri="{BB962C8B-B14F-4D97-AF65-F5344CB8AC3E}">
        <p14:creationId xmlns:p14="http://schemas.microsoft.com/office/powerpoint/2010/main" val="186826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F98062-BFCA-484E-BC3E-868890CFFB6E}"/>
              </a:ext>
            </a:extLst>
          </p:cNvPr>
          <p:cNvSpPr>
            <a:spLocks noGrp="1"/>
          </p:cNvSpPr>
          <p:nvPr>
            <p:ph type="title"/>
          </p:nvPr>
        </p:nvSpPr>
        <p:spPr/>
        <p:txBody>
          <a:bodyPr>
            <a:normAutofit/>
          </a:bodyPr>
          <a:lstStyle/>
          <a:p>
            <a:r>
              <a:rPr lang="en-US" altLang="zh-CN" dirty="0"/>
              <a:t>Experimental Result Analysis</a:t>
            </a:r>
            <a:br>
              <a:rPr lang="en-US" altLang="zh-CN" dirty="0"/>
            </a:br>
            <a:r>
              <a:rPr lang="en-US" altLang="zh-CN" dirty="0"/>
              <a:t>(Spatiotemporal prediction capabilities.)</a:t>
            </a:r>
            <a:endParaRPr lang="zh-CN" altLang="en-US" dirty="0"/>
          </a:p>
        </p:txBody>
      </p:sp>
      <p:pic>
        <p:nvPicPr>
          <p:cNvPr id="5" name="内容占位符 4">
            <a:extLst>
              <a:ext uri="{FF2B5EF4-FFF2-40B4-BE49-F238E27FC236}">
                <a16:creationId xmlns:a16="http://schemas.microsoft.com/office/drawing/2014/main" id="{1784AEB6-B769-4C0B-A328-4AD6B031F853}"/>
              </a:ext>
            </a:extLst>
          </p:cNvPr>
          <p:cNvPicPr>
            <a:picLocks noGrp="1" noChangeAspect="1"/>
          </p:cNvPicPr>
          <p:nvPr>
            <p:ph idx="1"/>
          </p:nvPr>
        </p:nvPicPr>
        <p:blipFill>
          <a:blip r:embed="rId3"/>
          <a:stretch>
            <a:fillRect/>
          </a:stretch>
        </p:blipFill>
        <p:spPr>
          <a:xfrm>
            <a:off x="838200" y="2448340"/>
            <a:ext cx="5315096" cy="2653746"/>
          </a:xfrm>
        </p:spPr>
      </p:pic>
      <p:pic>
        <p:nvPicPr>
          <p:cNvPr id="7" name="图片 6">
            <a:extLst>
              <a:ext uri="{FF2B5EF4-FFF2-40B4-BE49-F238E27FC236}">
                <a16:creationId xmlns:a16="http://schemas.microsoft.com/office/drawing/2014/main" id="{9A0AA374-A1C0-40E5-A479-1FE7213B2643}"/>
              </a:ext>
            </a:extLst>
          </p:cNvPr>
          <p:cNvPicPr>
            <a:picLocks noChangeAspect="1"/>
          </p:cNvPicPr>
          <p:nvPr/>
        </p:nvPicPr>
        <p:blipFill>
          <a:blip r:embed="rId4"/>
          <a:stretch>
            <a:fillRect/>
          </a:stretch>
        </p:blipFill>
        <p:spPr>
          <a:xfrm>
            <a:off x="6153296" y="2517914"/>
            <a:ext cx="5345765" cy="2584172"/>
          </a:xfrm>
          <a:prstGeom prst="rect">
            <a:avLst/>
          </a:prstGeom>
        </p:spPr>
      </p:pic>
    </p:spTree>
    <p:extLst>
      <p:ext uri="{BB962C8B-B14F-4D97-AF65-F5344CB8AC3E}">
        <p14:creationId xmlns:p14="http://schemas.microsoft.com/office/powerpoint/2010/main" val="103761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E2360-75A4-4A74-836A-3A3E9472E1F8}"/>
              </a:ext>
            </a:extLst>
          </p:cNvPr>
          <p:cNvSpPr>
            <a:spLocks noGrp="1"/>
          </p:cNvSpPr>
          <p:nvPr>
            <p:ph type="title"/>
          </p:nvPr>
        </p:nvSpPr>
        <p:spPr/>
        <p:txBody>
          <a:bodyPr/>
          <a:lstStyle/>
          <a:p>
            <a:r>
              <a:rPr lang="en-US" altLang="zh-CN" dirty="0"/>
              <a:t>Experimental Result Analysis</a:t>
            </a:r>
            <a:br>
              <a:rPr lang="en-US" altLang="zh-CN" dirty="0"/>
            </a:br>
            <a:r>
              <a:rPr lang="en-US" altLang="zh-CN" dirty="0"/>
              <a:t>(Long-term prediction capability. )</a:t>
            </a:r>
            <a:endParaRPr lang="zh-CN" altLang="en-US" dirty="0"/>
          </a:p>
        </p:txBody>
      </p:sp>
      <p:pic>
        <p:nvPicPr>
          <p:cNvPr id="7" name="内容占位符 6">
            <a:extLst>
              <a:ext uri="{FF2B5EF4-FFF2-40B4-BE49-F238E27FC236}">
                <a16:creationId xmlns:a16="http://schemas.microsoft.com/office/drawing/2014/main" id="{6DEA16B4-42A2-4523-9EF6-30FD45D5B13C}"/>
              </a:ext>
            </a:extLst>
          </p:cNvPr>
          <p:cNvPicPr>
            <a:picLocks noGrp="1" noChangeAspect="1"/>
          </p:cNvPicPr>
          <p:nvPr>
            <p:ph idx="1"/>
          </p:nvPr>
        </p:nvPicPr>
        <p:blipFill>
          <a:blip r:embed="rId3"/>
          <a:stretch>
            <a:fillRect/>
          </a:stretch>
        </p:blipFill>
        <p:spPr>
          <a:xfrm>
            <a:off x="355468" y="2453123"/>
            <a:ext cx="5833298" cy="2728478"/>
          </a:xfrm>
        </p:spPr>
      </p:pic>
      <p:pic>
        <p:nvPicPr>
          <p:cNvPr id="9" name="图片 8">
            <a:extLst>
              <a:ext uri="{FF2B5EF4-FFF2-40B4-BE49-F238E27FC236}">
                <a16:creationId xmlns:a16="http://schemas.microsoft.com/office/drawing/2014/main" id="{2A9E1EE1-C1CE-4C13-B1DA-75F65B85BD81}"/>
              </a:ext>
            </a:extLst>
          </p:cNvPr>
          <p:cNvPicPr>
            <a:picLocks noChangeAspect="1"/>
          </p:cNvPicPr>
          <p:nvPr/>
        </p:nvPicPr>
        <p:blipFill>
          <a:blip r:embed="rId4"/>
          <a:stretch>
            <a:fillRect/>
          </a:stretch>
        </p:blipFill>
        <p:spPr>
          <a:xfrm>
            <a:off x="6188766" y="2478157"/>
            <a:ext cx="5833298" cy="2703444"/>
          </a:xfrm>
          <a:prstGeom prst="rect">
            <a:avLst/>
          </a:prstGeom>
        </p:spPr>
      </p:pic>
    </p:spTree>
    <p:extLst>
      <p:ext uri="{BB962C8B-B14F-4D97-AF65-F5344CB8AC3E}">
        <p14:creationId xmlns:p14="http://schemas.microsoft.com/office/powerpoint/2010/main" val="311208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374D8-DA6C-44CE-BD59-159EEC1138CB}"/>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1E79101-2179-4634-AE9C-9A4A968364DB}"/>
              </a:ext>
            </a:extLst>
          </p:cNvPr>
          <p:cNvSpPr>
            <a:spLocks noGrp="1"/>
          </p:cNvSpPr>
          <p:nvPr>
            <p:ph idx="1"/>
          </p:nvPr>
        </p:nvSpPr>
        <p:spPr>
          <a:xfrm>
            <a:off x="419099" y="1690688"/>
            <a:ext cx="11353801" cy="4351338"/>
          </a:xfrm>
        </p:spPr>
        <p:txBody>
          <a:bodyPr/>
          <a:lstStyle/>
          <a:p>
            <a:r>
              <a:rPr lang="en-US" altLang="zh-CN" dirty="0"/>
              <a:t>Accurate real-time traffic forecasting has always been a great challenge because of complex </a:t>
            </a:r>
            <a:r>
              <a:rPr lang="en-US" altLang="zh-CN" b="1" dirty="0"/>
              <a:t>SPATIAL </a:t>
            </a:r>
            <a:r>
              <a:rPr lang="en-US" altLang="zh-CN" dirty="0"/>
              <a:t>and </a:t>
            </a:r>
            <a:r>
              <a:rPr lang="en-US" altLang="zh-CN" b="1" dirty="0"/>
              <a:t>TEMPORAL</a:t>
            </a:r>
            <a:r>
              <a:rPr lang="en-US" altLang="zh-CN" dirty="0"/>
              <a:t> dependencies.</a:t>
            </a:r>
          </a:p>
          <a:p>
            <a:r>
              <a:rPr lang="en-US" altLang="zh-CN" b="1" dirty="0"/>
              <a:t>Temporal dependence </a:t>
            </a:r>
            <a:r>
              <a:rPr lang="en-US" altLang="zh-CN" dirty="0"/>
              <a:t>means that traffic state changes with time, which is manifested by periodicity and tendency.</a:t>
            </a:r>
          </a:p>
          <a:p>
            <a:r>
              <a:rPr lang="en-US" altLang="zh-CN" b="1" dirty="0"/>
              <a:t>Spatial dependence </a:t>
            </a:r>
            <a:r>
              <a:rPr lang="en-US" altLang="zh-CN" dirty="0"/>
              <a:t>means that changes in traffic state are subject to the structural topology of road networks, which is manifested by the transmission of upstream traffic state to downstream sections and the retrospective effects of downstream traffic state on the upstream section.</a:t>
            </a:r>
            <a:endParaRPr lang="zh-CN" altLang="en-US" dirty="0"/>
          </a:p>
        </p:txBody>
      </p:sp>
    </p:spTree>
    <p:extLst>
      <p:ext uri="{BB962C8B-B14F-4D97-AF65-F5344CB8AC3E}">
        <p14:creationId xmlns:p14="http://schemas.microsoft.com/office/powerpoint/2010/main" val="2111598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0427A-8990-4952-8849-CC8C793A29EC}"/>
              </a:ext>
            </a:extLst>
          </p:cNvPr>
          <p:cNvSpPr>
            <a:spLocks noGrp="1"/>
          </p:cNvSpPr>
          <p:nvPr>
            <p:ph type="title"/>
          </p:nvPr>
        </p:nvSpPr>
        <p:spPr>
          <a:xfrm>
            <a:off x="847078" y="203993"/>
            <a:ext cx="10770704" cy="1325563"/>
          </a:xfrm>
        </p:spPr>
        <p:txBody>
          <a:bodyPr>
            <a:normAutofit/>
          </a:bodyPr>
          <a:lstStyle/>
          <a:p>
            <a:r>
              <a:rPr lang="en-US" altLang="zh-CN" dirty="0"/>
              <a:t>Experimental Result Analysis</a:t>
            </a:r>
            <a:br>
              <a:rPr lang="en-US" altLang="zh-CN" dirty="0"/>
            </a:br>
            <a:r>
              <a:rPr lang="en-US" altLang="zh-CN" dirty="0"/>
              <a:t>(</a:t>
            </a:r>
            <a:r>
              <a:rPr lang="en-US" altLang="zh-CN" sz="4000" dirty="0"/>
              <a:t>Effectiveness of attention mechanism )</a:t>
            </a:r>
            <a:endParaRPr lang="zh-CN" altLang="en-US" dirty="0"/>
          </a:p>
        </p:txBody>
      </p:sp>
      <p:pic>
        <p:nvPicPr>
          <p:cNvPr id="9" name="内容占位符 8">
            <a:extLst>
              <a:ext uri="{FF2B5EF4-FFF2-40B4-BE49-F238E27FC236}">
                <a16:creationId xmlns:a16="http://schemas.microsoft.com/office/drawing/2014/main" id="{2F00BDE3-4B53-42CD-9A2D-7461D4AE807F}"/>
              </a:ext>
            </a:extLst>
          </p:cNvPr>
          <p:cNvPicPr>
            <a:picLocks noGrp="1" noChangeAspect="1"/>
          </p:cNvPicPr>
          <p:nvPr>
            <p:ph idx="1"/>
          </p:nvPr>
        </p:nvPicPr>
        <p:blipFill>
          <a:blip r:embed="rId3"/>
          <a:stretch>
            <a:fillRect/>
          </a:stretch>
        </p:blipFill>
        <p:spPr>
          <a:xfrm>
            <a:off x="3521014" y="1529556"/>
            <a:ext cx="5422832" cy="4599246"/>
          </a:xfrm>
        </p:spPr>
      </p:pic>
      <p:pic>
        <p:nvPicPr>
          <p:cNvPr id="11" name="图片 10">
            <a:extLst>
              <a:ext uri="{FF2B5EF4-FFF2-40B4-BE49-F238E27FC236}">
                <a16:creationId xmlns:a16="http://schemas.microsoft.com/office/drawing/2014/main" id="{0B8D665B-1AD8-458B-8AF0-18F6952CA15E}"/>
              </a:ext>
            </a:extLst>
          </p:cNvPr>
          <p:cNvPicPr>
            <a:picLocks noChangeAspect="1"/>
          </p:cNvPicPr>
          <p:nvPr/>
        </p:nvPicPr>
        <p:blipFill>
          <a:blip r:embed="rId4"/>
          <a:stretch>
            <a:fillRect/>
          </a:stretch>
        </p:blipFill>
        <p:spPr>
          <a:xfrm>
            <a:off x="2786062" y="6000750"/>
            <a:ext cx="6619875" cy="857250"/>
          </a:xfrm>
          <a:prstGeom prst="rect">
            <a:avLst/>
          </a:prstGeom>
        </p:spPr>
      </p:pic>
    </p:spTree>
    <p:extLst>
      <p:ext uri="{BB962C8B-B14F-4D97-AF65-F5344CB8AC3E}">
        <p14:creationId xmlns:p14="http://schemas.microsoft.com/office/powerpoint/2010/main" val="3072998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1B680-D382-4FA1-BF77-52A701589073}"/>
              </a:ext>
            </a:extLst>
          </p:cNvPr>
          <p:cNvSpPr>
            <a:spLocks noGrp="1"/>
          </p:cNvSpPr>
          <p:nvPr>
            <p:ph type="title"/>
          </p:nvPr>
        </p:nvSpPr>
        <p:spPr/>
        <p:txBody>
          <a:bodyPr/>
          <a:lstStyle/>
          <a:p>
            <a:r>
              <a:rPr lang="en-US" altLang="zh-CN" dirty="0"/>
              <a:t>Perturbation Analysis</a:t>
            </a:r>
            <a:endParaRPr lang="zh-CN" altLang="en-US" dirty="0"/>
          </a:p>
        </p:txBody>
      </p:sp>
      <p:pic>
        <p:nvPicPr>
          <p:cNvPr id="5" name="内容占位符 4">
            <a:extLst>
              <a:ext uri="{FF2B5EF4-FFF2-40B4-BE49-F238E27FC236}">
                <a16:creationId xmlns:a16="http://schemas.microsoft.com/office/drawing/2014/main" id="{A227B0AB-9342-4A34-AA3B-FD856A2F7990}"/>
              </a:ext>
            </a:extLst>
          </p:cNvPr>
          <p:cNvPicPr>
            <a:picLocks noGrp="1" noChangeAspect="1"/>
          </p:cNvPicPr>
          <p:nvPr>
            <p:ph idx="1"/>
          </p:nvPr>
        </p:nvPicPr>
        <p:blipFill>
          <a:blip r:embed="rId3"/>
          <a:stretch>
            <a:fillRect/>
          </a:stretch>
        </p:blipFill>
        <p:spPr>
          <a:xfrm>
            <a:off x="441670" y="2421987"/>
            <a:ext cx="5879617" cy="2131791"/>
          </a:xfrm>
        </p:spPr>
      </p:pic>
      <p:pic>
        <p:nvPicPr>
          <p:cNvPr id="7" name="图片 6">
            <a:extLst>
              <a:ext uri="{FF2B5EF4-FFF2-40B4-BE49-F238E27FC236}">
                <a16:creationId xmlns:a16="http://schemas.microsoft.com/office/drawing/2014/main" id="{7586F3DD-8E6C-4A40-867A-F7DC74B5E088}"/>
              </a:ext>
            </a:extLst>
          </p:cNvPr>
          <p:cNvPicPr>
            <a:picLocks noChangeAspect="1"/>
          </p:cNvPicPr>
          <p:nvPr/>
        </p:nvPicPr>
        <p:blipFill>
          <a:blip r:embed="rId4"/>
          <a:stretch>
            <a:fillRect/>
          </a:stretch>
        </p:blipFill>
        <p:spPr>
          <a:xfrm>
            <a:off x="1614590" y="4553778"/>
            <a:ext cx="3533775" cy="381000"/>
          </a:xfrm>
          <a:prstGeom prst="rect">
            <a:avLst/>
          </a:prstGeom>
        </p:spPr>
      </p:pic>
      <p:pic>
        <p:nvPicPr>
          <p:cNvPr id="9" name="图片 8">
            <a:extLst>
              <a:ext uri="{FF2B5EF4-FFF2-40B4-BE49-F238E27FC236}">
                <a16:creationId xmlns:a16="http://schemas.microsoft.com/office/drawing/2014/main" id="{8F49A30E-E2AD-4025-B11F-585DC0A8FAD6}"/>
              </a:ext>
            </a:extLst>
          </p:cNvPr>
          <p:cNvPicPr>
            <a:picLocks noChangeAspect="1"/>
          </p:cNvPicPr>
          <p:nvPr/>
        </p:nvPicPr>
        <p:blipFill>
          <a:blip r:embed="rId5"/>
          <a:stretch>
            <a:fillRect/>
          </a:stretch>
        </p:blipFill>
        <p:spPr>
          <a:xfrm>
            <a:off x="6707546" y="2472409"/>
            <a:ext cx="5484454" cy="1913182"/>
          </a:xfrm>
          <a:prstGeom prst="rect">
            <a:avLst/>
          </a:prstGeom>
        </p:spPr>
      </p:pic>
      <p:pic>
        <p:nvPicPr>
          <p:cNvPr id="11" name="图片 10">
            <a:extLst>
              <a:ext uri="{FF2B5EF4-FFF2-40B4-BE49-F238E27FC236}">
                <a16:creationId xmlns:a16="http://schemas.microsoft.com/office/drawing/2014/main" id="{D1871910-15A5-419F-B3F2-93A041737608}"/>
              </a:ext>
            </a:extLst>
          </p:cNvPr>
          <p:cNvPicPr>
            <a:picLocks noChangeAspect="1"/>
          </p:cNvPicPr>
          <p:nvPr/>
        </p:nvPicPr>
        <p:blipFill>
          <a:blip r:embed="rId6"/>
          <a:stretch>
            <a:fillRect/>
          </a:stretch>
        </p:blipFill>
        <p:spPr>
          <a:xfrm>
            <a:off x="7482901" y="4553778"/>
            <a:ext cx="3543300" cy="419100"/>
          </a:xfrm>
          <a:prstGeom prst="rect">
            <a:avLst/>
          </a:prstGeom>
        </p:spPr>
      </p:pic>
    </p:spTree>
    <p:extLst>
      <p:ext uri="{BB962C8B-B14F-4D97-AF65-F5344CB8AC3E}">
        <p14:creationId xmlns:p14="http://schemas.microsoft.com/office/powerpoint/2010/main" val="349897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DA593-9C26-42E0-862C-27E5DD7ED197}"/>
              </a:ext>
            </a:extLst>
          </p:cNvPr>
          <p:cNvSpPr>
            <a:spLocks noGrp="1"/>
          </p:cNvSpPr>
          <p:nvPr>
            <p:ph type="title"/>
          </p:nvPr>
        </p:nvSpPr>
        <p:spPr/>
        <p:txBody>
          <a:bodyPr/>
          <a:lstStyle/>
          <a:p>
            <a:r>
              <a:rPr lang="en-US" altLang="zh-CN" dirty="0"/>
              <a:t>Visualized Analysis</a:t>
            </a:r>
            <a:endParaRPr lang="zh-CN" altLang="en-US" dirty="0"/>
          </a:p>
        </p:txBody>
      </p:sp>
      <p:pic>
        <p:nvPicPr>
          <p:cNvPr id="17" name="内容占位符 16">
            <a:extLst>
              <a:ext uri="{FF2B5EF4-FFF2-40B4-BE49-F238E27FC236}">
                <a16:creationId xmlns:a16="http://schemas.microsoft.com/office/drawing/2014/main" id="{2EF9A3D7-3766-4F5F-8A28-26F88FED5BFA}"/>
              </a:ext>
            </a:extLst>
          </p:cNvPr>
          <p:cNvPicPr>
            <a:picLocks noGrp="1" noChangeAspect="1"/>
          </p:cNvPicPr>
          <p:nvPr>
            <p:ph idx="1"/>
          </p:nvPr>
        </p:nvPicPr>
        <p:blipFill>
          <a:blip r:embed="rId3"/>
          <a:stretch>
            <a:fillRect/>
          </a:stretch>
        </p:blipFill>
        <p:spPr>
          <a:xfrm>
            <a:off x="6323978" y="5581649"/>
            <a:ext cx="4924425" cy="428625"/>
          </a:xfrm>
        </p:spPr>
      </p:pic>
      <p:pic>
        <p:nvPicPr>
          <p:cNvPr id="9" name="图片 8">
            <a:extLst>
              <a:ext uri="{FF2B5EF4-FFF2-40B4-BE49-F238E27FC236}">
                <a16:creationId xmlns:a16="http://schemas.microsoft.com/office/drawing/2014/main" id="{403702B7-5E78-48CC-A689-D4FDCD85693B}"/>
              </a:ext>
            </a:extLst>
          </p:cNvPr>
          <p:cNvPicPr>
            <a:picLocks noChangeAspect="1"/>
          </p:cNvPicPr>
          <p:nvPr/>
        </p:nvPicPr>
        <p:blipFill>
          <a:blip r:embed="rId4"/>
          <a:stretch>
            <a:fillRect/>
          </a:stretch>
        </p:blipFill>
        <p:spPr>
          <a:xfrm>
            <a:off x="1071562" y="1443037"/>
            <a:ext cx="10048875" cy="3971925"/>
          </a:xfrm>
          <a:prstGeom prst="rect">
            <a:avLst/>
          </a:prstGeom>
        </p:spPr>
      </p:pic>
      <p:pic>
        <p:nvPicPr>
          <p:cNvPr id="13" name="图片 12">
            <a:extLst>
              <a:ext uri="{FF2B5EF4-FFF2-40B4-BE49-F238E27FC236}">
                <a16:creationId xmlns:a16="http://schemas.microsoft.com/office/drawing/2014/main" id="{E2A69C26-318E-4BBB-B0DA-7FDC933FED21}"/>
              </a:ext>
            </a:extLst>
          </p:cNvPr>
          <p:cNvPicPr>
            <a:picLocks noChangeAspect="1"/>
          </p:cNvPicPr>
          <p:nvPr/>
        </p:nvPicPr>
        <p:blipFill>
          <a:blip r:embed="rId5"/>
          <a:stretch>
            <a:fillRect/>
          </a:stretch>
        </p:blipFill>
        <p:spPr>
          <a:xfrm>
            <a:off x="1114425" y="5495925"/>
            <a:ext cx="4981575" cy="600075"/>
          </a:xfrm>
          <a:prstGeom prst="rect">
            <a:avLst/>
          </a:prstGeom>
        </p:spPr>
      </p:pic>
    </p:spTree>
    <p:extLst>
      <p:ext uri="{BB962C8B-B14F-4D97-AF65-F5344CB8AC3E}">
        <p14:creationId xmlns:p14="http://schemas.microsoft.com/office/powerpoint/2010/main" val="146752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8BBD6-EF96-4536-B175-898DDA9D6B58}"/>
              </a:ext>
            </a:extLst>
          </p:cNvPr>
          <p:cNvSpPr>
            <a:spLocks noGrp="1"/>
          </p:cNvSpPr>
          <p:nvPr>
            <p:ph type="title"/>
          </p:nvPr>
        </p:nvSpPr>
        <p:spPr/>
        <p:txBody>
          <a:bodyPr/>
          <a:lstStyle/>
          <a:p>
            <a:r>
              <a:rPr lang="en-US" altLang="zh-CN" dirty="0"/>
              <a:t>Visualized Analysis</a:t>
            </a:r>
            <a:endParaRPr lang="zh-CN" altLang="en-US" dirty="0"/>
          </a:p>
        </p:txBody>
      </p:sp>
      <p:pic>
        <p:nvPicPr>
          <p:cNvPr id="5" name="内容占位符 4">
            <a:extLst>
              <a:ext uri="{FF2B5EF4-FFF2-40B4-BE49-F238E27FC236}">
                <a16:creationId xmlns:a16="http://schemas.microsoft.com/office/drawing/2014/main" id="{496B94CA-7255-403D-A1AB-C6E8908F1BF1}"/>
              </a:ext>
            </a:extLst>
          </p:cNvPr>
          <p:cNvPicPr>
            <a:picLocks noGrp="1" noChangeAspect="1"/>
          </p:cNvPicPr>
          <p:nvPr>
            <p:ph idx="1"/>
          </p:nvPr>
        </p:nvPicPr>
        <p:blipFill>
          <a:blip r:embed="rId2"/>
          <a:stretch>
            <a:fillRect/>
          </a:stretch>
        </p:blipFill>
        <p:spPr>
          <a:xfrm>
            <a:off x="960783" y="1690688"/>
            <a:ext cx="10058400" cy="3943350"/>
          </a:xfrm>
        </p:spPr>
      </p:pic>
      <p:pic>
        <p:nvPicPr>
          <p:cNvPr id="6" name="内容占位符 16">
            <a:extLst>
              <a:ext uri="{FF2B5EF4-FFF2-40B4-BE49-F238E27FC236}">
                <a16:creationId xmlns:a16="http://schemas.microsoft.com/office/drawing/2014/main" id="{5F3C8804-FD8D-4967-B0BE-18255503749A}"/>
              </a:ext>
            </a:extLst>
          </p:cNvPr>
          <p:cNvPicPr>
            <a:picLocks noChangeAspect="1"/>
          </p:cNvPicPr>
          <p:nvPr/>
        </p:nvPicPr>
        <p:blipFill>
          <a:blip r:embed="rId3"/>
          <a:stretch>
            <a:fillRect/>
          </a:stretch>
        </p:blipFill>
        <p:spPr>
          <a:xfrm>
            <a:off x="6306792" y="5719762"/>
            <a:ext cx="4924425" cy="428625"/>
          </a:xfrm>
          <a:prstGeom prst="rect">
            <a:avLst/>
          </a:prstGeom>
        </p:spPr>
      </p:pic>
      <p:pic>
        <p:nvPicPr>
          <p:cNvPr id="7" name="图片 6">
            <a:extLst>
              <a:ext uri="{FF2B5EF4-FFF2-40B4-BE49-F238E27FC236}">
                <a16:creationId xmlns:a16="http://schemas.microsoft.com/office/drawing/2014/main" id="{028A2171-678F-4F45-BD65-AE1D4D6F4E6A}"/>
              </a:ext>
            </a:extLst>
          </p:cNvPr>
          <p:cNvPicPr>
            <a:picLocks noChangeAspect="1"/>
          </p:cNvPicPr>
          <p:nvPr/>
        </p:nvPicPr>
        <p:blipFill>
          <a:blip r:embed="rId4"/>
          <a:stretch>
            <a:fillRect/>
          </a:stretch>
        </p:blipFill>
        <p:spPr>
          <a:xfrm>
            <a:off x="1097239" y="5634038"/>
            <a:ext cx="4981575" cy="600075"/>
          </a:xfrm>
          <a:prstGeom prst="rect">
            <a:avLst/>
          </a:prstGeom>
        </p:spPr>
      </p:pic>
    </p:spTree>
    <p:extLst>
      <p:ext uri="{BB962C8B-B14F-4D97-AF65-F5344CB8AC3E}">
        <p14:creationId xmlns:p14="http://schemas.microsoft.com/office/powerpoint/2010/main" val="390362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DD1B5-9C99-42F3-85F6-49FCFCB0940A}"/>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412D40AE-9884-4BF2-BCAE-79D26E570081}"/>
              </a:ext>
            </a:extLst>
          </p:cNvPr>
          <p:cNvSpPr>
            <a:spLocks noGrp="1"/>
          </p:cNvSpPr>
          <p:nvPr>
            <p:ph idx="1"/>
          </p:nvPr>
        </p:nvSpPr>
        <p:spPr/>
        <p:txBody>
          <a:bodyPr/>
          <a:lstStyle/>
          <a:p>
            <a:r>
              <a:rPr lang="en-US" altLang="zh-CN" dirty="0"/>
              <a:t>In the proposed method, the spatial dependencies are captured by </a:t>
            </a:r>
            <a:r>
              <a:rPr lang="en-US" altLang="zh-CN" b="1" dirty="0"/>
              <a:t>GCN</a:t>
            </a:r>
            <a:r>
              <a:rPr lang="en-US" altLang="zh-CN" dirty="0"/>
              <a:t> based on the topological characteristics of the road network. Meanwhile, the dynamic variation of the sequential historical traffic speeds is captured by </a:t>
            </a:r>
            <a:r>
              <a:rPr lang="en-US" altLang="zh-CN" b="1" dirty="0"/>
              <a:t>GRU</a:t>
            </a:r>
            <a:r>
              <a:rPr lang="en-US" altLang="zh-CN" dirty="0"/>
              <a:t>. Moreover, the global temporal variation trend is captured and assembled by the </a:t>
            </a:r>
            <a:r>
              <a:rPr lang="en-US" altLang="zh-CN" b="1" dirty="0"/>
              <a:t>attention mechanism</a:t>
            </a:r>
            <a:r>
              <a:rPr lang="en-US" altLang="zh-CN" dirty="0"/>
              <a:t>.</a:t>
            </a:r>
          </a:p>
          <a:p>
            <a:r>
              <a:rPr lang="en-US" altLang="zh-CN" dirty="0"/>
              <a:t>Based on two real urban roads datasets, the A3T-GCN model proves its validity and highest precision in real-time traffic forecasting.</a:t>
            </a:r>
          </a:p>
          <a:p>
            <a:endParaRPr lang="zh-CN" altLang="en-US" dirty="0"/>
          </a:p>
        </p:txBody>
      </p:sp>
    </p:spTree>
    <p:extLst>
      <p:ext uri="{BB962C8B-B14F-4D97-AF65-F5344CB8AC3E}">
        <p14:creationId xmlns:p14="http://schemas.microsoft.com/office/powerpoint/2010/main" val="324361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D9965-16F1-4545-9B63-2A7DD14F0FF0}"/>
              </a:ext>
            </a:extLst>
          </p:cNvPr>
          <p:cNvSpPr>
            <a:spLocks noGrp="1"/>
          </p:cNvSpPr>
          <p:nvPr>
            <p:ph type="title"/>
          </p:nvPr>
        </p:nvSpPr>
        <p:spPr/>
        <p:txBody>
          <a:bodyPr/>
          <a:lstStyle/>
          <a:p>
            <a:r>
              <a:rPr lang="en-US" altLang="zh-CN" dirty="0"/>
              <a:t>Contribution</a:t>
            </a:r>
            <a:endParaRPr lang="zh-CN" altLang="en-US" dirty="0"/>
          </a:p>
        </p:txBody>
      </p:sp>
      <p:sp>
        <p:nvSpPr>
          <p:cNvPr id="3" name="内容占位符 2">
            <a:extLst>
              <a:ext uri="{FF2B5EF4-FFF2-40B4-BE49-F238E27FC236}">
                <a16:creationId xmlns:a16="http://schemas.microsoft.com/office/drawing/2014/main" id="{FDD0CB59-F1F6-45E6-90C8-289BDCB42EFE}"/>
              </a:ext>
            </a:extLst>
          </p:cNvPr>
          <p:cNvSpPr>
            <a:spLocks noGrp="1"/>
          </p:cNvSpPr>
          <p:nvPr>
            <p:ph idx="1"/>
          </p:nvPr>
        </p:nvSpPr>
        <p:spPr>
          <a:xfrm>
            <a:off x="838200" y="2141537"/>
            <a:ext cx="10515600" cy="4351338"/>
          </a:xfrm>
        </p:spPr>
        <p:txBody>
          <a:bodyPr/>
          <a:lstStyle/>
          <a:p>
            <a:r>
              <a:rPr lang="en-US" altLang="zh-CN" dirty="0"/>
              <a:t>A new traffic forecasting model A3T-GCN which combines GCNs and GRUs and introduces an attention mechanism. It not only can capture spatiotemporal dependencies but also adjust and assemble global variation information. </a:t>
            </a:r>
          </a:p>
          <a:p>
            <a:r>
              <a:rPr lang="en-US" altLang="zh-CN" dirty="0"/>
              <a:t>The proposed A3T-GCN model is composed of </a:t>
            </a:r>
            <a:r>
              <a:rPr lang="en-US" altLang="zh-CN" b="1" dirty="0"/>
              <a:t>GCN</a:t>
            </a:r>
            <a:r>
              <a:rPr lang="en-US" altLang="zh-CN" dirty="0"/>
              <a:t> module, </a:t>
            </a:r>
            <a:r>
              <a:rPr lang="en-US" altLang="zh-CN" b="1" dirty="0"/>
              <a:t>GRU</a:t>
            </a:r>
            <a:r>
              <a:rPr lang="en-US" altLang="zh-CN" dirty="0"/>
              <a:t> module and </a:t>
            </a:r>
            <a:r>
              <a:rPr lang="en-US" altLang="zh-CN" b="1" dirty="0"/>
              <a:t>Attention</a:t>
            </a:r>
            <a:r>
              <a:rPr lang="en-US" altLang="zh-CN" dirty="0"/>
              <a:t> module.</a:t>
            </a:r>
          </a:p>
          <a:p>
            <a:endParaRPr lang="zh-CN" altLang="en-US" dirty="0"/>
          </a:p>
        </p:txBody>
      </p:sp>
    </p:spTree>
    <p:extLst>
      <p:ext uri="{BB962C8B-B14F-4D97-AF65-F5344CB8AC3E}">
        <p14:creationId xmlns:p14="http://schemas.microsoft.com/office/powerpoint/2010/main" val="75393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7EF14-D16A-4E49-8171-0862C779C281}"/>
              </a:ext>
            </a:extLst>
          </p:cNvPr>
          <p:cNvSpPr>
            <a:spLocks noGrp="1"/>
          </p:cNvSpPr>
          <p:nvPr>
            <p:ph type="title"/>
          </p:nvPr>
        </p:nvSpPr>
        <p:spPr/>
        <p:txBody>
          <a:bodyPr/>
          <a:lstStyle/>
          <a:p>
            <a:r>
              <a:rPr lang="en-US" altLang="zh-CN" dirty="0"/>
              <a:t>Difference between A3T-GCN and T-GCN</a:t>
            </a:r>
            <a:endParaRPr lang="zh-CN" altLang="en-US" dirty="0"/>
          </a:p>
        </p:txBody>
      </p:sp>
      <p:sp>
        <p:nvSpPr>
          <p:cNvPr id="3" name="内容占位符 2">
            <a:extLst>
              <a:ext uri="{FF2B5EF4-FFF2-40B4-BE49-F238E27FC236}">
                <a16:creationId xmlns:a16="http://schemas.microsoft.com/office/drawing/2014/main" id="{B125D035-9621-4F27-A3D5-598D8286B94E}"/>
              </a:ext>
            </a:extLst>
          </p:cNvPr>
          <p:cNvSpPr>
            <a:spLocks noGrp="1"/>
          </p:cNvSpPr>
          <p:nvPr>
            <p:ph idx="1"/>
          </p:nvPr>
        </p:nvSpPr>
        <p:spPr>
          <a:xfrm>
            <a:off x="838200" y="2347733"/>
            <a:ext cx="10515600" cy="2238734"/>
          </a:xfrm>
        </p:spPr>
        <p:txBody>
          <a:bodyPr/>
          <a:lstStyle/>
          <a:p>
            <a:r>
              <a:rPr lang="en-US" altLang="zh-CN" dirty="0"/>
              <a:t>On the basis of T-GCN, A3T-GCN </a:t>
            </a:r>
            <a:r>
              <a:rPr lang="en-US" altLang="zh-CN" b="1" i="1" dirty="0"/>
              <a:t>introduces attention mechanism, adjusts the importance of different time points, and collects global time information,</a:t>
            </a:r>
            <a:r>
              <a:rPr lang="en-US" altLang="zh-CN" dirty="0"/>
              <a:t> so as to improve the prediction accuracy, obtain the global change trend of traffic state, and obtain more accurate prediction accuracy.</a:t>
            </a:r>
            <a:endParaRPr lang="zh-CN" altLang="en-US" dirty="0"/>
          </a:p>
        </p:txBody>
      </p:sp>
    </p:spTree>
    <p:extLst>
      <p:ext uri="{BB962C8B-B14F-4D97-AF65-F5344CB8AC3E}">
        <p14:creationId xmlns:p14="http://schemas.microsoft.com/office/powerpoint/2010/main" val="33236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235AE-2B4A-462E-B5EC-688F7316A929}"/>
              </a:ext>
            </a:extLst>
          </p:cNvPr>
          <p:cNvSpPr>
            <a:spLocks noGrp="1"/>
          </p:cNvSpPr>
          <p:nvPr>
            <p:ph type="title"/>
          </p:nvPr>
        </p:nvSpPr>
        <p:spPr/>
        <p:txBody>
          <a:bodyPr/>
          <a:lstStyle/>
          <a:p>
            <a:r>
              <a:rPr lang="en-US" altLang="zh-CN" dirty="0"/>
              <a:t>Problem Definition</a:t>
            </a:r>
            <a:endParaRPr lang="zh-CN" altLang="en-US" dirty="0"/>
          </a:p>
        </p:txBody>
      </p:sp>
      <p:sp>
        <p:nvSpPr>
          <p:cNvPr id="3" name="内容占位符 2">
            <a:extLst>
              <a:ext uri="{FF2B5EF4-FFF2-40B4-BE49-F238E27FC236}">
                <a16:creationId xmlns:a16="http://schemas.microsoft.com/office/drawing/2014/main" id="{31B192B3-5033-4C37-B424-7EE528BFC7BD}"/>
              </a:ext>
            </a:extLst>
          </p:cNvPr>
          <p:cNvSpPr>
            <a:spLocks noGrp="1"/>
          </p:cNvSpPr>
          <p:nvPr>
            <p:ph idx="1"/>
          </p:nvPr>
        </p:nvSpPr>
        <p:spPr>
          <a:xfrm>
            <a:off x="838200" y="1389888"/>
            <a:ext cx="10515600" cy="4787075"/>
          </a:xfrm>
        </p:spPr>
        <p:txBody>
          <a:bodyPr>
            <a:normAutofit/>
          </a:bodyPr>
          <a:lstStyle/>
          <a:p>
            <a:r>
              <a:rPr lang="en-US" altLang="zh-CN" i="1" dirty="0"/>
              <a:t>Definition 1:</a:t>
            </a:r>
          </a:p>
          <a:p>
            <a:endParaRPr lang="en-US" altLang="zh-CN" dirty="0"/>
          </a:p>
          <a:p>
            <a:pPr marL="0" indent="0">
              <a:buNone/>
            </a:pPr>
            <a:r>
              <a:rPr lang="en-US" altLang="zh-CN" sz="1600" dirty="0"/>
              <a:t>     </a:t>
            </a:r>
          </a:p>
          <a:p>
            <a:pPr marL="0" indent="0">
              <a:buNone/>
            </a:pPr>
            <a:r>
              <a:rPr lang="en-US" altLang="zh-CN" sz="1600" dirty="0"/>
              <a:t>    V is a set of road nodes, N is the number of the nodes, and E is a set of edges.</a:t>
            </a:r>
          </a:p>
          <a:p>
            <a:pPr marL="0" indent="0">
              <a:buNone/>
            </a:pPr>
            <a:r>
              <a:rPr lang="en-US" altLang="zh-CN" sz="1600" dirty="0"/>
              <a:t>    The adjacency matrix A is used to represent the connection between roads.</a:t>
            </a:r>
          </a:p>
          <a:p>
            <a:pPr marL="0" indent="0">
              <a:buNone/>
            </a:pPr>
            <a:endParaRPr lang="en-US" altLang="zh-CN" sz="1600" dirty="0"/>
          </a:p>
          <a:p>
            <a:r>
              <a:rPr lang="en-US" altLang="zh-CN" i="1" dirty="0"/>
              <a:t>Definition 2:</a:t>
            </a:r>
          </a:p>
          <a:p>
            <a:pPr marL="0" indent="0">
              <a:buNone/>
            </a:pPr>
            <a:endParaRPr lang="en-US" altLang="zh-CN" sz="1400" dirty="0"/>
          </a:p>
          <a:p>
            <a:pPr marL="0" indent="0">
              <a:buNone/>
            </a:pPr>
            <a:endParaRPr lang="en-US" altLang="zh-CN" sz="1400" dirty="0"/>
          </a:p>
          <a:p>
            <a:pPr marL="0" indent="0">
              <a:buNone/>
            </a:pPr>
            <a:r>
              <a:rPr lang="en-US" altLang="zh-CN" sz="1400" dirty="0"/>
              <a:t>   </a:t>
            </a:r>
          </a:p>
          <a:p>
            <a:pPr marL="0" indent="0">
              <a:buNone/>
            </a:pPr>
            <a:r>
              <a:rPr lang="en-US" altLang="zh-CN" sz="1400" dirty="0"/>
              <a:t>   P represents the number of node attribute features (the length of the historical time series)</a:t>
            </a:r>
          </a:p>
          <a:p>
            <a:pPr marL="0" indent="0">
              <a:buNone/>
            </a:pPr>
            <a:r>
              <a:rPr lang="en-US" altLang="zh-CN" sz="1400" dirty="0"/>
              <a:t>                           is used to represent the speed on each road at time </a:t>
            </a:r>
            <a:r>
              <a:rPr lang="en-US" altLang="zh-CN" sz="1400" dirty="0" err="1"/>
              <a:t>i</a:t>
            </a:r>
            <a:endParaRPr lang="en-US" altLang="zh-CN" sz="1400" dirty="0"/>
          </a:p>
          <a:p>
            <a:pPr marL="0" indent="0">
              <a:buNone/>
            </a:pPr>
            <a:endParaRPr lang="zh-CN" altLang="en-US" dirty="0"/>
          </a:p>
        </p:txBody>
      </p:sp>
      <p:pic>
        <p:nvPicPr>
          <p:cNvPr id="17" name="图片 16">
            <a:extLst>
              <a:ext uri="{FF2B5EF4-FFF2-40B4-BE49-F238E27FC236}">
                <a16:creationId xmlns:a16="http://schemas.microsoft.com/office/drawing/2014/main" id="{CD019A02-919D-490B-B322-C66AEFD52B60}"/>
              </a:ext>
            </a:extLst>
          </p:cNvPr>
          <p:cNvPicPr>
            <a:picLocks noChangeAspect="1"/>
          </p:cNvPicPr>
          <p:nvPr/>
        </p:nvPicPr>
        <p:blipFill>
          <a:blip r:embed="rId3"/>
          <a:stretch>
            <a:fillRect/>
          </a:stretch>
        </p:blipFill>
        <p:spPr>
          <a:xfrm>
            <a:off x="4215194" y="2004634"/>
            <a:ext cx="3071298" cy="393756"/>
          </a:xfrm>
          <a:prstGeom prst="rect">
            <a:avLst/>
          </a:prstGeom>
        </p:spPr>
      </p:pic>
      <p:pic>
        <p:nvPicPr>
          <p:cNvPr id="19" name="图片 18">
            <a:extLst>
              <a:ext uri="{FF2B5EF4-FFF2-40B4-BE49-F238E27FC236}">
                <a16:creationId xmlns:a16="http://schemas.microsoft.com/office/drawing/2014/main" id="{A54F7114-ABFA-48C3-B55A-DFDD5AC4B27E}"/>
              </a:ext>
            </a:extLst>
          </p:cNvPr>
          <p:cNvPicPr>
            <a:picLocks noChangeAspect="1"/>
          </p:cNvPicPr>
          <p:nvPr/>
        </p:nvPicPr>
        <p:blipFill>
          <a:blip r:embed="rId4"/>
          <a:stretch>
            <a:fillRect/>
          </a:stretch>
        </p:blipFill>
        <p:spPr>
          <a:xfrm>
            <a:off x="1600391" y="1988156"/>
            <a:ext cx="1679257" cy="393756"/>
          </a:xfrm>
          <a:prstGeom prst="rect">
            <a:avLst/>
          </a:prstGeom>
        </p:spPr>
      </p:pic>
      <p:pic>
        <p:nvPicPr>
          <p:cNvPr id="21" name="图片 20">
            <a:extLst>
              <a:ext uri="{FF2B5EF4-FFF2-40B4-BE49-F238E27FC236}">
                <a16:creationId xmlns:a16="http://schemas.microsoft.com/office/drawing/2014/main" id="{7A3D943E-A8CB-427A-98EB-FF557B9D6B7B}"/>
              </a:ext>
            </a:extLst>
          </p:cNvPr>
          <p:cNvPicPr>
            <a:picLocks noChangeAspect="1"/>
          </p:cNvPicPr>
          <p:nvPr/>
        </p:nvPicPr>
        <p:blipFill>
          <a:blip r:embed="rId5"/>
          <a:stretch>
            <a:fillRect/>
          </a:stretch>
        </p:blipFill>
        <p:spPr>
          <a:xfrm>
            <a:off x="8065199" y="1984667"/>
            <a:ext cx="1679257" cy="428046"/>
          </a:xfrm>
          <a:prstGeom prst="rect">
            <a:avLst/>
          </a:prstGeom>
        </p:spPr>
      </p:pic>
      <p:pic>
        <p:nvPicPr>
          <p:cNvPr id="23" name="图片 22">
            <a:extLst>
              <a:ext uri="{FF2B5EF4-FFF2-40B4-BE49-F238E27FC236}">
                <a16:creationId xmlns:a16="http://schemas.microsoft.com/office/drawing/2014/main" id="{2126A50A-DE20-429A-ACE3-B63334F63B3E}"/>
              </a:ext>
            </a:extLst>
          </p:cNvPr>
          <p:cNvPicPr>
            <a:picLocks noChangeAspect="1"/>
          </p:cNvPicPr>
          <p:nvPr/>
        </p:nvPicPr>
        <p:blipFill>
          <a:blip r:embed="rId6"/>
          <a:stretch>
            <a:fillRect/>
          </a:stretch>
        </p:blipFill>
        <p:spPr>
          <a:xfrm>
            <a:off x="2049782" y="4508951"/>
            <a:ext cx="1006984" cy="393756"/>
          </a:xfrm>
          <a:prstGeom prst="rect">
            <a:avLst/>
          </a:prstGeom>
        </p:spPr>
      </p:pic>
      <p:pic>
        <p:nvPicPr>
          <p:cNvPr id="25" name="图片 24">
            <a:extLst>
              <a:ext uri="{FF2B5EF4-FFF2-40B4-BE49-F238E27FC236}">
                <a16:creationId xmlns:a16="http://schemas.microsoft.com/office/drawing/2014/main" id="{A85FC35C-C064-4A03-B0A0-951753994428}"/>
              </a:ext>
            </a:extLst>
          </p:cNvPr>
          <p:cNvPicPr>
            <a:picLocks noChangeAspect="1"/>
          </p:cNvPicPr>
          <p:nvPr/>
        </p:nvPicPr>
        <p:blipFill>
          <a:blip r:embed="rId7"/>
          <a:stretch>
            <a:fillRect/>
          </a:stretch>
        </p:blipFill>
        <p:spPr>
          <a:xfrm>
            <a:off x="4626007" y="4457414"/>
            <a:ext cx="1836658" cy="441903"/>
          </a:xfrm>
          <a:prstGeom prst="rect">
            <a:avLst/>
          </a:prstGeom>
        </p:spPr>
      </p:pic>
      <p:pic>
        <p:nvPicPr>
          <p:cNvPr id="27" name="图片 26">
            <a:extLst>
              <a:ext uri="{FF2B5EF4-FFF2-40B4-BE49-F238E27FC236}">
                <a16:creationId xmlns:a16="http://schemas.microsoft.com/office/drawing/2014/main" id="{749949B1-67C3-4541-A4D7-6A5919C9E2AF}"/>
              </a:ext>
            </a:extLst>
          </p:cNvPr>
          <p:cNvPicPr>
            <a:picLocks noChangeAspect="1"/>
          </p:cNvPicPr>
          <p:nvPr/>
        </p:nvPicPr>
        <p:blipFill>
          <a:blip r:embed="rId8"/>
          <a:stretch>
            <a:fillRect/>
          </a:stretch>
        </p:blipFill>
        <p:spPr>
          <a:xfrm>
            <a:off x="8031907" y="4456152"/>
            <a:ext cx="2110311" cy="443165"/>
          </a:xfrm>
          <a:prstGeom prst="rect">
            <a:avLst/>
          </a:prstGeom>
        </p:spPr>
      </p:pic>
      <p:pic>
        <p:nvPicPr>
          <p:cNvPr id="5" name="图片 4">
            <a:extLst>
              <a:ext uri="{FF2B5EF4-FFF2-40B4-BE49-F238E27FC236}">
                <a16:creationId xmlns:a16="http://schemas.microsoft.com/office/drawing/2014/main" id="{8DD90CB1-84BB-422A-996B-BACC7B56FF24}"/>
              </a:ext>
            </a:extLst>
          </p:cNvPr>
          <p:cNvPicPr>
            <a:picLocks noChangeAspect="1"/>
          </p:cNvPicPr>
          <p:nvPr/>
        </p:nvPicPr>
        <p:blipFill>
          <a:blip r:embed="rId9"/>
          <a:stretch>
            <a:fillRect/>
          </a:stretch>
        </p:blipFill>
        <p:spPr>
          <a:xfrm>
            <a:off x="1136447" y="5589195"/>
            <a:ext cx="1095328" cy="264883"/>
          </a:xfrm>
          <a:prstGeom prst="rect">
            <a:avLst/>
          </a:prstGeom>
        </p:spPr>
      </p:pic>
    </p:spTree>
    <p:extLst>
      <p:ext uri="{BB962C8B-B14F-4D97-AF65-F5344CB8AC3E}">
        <p14:creationId xmlns:p14="http://schemas.microsoft.com/office/powerpoint/2010/main" val="24705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9C544-9FDC-4B4A-BA07-F10251832621}"/>
              </a:ext>
            </a:extLst>
          </p:cNvPr>
          <p:cNvSpPr>
            <a:spLocks noGrp="1"/>
          </p:cNvSpPr>
          <p:nvPr>
            <p:ph type="title"/>
          </p:nvPr>
        </p:nvSpPr>
        <p:spPr/>
        <p:txBody>
          <a:bodyPr/>
          <a:lstStyle/>
          <a:p>
            <a:r>
              <a:rPr lang="en-US" altLang="zh-CN" dirty="0"/>
              <a:t>Problem Definition</a:t>
            </a:r>
            <a:endParaRPr lang="zh-CN" altLang="en-US" dirty="0"/>
          </a:p>
        </p:txBody>
      </p:sp>
      <p:sp>
        <p:nvSpPr>
          <p:cNvPr id="3" name="内容占位符 2">
            <a:extLst>
              <a:ext uri="{FF2B5EF4-FFF2-40B4-BE49-F238E27FC236}">
                <a16:creationId xmlns:a16="http://schemas.microsoft.com/office/drawing/2014/main" id="{0B276DD1-FAA9-4332-B4FC-23851B2C19A9}"/>
              </a:ext>
            </a:extLst>
          </p:cNvPr>
          <p:cNvSpPr>
            <a:spLocks noGrp="1"/>
          </p:cNvSpPr>
          <p:nvPr>
            <p:ph idx="1"/>
          </p:nvPr>
        </p:nvSpPr>
        <p:spPr/>
        <p:txBody>
          <a:bodyPr/>
          <a:lstStyle/>
          <a:p>
            <a:r>
              <a:rPr lang="en-US" altLang="zh-CN" i="1" dirty="0"/>
              <a:t>Definition 3:</a:t>
            </a:r>
          </a:p>
          <a:p>
            <a:endParaRPr lang="en-US" altLang="zh-CN" dirty="0"/>
          </a:p>
          <a:p>
            <a:endParaRPr lang="en-US" altLang="zh-CN" dirty="0"/>
          </a:p>
          <a:p>
            <a:pPr marL="0" indent="0">
              <a:buNone/>
            </a:pPr>
            <a:endParaRPr lang="en-US" altLang="zh-CN" dirty="0"/>
          </a:p>
          <a:p>
            <a:pPr marL="0" indent="0">
              <a:buNone/>
            </a:pPr>
            <a:endParaRPr lang="en-US" altLang="zh-CN" dirty="0"/>
          </a:p>
          <a:p>
            <a:r>
              <a:rPr lang="en-US" altLang="zh-CN" i="1" dirty="0"/>
              <a:t>Goal:</a:t>
            </a:r>
          </a:p>
          <a:p>
            <a:pPr marL="0" indent="0">
              <a:buNone/>
            </a:pPr>
            <a:r>
              <a:rPr lang="en-US" altLang="zh-CN" dirty="0"/>
              <a:t>    Predict the traffic information in a certain period of time based on the historical traffic information on the roads. </a:t>
            </a:r>
          </a:p>
          <a:p>
            <a:endParaRPr lang="zh-CN" altLang="en-US" dirty="0"/>
          </a:p>
        </p:txBody>
      </p:sp>
      <p:pic>
        <p:nvPicPr>
          <p:cNvPr id="5" name="图片 4">
            <a:extLst>
              <a:ext uri="{FF2B5EF4-FFF2-40B4-BE49-F238E27FC236}">
                <a16:creationId xmlns:a16="http://schemas.microsoft.com/office/drawing/2014/main" id="{A1D73778-8C5C-4F7D-A0C8-CE32863D4F45}"/>
              </a:ext>
            </a:extLst>
          </p:cNvPr>
          <p:cNvPicPr>
            <a:picLocks noChangeAspect="1"/>
          </p:cNvPicPr>
          <p:nvPr/>
        </p:nvPicPr>
        <p:blipFill>
          <a:blip r:embed="rId3"/>
          <a:stretch>
            <a:fillRect/>
          </a:stretch>
        </p:blipFill>
        <p:spPr>
          <a:xfrm>
            <a:off x="3419413" y="2561266"/>
            <a:ext cx="5114925" cy="438150"/>
          </a:xfrm>
          <a:prstGeom prst="rect">
            <a:avLst/>
          </a:prstGeom>
        </p:spPr>
      </p:pic>
      <p:sp>
        <p:nvSpPr>
          <p:cNvPr id="7" name="文本框 6">
            <a:extLst>
              <a:ext uri="{FF2B5EF4-FFF2-40B4-BE49-F238E27FC236}">
                <a16:creationId xmlns:a16="http://schemas.microsoft.com/office/drawing/2014/main" id="{3B3FE6DA-F39E-43EE-8D1B-12F318FDFABE}"/>
              </a:ext>
            </a:extLst>
          </p:cNvPr>
          <p:cNvSpPr txBox="1"/>
          <p:nvPr/>
        </p:nvSpPr>
        <p:spPr>
          <a:xfrm>
            <a:off x="1360680" y="3066884"/>
            <a:ext cx="923239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problem of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spatio</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-temporal traffic forecasting can be considered as learning the mapping function f on the premise of road network topology G and feature matrix X and then calculating the traffic information in the next T moments.</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173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FF92D-9D41-408C-980A-6D95988C87DE}"/>
              </a:ext>
            </a:extLst>
          </p:cNvPr>
          <p:cNvSpPr>
            <a:spLocks noGrp="1"/>
          </p:cNvSpPr>
          <p:nvPr>
            <p:ph type="title"/>
          </p:nvPr>
        </p:nvSpPr>
        <p:spPr/>
        <p:txBody>
          <a:bodyPr/>
          <a:lstStyle/>
          <a:p>
            <a:r>
              <a:rPr lang="en-US" altLang="zh-CN" dirty="0"/>
              <a:t>GCN Model</a:t>
            </a:r>
            <a:endParaRPr lang="zh-CN" altLang="en-US" dirty="0"/>
          </a:p>
        </p:txBody>
      </p:sp>
      <p:sp>
        <p:nvSpPr>
          <p:cNvPr id="3" name="内容占位符 2">
            <a:extLst>
              <a:ext uri="{FF2B5EF4-FFF2-40B4-BE49-F238E27FC236}">
                <a16:creationId xmlns:a16="http://schemas.microsoft.com/office/drawing/2014/main" id="{F9728580-7D84-4AF0-B212-F5D293D87A5B}"/>
              </a:ext>
            </a:extLst>
          </p:cNvPr>
          <p:cNvSpPr>
            <a:spLocks noGrp="1"/>
          </p:cNvSpPr>
          <p:nvPr>
            <p:ph idx="1"/>
          </p:nvPr>
        </p:nvSpPr>
        <p:spPr>
          <a:xfrm>
            <a:off x="607010" y="1690688"/>
            <a:ext cx="7803565" cy="4149047"/>
          </a:xfrm>
        </p:spPr>
        <p:txBody>
          <a:bodyPr>
            <a:normAutofit fontScale="92500" lnSpcReduction="20000"/>
          </a:bodyPr>
          <a:lstStyle/>
          <a:p>
            <a:r>
              <a:rPr lang="en-US" altLang="zh-CN" dirty="0"/>
              <a:t>The topological characteristics of the road network were captured to obtain spatial dependencies. </a:t>
            </a:r>
          </a:p>
          <a:p>
            <a:r>
              <a:rPr lang="en-US" altLang="zh-CN" dirty="0"/>
              <a:t>Two-layer GCN convolution output works as follows:</a:t>
            </a:r>
          </a:p>
          <a:p>
            <a:endParaRPr lang="en-US" altLang="zh-CN" dirty="0"/>
          </a:p>
          <a:p>
            <a:endParaRPr lang="en-US" altLang="zh-CN" dirty="0"/>
          </a:p>
          <a:p>
            <a:endParaRPr lang="en-US" altLang="zh-CN" dirty="0"/>
          </a:p>
          <a:p>
            <a:r>
              <a:rPr lang="en-US" altLang="zh-CN" dirty="0"/>
              <a:t>By determining the topological relationship between the central section and the surrounding section, GCNs can simultaneously encode the topological structure of the road network and the attributes of the section.</a:t>
            </a:r>
            <a:endParaRPr lang="zh-CN" altLang="en-US" dirty="0"/>
          </a:p>
        </p:txBody>
      </p:sp>
      <p:pic>
        <p:nvPicPr>
          <p:cNvPr id="5" name="图片 4">
            <a:extLst>
              <a:ext uri="{FF2B5EF4-FFF2-40B4-BE49-F238E27FC236}">
                <a16:creationId xmlns:a16="http://schemas.microsoft.com/office/drawing/2014/main" id="{1ABC2546-DD74-4B80-AFFE-1899E29CFFDB}"/>
              </a:ext>
            </a:extLst>
          </p:cNvPr>
          <p:cNvPicPr>
            <a:picLocks noChangeAspect="1"/>
          </p:cNvPicPr>
          <p:nvPr/>
        </p:nvPicPr>
        <p:blipFill>
          <a:blip r:embed="rId3"/>
          <a:stretch>
            <a:fillRect/>
          </a:stretch>
        </p:blipFill>
        <p:spPr>
          <a:xfrm>
            <a:off x="1843271" y="2890606"/>
            <a:ext cx="5332229" cy="777773"/>
          </a:xfrm>
          <a:prstGeom prst="rect">
            <a:avLst/>
          </a:prstGeom>
        </p:spPr>
      </p:pic>
      <p:pic>
        <p:nvPicPr>
          <p:cNvPr id="6" name="图片 5">
            <a:extLst>
              <a:ext uri="{FF2B5EF4-FFF2-40B4-BE49-F238E27FC236}">
                <a16:creationId xmlns:a16="http://schemas.microsoft.com/office/drawing/2014/main" id="{FEC06955-B270-4F17-999F-D3AB1DCD03F2}"/>
              </a:ext>
            </a:extLst>
          </p:cNvPr>
          <p:cNvPicPr>
            <a:picLocks noChangeAspect="1"/>
          </p:cNvPicPr>
          <p:nvPr/>
        </p:nvPicPr>
        <p:blipFill>
          <a:blip r:embed="rId4"/>
          <a:stretch>
            <a:fillRect/>
          </a:stretch>
        </p:blipFill>
        <p:spPr>
          <a:xfrm>
            <a:off x="8410575" y="657341"/>
            <a:ext cx="3781425" cy="2714625"/>
          </a:xfrm>
          <a:prstGeom prst="rect">
            <a:avLst/>
          </a:prstGeom>
        </p:spPr>
      </p:pic>
      <p:pic>
        <p:nvPicPr>
          <p:cNvPr id="8" name="图片 7">
            <a:extLst>
              <a:ext uri="{FF2B5EF4-FFF2-40B4-BE49-F238E27FC236}">
                <a16:creationId xmlns:a16="http://schemas.microsoft.com/office/drawing/2014/main" id="{6BD65F99-0F0F-4151-BD27-CB24C8FBAF9E}"/>
              </a:ext>
            </a:extLst>
          </p:cNvPr>
          <p:cNvPicPr>
            <a:picLocks noChangeAspect="1"/>
          </p:cNvPicPr>
          <p:nvPr/>
        </p:nvPicPr>
        <p:blipFill>
          <a:blip r:embed="rId5"/>
          <a:stretch>
            <a:fillRect/>
          </a:stretch>
        </p:blipFill>
        <p:spPr>
          <a:xfrm>
            <a:off x="8534400" y="3486035"/>
            <a:ext cx="3657600" cy="2790825"/>
          </a:xfrm>
          <a:prstGeom prst="rect">
            <a:avLst/>
          </a:prstGeom>
        </p:spPr>
      </p:pic>
    </p:spTree>
    <p:extLst>
      <p:ext uri="{BB962C8B-B14F-4D97-AF65-F5344CB8AC3E}">
        <p14:creationId xmlns:p14="http://schemas.microsoft.com/office/powerpoint/2010/main" val="323585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7E405-72A9-4740-AD29-3B4BEEB56049}"/>
              </a:ext>
            </a:extLst>
          </p:cNvPr>
          <p:cNvSpPr>
            <a:spLocks noGrp="1"/>
          </p:cNvSpPr>
          <p:nvPr>
            <p:ph type="title"/>
          </p:nvPr>
        </p:nvSpPr>
        <p:spPr/>
        <p:txBody>
          <a:bodyPr/>
          <a:lstStyle/>
          <a:p>
            <a:r>
              <a:rPr lang="en-US" altLang="zh-CN" dirty="0"/>
              <a:t>GRU Model</a:t>
            </a:r>
            <a:endParaRPr lang="zh-CN" altLang="en-US" dirty="0"/>
          </a:p>
        </p:txBody>
      </p:sp>
      <p:sp>
        <p:nvSpPr>
          <p:cNvPr id="3" name="内容占位符 2">
            <a:extLst>
              <a:ext uri="{FF2B5EF4-FFF2-40B4-BE49-F238E27FC236}">
                <a16:creationId xmlns:a16="http://schemas.microsoft.com/office/drawing/2014/main" id="{807A1288-DF04-4DD1-B5F2-F6FDB335AABC}"/>
              </a:ext>
            </a:extLst>
          </p:cNvPr>
          <p:cNvSpPr>
            <a:spLocks noGrp="1"/>
          </p:cNvSpPr>
          <p:nvPr>
            <p:ph idx="1"/>
          </p:nvPr>
        </p:nvSpPr>
        <p:spPr>
          <a:xfrm>
            <a:off x="838200" y="2349408"/>
            <a:ext cx="10515600" cy="4351338"/>
          </a:xfrm>
        </p:spPr>
        <p:txBody>
          <a:bodyPr>
            <a:normAutofit lnSpcReduction="10000"/>
          </a:bodyPr>
          <a:lstStyle/>
          <a:p>
            <a:endParaRPr lang="en-US" altLang="zh-CN" dirty="0"/>
          </a:p>
          <a:p>
            <a:endParaRPr lang="en-US" altLang="zh-CN" dirty="0"/>
          </a:p>
          <a:p>
            <a:endParaRPr lang="en-US" altLang="zh-CN" dirty="0"/>
          </a:p>
          <a:p>
            <a:endParaRPr lang="en-US" altLang="zh-CN" dirty="0"/>
          </a:p>
          <a:p>
            <a:r>
              <a:rPr lang="en-US" altLang="zh-CN" dirty="0"/>
              <a:t>GRUs retain the variation trends of historical traffic information when capturing traffic information at current moment because of the gated mechanism. Hence, this model can capture dynamic temporal variation features from the traffic data, that is, this study has applied a GRU model to </a:t>
            </a:r>
            <a:r>
              <a:rPr lang="en-US" altLang="zh-CN" b="1" dirty="0"/>
              <a:t>learn the temporal variation trends </a:t>
            </a:r>
            <a:r>
              <a:rPr lang="en-US" altLang="zh-CN" dirty="0"/>
              <a:t>of the traffic state.</a:t>
            </a:r>
          </a:p>
        </p:txBody>
      </p:sp>
      <p:pic>
        <p:nvPicPr>
          <p:cNvPr id="4" name="图片 3">
            <a:extLst>
              <a:ext uri="{FF2B5EF4-FFF2-40B4-BE49-F238E27FC236}">
                <a16:creationId xmlns:a16="http://schemas.microsoft.com/office/drawing/2014/main" id="{EC4ECD25-7D0A-4703-8A8A-8F04B6176FFC}"/>
              </a:ext>
            </a:extLst>
          </p:cNvPr>
          <p:cNvPicPr>
            <a:picLocks noChangeAspect="1"/>
          </p:cNvPicPr>
          <p:nvPr/>
        </p:nvPicPr>
        <p:blipFill>
          <a:blip r:embed="rId3"/>
          <a:stretch>
            <a:fillRect/>
          </a:stretch>
        </p:blipFill>
        <p:spPr>
          <a:xfrm>
            <a:off x="2757240" y="1305884"/>
            <a:ext cx="6535478" cy="2523963"/>
          </a:xfrm>
          <a:prstGeom prst="rect">
            <a:avLst/>
          </a:prstGeom>
        </p:spPr>
      </p:pic>
      <p:sp>
        <p:nvSpPr>
          <p:cNvPr id="5" name="文本框 4">
            <a:extLst>
              <a:ext uri="{FF2B5EF4-FFF2-40B4-BE49-F238E27FC236}">
                <a16:creationId xmlns:a16="http://schemas.microsoft.com/office/drawing/2014/main" id="{B8DF1050-635F-4B38-8E45-AE2BB66D2071}"/>
              </a:ext>
            </a:extLst>
          </p:cNvPr>
          <p:cNvSpPr txBox="1"/>
          <p:nvPr/>
        </p:nvSpPr>
        <p:spPr>
          <a:xfrm>
            <a:off x="3340240" y="3780118"/>
            <a:ext cx="6094520" cy="369332"/>
          </a:xfrm>
          <a:prstGeom prst="rect">
            <a:avLst/>
          </a:prstGeom>
          <a:noFill/>
        </p:spPr>
        <p:txBody>
          <a:bodyPr wrap="square">
            <a:spAutoFit/>
          </a:bodyPr>
          <a:lstStyle/>
          <a:p>
            <a:r>
              <a:rPr lang="en-US" altLang="zh-CN" dirty="0"/>
              <a:t>The architecture of the Gated Recurrent Unit model.</a:t>
            </a:r>
            <a:endParaRPr lang="zh-CN" altLang="en-US" dirty="0"/>
          </a:p>
        </p:txBody>
      </p:sp>
    </p:spTree>
    <p:extLst>
      <p:ext uri="{BB962C8B-B14F-4D97-AF65-F5344CB8AC3E}">
        <p14:creationId xmlns:p14="http://schemas.microsoft.com/office/powerpoint/2010/main" val="255523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192EF-107B-4792-8F1E-A54872231C55}"/>
              </a:ext>
            </a:extLst>
          </p:cNvPr>
          <p:cNvSpPr>
            <a:spLocks noGrp="1"/>
          </p:cNvSpPr>
          <p:nvPr>
            <p:ph type="title"/>
          </p:nvPr>
        </p:nvSpPr>
        <p:spPr/>
        <p:txBody>
          <a:bodyPr/>
          <a:lstStyle/>
          <a:p>
            <a:r>
              <a:rPr lang="en-US" altLang="zh-CN" dirty="0"/>
              <a:t>GRU Model</a:t>
            </a:r>
            <a:endParaRPr lang="zh-CN" altLang="en-US" dirty="0"/>
          </a:p>
        </p:txBody>
      </p:sp>
      <p:pic>
        <p:nvPicPr>
          <p:cNvPr id="5" name="内容占位符 4">
            <a:extLst>
              <a:ext uri="{FF2B5EF4-FFF2-40B4-BE49-F238E27FC236}">
                <a16:creationId xmlns:a16="http://schemas.microsoft.com/office/drawing/2014/main" id="{42BD419B-4A19-4F55-A870-AC392B4A102C}"/>
              </a:ext>
            </a:extLst>
          </p:cNvPr>
          <p:cNvPicPr>
            <a:picLocks noGrp="1" noChangeAspect="1"/>
          </p:cNvPicPr>
          <p:nvPr>
            <p:ph idx="1"/>
          </p:nvPr>
        </p:nvPicPr>
        <p:blipFill>
          <a:blip r:embed="rId3"/>
          <a:stretch>
            <a:fillRect/>
          </a:stretch>
        </p:blipFill>
        <p:spPr>
          <a:xfrm>
            <a:off x="232830" y="2053013"/>
            <a:ext cx="6153150" cy="3200400"/>
          </a:xfr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A67167E-1B29-437D-B75D-7628607E1B8B}"/>
                  </a:ext>
                </a:extLst>
              </p:cNvPr>
              <p:cNvSpPr txBox="1"/>
              <p:nvPr/>
            </p:nvSpPr>
            <p:spPr>
              <a:xfrm>
                <a:off x="6503432" y="2839042"/>
                <a:ext cx="5688568" cy="2031325"/>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h</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Sub>
                  </m:oMath>
                </a14:m>
                <a:r>
                  <a:rPr lang="en-US" altLang="zh-CN" dirty="0"/>
                  <a:t> is the output of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dirty="0"/>
              </a:p>
              <a:p>
                <a:pPr marL="285750" indent="-285750">
                  <a:buFont typeface="Arial" panose="020B0604020202020204" pitchFamily="34" charset="0"/>
                  <a:buChar char="•"/>
                </a:pPr>
                <a:r>
                  <a:rPr lang="en-US" altLang="zh-CN" dirty="0"/>
                  <a:t>GC stands for the graphic convolution process</a:t>
                </a:r>
              </a:p>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𝑢</m:t>
                        </m:r>
                      </m:e>
                      <m:sub>
                        <m:r>
                          <a:rPr lang="en-US" altLang="zh-CN" sz="1800" b="0" i="1" smtClean="0">
                            <a:latin typeface="Cambria Math" panose="02040503050406030204" pitchFamily="18" charset="0"/>
                          </a:rPr>
                          <m:t>𝑡</m:t>
                        </m:r>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i="1">
                            <a:latin typeface="Cambria Math" panose="02040503050406030204" pitchFamily="18" charset="0"/>
                          </a:rPr>
                          <m:t>𝑡</m:t>
                        </m:r>
                      </m:sub>
                    </m:sSub>
                  </m:oMath>
                </a14:m>
                <a:r>
                  <a:rPr lang="en-US" altLang="zh-CN" dirty="0"/>
                  <a:t> are update doors and reset doors at time </a:t>
                </a:r>
                <a14:m>
                  <m:oMath xmlns:m="http://schemas.openxmlformats.org/officeDocument/2006/math">
                    <m:r>
                      <a:rPr lang="en-US" altLang="zh-CN" i="1" dirty="0" smtClean="0">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𝑡</m:t>
                        </m:r>
                      </m:sub>
                    </m:sSub>
                  </m:oMath>
                </a14:m>
                <a:r>
                  <a:rPr lang="en-US" altLang="zh-CN" dirty="0"/>
                  <a:t> is what is currently stored</a:t>
                </a:r>
              </a:p>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h</m:t>
                        </m:r>
                      </m:e>
                      <m:sub>
                        <m:r>
                          <a:rPr lang="en-US" altLang="zh-CN" sz="1800" b="0" i="1" smtClean="0">
                            <a:latin typeface="Cambria Math" panose="02040503050406030204" pitchFamily="18" charset="0"/>
                          </a:rPr>
                          <m:t>𝑡</m:t>
                        </m:r>
                      </m:sub>
                    </m:sSub>
                  </m:oMath>
                </a14:m>
                <a:r>
                  <a:rPr lang="en-US" altLang="zh-CN" dirty="0"/>
                  <a:t> is the output state at time </a:t>
                </a:r>
                <a14:m>
                  <m:oMath xmlns:m="http://schemas.openxmlformats.org/officeDocument/2006/math">
                    <m:r>
                      <a:rPr lang="en-US" altLang="zh-CN" i="1" dirty="0" smtClean="0">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dirty="0" smtClean="0">
                        <a:latin typeface="Cambria Math" panose="02040503050406030204" pitchFamily="18" charset="0"/>
                      </a:rPr>
                      <m:t>𝑊</m:t>
                    </m:r>
                  </m:oMath>
                </a14:m>
                <a:r>
                  <a:rPr lang="en-US" altLang="zh-CN" dirty="0"/>
                  <a:t> and </a:t>
                </a:r>
                <a14:m>
                  <m:oMath xmlns:m="http://schemas.openxmlformats.org/officeDocument/2006/math">
                    <m:r>
                      <a:rPr lang="en-US" altLang="zh-CN" i="1" dirty="0" smtClean="0">
                        <a:latin typeface="Cambria Math" panose="02040503050406030204" pitchFamily="18" charset="0"/>
                      </a:rPr>
                      <m:t>𝑏</m:t>
                    </m:r>
                  </m:oMath>
                </a14:m>
                <a:r>
                  <a:rPr lang="en-US" altLang="zh-CN" dirty="0"/>
                  <a:t> are weights and biases in the training process</a:t>
                </a:r>
                <a:endParaRPr lang="zh-CN" altLang="en-US" dirty="0"/>
              </a:p>
            </p:txBody>
          </p:sp>
        </mc:Choice>
        <mc:Fallback xmlns="">
          <p:sp>
            <p:nvSpPr>
              <p:cNvPr id="7" name="文本框 6">
                <a:extLst>
                  <a:ext uri="{FF2B5EF4-FFF2-40B4-BE49-F238E27FC236}">
                    <a16:creationId xmlns:a16="http://schemas.microsoft.com/office/drawing/2014/main" id="{CA67167E-1B29-437D-B75D-7628607E1B8B}"/>
                  </a:ext>
                </a:extLst>
              </p:cNvPr>
              <p:cNvSpPr txBox="1">
                <a:spLocks noRot="1" noChangeAspect="1" noMove="1" noResize="1" noEditPoints="1" noAdjustHandles="1" noChangeArrowheads="1" noChangeShapeType="1" noTextEdit="1"/>
              </p:cNvSpPr>
              <p:nvPr/>
            </p:nvSpPr>
            <p:spPr>
              <a:xfrm>
                <a:off x="6503432" y="2839042"/>
                <a:ext cx="5688568" cy="2031325"/>
              </a:xfrm>
              <a:prstGeom prst="rect">
                <a:avLst/>
              </a:prstGeom>
              <a:blipFill>
                <a:blip r:embed="rId4"/>
                <a:stretch>
                  <a:fillRect l="-750" t="-1802" b="-3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41513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1089</Words>
  <Application>Microsoft Office PowerPoint</Application>
  <PresentationFormat>宽屏</PresentationFormat>
  <Paragraphs>134</Paragraphs>
  <Slides>24</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Cambria Math</vt:lpstr>
      <vt:lpstr>Office 主题​​</vt:lpstr>
      <vt:lpstr>A3T-GCN:  Attention Temporal  Graph Convolutional Network for Traffic Forecasting</vt:lpstr>
      <vt:lpstr>Background</vt:lpstr>
      <vt:lpstr>Contribution</vt:lpstr>
      <vt:lpstr>Difference between A3T-GCN and T-GCN</vt:lpstr>
      <vt:lpstr>Problem Definition</vt:lpstr>
      <vt:lpstr>Problem Definition</vt:lpstr>
      <vt:lpstr>GCN Model</vt:lpstr>
      <vt:lpstr>GRU Model</vt:lpstr>
      <vt:lpstr>GRU Model</vt:lpstr>
      <vt:lpstr>Attention Model</vt:lpstr>
      <vt:lpstr>Attention Model</vt:lpstr>
      <vt:lpstr>T-GCN Model</vt:lpstr>
      <vt:lpstr>A3T-GCN Model</vt:lpstr>
      <vt:lpstr>Loss Function </vt:lpstr>
      <vt:lpstr>Data Description</vt:lpstr>
      <vt:lpstr>Evaluation Metrics</vt:lpstr>
      <vt:lpstr>Experimental Result Analysis(Precision)</vt:lpstr>
      <vt:lpstr>Experimental Result Analysis (Spatiotemporal prediction capabilities.)</vt:lpstr>
      <vt:lpstr>Experimental Result Analysis (Long-term prediction capability. )</vt:lpstr>
      <vt:lpstr>Experimental Result Analysis (Effectiveness of attention mechanism )</vt:lpstr>
      <vt:lpstr>Perturbation Analysis</vt:lpstr>
      <vt:lpstr>Visualized Analysis</vt:lpstr>
      <vt:lpstr>Visualized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扬</dc:creator>
  <cp:lastModifiedBy>李 扬</cp:lastModifiedBy>
  <cp:revision>39</cp:revision>
  <dcterms:created xsi:type="dcterms:W3CDTF">2021-04-27T09:26:44Z</dcterms:created>
  <dcterms:modified xsi:type="dcterms:W3CDTF">2021-06-14T10:10:24Z</dcterms:modified>
</cp:coreProperties>
</file>