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84" r:id="rId15"/>
    <p:sldId id="267" r:id="rId16"/>
    <p:sldId id="268" r:id="rId17"/>
    <p:sldId id="278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1" autoAdjust="0"/>
    <p:restoredTop sz="80240" autoAdjust="0"/>
  </p:normalViewPr>
  <p:slideViewPr>
    <p:cSldViewPr snapToGrid="0">
      <p:cViewPr varScale="1">
        <p:scale>
          <a:sx n="99" d="100"/>
          <a:sy n="99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F9E9-69DD-4518-9610-9777BCB13771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C89C1-ED22-40D4-A0BD-55A81AEB7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9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0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4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7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952B0-52F5-4B22-9DCD-947D3A865C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8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3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0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952B0-52F5-4B22-9DCD-947D3A865C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58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9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1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01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51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11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4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83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3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7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24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4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3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4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4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4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5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9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89C1-ED22-40D4-A0BD-55A81AEB7C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0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6C9D0-2B86-4E4E-891C-C7BBA6307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F50BE-63DC-410B-83AD-888D5AA9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6A299-DA88-4581-9038-81826CED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D8A5B-10F1-450D-B318-790EFC3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B14DE-6229-4A0F-AB6A-303FEC3C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0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BE0F-4CC5-4325-8737-232F1F0E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E5892-D6A8-4352-B43D-825E88C1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2F5A4-99A0-4419-B456-C63C663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D12CC-43C8-4710-93B9-58502F74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29FBF-C2DC-41E1-BAF9-B2278676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1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75391-E34A-4CCF-AA1E-CA63DC2B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308AC-47DD-49ED-8EF8-7E4C1595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86BEA-0129-4973-8FE7-D6485392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53173-B47D-447D-9AE2-F779DBBB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04757-93C8-4990-BDA8-BF4F7AD2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58294-A83E-426B-A1E9-DC835143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7D836-BF1D-4566-8ACE-C6DD1D66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6F1C4-7237-4B4C-878E-9DA56AA7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1B222-E1CD-4E67-91BD-161A3E89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BB542-DEA0-4D5D-BE21-CE3759D7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4B69-A770-46DF-B3E9-8EF559E7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BF121-BD73-4E64-9D0A-5F305F8C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611F9-6359-406A-85E4-C9D60D3F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63D27-1B4D-4337-84B2-801A5641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CC23F-32EF-46C1-BB1E-838B5316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2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197EB-5A51-45BC-BDB8-EB739854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BA839-6420-4C6B-BC20-5B255E4F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BF13F-2B04-4473-BE98-B8D0DFBD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CB39D-4BAC-4C04-B50E-29E4AD4D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D9887-8CED-461D-8EBA-ED0FBFFC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1B47D-649D-4131-9A63-96FA2B4E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1F51F-2913-47B5-995F-6299213A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59651-BDA1-477E-BAE8-48017CB6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AB75E-2A0A-4BBF-86F6-D6D30F68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52AE48-6BC0-4FCE-AE5D-6005BFD35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9ED0F-22F9-495A-820E-9D864883A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D926D9-F362-4DA0-ACC4-0199008B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BBD05-BC98-4D25-B32C-11A51E80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FF1FFF-6347-466E-9315-736A0E3A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DB965-DF07-4BCD-A4A4-1DF7A8EC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B8240-49D5-42B1-A222-9F876900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C22554-E39B-461C-9822-19ECD3A7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C783F8-85A8-4A28-B6A3-627E82E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306674-59B8-4304-87E6-DD738E4A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D02A7D-C397-4882-8658-1DE48A4D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154751-66EB-4AAA-A36E-F69DEF8E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7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7A25-364C-48B9-B125-DC562406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C94F3-8545-41F6-A00C-5F006EC7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C074A-912D-486B-8CDE-623944FD7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B21F0-404B-4675-BEDC-51188B7B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BE47-F781-4255-989D-B3876BA3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6CDB5-A2B8-4CC6-B824-1447467C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0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DA19-610D-4586-90A1-38276E1E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BFB64-9EC8-446D-8D15-A5561CAF6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F4C3B-0812-4714-8697-0BE4E60B2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17B07-ECA8-4790-909E-9791F33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37AFA-ECE2-4670-8479-C0A00D8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74646-9E19-4DE4-A6CC-31823C66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D54A47-CB08-40FB-9763-0FC62850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9F518-A6B3-462C-AFEF-BE80DF85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CBB7D-2CE6-428D-A7CB-8E43E0FE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AA0E-6666-4EA9-AC24-02DE942632A6}" type="datetimeFigureOut">
              <a:rPr lang="zh-CN" altLang="en-US" smtClean="0"/>
              <a:t>2021-06-14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D58D5-03F6-4D6F-8D0A-A168038C3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3BEAD-DB18-4FDD-81BC-96F29AB4C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13D3-4F86-4FE2-A78C-BF73B4E8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4E421-806C-4B23-8853-8D9F4CA8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76" y="278725"/>
            <a:ext cx="11252446" cy="398935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AST-GCN: </a:t>
            </a:r>
            <a:br>
              <a:rPr lang="en-US" altLang="zh-CN" b="1" dirty="0"/>
            </a:br>
            <a:r>
              <a:rPr lang="en-US" altLang="zh-CN" dirty="0"/>
              <a:t>Attribute-Augmented Spatiotemporal</a:t>
            </a:r>
            <a:br>
              <a:rPr lang="en-US" altLang="zh-CN" dirty="0"/>
            </a:br>
            <a:r>
              <a:rPr lang="en-US" altLang="zh-CN" dirty="0"/>
              <a:t>Graph Convolutional Network for Traffic Forecasting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5BC27A-E542-48BD-9282-4A7C650AFDC2}"/>
              </a:ext>
            </a:extLst>
          </p:cNvPr>
          <p:cNvSpPr txBox="1"/>
          <p:nvPr/>
        </p:nvSpPr>
        <p:spPr>
          <a:xfrm>
            <a:off x="839864" y="5378946"/>
            <a:ext cx="10512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Citation:</a:t>
            </a:r>
          </a:p>
          <a:p>
            <a:r>
              <a:rPr lang="en-US" altLang="zh-CN" dirty="0"/>
              <a:t>J. Zhu, Q. Wang, C. Tao, H. Deng, L. Zhao and H. Li, "AST-GCN: Attribute-Augmented Spatiotemporal Graph Convolutional Network for Traffic Forecasting," in IEEE Access, vol. 9, pp. 35973-35983, 2021, </a:t>
            </a:r>
            <a:r>
              <a:rPr lang="en-US" altLang="zh-CN" dirty="0" err="1"/>
              <a:t>doi</a:t>
            </a:r>
            <a:r>
              <a:rPr lang="en-US" altLang="zh-CN" dirty="0"/>
              <a:t>: 10.1109/ACCESS.2021.3062114.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3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DCD4-CAA1-451C-9C8F-A6D9CA69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Attribute Augmentation Unit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53E8BF-7632-479E-BC28-2A7B2E8A2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Incorporating dynamic attributes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is a collection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different dynamic attributes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Selecting                                         for each dynamic attribute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submatrix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The augmented matrix containing both static and dynamic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external attributes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formed as: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53E8BF-7632-479E-BC28-2A7B2E8A2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FBE626B-FC0F-4D63-8104-9FD1B64C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5398549"/>
            <a:ext cx="4810125" cy="695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D17DF5-ABAA-43F1-946B-11557B0B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91893"/>
            <a:ext cx="3448050" cy="457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D394A3-32C7-4BA8-BFDA-CDBD165E3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39" y="2433603"/>
            <a:ext cx="1991139" cy="3124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EFB815-1F7A-4382-A85B-6E8BA22D1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870" y="2847519"/>
            <a:ext cx="1991139" cy="3649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DB33E3-612B-43C3-8E38-961EB09612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331" y="3462390"/>
            <a:ext cx="3811036" cy="2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B80C-301A-4E2B-8405-1106F504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Spatiotemporal Dependencies : GCNs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AC3B8D-D0D7-45F4-955D-73B0BCC8B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7355" y="1690688"/>
            <a:ext cx="790946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E7DDC0-209D-4BA6-8AF5-49FA4C64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768" y="2539187"/>
            <a:ext cx="2847975" cy="2160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BB7FDB-714C-4948-BF7B-101420696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320" y="4742922"/>
            <a:ext cx="3657600" cy="752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CA1AFB-52A2-456E-80E6-13127C088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904" y="5581801"/>
            <a:ext cx="1247775" cy="371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ABBC00-732B-4954-BC4D-749357FB7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8981" y="5614517"/>
            <a:ext cx="866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9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6E88F1-6C56-4C7A-B434-9D16BE66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63" y="1966468"/>
            <a:ext cx="4134411" cy="30026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9D68BE-1BF2-4596-AC02-BFAA896B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Spatiotemporal Dependencies : GRUs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E30B7E-9325-48C2-A97D-59698EDA4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2337" y="1966468"/>
            <a:ext cx="7931190" cy="3497218"/>
          </a:xfrm>
        </p:spPr>
      </p:pic>
    </p:spTree>
    <p:extLst>
      <p:ext uri="{BB962C8B-B14F-4D97-AF65-F5344CB8AC3E}">
        <p14:creationId xmlns:p14="http://schemas.microsoft.com/office/powerpoint/2010/main" val="329406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B4E3-CC9D-4989-90F2-CCCD1715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Attribute-enhanced Spatiotemporal Graph Convolution Model (AST-GCN)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00D72-2936-4D3A-831B-608815A9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930" y="2166151"/>
            <a:ext cx="6316444" cy="32562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F19FED-F677-4A66-98D1-3F752210E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89" y="3173983"/>
            <a:ext cx="2822081" cy="7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7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82402-096C-4969-B82F-1C844DEA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8E76559-9CCE-41E6-AB1E-C9DB28D1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7450" y="3083605"/>
            <a:ext cx="6619685" cy="1193601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B8289C-7EB6-4675-9D2C-ACAD89B4D7FF}"/>
              </a:ext>
            </a:extLst>
          </p:cNvPr>
          <p:cNvCxnSpPr/>
          <p:nvPr/>
        </p:nvCxnSpPr>
        <p:spPr>
          <a:xfrm>
            <a:off x="4035552" y="3950208"/>
            <a:ext cx="0" cy="463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9D13465-A39D-4E3B-ACD6-22DEDC49D09A}"/>
              </a:ext>
            </a:extLst>
          </p:cNvPr>
          <p:cNvSpPr txBox="1"/>
          <p:nvPr/>
        </p:nvSpPr>
        <p:spPr>
          <a:xfrm>
            <a:off x="3133444" y="444668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FD0DC9-91B0-4EFB-9E7E-17418C1B18CD}"/>
              </a:ext>
            </a:extLst>
          </p:cNvPr>
          <p:cNvSpPr txBox="1"/>
          <p:nvPr/>
        </p:nvSpPr>
        <p:spPr>
          <a:xfrm>
            <a:off x="4663885" y="246622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0B7C97-A2B4-4D6B-BDDC-5C21A886D536}"/>
              </a:ext>
            </a:extLst>
          </p:cNvPr>
          <p:cNvCxnSpPr>
            <a:cxnSpLocks/>
          </p:cNvCxnSpPr>
          <p:nvPr/>
        </p:nvCxnSpPr>
        <p:spPr>
          <a:xfrm flipV="1">
            <a:off x="5254752" y="2804160"/>
            <a:ext cx="0" cy="379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7A7A04B-62FB-4CAC-B522-E79B1D3BB711}"/>
              </a:ext>
            </a:extLst>
          </p:cNvPr>
          <p:cNvCxnSpPr/>
          <p:nvPr/>
        </p:nvCxnSpPr>
        <p:spPr>
          <a:xfrm>
            <a:off x="7479792" y="3922207"/>
            <a:ext cx="0" cy="463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4DED98A-FF77-499C-95D8-37EBBA020DFC}"/>
              </a:ext>
            </a:extLst>
          </p:cNvPr>
          <p:cNvSpPr txBox="1"/>
          <p:nvPr/>
        </p:nvSpPr>
        <p:spPr>
          <a:xfrm>
            <a:off x="5923535" y="4349765"/>
            <a:ext cx="34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 regularization term that helps</a:t>
            </a:r>
          </a:p>
          <a:p>
            <a:r>
              <a:rPr lang="en-US" altLang="zh-CN" dirty="0"/>
              <a:t>to avoid an over fitting problem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743568-034E-406B-8FB3-26BEB418A614}"/>
              </a:ext>
            </a:extLst>
          </p:cNvPr>
          <p:cNvSpPr txBox="1"/>
          <p:nvPr/>
        </p:nvSpPr>
        <p:spPr>
          <a:xfrm>
            <a:off x="6270923" y="261226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hyperparameter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2BA4C6-FD19-498F-B50D-AA3010593836}"/>
              </a:ext>
            </a:extLst>
          </p:cNvPr>
          <p:cNvCxnSpPr>
            <a:cxnSpLocks/>
          </p:cNvCxnSpPr>
          <p:nvPr/>
        </p:nvCxnSpPr>
        <p:spPr>
          <a:xfrm flipV="1">
            <a:off x="6748272" y="2993829"/>
            <a:ext cx="0" cy="379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A37023-232C-4768-93A3-9CC2C781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287253"/>
            <a:ext cx="7924800" cy="551584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2A7DDF-FFDB-4870-9489-49007CF0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AST-GCN Framework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93F903-3C9B-4C1D-B3E0-0B3485BB7C2D}"/>
              </a:ext>
            </a:extLst>
          </p:cNvPr>
          <p:cNvSpPr txBox="1"/>
          <p:nvPr/>
        </p:nvSpPr>
        <p:spPr>
          <a:xfrm>
            <a:off x="6273553" y="2109755"/>
            <a:ext cx="259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1.data preprocessing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7665C-B9E5-4958-AC6D-B7004FD41654}"/>
              </a:ext>
            </a:extLst>
          </p:cNvPr>
          <p:cNvSpPr txBox="1"/>
          <p:nvPr/>
        </p:nvSpPr>
        <p:spPr>
          <a:xfrm>
            <a:off x="6273553" y="4269312"/>
            <a:ext cx="29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2. attribute augmentation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62F1CD-1845-4C45-ADB2-CA70714B7F70}"/>
              </a:ext>
            </a:extLst>
          </p:cNvPr>
          <p:cNvSpPr txBox="1"/>
          <p:nvPr/>
        </p:nvSpPr>
        <p:spPr>
          <a:xfrm>
            <a:off x="6273553" y="6384852"/>
            <a:ext cx="478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3. spatial-temporal dependency modeling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965D0-93FE-4A1D-9503-52B8419B4CE8}"/>
              </a:ext>
            </a:extLst>
          </p:cNvPr>
          <p:cNvSpPr txBox="1"/>
          <p:nvPr/>
        </p:nvSpPr>
        <p:spPr>
          <a:xfrm>
            <a:off x="2678099" y="6384852"/>
            <a:ext cx="259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4.prediction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F893FD4-EC7F-40A9-8F02-4AFBD4CB58D4}"/>
              </a:ext>
            </a:extLst>
          </p:cNvPr>
          <p:cNvSpPr/>
          <p:nvPr/>
        </p:nvSpPr>
        <p:spPr>
          <a:xfrm>
            <a:off x="7979160" y="2405843"/>
            <a:ext cx="186431" cy="19175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EDA313C-E5FE-4C1C-B573-0CB5E279CB6D}"/>
              </a:ext>
            </a:extLst>
          </p:cNvPr>
          <p:cNvSpPr/>
          <p:nvPr/>
        </p:nvSpPr>
        <p:spPr>
          <a:xfrm>
            <a:off x="7979159" y="4547194"/>
            <a:ext cx="186431" cy="18524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8554CC5-9ACC-4942-A922-69E407BDD71A}"/>
              </a:ext>
            </a:extLst>
          </p:cNvPr>
          <p:cNvSpPr/>
          <p:nvPr/>
        </p:nvSpPr>
        <p:spPr>
          <a:xfrm rot="5400000">
            <a:off x="5067672" y="5600106"/>
            <a:ext cx="186431" cy="19175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24EBAD-75FD-4E86-8A9C-D1058EABF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9" y="5981018"/>
            <a:ext cx="1901678" cy="4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3650-891E-49FE-B92C-B031FED4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E08F-C19D-40D9-8C0B-C22D8DFD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SZ-taxi: </a:t>
            </a:r>
          </a:p>
          <a:p>
            <a:pPr marL="0" indent="0">
              <a:buNone/>
            </a:pPr>
            <a:r>
              <a:rPr lang="en-US" altLang="zh-CN" dirty="0"/>
              <a:t>  Shenzhen taxi trajectory data from  January 1 to January 31, 2015.</a:t>
            </a:r>
          </a:p>
          <a:p>
            <a:pPr marL="0" indent="0">
              <a:buNone/>
            </a:pPr>
            <a:r>
              <a:rPr lang="en-US" altLang="zh-CN" dirty="0"/>
              <a:t>  Including 156 major road sections in the </a:t>
            </a:r>
            <a:r>
              <a:rPr lang="en-US" altLang="zh-CN" dirty="0" err="1"/>
              <a:t>Luohu</a:t>
            </a:r>
            <a:r>
              <a:rPr lang="en-US" altLang="zh-CN" dirty="0"/>
              <a:t> District.</a:t>
            </a:r>
          </a:p>
          <a:p>
            <a:r>
              <a:rPr lang="en-US" altLang="zh-CN" dirty="0"/>
              <a:t>SZ_POI:</a:t>
            </a:r>
          </a:p>
          <a:p>
            <a:pPr marL="0" indent="0">
              <a:buNone/>
            </a:pPr>
            <a:r>
              <a:rPr lang="en-US" altLang="zh-CN" dirty="0"/>
              <a:t>  Information about POIs surrounding selected road sections which </a:t>
            </a:r>
          </a:p>
          <a:p>
            <a:pPr marL="0" indent="0">
              <a:buNone/>
            </a:pPr>
            <a:r>
              <a:rPr lang="en-US" altLang="zh-CN" dirty="0"/>
              <a:t>  is divided into 9 types.</a:t>
            </a:r>
          </a:p>
          <a:p>
            <a:r>
              <a:rPr lang="en-US" altLang="zh-CN" dirty="0" err="1"/>
              <a:t>SZ_Weather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Auxiliary information contains the weather conditions about the study</a:t>
            </a:r>
          </a:p>
          <a:p>
            <a:pPr marL="0" indent="0">
              <a:buNone/>
            </a:pPr>
            <a:r>
              <a:rPr lang="en-US" altLang="zh-CN" dirty="0"/>
              <a:t>  area recorded every 15 minutes in January 2015, which is divided  </a:t>
            </a:r>
          </a:p>
          <a:p>
            <a:pPr marL="0" indent="0">
              <a:buNone/>
            </a:pPr>
            <a:r>
              <a:rPr lang="en-US" altLang="zh-CN" dirty="0"/>
              <a:t>  into 5 categories.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2ACA3-5DF7-41D8-B133-EE6DA5CB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765" y="365125"/>
            <a:ext cx="3540380" cy="15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6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339D-BDC9-42E4-9343-4F30F633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8EB2-F38F-4B47-9F6D-758E4B20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90688"/>
            <a:ext cx="4724400" cy="4238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B8C59B-17FA-4433-95BE-40566180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49" y="1690688"/>
            <a:ext cx="5191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F1D0F-8777-456F-81E1-C1FE663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Settings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20AEE1-92A7-4E88-A945-85A5A592C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0113" y="1690688"/>
            <a:ext cx="5123024" cy="323912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CB291E-6A84-43FC-9CF0-38047F1F6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6" y="1727546"/>
            <a:ext cx="5266082" cy="329130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03D291E-1183-46BD-8C74-66389EFE31C1}"/>
              </a:ext>
            </a:extLst>
          </p:cNvPr>
          <p:cNvSpPr txBox="1">
            <a:spLocks/>
          </p:cNvSpPr>
          <p:nvPr/>
        </p:nvSpPr>
        <p:spPr>
          <a:xfrm>
            <a:off x="1196009" y="505570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Learning rate: 0.001 </a:t>
            </a:r>
          </a:p>
          <a:p>
            <a:r>
              <a:rPr lang="en-US" altLang="zh-CN" dirty="0"/>
              <a:t>Batch size: 64</a:t>
            </a:r>
          </a:p>
          <a:p>
            <a:r>
              <a:rPr lang="en-US" altLang="zh-CN" dirty="0"/>
              <a:t>Proportion of the training set: 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86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CC60E-B1BF-4041-91AA-B025B7FE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45E86-AF27-4981-B109-04819E40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965" cy="4351338"/>
          </a:xfrm>
        </p:spPr>
        <p:txBody>
          <a:bodyPr/>
          <a:lstStyle/>
          <a:p>
            <a:r>
              <a:rPr lang="en-US" altLang="zh-CN" b="1" dirty="0"/>
              <a:t>ARIMA</a:t>
            </a:r>
            <a:r>
              <a:rPr lang="en-US" altLang="zh-CN" dirty="0"/>
              <a:t>: Auto-Regressive Integrated Moving Average model</a:t>
            </a:r>
          </a:p>
          <a:p>
            <a:r>
              <a:rPr lang="en-US" altLang="zh-CN" b="1" dirty="0"/>
              <a:t>SVR</a:t>
            </a:r>
            <a:r>
              <a:rPr lang="en-US" altLang="zh-CN" dirty="0"/>
              <a:t>: Support Vector Regression model</a:t>
            </a:r>
          </a:p>
          <a:p>
            <a:r>
              <a:rPr lang="en-US" altLang="zh-CN" b="1" dirty="0"/>
              <a:t>GCN</a:t>
            </a:r>
            <a:r>
              <a:rPr lang="en-US" altLang="zh-CN" dirty="0"/>
              <a:t>: Graph Convolution Network model</a:t>
            </a:r>
          </a:p>
          <a:p>
            <a:r>
              <a:rPr lang="en-US" altLang="zh-CN" b="1" dirty="0"/>
              <a:t>GRU</a:t>
            </a:r>
            <a:r>
              <a:rPr lang="en-US" altLang="zh-CN" dirty="0"/>
              <a:t>: Gated Recurrent Unit model</a:t>
            </a:r>
          </a:p>
          <a:p>
            <a:r>
              <a:rPr lang="en-US" altLang="zh-CN" b="1" dirty="0"/>
              <a:t>TGCN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Spatiotemporal Graph Convolution Network model</a:t>
            </a:r>
          </a:p>
          <a:p>
            <a:r>
              <a:rPr lang="en-US" altLang="zh-CN" b="1" dirty="0"/>
              <a:t>DCRNN</a:t>
            </a:r>
            <a:r>
              <a:rPr lang="en-US" altLang="zh-CN" dirty="0"/>
              <a:t>:</a:t>
            </a:r>
            <a:r>
              <a:rPr lang="fr-FR" altLang="zh-CN" dirty="0"/>
              <a:t> Diffusion Convolutional Recurrent </a:t>
            </a:r>
            <a:r>
              <a:rPr lang="en-US" altLang="zh-CN" dirty="0"/>
              <a:t>N</a:t>
            </a:r>
            <a:r>
              <a:rPr lang="fr-FR" altLang="zh-CN" dirty="0"/>
              <a:t>eural </a:t>
            </a:r>
            <a:r>
              <a:rPr lang="en-US" altLang="zh-CN" dirty="0"/>
              <a:t>N</a:t>
            </a:r>
            <a:r>
              <a:rPr lang="fr-FR" altLang="zh-CN" dirty="0"/>
              <a:t>etwork </a:t>
            </a:r>
            <a:r>
              <a:rPr lang="en-US" altLang="zh-CN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7330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651BB-4604-4287-8E18-27FB48CE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C8DC5-E3FC-4F5B-B662-4DBCA935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Spatiotemporal models </a:t>
            </a:r>
            <a:r>
              <a:rPr lang="en-US" altLang="zh-CN" dirty="0"/>
              <a:t>integrating GCNs and RNNs have become research hotspots and have made significant progress. However, few works integrate external factors.</a:t>
            </a:r>
          </a:p>
          <a:p>
            <a:endParaRPr lang="en-US" altLang="zh-CN" dirty="0"/>
          </a:p>
          <a:p>
            <a:r>
              <a:rPr lang="en-US" altLang="zh-CN" dirty="0"/>
              <a:t>Actually, it’s difficult to achieve accurate traffic forecasting because future traffic states not only depend on historical states but can also be affected by a variety of </a:t>
            </a:r>
            <a:r>
              <a:rPr lang="en-US" altLang="zh-CN" b="1" dirty="0"/>
              <a:t>static and dynamic external factors.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677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3B3A-BA37-44D0-8ACB-74827B9E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DA2ED-7662-43CC-866F-32CD073C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Forecasting Comparison with Baselines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0BAD4E-91D6-434B-876E-D6D53E32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87" y="2700268"/>
            <a:ext cx="10146426" cy="29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0C7-8A42-42E2-80EB-E5C99E00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55D90-0925-436D-BF09-6337DA5E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Ablation Experiments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E5492-8E01-40D9-9D83-AEB110256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02" y="2478157"/>
            <a:ext cx="9683796" cy="33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8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3735EB-17C6-4816-82EC-AA49451A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7" y="1315899"/>
            <a:ext cx="6556513" cy="53605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9EFF3C-457C-48C0-BE0D-C7AF8326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DA716-C948-42CD-8900-7F4E8B76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25724"/>
            <a:ext cx="5817704" cy="2140885"/>
          </a:xfrm>
        </p:spPr>
        <p:txBody>
          <a:bodyPr/>
          <a:lstStyle/>
          <a:p>
            <a:r>
              <a:rPr lang="en-US" altLang="zh-CN" dirty="0"/>
              <a:t>Forecasting Performance of </a:t>
            </a:r>
          </a:p>
          <a:p>
            <a:pPr marL="0" indent="0">
              <a:buNone/>
            </a:pPr>
            <a:r>
              <a:rPr lang="en-US" altLang="zh-CN" dirty="0"/>
              <a:t>  AST-GCN for Different Horizons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9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7A7C-2A4B-465A-A4D4-B2807DFF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Perturbation Analysis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4FAE19-A0F7-4E7E-AC54-98DCA16D7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971" y="1981199"/>
            <a:ext cx="5210590" cy="339918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75256-7D57-4F2E-B301-CCFE6585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95" y="1981199"/>
            <a:ext cx="4919871" cy="33991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1125A-233B-4F88-9906-32B185970CF7}"/>
              </a:ext>
            </a:extLst>
          </p:cNvPr>
          <p:cNvSpPr txBox="1"/>
          <p:nvPr/>
        </p:nvSpPr>
        <p:spPr>
          <a:xfrm>
            <a:off x="2592457" y="5486227"/>
            <a:ext cx="2239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Gaussian distribution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BEAFB2-3A59-48BB-BF06-C6F8D973F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494" y="5961404"/>
            <a:ext cx="1685925" cy="247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1FF4C-76FE-445F-A4CA-A84A86ABA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419" y="5985248"/>
            <a:ext cx="1771650" cy="2571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E7E32C-CF7E-4E73-95EF-52667D67D684}"/>
              </a:ext>
            </a:extLst>
          </p:cNvPr>
          <p:cNvSpPr txBox="1"/>
          <p:nvPr/>
        </p:nvSpPr>
        <p:spPr>
          <a:xfrm>
            <a:off x="7726017" y="5486227"/>
            <a:ext cx="227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Poisson distributio</a:t>
            </a:r>
            <a:r>
              <a:rPr lang="en-US" altLang="zh-CN" dirty="0"/>
              <a:t>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17FE3D-34E0-4A31-A922-EC42EBF3E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768" y="5994773"/>
            <a:ext cx="933450" cy="2476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8EF2A3-42BC-4939-A600-E9D384BBA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6583" y="5961404"/>
            <a:ext cx="1066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8B88-74B4-4022-BBC8-234903E1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Interpretation of the AST-GCN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E17D0-B035-42EF-B586-FB8E825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Long-term forecasting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EE8D3-FDD8-4D85-B8A8-0AEC8D8B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82" y="2403128"/>
            <a:ext cx="5358848" cy="4318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15E56-D50A-46F7-A574-6CEADCFC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330" y="2268191"/>
            <a:ext cx="52294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3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8B88-74B4-4022-BBC8-234903E1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Interpretation of the AST-GCN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E17D0-B035-42EF-B586-FB8E825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Long-term forecasting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7221A7-66B3-4E34-895B-EE963D08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2" y="2396170"/>
            <a:ext cx="5119147" cy="41855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9364C1-342D-4249-86D4-D517F2C2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42" y="2396169"/>
            <a:ext cx="5061536" cy="40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A34A9-2205-423B-93B2-E301C6DF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(2) Attribute importance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CE528F-4977-402E-9832-3A067E8F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 Interpretation of the AST-GCN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54DF3C-9A89-4C4D-83B9-BB66BD46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3" y="2344291"/>
            <a:ext cx="4962317" cy="4148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5D395A-5781-4A0A-B19F-2DA1F5F0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83" y="2438400"/>
            <a:ext cx="4921742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8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A34A9-2205-423B-93B2-E301C6DF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(2) Attribute importance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CE528F-4977-402E-9832-3A067E8F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 Interpretation of the AST-GCN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3D360-606C-401A-8B0E-DC68C9C7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15" y="2438400"/>
            <a:ext cx="5109853" cy="4347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3258FC-0F1F-472B-AFD5-B7FB8970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74" y="2438400"/>
            <a:ext cx="5062019" cy="41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DA3C5-B925-435B-80AC-FB9F7539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4BE0A-56BD-40A8-BDF1-976B9C35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 proposed  attribute-enhanced spatiotemporal graph convolution model AST-GCN can not only integrate </a:t>
            </a:r>
            <a:r>
              <a:rPr lang="en-US" altLang="zh-CN" b="1" dirty="0"/>
              <a:t>static external information</a:t>
            </a:r>
            <a:r>
              <a:rPr lang="en-US" altLang="zh-CN" dirty="0"/>
              <a:t> but also </a:t>
            </a:r>
            <a:r>
              <a:rPr lang="en-US" altLang="zh-CN" b="1" dirty="0"/>
              <a:t>dynamic external data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Through comparison with the baseline methods, the prediction results verify the importance of considering </a:t>
            </a:r>
            <a:r>
              <a:rPr lang="en-US" altLang="zh-CN" b="1" dirty="0"/>
              <a:t>external information </a:t>
            </a:r>
            <a:r>
              <a:rPr lang="en-US" altLang="zh-CN" dirty="0"/>
              <a:t>in traffic forecasting tasks.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9FA82-2133-4C5B-8060-02300D7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2B8C9-8AAC-4F9F-8C30-8FAC70D7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(1) Proposed a new model AST-GCN that can </a:t>
            </a:r>
            <a:r>
              <a:rPr lang="en-US" altLang="zh-CN" b="1" dirty="0"/>
              <a:t>capture external information in combination with the spatiotemporal </a:t>
            </a:r>
            <a:r>
              <a:rPr lang="en-US" altLang="zh-CN" dirty="0"/>
              <a:t>graph convolution model.</a:t>
            </a:r>
          </a:p>
          <a:p>
            <a:endParaRPr lang="en-US" altLang="zh-CN" dirty="0"/>
          </a:p>
          <a:p>
            <a:r>
              <a:rPr lang="en-US" altLang="zh-CN" dirty="0"/>
              <a:t>(2) The AST-GCN model integrates both </a:t>
            </a:r>
            <a:r>
              <a:rPr lang="en-US" altLang="zh-CN" b="1" dirty="0"/>
              <a:t>dynamic and static external information</a:t>
            </a:r>
            <a:r>
              <a:rPr lang="en-US" altLang="zh-CN" dirty="0"/>
              <a:t> related to the road, such as weather and</a:t>
            </a:r>
            <a:r>
              <a:rPr lang="zh-CN" altLang="en-US" dirty="0"/>
              <a:t> </a:t>
            </a:r>
            <a:r>
              <a:rPr lang="en-US" altLang="zh-CN" dirty="0"/>
              <a:t>surrounding POIs.</a:t>
            </a:r>
          </a:p>
          <a:p>
            <a:endParaRPr lang="en-US" altLang="zh-CN" dirty="0"/>
          </a:p>
          <a:p>
            <a:r>
              <a:rPr lang="en-US" altLang="zh-CN" dirty="0"/>
              <a:t>(3) Results of the AST-GCN model </a:t>
            </a:r>
            <a:r>
              <a:rPr lang="en-US" altLang="zh-CN" b="1" dirty="0"/>
              <a:t>outperform the baselines</a:t>
            </a:r>
            <a:r>
              <a:rPr lang="en-US" altLang="zh-CN" dirty="0"/>
              <a:t>, indicating the effectiveness of modeling external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3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DDB6-3D52-496D-9817-F6E739ED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074CD-4871-455A-8B03-8FC63326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Statistical models</a:t>
            </a:r>
          </a:p>
          <a:p>
            <a:pPr marL="0" indent="0">
              <a:buNone/>
            </a:pPr>
            <a:r>
              <a:rPr lang="en-US" altLang="zh-CN" dirty="0"/>
              <a:t>Historical Average Model (</a:t>
            </a:r>
            <a:r>
              <a:rPr lang="en-US" altLang="zh-CN" b="1" dirty="0"/>
              <a:t>HAM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Autoregressive Integrated Moving Average model(</a:t>
            </a:r>
            <a:r>
              <a:rPr lang="en-US" altLang="zh-CN" b="1" dirty="0"/>
              <a:t>ARIMA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Vector Autoregression(</a:t>
            </a:r>
            <a:r>
              <a:rPr lang="en-US" altLang="zh-CN" b="1" dirty="0"/>
              <a:t>VAR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Traditional Machine Learning Models</a:t>
            </a:r>
          </a:p>
          <a:p>
            <a:pPr marL="0" indent="0">
              <a:buNone/>
            </a:pPr>
            <a:r>
              <a:rPr lang="en-US" altLang="zh-CN" dirty="0"/>
              <a:t>K-Nearest Neighbor Algorithm(</a:t>
            </a:r>
            <a:r>
              <a:rPr lang="en-US" altLang="zh-CN" b="1" dirty="0"/>
              <a:t>KNN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Support Vector Machine(</a:t>
            </a:r>
            <a:r>
              <a:rPr lang="en-US" altLang="zh-CN" b="1" dirty="0"/>
              <a:t>SVM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Support Vector Regression(</a:t>
            </a:r>
            <a:r>
              <a:rPr lang="en-US" altLang="zh-CN" b="1" dirty="0"/>
              <a:t>SVR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Deep Learning Models</a:t>
            </a:r>
          </a:p>
          <a:p>
            <a:pPr marL="0" indent="0">
              <a:buNone/>
            </a:pPr>
            <a:r>
              <a:rPr lang="nl-NL" altLang="zh-CN" dirty="0"/>
              <a:t>DBNs, SAEs, RNNs, LSTMs, GRUs, ST-ResNet, DMVST-Net, GeoMAN, etc.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8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5C1A8-8D76-4EF1-B5DC-B32D7E9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6444B4-0944-46CE-9268-4DCB70752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/>
                  <a:t>Definition 1: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 road network: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Road sections: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Edge collections: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Adjacency matrix: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(Composed of 0 and 1)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i="1" dirty="0"/>
                  <a:t>Definition 2: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Traffic feature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/>
                  <a:t> represents traffic speed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en-US" altLang="zh-CN" dirty="0"/>
                  <a:t> road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6444B4-0944-46CE-9268-4DCB70752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1128" t="-2521" r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5C1A8-8D76-4EF1-B5DC-B32D7E9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6444B4-0944-46CE-9268-4DCB70752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81522" cy="4351338"/>
              </a:xfrm>
            </p:spPr>
            <p:txBody>
              <a:bodyPr/>
              <a:lstStyle/>
              <a:p>
                <a:r>
                  <a:rPr lang="en-US" altLang="zh-CN" i="1" dirty="0"/>
                  <a:t>Definition 3: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Attribute matrix: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is the category number of auxiliary information.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Set of auxiliary information of type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		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/>
                  <a:t>  is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auxiliary information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en-US" altLang="zh-CN" dirty="0"/>
                  <a:t> road section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i="1" dirty="0"/>
                  <a:t>Prediction problem: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6444B4-0944-46CE-9268-4DCB70752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81522" cy="4351338"/>
              </a:xfrm>
              <a:blipFill>
                <a:blip r:embed="rId3"/>
                <a:stretch>
                  <a:fillRect l="-1145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5AFAD9B-E234-43A9-A449-09F4F7EBD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121" y="5291138"/>
            <a:ext cx="65913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1CB5-8B7D-411B-95E5-763F500E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Factors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E6932-D717-47FA-ACEC-F1FC1A83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 factors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E5022-DABB-40CC-BD28-6D2091A8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197100"/>
            <a:ext cx="9953625" cy="411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99AD2F-A5F9-40AB-9846-C7055DC1F193}"/>
              </a:ext>
            </a:extLst>
          </p:cNvPr>
          <p:cNvSpPr txBox="1"/>
          <p:nvPr/>
        </p:nvSpPr>
        <p:spPr>
          <a:xfrm>
            <a:off x="3047999" y="6196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Fig. 1. Illustration of the influence of POIs on traffic states.</a:t>
            </a:r>
          </a:p>
        </p:txBody>
      </p:sp>
    </p:spTree>
    <p:extLst>
      <p:ext uri="{BB962C8B-B14F-4D97-AF65-F5344CB8AC3E}">
        <p14:creationId xmlns:p14="http://schemas.microsoft.com/office/powerpoint/2010/main" val="115799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71401-871B-4A8F-9149-C1B843A6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Factors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3F9FD-C83E-47D5-B024-B26E0502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Dynamic factors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81F703-2F32-476B-89A5-756C1430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2186781"/>
            <a:ext cx="6496050" cy="3629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E55AA4-2F4A-4E89-821F-ED7D58EACBA2}"/>
              </a:ext>
            </a:extLst>
          </p:cNvPr>
          <p:cNvSpPr txBox="1"/>
          <p:nvPr/>
        </p:nvSpPr>
        <p:spPr>
          <a:xfrm>
            <a:off x="2464903" y="5811719"/>
            <a:ext cx="7553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Fig. 2. Illustration of the influence of weather conditions on traffic states.</a:t>
            </a:r>
          </a:p>
        </p:txBody>
      </p:sp>
    </p:spTree>
    <p:extLst>
      <p:ext uri="{BB962C8B-B14F-4D97-AF65-F5344CB8AC3E}">
        <p14:creationId xmlns:p14="http://schemas.microsoft.com/office/powerpoint/2010/main" val="57019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DCD4-CAA1-451C-9C8F-A6D9CA69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Attribute Augmentation Unit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53E8BF-7632-479E-BC28-2A7B2E8A2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  Attribute matrix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-cell input 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= {Static(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), Dynamic(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)}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Incorporating static attributes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is a collection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different static attributes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Specifically, the matrix augmented by static attributes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formed as: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53E8BF-7632-479E-BC28-2A7B2E8A2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C982418-3442-46C3-9480-828F979B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636" y="4531381"/>
            <a:ext cx="341947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63C94A-59B6-4B2F-AC80-2A7379701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6" y="3429000"/>
            <a:ext cx="1608277" cy="3583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B8376B-E10F-48A2-BE4A-DB4C8F12E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953" y="3350271"/>
            <a:ext cx="2320995" cy="5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873</Words>
  <Application>Microsoft Office PowerPoint</Application>
  <PresentationFormat>宽屏</PresentationFormat>
  <Paragraphs>149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AST-GCN:  Attribute-Augmented Spatiotemporal Graph Convolutional Network for Traffic Forecasting</vt:lpstr>
      <vt:lpstr>Background</vt:lpstr>
      <vt:lpstr>Contributions</vt:lpstr>
      <vt:lpstr>Related Works</vt:lpstr>
      <vt:lpstr>Problem Definitions</vt:lpstr>
      <vt:lpstr>Problem Definitions</vt:lpstr>
      <vt:lpstr>External Factors</vt:lpstr>
      <vt:lpstr>External Factors</vt:lpstr>
      <vt:lpstr> Attribute Augmentation Unit</vt:lpstr>
      <vt:lpstr> Attribute Augmentation Unit</vt:lpstr>
      <vt:lpstr>Spatiotemporal Dependencies : GCNs</vt:lpstr>
      <vt:lpstr>Spatiotemporal Dependencies : GRUs</vt:lpstr>
      <vt:lpstr>Attribute-enhanced Spatiotemporal Graph Convolution Model (AST-GCN)</vt:lpstr>
      <vt:lpstr>Loss Function</vt:lpstr>
      <vt:lpstr>AST-GCN Framework</vt:lpstr>
      <vt:lpstr>Datasets</vt:lpstr>
      <vt:lpstr>Evaluation Metrics</vt:lpstr>
      <vt:lpstr>Parameter Settings</vt:lpstr>
      <vt:lpstr>Baselines</vt:lpstr>
      <vt:lpstr>Experimental Results</vt:lpstr>
      <vt:lpstr>Ablation Experiments</vt:lpstr>
      <vt:lpstr>Experimental Results</vt:lpstr>
      <vt:lpstr> Perturbation Analysis</vt:lpstr>
      <vt:lpstr> Interpretation of the AST-GCN</vt:lpstr>
      <vt:lpstr> Interpretation of the AST-GCN</vt:lpstr>
      <vt:lpstr> Interpretation of the AST-GCN</vt:lpstr>
      <vt:lpstr> Interpretation of the AST-GCN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AST-GCN:  Attribute-Augmented Spatiotemporal Graph Convolutional Network for Traffic Forecasting</dc:title>
  <dc:creator>扬</dc:creator>
  <cp:lastModifiedBy>李 扬</cp:lastModifiedBy>
  <cp:revision>40</cp:revision>
  <dcterms:created xsi:type="dcterms:W3CDTF">2021-04-27T14:14:24Z</dcterms:created>
  <dcterms:modified xsi:type="dcterms:W3CDTF">2021-06-14T08:28:11Z</dcterms:modified>
</cp:coreProperties>
</file>