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1031-78C4-4195-B025-D5D44E56FBD6}" type="datetimeFigureOut">
              <a:rPr lang="cs-CZ" smtClean="0"/>
              <a:t>16.03.2022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059B-4761-4884-974F-15B1824F49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55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1031-78C4-4195-B025-D5D44E56FBD6}" type="datetimeFigureOut">
              <a:rPr lang="cs-CZ" smtClean="0"/>
              <a:t>16.03.2022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059B-4761-4884-974F-15B1824F49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239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1031-78C4-4195-B025-D5D44E56FBD6}" type="datetimeFigureOut">
              <a:rPr lang="cs-CZ" smtClean="0"/>
              <a:t>16.03.2022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059B-4761-4884-974F-15B1824F49EE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4593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1031-78C4-4195-B025-D5D44E56FBD6}" type="datetimeFigureOut">
              <a:rPr lang="cs-CZ" smtClean="0"/>
              <a:t>16.03.2022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059B-4761-4884-974F-15B1824F49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1032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1031-78C4-4195-B025-D5D44E56FBD6}" type="datetimeFigureOut">
              <a:rPr lang="cs-CZ" smtClean="0"/>
              <a:t>16.03.2022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059B-4761-4884-974F-15B1824F49EE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4627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1031-78C4-4195-B025-D5D44E56FBD6}" type="datetimeFigureOut">
              <a:rPr lang="cs-CZ" smtClean="0"/>
              <a:t>16.03.2022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059B-4761-4884-974F-15B1824F49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5579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1031-78C4-4195-B025-D5D44E56FBD6}" type="datetimeFigureOut">
              <a:rPr lang="cs-CZ" smtClean="0"/>
              <a:t>16.03.2022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059B-4761-4884-974F-15B1824F49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0918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1031-78C4-4195-B025-D5D44E56FBD6}" type="datetimeFigureOut">
              <a:rPr lang="cs-CZ" smtClean="0"/>
              <a:t>16.03.2022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059B-4761-4884-974F-15B1824F49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878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1031-78C4-4195-B025-D5D44E56FBD6}" type="datetimeFigureOut">
              <a:rPr lang="cs-CZ" smtClean="0"/>
              <a:t>16.03.2022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059B-4761-4884-974F-15B1824F49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197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1031-78C4-4195-B025-D5D44E56FBD6}" type="datetimeFigureOut">
              <a:rPr lang="cs-CZ" smtClean="0"/>
              <a:t>16.03.2022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059B-4761-4884-974F-15B1824F49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557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1031-78C4-4195-B025-D5D44E56FBD6}" type="datetimeFigureOut">
              <a:rPr lang="cs-CZ" smtClean="0"/>
              <a:t>16.03.2022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059B-4761-4884-974F-15B1824F49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238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1031-78C4-4195-B025-D5D44E56FBD6}" type="datetimeFigureOut">
              <a:rPr lang="cs-CZ" smtClean="0"/>
              <a:t>16.03.2022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059B-4761-4884-974F-15B1824F49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98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1031-78C4-4195-B025-D5D44E56FBD6}" type="datetimeFigureOut">
              <a:rPr lang="cs-CZ" smtClean="0"/>
              <a:t>16.03.2022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059B-4761-4884-974F-15B1824F49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353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1031-78C4-4195-B025-D5D44E56FBD6}" type="datetimeFigureOut">
              <a:rPr lang="cs-CZ" smtClean="0"/>
              <a:t>16.03.2022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059B-4761-4884-974F-15B1824F49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457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1031-78C4-4195-B025-D5D44E56FBD6}" type="datetimeFigureOut">
              <a:rPr lang="cs-CZ" smtClean="0"/>
              <a:t>16.03.2022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059B-4761-4884-974F-15B1824F49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162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1031-78C4-4195-B025-D5D44E56FBD6}" type="datetimeFigureOut">
              <a:rPr lang="cs-CZ" smtClean="0"/>
              <a:t>16.03.2022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059B-4761-4884-974F-15B1824F49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833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D1031-78C4-4195-B025-D5D44E56FBD6}" type="datetimeFigureOut">
              <a:rPr lang="cs-CZ" smtClean="0"/>
              <a:t>16.03.2022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3B059B-4761-4884-974F-15B1824F49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516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AA5177-920D-4CED-8CBE-EB0A742F0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Základní pojmy IVT a 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77ED4E0-6FED-446D-918F-D4860A832E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Sebastian Tvarog 4.A</a:t>
            </a:r>
          </a:p>
        </p:txBody>
      </p:sp>
    </p:spTree>
    <p:extLst>
      <p:ext uri="{BB962C8B-B14F-4D97-AF65-F5344CB8AC3E}">
        <p14:creationId xmlns:p14="http://schemas.microsoft.com/office/powerpoint/2010/main" val="1133463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BDDA4A-4F30-4BA5-B2CC-4AA46FE33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63575"/>
            <a:ext cx="8596668" cy="764172"/>
          </a:xfrm>
        </p:spPr>
        <p:txBody>
          <a:bodyPr/>
          <a:lstStyle/>
          <a:p>
            <a:r>
              <a:rPr lang="cs-CZ" dirty="0"/>
              <a:t>Složené příkazy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F232A11-509F-4FF2-8206-046CD8EC8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6295"/>
            <a:ext cx="8596668" cy="4405067"/>
          </a:xfrm>
        </p:spPr>
        <p:txBody>
          <a:bodyPr>
            <a:normAutofit/>
          </a:bodyPr>
          <a:lstStyle/>
          <a:p>
            <a:r>
              <a:rPr lang="cs-CZ" dirty="0"/>
              <a:t>Sekvence – posloupnost jednotlivých příkazů řazených za sebou v pořadí tak jak mají být vykonány</a:t>
            </a:r>
          </a:p>
          <a:p>
            <a:r>
              <a:rPr lang="cs-CZ" dirty="0"/>
              <a:t>Větvení úplné – pokud vstup odpovídá přiřazené podmínce bude rozhodnuto podle toho jak jí odpovídá, co se stane dál </a:t>
            </a:r>
          </a:p>
          <a:p>
            <a:r>
              <a:rPr lang="cs-CZ" dirty="0"/>
              <a:t>Větvení neúplné – možností co se stane se vstupem jsou pouze 2 a to jestli splnil nebo nesplnil podmínku</a:t>
            </a:r>
          </a:p>
          <a:p>
            <a:r>
              <a:rPr lang="cs-CZ" dirty="0"/>
              <a:t>Cyklus s podmínkou NZ – vyhodnotí se podmínka, je-li podmínka splněna, provede se sekvence a vrací se zpět na začátek cyklu dokud odpovídá podmínce</a:t>
            </a:r>
          </a:p>
          <a:p>
            <a:r>
              <a:rPr lang="cs-CZ" dirty="0"/>
              <a:t>Cyklus s podmínkou NK – provede se sekvence, odpovídá-li podmínce program pokračuje dál, neodpovídá-li sekvence se vrací na začátek a opakuje se tak dlouho dokud není podmínka splněna</a:t>
            </a:r>
          </a:p>
          <a:p>
            <a:endParaRPr lang="cs-CZ" dirty="0"/>
          </a:p>
        </p:txBody>
      </p:sp>
      <p:pic>
        <p:nvPicPr>
          <p:cNvPr id="1026" name="Picture 2" descr="Strukturované programování">
            <a:extLst>
              <a:ext uri="{FF2B5EF4-FFF2-40B4-BE49-F238E27FC236}">
                <a16:creationId xmlns:a16="http://schemas.microsoft.com/office/drawing/2014/main" id="{5F1BC56C-2B50-4BFD-BA37-798E30E81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975" y="3577389"/>
            <a:ext cx="17240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rukturované programování">
            <a:extLst>
              <a:ext uri="{FF2B5EF4-FFF2-40B4-BE49-F238E27FC236}">
                <a16:creationId xmlns:a16="http://schemas.microsoft.com/office/drawing/2014/main" id="{1CD88C52-48AD-47F9-B73F-9D5DBB383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002" y="679032"/>
            <a:ext cx="9525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E782EB8-DB76-40A8-9972-4EF6E42F7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975" y="755232"/>
            <a:ext cx="17145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 – if Mgr. Lenka Švancarová. if vývojový diagram Podmínka Příkaz(y)  Podmínka Příkaz(y) Úplné větveníNeúplné větvení ppt stáhnout">
            <a:extLst>
              <a:ext uri="{FF2B5EF4-FFF2-40B4-BE49-F238E27FC236}">
                <a16:creationId xmlns:a16="http://schemas.microsoft.com/office/drawing/2014/main" id="{7E3F61AA-B271-401C-8E7D-2AB1037A3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72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7FDAF7-9E39-4E02-A318-1C269CCD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Znázornění algoritmu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4C690583-599F-47ED-9CCB-DBC7350EE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309" y="0"/>
            <a:ext cx="3974841" cy="6537900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4980C8C-EBE7-4D70-BD23-E87CE60FA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92" y="1804989"/>
            <a:ext cx="3222558" cy="422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116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35992" y="2305489"/>
            <a:ext cx="8596668" cy="1320800"/>
          </a:xfrm>
        </p:spPr>
        <p:txBody>
          <a:bodyPr>
            <a:normAutofit/>
          </a:bodyPr>
          <a:lstStyle/>
          <a:p>
            <a:r>
              <a:rPr lang="cs-CZ" sz="6000" dirty="0"/>
              <a:t>Děkuji za pozornost ©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 flipH="1" flipV="1">
            <a:off x="-1689463" y="4639282"/>
            <a:ext cx="1565608" cy="1291255"/>
          </a:xfrm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4189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6753EB-40E2-4945-BF8B-13BAE2C51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2448"/>
            <a:ext cx="10515600" cy="838524"/>
          </a:xfrm>
        </p:spPr>
        <p:txBody>
          <a:bodyPr/>
          <a:lstStyle/>
          <a:p>
            <a:r>
              <a:rPr lang="cs-CZ" dirty="0"/>
              <a:t>Bit, byte, soustavy a převody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E0378E-6FF3-4404-A2A2-55817E8FF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972"/>
            <a:ext cx="10515600" cy="4935991"/>
          </a:xfrm>
        </p:spPr>
        <p:txBody>
          <a:bodyPr/>
          <a:lstStyle/>
          <a:p>
            <a:r>
              <a:rPr lang="cs-CZ" dirty="0"/>
              <a:t>Bit – nabývá hodnoty pouze 0 či 1</a:t>
            </a:r>
          </a:p>
          <a:p>
            <a:r>
              <a:rPr lang="cs-CZ" dirty="0"/>
              <a:t>Byte (z </a:t>
            </a:r>
            <a:r>
              <a:rPr lang="cs-CZ" dirty="0" err="1"/>
              <a:t>eng</a:t>
            </a:r>
            <a:r>
              <a:rPr lang="cs-CZ" dirty="0"/>
              <a:t> bite = „sousto“) – skládá se z 8 bitů, tedy 8-mi </a:t>
            </a:r>
            <a:r>
              <a:rPr lang="cs-CZ" dirty="0" err="1"/>
              <a:t>cifernné</a:t>
            </a:r>
            <a:r>
              <a:rPr lang="cs-CZ" dirty="0"/>
              <a:t> binární číslo</a:t>
            </a:r>
          </a:p>
          <a:p>
            <a:r>
              <a:rPr lang="cs-CZ" dirty="0"/>
              <a:t>Soustavy – binární (0-1), </a:t>
            </a:r>
            <a:r>
              <a:rPr lang="cs-CZ" dirty="0" err="1"/>
              <a:t>oktalová</a:t>
            </a:r>
            <a:r>
              <a:rPr lang="cs-CZ" dirty="0"/>
              <a:t> (0-7), dekadická (0-9) a hexadecimální (0-9 a A-F)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884CD59-8A22-40A1-8EED-6FEA344EB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662" y="3708967"/>
            <a:ext cx="7179808" cy="267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7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EEABF5-4ACC-404C-914F-1DD598EB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kódů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ED1112-4B4A-404F-AE38-6556E632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Přímý kód – první bit bytu je vyčleněn jako znaménkový bit, tzn. 00000001 = 1; 10000001 = -1 (problém 0000000 = 0 a 1000000 = -0)</a:t>
            </a:r>
          </a:p>
          <a:p>
            <a:r>
              <a:rPr lang="cs-CZ" dirty="0"/>
              <a:t> Doplňkový kód – záporné číslo je zaznamenáno jako negace původní hodnoty zvětšená o hodnotu 1, př: 13 a -13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NOT(00001101) + 1 = 11110010 + 1 = 11110011</a:t>
            </a:r>
            <a:r>
              <a:rPr lang="cs-CZ" b="0" i="0" dirty="0">
                <a:solidFill>
                  <a:srgbClr val="202122"/>
                </a:solidFill>
                <a:effectLst/>
              </a:rPr>
              <a:t> </a:t>
            </a:r>
            <a:endParaRPr lang="cs-CZ" dirty="0"/>
          </a:p>
          <a:p>
            <a:r>
              <a:rPr lang="cs-CZ" dirty="0"/>
              <a:t>Inverzní kód – kladná čísla se vyjadřují pouze negací původního bytu 6 = 00000110 a -6 = 11111001</a:t>
            </a:r>
          </a:p>
        </p:txBody>
      </p:sp>
    </p:spTree>
    <p:extLst>
      <p:ext uri="{BB962C8B-B14F-4D97-AF65-F5344CB8AC3E}">
        <p14:creationId xmlns:p14="http://schemas.microsoft.com/office/powerpoint/2010/main" val="240040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44A81F-0500-40A9-AFF5-C5015D5E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Algoritmu a jeho vlastnosti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0EFDAC4-9E37-41E7-AF22-565310718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Algoritmus je přesný návod nebo postup, jakým lze úlohu vyřešit</a:t>
            </a:r>
          </a:p>
          <a:p>
            <a:r>
              <a:rPr lang="cs-CZ" dirty="0"/>
              <a:t>V programování je to princip řešení problému</a:t>
            </a:r>
          </a:p>
          <a:p>
            <a:r>
              <a:rPr lang="cs-CZ" dirty="0"/>
              <a:t> Vlastnosti: </a:t>
            </a:r>
            <a:r>
              <a:rPr lang="cs-CZ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hromadnost, determinovanost, konečnost, rezultativnost</a:t>
            </a:r>
          </a:p>
          <a:p>
            <a:r>
              <a:rPr lang="cs-CZ" dirty="0">
                <a:latin typeface="Calibri" panose="020F0502020204030204" pitchFamily="34" charset="0"/>
              </a:rPr>
              <a:t>Hromadnost – neřeší konkrétní problém, ale na obecnou třídu</a:t>
            </a:r>
          </a:p>
          <a:p>
            <a:r>
              <a:rPr lang="cs-CZ" dirty="0">
                <a:latin typeface="Calibri" panose="020F0502020204030204" pitchFamily="34" charset="0"/>
              </a:rPr>
              <a:t>Determinovanost – pro stejné vstupy poskytne stejné výstupy (ne RNG)</a:t>
            </a:r>
          </a:p>
          <a:p>
            <a:r>
              <a:rPr lang="cs-CZ" dirty="0">
                <a:latin typeface="Calibri" panose="020F0502020204030204" pitchFamily="34" charset="0"/>
              </a:rPr>
              <a:t>Konečnost – každý algoritmus musí být konečný, tudíž má určitý počet kroků</a:t>
            </a:r>
          </a:p>
          <a:p>
            <a:r>
              <a:rPr lang="cs-CZ" dirty="0">
                <a:latin typeface="Calibri" panose="020F0502020204030204" pitchFamily="34" charset="0"/>
              </a:rPr>
              <a:t>Rezultativnost – algoritmus má alespoň jeden výstup, tím tvoří odpověď na problém, který je řešený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904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C4683A-33DF-48CD-91B6-7E9A6641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Složitosti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D796EF-A57F-4AD5-B7B7-7A1615117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Časová – časová náročnost výpočtu daného algoritmu, není měřena v sekundách, ale v počtu provedených operací</a:t>
            </a:r>
          </a:p>
          <a:p>
            <a:r>
              <a:rPr lang="cs-CZ" dirty="0"/>
              <a:t>Prostorová – spotřeba paměti, diskového prostoru v závislosti na vstupních datech</a:t>
            </a:r>
          </a:p>
        </p:txBody>
      </p:sp>
    </p:spTree>
    <p:extLst>
      <p:ext uri="{BB962C8B-B14F-4D97-AF65-F5344CB8AC3E}">
        <p14:creationId xmlns:p14="http://schemas.microsoft.com/office/powerpoint/2010/main" val="212607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1EAE38-7199-4641-82CB-F7DC34F5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Programovací jazyk, podprogram a překladač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FB0C048-9185-48E4-8258-5FD9675D7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Program. Jazyk – prostředek pro zápis algoritmů, které můžou být provedeny v počítači, zápis </a:t>
            </a:r>
            <a:r>
              <a:rPr lang="cs-CZ" dirty="0" err="1"/>
              <a:t>alg</a:t>
            </a:r>
            <a:r>
              <a:rPr lang="cs-CZ" dirty="0"/>
              <a:t>. je program</a:t>
            </a:r>
          </a:p>
          <a:p>
            <a:r>
              <a:rPr lang="cs-CZ" dirty="0"/>
              <a:t>Podprogram – část programu, kterou je možné opakovaně vyvolat v různých místech programu, slouží k usnadnění programu</a:t>
            </a:r>
          </a:p>
          <a:p>
            <a:r>
              <a:rPr lang="cs-CZ" dirty="0"/>
              <a:t>Překladač (kompilátor) – slouží pro překlad algoritmů z vyššího jazyka (Java, </a:t>
            </a:r>
            <a:r>
              <a:rPr lang="cs-CZ"/>
              <a:t>C++,…) </a:t>
            </a:r>
            <a:r>
              <a:rPr lang="cs-CZ" dirty="0"/>
              <a:t>do jazyka nižšího (C) </a:t>
            </a:r>
          </a:p>
        </p:txBody>
      </p:sp>
    </p:spTree>
    <p:extLst>
      <p:ext uri="{BB962C8B-B14F-4D97-AF65-F5344CB8AC3E}">
        <p14:creationId xmlns:p14="http://schemas.microsoft.com/office/powerpoint/2010/main" val="2560965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6E3078-7A2D-4A6C-A7E8-55A188E7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Syntaxe a sémantika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2E6757F-37B8-4E97-90AE-AA21082E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Syntaxe – soubor pravidel, definující správnou kombinaci symbolů v daném jazyce</a:t>
            </a:r>
          </a:p>
          <a:p>
            <a:r>
              <a:rPr lang="cs-CZ" dirty="0"/>
              <a:t>Sémantika - z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hodnocuje význam </a:t>
            </a:r>
            <a:r>
              <a:rPr lang="cs-CZ" b="0" i="0" u="none" strike="noStrike" dirty="0">
                <a:effectLst/>
                <a:latin typeface="Arial" panose="020B0604020202020204" pitchFamily="34" charset="0"/>
              </a:rPr>
              <a:t>syntakticky</a:t>
            </a:r>
            <a:r>
              <a:rPr lang="cs-CZ" b="0" i="0" dirty="0">
                <a:effectLst/>
                <a:latin typeface="Arial" panose="020B0604020202020204" pitchFamily="34" charset="0"/>
              </a:rPr>
              <a:t> 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platných řetězců v daném programovacím jazyce, včetně jejich výpočtu. V případě ohodnocování syntakticky neplatných řetězců, není výpočet proveden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94AAE2E-89A2-47E4-9F4D-F3A559BD3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67" y="4458953"/>
            <a:ext cx="10901945" cy="64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51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B00682-E1CE-4A31-A6EA-D9BC7B19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1309684" cy="1325563"/>
          </a:xfrm>
        </p:spPr>
        <p:txBody>
          <a:bodyPr/>
          <a:lstStyle/>
          <a:p>
            <a:r>
              <a:rPr lang="cs-CZ" dirty="0"/>
              <a:t>Identifikátor, klíčová slova a datový typ proměnné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2A2D7E8-4688-4CC4-8167-D86E1E6AE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Identifikátor – stručná informace, jejímž účelem je poskytnout prostředek k odlišení entit stejné třídy</a:t>
            </a:r>
          </a:p>
          <a:p>
            <a:r>
              <a:rPr lang="cs-CZ" dirty="0"/>
              <a:t>Klíčové slovo – slovo, které </a:t>
            </a:r>
            <a:r>
              <a:rPr lang="cs-CZ" b="0" i="0" dirty="0">
                <a:solidFill>
                  <a:srgbClr val="202122"/>
                </a:solidFill>
                <a:effectLst/>
              </a:rPr>
              <a:t>má specifický význam v </a:t>
            </a:r>
            <a:r>
              <a:rPr lang="cs-CZ" b="0" i="0" dirty="0">
                <a:effectLst/>
              </a:rPr>
              <a:t>programovacím jazyce (</a:t>
            </a:r>
            <a:r>
              <a:rPr lang="cs-CZ" b="0" i="0" dirty="0" err="1">
                <a:effectLst/>
              </a:rPr>
              <a:t>if</a:t>
            </a:r>
            <a:r>
              <a:rPr lang="cs-CZ" b="0" i="0" dirty="0">
                <a:effectLst/>
              </a:rPr>
              <a:t>, </a:t>
            </a:r>
            <a:r>
              <a:rPr lang="cs-CZ" b="0" i="0" dirty="0" err="1">
                <a:effectLst/>
              </a:rPr>
              <a:t>else</a:t>
            </a:r>
            <a:r>
              <a:rPr lang="cs-CZ" b="0" i="0" dirty="0">
                <a:effectLst/>
              </a:rPr>
              <a:t>, …)</a:t>
            </a:r>
          </a:p>
          <a:p>
            <a:r>
              <a:rPr lang="cs-CZ" dirty="0"/>
              <a:t>Datový typ – definuje význam hodnot, kterých smí nabývat proměnná</a:t>
            </a:r>
          </a:p>
        </p:txBody>
      </p:sp>
    </p:spTree>
    <p:extLst>
      <p:ext uri="{BB962C8B-B14F-4D97-AF65-F5344CB8AC3E}">
        <p14:creationId xmlns:p14="http://schemas.microsoft.com/office/powerpoint/2010/main" val="50755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D12755-8EB0-483C-BC4D-AC5A8FAA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Základní stavební kameny jazyka vývojových diagramů a jednoduchý příkaz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CB752E4-7717-490D-9B82-24AB78287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Operační blok – jsou bloky diagramu, které vyjadřují nějakou aktivitu, činnost, operaci</a:t>
            </a:r>
            <a:endParaRPr lang="cs-CZ" b="0" i="0" dirty="0">
              <a:effectLst/>
            </a:endParaRPr>
          </a:p>
          <a:p>
            <a:r>
              <a:rPr lang="cs-CZ" dirty="0"/>
              <a:t>Rozhodovací blok – jsou bloky diagramu, které mají za úkol rozhodnout zda-</a:t>
            </a:r>
            <a:r>
              <a:rPr lang="cs-CZ" dirty="0" err="1"/>
              <a:t>li</a:t>
            </a:r>
            <a:r>
              <a:rPr lang="cs-CZ" dirty="0"/>
              <a:t> vstupní hodnota odpovídá podmínce vložené do tohoto bloku</a:t>
            </a:r>
          </a:p>
          <a:p>
            <a:r>
              <a:rPr lang="cs-CZ" dirty="0"/>
              <a:t>Jednoduchý příkaz – příkaz, který neobsahuje žádnou vnitřní strukturu (př. volání metody)</a:t>
            </a:r>
          </a:p>
        </p:txBody>
      </p:sp>
    </p:spTree>
    <p:extLst>
      <p:ext uri="{BB962C8B-B14F-4D97-AF65-F5344CB8AC3E}">
        <p14:creationId xmlns:p14="http://schemas.microsoft.com/office/powerpoint/2010/main" val="1538861148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TM02900688[[fn=Fazeta]]</Template>
  <TotalTime>1221</TotalTime>
  <Words>612</Words>
  <Application>Microsoft Office PowerPoint</Application>
  <PresentationFormat>Širokoúhlá obrazovka</PresentationFormat>
  <Paragraphs>44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Fazeta</vt:lpstr>
      <vt:lpstr>Základní pojmy IVT a programování</vt:lpstr>
      <vt:lpstr>Bit, byte, soustavy a převody</vt:lpstr>
      <vt:lpstr>Typy kódů</vt:lpstr>
      <vt:lpstr>Algoritmu a jeho vlastnosti</vt:lpstr>
      <vt:lpstr>Složitosti</vt:lpstr>
      <vt:lpstr>Programovací jazyk, podprogram a překladač</vt:lpstr>
      <vt:lpstr>Syntaxe a sémantika</vt:lpstr>
      <vt:lpstr>Identifikátor, klíčová slova a datový typ proměnné</vt:lpstr>
      <vt:lpstr>Základní stavební kameny jazyka vývojových diagramů a jednoduchý příkaz</vt:lpstr>
      <vt:lpstr>Složené příkazy</vt:lpstr>
      <vt:lpstr>Znázornění algoritmu</vt:lpstr>
      <vt:lpstr>Děkuji za pozornost 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Základní pojmy IVT a programová</dc:title>
  <dc:creator>Sebastian Tvarog</dc:creator>
  <cp:lastModifiedBy>Staněk Drahomír</cp:lastModifiedBy>
  <cp:revision>6</cp:revision>
  <dcterms:created xsi:type="dcterms:W3CDTF">2022-03-14T17:45:50Z</dcterms:created>
  <dcterms:modified xsi:type="dcterms:W3CDTF">2022-03-16T11:16:48Z</dcterms:modified>
</cp:coreProperties>
</file>