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handoutMasterIdLst>
    <p:handoutMasterId r:id="rId157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  <p:sldId id="346" r:id="rId93"/>
    <p:sldId id="347" r:id="rId94"/>
    <p:sldId id="348" r:id="rId95"/>
    <p:sldId id="349" r:id="rId96"/>
    <p:sldId id="350" r:id="rId97"/>
    <p:sldId id="351" r:id="rId98"/>
    <p:sldId id="352" r:id="rId99"/>
    <p:sldId id="353" r:id="rId100"/>
    <p:sldId id="354" r:id="rId101"/>
    <p:sldId id="355" r:id="rId102"/>
    <p:sldId id="356" r:id="rId103"/>
    <p:sldId id="357" r:id="rId104"/>
    <p:sldId id="358" r:id="rId105"/>
    <p:sldId id="359" r:id="rId106"/>
    <p:sldId id="360" r:id="rId107"/>
    <p:sldId id="361" r:id="rId108"/>
    <p:sldId id="362" r:id="rId109"/>
    <p:sldId id="363" r:id="rId110"/>
    <p:sldId id="364" r:id="rId111"/>
    <p:sldId id="365" r:id="rId112"/>
    <p:sldId id="366" r:id="rId113"/>
    <p:sldId id="367" r:id="rId114"/>
    <p:sldId id="368" r:id="rId115"/>
    <p:sldId id="369" r:id="rId116"/>
    <p:sldId id="370" r:id="rId117"/>
    <p:sldId id="371" r:id="rId118"/>
    <p:sldId id="372" r:id="rId119"/>
    <p:sldId id="373" r:id="rId120"/>
    <p:sldId id="374" r:id="rId121"/>
    <p:sldId id="375" r:id="rId122"/>
    <p:sldId id="376" r:id="rId123"/>
    <p:sldId id="377" r:id="rId124"/>
    <p:sldId id="378" r:id="rId125"/>
    <p:sldId id="379" r:id="rId126"/>
    <p:sldId id="380" r:id="rId127"/>
    <p:sldId id="381" r:id="rId128"/>
    <p:sldId id="382" r:id="rId129"/>
    <p:sldId id="383" r:id="rId130"/>
    <p:sldId id="384" r:id="rId131"/>
    <p:sldId id="385" r:id="rId132"/>
    <p:sldId id="386" r:id="rId133"/>
    <p:sldId id="387" r:id="rId134"/>
    <p:sldId id="388" r:id="rId135"/>
    <p:sldId id="389" r:id="rId136"/>
    <p:sldId id="390" r:id="rId137"/>
    <p:sldId id="391" r:id="rId138"/>
    <p:sldId id="392" r:id="rId139"/>
    <p:sldId id="393" r:id="rId140"/>
    <p:sldId id="394" r:id="rId141"/>
    <p:sldId id="395" r:id="rId142"/>
    <p:sldId id="396" r:id="rId143"/>
    <p:sldId id="397" r:id="rId144"/>
    <p:sldId id="398" r:id="rId145"/>
    <p:sldId id="399" r:id="rId146"/>
    <p:sldId id="400" r:id="rId147"/>
    <p:sldId id="401" r:id="rId148"/>
    <p:sldId id="402" r:id="rId149"/>
    <p:sldId id="403" r:id="rId150"/>
    <p:sldId id="404" r:id="rId151"/>
    <p:sldId id="405" r:id="rId152"/>
    <p:sldId id="406" r:id="rId153"/>
    <p:sldId id="407" r:id="rId154"/>
    <p:sldId id="408" r:id="rId155"/>
    <p:sldId id="409" r:id="rId156"/>
  </p:sldIdLst>
  <p:sldSz cx="12192000" cy="6858000"/>
  <p:notesSz cx="7559675" cy="1069181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0" autoAdjust="0"/>
  </p:normalViewPr>
  <p:slideViewPr>
    <p:cSldViewPr snapToGrid="0">
      <p:cViewPr varScale="1">
        <p:scale>
          <a:sx n="80" d="100"/>
          <a:sy n="80" d="100"/>
        </p:scale>
        <p:origin x="-677" y="-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-3221" y="-67"/>
      </p:cViewPr>
      <p:guideLst>
        <p:guide orient="horz" pos="3367"/>
        <p:guide pos="238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38" Type="http://schemas.openxmlformats.org/officeDocument/2006/relationships/slide" Target="slides/slide136.xml"/><Relationship Id="rId154" Type="http://schemas.openxmlformats.org/officeDocument/2006/relationships/slide" Target="slides/slide152.xml"/><Relationship Id="rId159" Type="http://schemas.openxmlformats.org/officeDocument/2006/relationships/viewProps" Target="viewProps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144" Type="http://schemas.openxmlformats.org/officeDocument/2006/relationships/slide" Target="slides/slide142.xml"/><Relationship Id="rId149" Type="http://schemas.openxmlformats.org/officeDocument/2006/relationships/slide" Target="slides/slide14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60" Type="http://schemas.openxmlformats.org/officeDocument/2006/relationships/theme" Target="theme/theme1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slide" Target="slides/slide132.xml"/><Relationship Id="rId139" Type="http://schemas.openxmlformats.org/officeDocument/2006/relationships/slide" Target="slides/slide13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155" Type="http://schemas.openxmlformats.org/officeDocument/2006/relationships/slide" Target="slides/slide15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40" Type="http://schemas.openxmlformats.org/officeDocument/2006/relationships/slide" Target="slides/slide138.xml"/><Relationship Id="rId145" Type="http://schemas.openxmlformats.org/officeDocument/2006/relationships/slide" Target="slides/slide143.xml"/><Relationship Id="rId153" Type="http://schemas.openxmlformats.org/officeDocument/2006/relationships/slide" Target="slides/slide151.xml"/><Relationship Id="rId16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30" Type="http://schemas.openxmlformats.org/officeDocument/2006/relationships/slide" Target="slides/slide128.xml"/><Relationship Id="rId135" Type="http://schemas.openxmlformats.org/officeDocument/2006/relationships/slide" Target="slides/slide133.xml"/><Relationship Id="rId143" Type="http://schemas.openxmlformats.org/officeDocument/2006/relationships/slide" Target="slides/slide141.xml"/><Relationship Id="rId148" Type="http://schemas.openxmlformats.org/officeDocument/2006/relationships/slide" Target="slides/slide146.xml"/><Relationship Id="rId151" Type="http://schemas.openxmlformats.org/officeDocument/2006/relationships/slide" Target="slides/slide149.xml"/><Relationship Id="rId156" Type="http://schemas.openxmlformats.org/officeDocument/2006/relationships/slide" Target="slides/slide154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slide" Target="slides/slide139.xml"/><Relationship Id="rId146" Type="http://schemas.openxmlformats.org/officeDocument/2006/relationships/slide" Target="slides/slide14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157" Type="http://schemas.openxmlformats.org/officeDocument/2006/relationships/handoutMaster" Target="handoutMasters/handoutMaster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52" Type="http://schemas.openxmlformats.org/officeDocument/2006/relationships/slide" Target="slides/slide15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15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8DA55-2C22-4D93-BE2B-4441DB2773F8}" type="datetimeFigureOut">
              <a:rPr lang="it-IT" smtClean="0"/>
              <a:t>30/11/2022</a:t>
            </a:fld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061F58-3724-4E88-BE69-24C97B755E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6208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it-IT" sz="4400" b="0" strike="noStrike" spc="-1">
                <a:latin typeface="Arial"/>
              </a:rPr>
              <a:t>Fai clic per modificare il formato del testo del titolo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3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3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3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3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3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3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905248" y="4190040"/>
            <a:ext cx="3190875" cy="5534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28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CORSO ANGULAR</a:t>
            </a:r>
            <a:endParaRPr lang="it-IT" sz="2800" b="1" strike="noStrike" spc="-1" dirty="0">
              <a:latin typeface="Arial"/>
            </a:endParaRPr>
          </a:p>
        </p:txBody>
      </p:sp>
      <p:pic>
        <p:nvPicPr>
          <p:cNvPr id="77" name="Immagine 76"/>
          <p:cNvPicPr/>
          <p:nvPr/>
        </p:nvPicPr>
        <p:blipFill>
          <a:blip r:embed="rId2"/>
          <a:stretch/>
        </p:blipFill>
        <p:spPr>
          <a:xfrm>
            <a:off x="3905248" y="1343023"/>
            <a:ext cx="3571875" cy="252412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8304480" y="139320"/>
            <a:ext cx="35002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Setup di un progetto Angular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638175" y="703200"/>
            <a:ext cx="10510920" cy="4545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55800" rIns="90000" bIns="45000"/>
          <a:lstStyle/>
          <a:p>
            <a:pPr>
              <a:lnSpc>
                <a:spcPct val="93000"/>
              </a:lnSpc>
            </a:pPr>
            <a:r>
              <a:rPr lang="it-IT" sz="15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Setup di un progetto </a:t>
            </a:r>
            <a:r>
              <a:rPr lang="it-IT" sz="15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Angular</a:t>
            </a:r>
            <a:r>
              <a:rPr lang="it-IT" sz="15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(segue)</a:t>
            </a:r>
            <a:endParaRPr lang="it-IT" sz="15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5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5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Ora che abbiamo la struttura del nostro progetto, compiliamolo con il seguente comando:</a:t>
            </a:r>
            <a:endParaRPr lang="it-IT" sz="15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5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5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ng</a:t>
            </a:r>
            <a:r>
              <a:rPr lang="it-IT" sz="15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serve</a:t>
            </a:r>
            <a:endParaRPr lang="it-IT" sz="15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5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5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Il comando compilerà l'applicazione ed avvierà il web server.</a:t>
            </a:r>
            <a:endParaRPr lang="it-IT" sz="15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5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5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** </a:t>
            </a:r>
            <a:r>
              <a:rPr lang="it-IT" sz="15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Angular</a:t>
            </a:r>
            <a:r>
              <a:rPr lang="it-IT" sz="15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Live Development Server </a:t>
            </a:r>
            <a:r>
              <a:rPr lang="it-IT" sz="15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is</a:t>
            </a:r>
            <a:r>
              <a:rPr lang="it-IT" sz="15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it-IT" sz="15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listening</a:t>
            </a:r>
            <a:r>
              <a:rPr lang="it-IT" sz="15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on localhost:4200, open </a:t>
            </a:r>
            <a:r>
              <a:rPr lang="it-IT" sz="15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your</a:t>
            </a:r>
            <a:r>
              <a:rPr lang="it-IT" sz="15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endParaRPr lang="it-IT" sz="1500" b="0" strike="noStrike" spc="-1" dirty="0" smtClean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94000"/>
              </a:lnSpc>
            </a:pPr>
            <a:r>
              <a:rPr lang="it-IT" sz="1500" b="0" strike="noStrike" spc="-1" dirty="0" smtClean="0">
                <a:solidFill>
                  <a:srgbClr val="000000"/>
                </a:solidFill>
                <a:latin typeface="Courier New"/>
                <a:ea typeface="DejaVu Sans"/>
              </a:rPr>
              <a:t>browser </a:t>
            </a:r>
            <a:r>
              <a:rPr lang="it-IT" sz="15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on http://localhost:4200/ **</a:t>
            </a:r>
            <a:endParaRPr lang="it-IT" sz="15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5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...</a:t>
            </a:r>
            <a:endParaRPr lang="it-IT" sz="15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5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Date: 2018-08-18T11:17:54.745Z</a:t>
            </a:r>
            <a:endParaRPr lang="it-IT" sz="15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5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Hash</a:t>
            </a:r>
            <a:r>
              <a:rPr lang="it-IT" sz="15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: 0ace6c8a055c58d1734c</a:t>
            </a:r>
            <a:endParaRPr lang="it-IT" sz="15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5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Time: 20490ms</a:t>
            </a:r>
            <a:endParaRPr lang="it-IT" sz="15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5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chunk</a:t>
            </a:r>
            <a:r>
              <a:rPr lang="it-IT" sz="15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{</a:t>
            </a:r>
            <a:r>
              <a:rPr lang="it-IT" sz="15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main</a:t>
            </a:r>
            <a:r>
              <a:rPr lang="it-IT" sz="15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} main.js, </a:t>
            </a:r>
            <a:r>
              <a:rPr lang="it-IT" sz="15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main.js.map</a:t>
            </a:r>
            <a:r>
              <a:rPr lang="it-IT" sz="15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(</a:t>
            </a:r>
            <a:r>
              <a:rPr lang="it-IT" sz="15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main</a:t>
            </a:r>
            <a:r>
              <a:rPr lang="it-IT" sz="15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 10.7 </a:t>
            </a:r>
            <a:r>
              <a:rPr lang="it-IT" sz="15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kB</a:t>
            </a:r>
            <a:r>
              <a:rPr lang="it-IT" sz="15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[</a:t>
            </a:r>
            <a:r>
              <a:rPr lang="it-IT" sz="15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initial</a:t>
            </a:r>
            <a:r>
              <a:rPr lang="it-IT" sz="15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] [</a:t>
            </a:r>
            <a:r>
              <a:rPr lang="it-IT" sz="15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rendered</a:t>
            </a:r>
            <a:r>
              <a:rPr lang="it-IT" sz="15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]</a:t>
            </a:r>
            <a:endParaRPr lang="it-IT" sz="15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5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chunk</a:t>
            </a:r>
            <a:r>
              <a:rPr lang="it-IT" sz="15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{</a:t>
            </a:r>
            <a:r>
              <a:rPr lang="it-IT" sz="15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polyfills</a:t>
            </a:r>
            <a:r>
              <a:rPr lang="it-IT" sz="15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} polyfills.js, </a:t>
            </a:r>
            <a:r>
              <a:rPr lang="it-IT" sz="15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polyfills.js.map</a:t>
            </a:r>
            <a:r>
              <a:rPr lang="it-IT" sz="15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(</a:t>
            </a:r>
            <a:r>
              <a:rPr lang="it-IT" sz="15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polyfills</a:t>
            </a:r>
            <a:r>
              <a:rPr lang="it-IT" sz="15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 227 </a:t>
            </a:r>
            <a:r>
              <a:rPr lang="it-IT" sz="15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kB</a:t>
            </a:r>
            <a:r>
              <a:rPr lang="it-IT" sz="15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[</a:t>
            </a:r>
            <a:r>
              <a:rPr lang="it-IT" sz="15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initial</a:t>
            </a:r>
            <a:r>
              <a:rPr lang="it-IT" sz="15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] [</a:t>
            </a:r>
            <a:r>
              <a:rPr lang="it-IT" sz="15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rendered</a:t>
            </a:r>
            <a:r>
              <a:rPr lang="it-IT" sz="15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]</a:t>
            </a:r>
            <a:endParaRPr lang="it-IT" sz="15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5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chunk</a:t>
            </a:r>
            <a:r>
              <a:rPr lang="it-IT" sz="15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{</a:t>
            </a:r>
            <a:r>
              <a:rPr lang="it-IT" sz="15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runtime</a:t>
            </a:r>
            <a:r>
              <a:rPr lang="it-IT" sz="15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} runtime.js, </a:t>
            </a:r>
            <a:r>
              <a:rPr lang="it-IT" sz="15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runtime.js.map</a:t>
            </a:r>
            <a:r>
              <a:rPr lang="it-IT" sz="15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(</a:t>
            </a:r>
            <a:r>
              <a:rPr lang="it-IT" sz="15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runtime</a:t>
            </a:r>
            <a:r>
              <a:rPr lang="it-IT" sz="15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 5.22 </a:t>
            </a:r>
            <a:r>
              <a:rPr lang="it-IT" sz="15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kB</a:t>
            </a:r>
            <a:r>
              <a:rPr lang="it-IT" sz="15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[entry] [</a:t>
            </a:r>
            <a:r>
              <a:rPr lang="it-IT" sz="15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rendered</a:t>
            </a:r>
            <a:r>
              <a:rPr lang="it-IT" sz="15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]</a:t>
            </a:r>
            <a:endParaRPr lang="it-IT" sz="15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5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chunk</a:t>
            </a:r>
            <a:r>
              <a:rPr lang="it-IT" sz="15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{</a:t>
            </a:r>
            <a:r>
              <a:rPr lang="it-IT" sz="15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styles</a:t>
            </a:r>
            <a:r>
              <a:rPr lang="it-IT" sz="15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} styles.js, </a:t>
            </a:r>
            <a:r>
              <a:rPr lang="it-IT" sz="15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styles.js.map</a:t>
            </a:r>
            <a:r>
              <a:rPr lang="it-IT" sz="15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(</a:t>
            </a:r>
            <a:r>
              <a:rPr lang="it-IT" sz="15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styles</a:t>
            </a:r>
            <a:r>
              <a:rPr lang="it-IT" sz="15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 15.6 </a:t>
            </a:r>
            <a:r>
              <a:rPr lang="it-IT" sz="15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kB</a:t>
            </a:r>
            <a:r>
              <a:rPr lang="it-IT" sz="15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[</a:t>
            </a:r>
            <a:r>
              <a:rPr lang="it-IT" sz="15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initial</a:t>
            </a:r>
            <a:r>
              <a:rPr lang="it-IT" sz="15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] [</a:t>
            </a:r>
            <a:r>
              <a:rPr lang="it-IT" sz="15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rendered</a:t>
            </a:r>
            <a:r>
              <a:rPr lang="it-IT" sz="15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]</a:t>
            </a:r>
            <a:endParaRPr lang="it-IT" sz="15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5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chunk</a:t>
            </a:r>
            <a:r>
              <a:rPr lang="it-IT" sz="15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{</a:t>
            </a:r>
            <a:r>
              <a:rPr lang="it-IT" sz="15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vendor</a:t>
            </a:r>
            <a:r>
              <a:rPr lang="it-IT" sz="15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} vendor.js, </a:t>
            </a:r>
            <a:r>
              <a:rPr lang="it-IT" sz="15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vendor.js.map</a:t>
            </a:r>
            <a:r>
              <a:rPr lang="it-IT" sz="15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(</a:t>
            </a:r>
            <a:r>
              <a:rPr lang="it-IT" sz="15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vendor</a:t>
            </a:r>
            <a:r>
              <a:rPr lang="it-IT" sz="15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 3.27 MB [</a:t>
            </a:r>
            <a:r>
              <a:rPr lang="it-IT" sz="15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initial</a:t>
            </a:r>
            <a:r>
              <a:rPr lang="it-IT" sz="15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] [</a:t>
            </a:r>
            <a:r>
              <a:rPr lang="it-IT" sz="15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rendered</a:t>
            </a:r>
            <a:r>
              <a:rPr lang="it-IT" sz="15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]</a:t>
            </a:r>
            <a:endParaRPr lang="it-IT" sz="15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5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i ?</a:t>
            </a:r>
            <a:r>
              <a:rPr lang="it-IT" sz="15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wdm</a:t>
            </a:r>
            <a:r>
              <a:rPr lang="it-IT" sz="15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?: </a:t>
            </a:r>
            <a:r>
              <a:rPr lang="it-IT" sz="15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Compiled</a:t>
            </a:r>
            <a:r>
              <a:rPr lang="it-IT" sz="15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it-IT" sz="15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successfully</a:t>
            </a:r>
            <a:r>
              <a:rPr lang="it-IT" sz="15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.</a:t>
            </a:r>
            <a:endParaRPr lang="it-IT" sz="15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5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The web server </a:t>
            </a:r>
            <a:r>
              <a:rPr lang="it-IT" sz="15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starts</a:t>
            </a:r>
            <a:r>
              <a:rPr lang="it-IT" sz="15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on </a:t>
            </a:r>
            <a:r>
              <a:rPr lang="it-IT" sz="15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port</a:t>
            </a:r>
            <a:r>
              <a:rPr lang="it-IT" sz="15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4200. </a:t>
            </a:r>
            <a:r>
              <a:rPr lang="it-IT" sz="15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Type</a:t>
            </a:r>
            <a:r>
              <a:rPr lang="it-IT" sz="15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the </a:t>
            </a:r>
            <a:r>
              <a:rPr lang="it-IT" sz="15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url</a:t>
            </a:r>
            <a:r>
              <a:rPr lang="it-IT" sz="15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http://localhost:4200/ </a:t>
            </a:r>
            <a:endParaRPr lang="it-IT" sz="1500" b="0" strike="noStrike" spc="-1" dirty="0" smtClean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94000"/>
              </a:lnSpc>
            </a:pPr>
            <a:r>
              <a:rPr lang="it-IT" sz="1500" b="0" strike="noStrike" spc="-1" dirty="0" smtClean="0">
                <a:solidFill>
                  <a:srgbClr val="000000"/>
                </a:solidFill>
                <a:latin typeface="Courier New"/>
                <a:ea typeface="DejaVu Sans"/>
              </a:rPr>
              <a:t>in </a:t>
            </a:r>
            <a:r>
              <a:rPr lang="it-IT" sz="15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the browser and </a:t>
            </a:r>
            <a:r>
              <a:rPr lang="it-IT" sz="15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see</a:t>
            </a:r>
            <a:r>
              <a:rPr lang="it-IT" sz="15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the output.</a:t>
            </a:r>
            <a:endParaRPr lang="it-IT" sz="15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5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You</a:t>
            </a:r>
            <a:r>
              <a:rPr lang="it-IT" sz="15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it-IT" sz="15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will</a:t>
            </a:r>
            <a:r>
              <a:rPr lang="it-IT" sz="15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be </a:t>
            </a:r>
            <a:r>
              <a:rPr lang="it-IT" sz="15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directed</a:t>
            </a:r>
            <a:r>
              <a:rPr lang="it-IT" sz="15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to the </a:t>
            </a:r>
            <a:r>
              <a:rPr lang="it-IT" sz="15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following</a:t>
            </a:r>
            <a:r>
              <a:rPr lang="it-IT" sz="15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screen −</a:t>
            </a:r>
            <a:endParaRPr lang="it-IT" sz="15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5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5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Si può notare che è stata usata la porta 4200, che è la porta di default che viene utilizzata dall'</a:t>
            </a:r>
            <a:r>
              <a:rPr lang="it-IT" sz="15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angular</a:t>
            </a:r>
            <a:r>
              <a:rPr lang="it-IT" sz="15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-cli in fase di compilazione.</a:t>
            </a:r>
            <a:endParaRPr lang="it-IT" sz="15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5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E' possibile cambiarla utilizzando il seguente comando:</a:t>
            </a:r>
            <a:endParaRPr lang="it-IT" sz="15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5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5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ng</a:t>
            </a:r>
            <a:r>
              <a:rPr lang="it-IT" sz="15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serve --</a:t>
            </a:r>
            <a:r>
              <a:rPr lang="it-IT" sz="15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host</a:t>
            </a:r>
            <a:r>
              <a:rPr lang="it-IT" sz="15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0.0.0.0 -</a:t>
            </a:r>
            <a:r>
              <a:rPr lang="it-IT" sz="15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port</a:t>
            </a:r>
            <a:r>
              <a:rPr lang="it-IT" sz="15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4205</a:t>
            </a:r>
            <a:endParaRPr lang="it-IT" sz="15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- Services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358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9" name="CustomShape 3"/>
          <p:cNvSpPr/>
          <p:nvPr/>
        </p:nvSpPr>
        <p:spPr>
          <a:xfrm>
            <a:off x="541695" y="26820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Utilizziamo ora la variabile </a:t>
            </a:r>
            <a:r>
              <a:rPr lang="it-IT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serviceproperty</a:t>
            </a:r>
            <a:r>
              <a:rPr lang="it-I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nei due componenti.</a:t>
            </a:r>
            <a:endParaRPr lang="it-IT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 </a:t>
            </a:r>
            <a:r>
              <a:rPr lang="it-IT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app.component.ts</a:t>
            </a:r>
            <a:r>
              <a:rPr lang="it-I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accediamo alla variabile nella seguente maniera:</a:t>
            </a:r>
            <a:endParaRPr lang="it-IT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import { Component } from '@</a:t>
            </a:r>
            <a:r>
              <a:rPr lang="it-IT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angular</a:t>
            </a:r>
            <a:r>
              <a:rPr lang="it-IT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/core';</a:t>
            </a:r>
            <a:endParaRPr lang="it-IT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import { </a:t>
            </a:r>
            <a:r>
              <a:rPr lang="it-IT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MyserviceService</a:t>
            </a:r>
            <a:r>
              <a:rPr lang="it-IT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} from './</a:t>
            </a:r>
            <a:r>
              <a:rPr lang="it-IT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myservice.service</a:t>
            </a:r>
            <a:r>
              <a:rPr lang="it-IT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';</a:t>
            </a:r>
            <a:endParaRPr lang="it-IT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@Component({</a:t>
            </a:r>
            <a:endParaRPr lang="it-IT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lang="it-IT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selector</a:t>
            </a:r>
            <a:r>
              <a:rPr lang="it-IT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: '</a:t>
            </a:r>
            <a:r>
              <a:rPr lang="it-IT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app-root</a:t>
            </a:r>
            <a:r>
              <a:rPr lang="it-IT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',</a:t>
            </a:r>
            <a:endParaRPr lang="it-IT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lang="it-IT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templateUrl</a:t>
            </a:r>
            <a:r>
              <a:rPr lang="it-IT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: './app.component.html',</a:t>
            </a:r>
            <a:endParaRPr lang="it-IT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lang="it-IT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styleUrls</a:t>
            </a:r>
            <a:r>
              <a:rPr lang="it-IT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: ['./app.component.css']</a:t>
            </a:r>
            <a:endParaRPr lang="it-IT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})</a:t>
            </a:r>
            <a:endParaRPr lang="it-IT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export </a:t>
            </a:r>
            <a:r>
              <a:rPr lang="it-IT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class</a:t>
            </a:r>
            <a:r>
              <a:rPr lang="it-IT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lang="it-IT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AppComponent</a:t>
            </a:r>
            <a:r>
              <a:rPr lang="it-IT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{</a:t>
            </a:r>
            <a:endParaRPr lang="it-IT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lang="it-IT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title</a:t>
            </a:r>
            <a:r>
              <a:rPr lang="it-IT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= '</a:t>
            </a:r>
            <a:r>
              <a:rPr lang="it-IT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Angular</a:t>
            </a:r>
            <a:r>
              <a:rPr lang="it-IT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Project!';</a:t>
            </a:r>
            <a:endParaRPr lang="it-IT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lang="it-IT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todaydate</a:t>
            </a:r>
            <a:r>
              <a:rPr lang="it-IT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;</a:t>
            </a:r>
            <a:endParaRPr lang="it-IT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lang="it-IT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componentproperty</a:t>
            </a:r>
            <a:r>
              <a:rPr lang="it-IT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;</a:t>
            </a:r>
            <a:endParaRPr lang="it-IT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lang="it-IT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constructor</a:t>
            </a:r>
            <a:r>
              <a:rPr lang="it-IT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(private </a:t>
            </a:r>
            <a:r>
              <a:rPr lang="it-IT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myservice</a:t>
            </a:r>
            <a:r>
              <a:rPr lang="it-IT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: </a:t>
            </a:r>
            <a:r>
              <a:rPr lang="it-IT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MyserviceService</a:t>
            </a:r>
            <a:r>
              <a:rPr lang="it-IT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) {}</a:t>
            </a:r>
            <a:endParaRPr lang="it-IT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lang="it-IT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ngOnInit</a:t>
            </a:r>
            <a:r>
              <a:rPr lang="it-IT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() {</a:t>
            </a:r>
            <a:endParaRPr lang="it-IT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lang="it-IT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this.todaydate</a:t>
            </a:r>
            <a:r>
              <a:rPr lang="it-IT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= </a:t>
            </a:r>
            <a:r>
              <a:rPr lang="it-IT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this.myservice.showTodayDate</a:t>
            </a:r>
            <a:r>
              <a:rPr lang="it-IT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();</a:t>
            </a:r>
            <a:endParaRPr lang="it-IT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lang="it-IT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console.log(</a:t>
            </a:r>
            <a:r>
              <a:rPr lang="it-IT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this.myservice.serviceproperty</a:t>
            </a:r>
            <a:r>
              <a:rPr lang="it-IT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);</a:t>
            </a:r>
            <a:endParaRPr lang="it-IT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lang="it-IT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this.myservice.serviceproperty</a:t>
            </a:r>
            <a:r>
              <a:rPr lang="it-IT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= "component </a:t>
            </a:r>
            <a:r>
              <a:rPr lang="it-IT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created</a:t>
            </a:r>
            <a:r>
              <a:rPr lang="it-IT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"; // viene cambiato il valore.</a:t>
            </a:r>
            <a:endParaRPr lang="it-IT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lang="it-IT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this.componentproperty</a:t>
            </a:r>
            <a:r>
              <a:rPr lang="it-IT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= </a:t>
            </a:r>
            <a:r>
              <a:rPr lang="it-IT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this.myservice.serviceproperty</a:t>
            </a:r>
            <a:r>
              <a:rPr lang="it-IT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;</a:t>
            </a:r>
            <a:endParaRPr lang="it-IT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}</a:t>
            </a:r>
            <a:endParaRPr lang="it-IT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lang="it-IT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- Services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361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2" name="CustomShape 3"/>
          <p:cNvSpPr/>
          <p:nvPr/>
        </p:nvSpPr>
        <p:spPr>
          <a:xfrm>
            <a:off x="446445" y="54207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 questo caso lavoreremo tramite la console del browser, 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console.log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Nel componente padre è stato cambiato il valore della variabile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serviceproperty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in 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"component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created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"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 la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assegnamo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alla proprietà del componente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this.componentproperty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Nel file 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new-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cmp.component.ts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abbiamo: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import { Component,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OnInit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} from '@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angular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/core';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import {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MyserviceService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} from './../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myservice.service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';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@Component({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selector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: '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app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-new-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cmp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',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templateUrl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: './new-cmp.component.html',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styleUrls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: ['./new-cmp.component.css']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})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export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class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NewCmpComponent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implements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OnInit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{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todaydate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newcomponentproperty</a:t>
            </a:r>
            <a:r>
              <a:rPr lang="it-IT" sz="16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newcomponent</a:t>
            </a:r>
            <a:r>
              <a:rPr lang="it-IT" sz="16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= "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Entered</a:t>
            </a:r>
            <a:r>
              <a:rPr lang="it-IT" sz="16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in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newcomponent</a:t>
            </a:r>
            <a:r>
              <a:rPr lang="it-IT" sz="16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";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constructor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(private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myservice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: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MyserviceService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) {}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ngOnInit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() {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this.todaydate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=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this.myservice.showTodayDate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();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this.newcomponentproperty</a:t>
            </a:r>
            <a:r>
              <a:rPr lang="it-IT" sz="16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=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this.myservice.serviceproperty</a:t>
            </a:r>
            <a:r>
              <a:rPr lang="it-IT" sz="16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}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lang="it-IT" sz="1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- Services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364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5" name="CustomShape 3"/>
          <p:cNvSpPr/>
          <p:nvPr/>
        </p:nvSpPr>
        <p:spPr>
          <a:xfrm>
            <a:off x="360720" y="62712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Nel componente 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new-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cmp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non effettuiamo nessun cambiamento di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serviceproperty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l'unica azione è quella di assegnare la proprietà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serviceproperty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alla proprietà del componente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this.newcomponentproperty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E' possibile verificare il valore di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serviceproperty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tramite la console prima che cambi.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</p:txBody>
      </p:sp>
      <p:pic>
        <p:nvPicPr>
          <p:cNvPr id="366" name="Immagine 365"/>
          <p:cNvPicPr/>
          <p:nvPr/>
        </p:nvPicPr>
        <p:blipFill>
          <a:blip r:embed="rId2"/>
          <a:stretch/>
        </p:blipFill>
        <p:spPr>
          <a:xfrm>
            <a:off x="7489260" y="1530225"/>
            <a:ext cx="3816000" cy="3480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- Services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368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9" name="CustomShape 3"/>
          <p:cNvSpPr/>
          <p:nvPr/>
        </p:nvSpPr>
        <p:spPr>
          <a:xfrm>
            <a:off x="427395" y="42120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Nel componente 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new-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cmp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non effettuiamo nessun cambiamento di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serviceproperty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l'unica azione è quella di assegnare la proprietà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serviceproperty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alla proprietà del componente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this.newcomponentproperty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E' possibile verificare il valore di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serviceproperty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tramite la console prima che cambi.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</p:txBody>
      </p:sp>
      <p:pic>
        <p:nvPicPr>
          <p:cNvPr id="370" name="Immagine 369"/>
          <p:cNvPicPr/>
          <p:nvPr/>
        </p:nvPicPr>
        <p:blipFill>
          <a:blip r:embed="rId2"/>
          <a:stretch/>
        </p:blipFill>
        <p:spPr>
          <a:xfrm>
            <a:off x="8376000" y="1158750"/>
            <a:ext cx="3816000" cy="3480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– Http Service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372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3" name="CustomShape 3"/>
          <p:cNvSpPr/>
          <p:nvPr/>
        </p:nvSpPr>
        <p:spPr>
          <a:xfrm>
            <a:off x="360720" y="24048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Angular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- Service Http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Il service http è di utilità per il prelievo e l'invio di dati. Per utilizzarlo è necessario importare il relativo modulo http.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Vediamo un esempio che mostra come utilizzare il servizio.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app.module.ts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importiamo il modulo: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import {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BrowserModule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} from '@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angular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platform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-browser';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import {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NgModule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} from '@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angular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/core';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import {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BrowserAnimationsModule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} from '@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angular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platform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-browser/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animations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';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import {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HttpModule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} from '@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angular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/http';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import {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AppComponent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} from './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app.component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';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@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NgModule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({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declarations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 [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AppComponent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],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imports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 [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BrowserModule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,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BrowserAnimationsModule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,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HttpModule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],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providers: [],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bootstrap: [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AppComponent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]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})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export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class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AppModule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{ }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– Http Service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375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6" name="CustomShape 3"/>
          <p:cNvSpPr/>
          <p:nvPr/>
        </p:nvSpPr>
        <p:spPr>
          <a:xfrm>
            <a:off x="465495" y="21105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Come si vede dal codice evidenziato è stato importato il modulo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HttpModule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da @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angular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/http e lo stesso è stato aggiunto nell'array degli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imports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Vediamo come utilizzare il servizio http nel componente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app.component.ts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import { Component } from '@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angular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/core';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import { Http } from '@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angular</a:t>
            </a:r>
            <a:r>
              <a:rPr lang="it-IT" sz="16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/http';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import '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rxjs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/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add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/operator/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map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';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@Component({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selector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: '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app-root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',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templateUrl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: './app.component.html',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styleUrls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: ['./app.component.css']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})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export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class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AppComponent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{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constructor</a:t>
            </a:r>
            <a:r>
              <a:rPr lang="it-IT" sz="16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(private http: Http) { }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ngOnInit</a:t>
            </a:r>
            <a:r>
              <a:rPr lang="it-IT" sz="16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() {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this.http.get</a:t>
            </a:r>
            <a:r>
              <a:rPr lang="it-IT" sz="16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("http://jsonplaceholder.typicode.com/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users</a:t>
            </a:r>
            <a:r>
              <a:rPr lang="it-IT" sz="16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").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map</a:t>
            </a:r>
            <a:r>
              <a:rPr lang="it-IT" sz="16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((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response</a:t>
            </a:r>
            <a:r>
              <a:rPr lang="it-IT" sz="16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) =&gt;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response.json</a:t>
            </a:r>
            <a:r>
              <a:rPr lang="it-IT" sz="16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()).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subscribe</a:t>
            </a:r>
            <a:r>
              <a:rPr lang="it-IT" sz="16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((data) =&gt; console.log(data))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}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Anche in questo caso vediamo di comprendere il codice evidenziato.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– Http Service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378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9" name="CustomShape 3"/>
          <p:cNvSpPr/>
          <p:nvPr/>
        </p:nvSpPr>
        <p:spPr>
          <a:xfrm>
            <a:off x="360720" y="33252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E' necessario importare 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Http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da 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@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angular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/http 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per fare uso del servizio con la seguente: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import { Http } from '@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angular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/http';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Nella classe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AppComponent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è realizzato un costruttore che richiede un parametro di tipo 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Http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Per il prelievo dei dati, è necessario usare le API rese disponibili tramite: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this.http.get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();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Il metodo richiede come parametro, come evidente dal codice, l'URL da cui prendere i dati.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Utilizzeremo l'URL di test 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https://jsonplaceholder.typicode.com/users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per il prelievo di dati in formato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json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Per fare questo sono necessarie due operazioni il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map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ed il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subscribe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Il metodo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map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converte i dati ricevuti nel formato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json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import {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map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} from '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rxjs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/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operators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';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– Http Service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381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2" name="CustomShape 3"/>
          <p:cNvSpPr/>
          <p:nvPr/>
        </p:nvSpPr>
        <p:spPr>
          <a:xfrm>
            <a:off x="274995" y="61674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Una volta che il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map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è effettuato, il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subscribe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loggerà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l'output nella console; come mostrato: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Nella console è possibile vedere gli oggetti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json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 Tali oggetti possono essere visualizzati anche nel browser.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</p:txBody>
      </p:sp>
      <p:pic>
        <p:nvPicPr>
          <p:cNvPr id="383" name="Immagine 382"/>
          <p:cNvPicPr/>
          <p:nvPr/>
        </p:nvPicPr>
        <p:blipFill>
          <a:blip r:embed="rId2"/>
          <a:stretch/>
        </p:blipFill>
        <p:spPr>
          <a:xfrm>
            <a:off x="7740120" y="1145925"/>
            <a:ext cx="3891960" cy="3495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– Http Service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385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6" name="CustomShape 3"/>
          <p:cNvSpPr/>
          <p:nvPr/>
        </p:nvSpPr>
        <p:spPr>
          <a:xfrm>
            <a:off x="427395" y="24915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Affinchè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 dati vengano mostrati nel browser, bisogna modificare il codice in 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app.component.html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e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app.component.ts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app.component.ts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import { Component } from '@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angular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/core';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import { Http } from '@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angular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/http';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import {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map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} from '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rxjs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operators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';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@Component({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selector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 '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app-root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',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templateUrl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 './app.component.html',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styleUrls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 ['./app.component.css']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})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export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class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AppComponent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{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constructor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(private http: Http) { }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httpdata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ngOnInit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() {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this.http.get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("http://jsonplaceholder.typicode.com/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users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")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  .pipe(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map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((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response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 =&gt;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response.json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()))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subscribe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((data) =&gt;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this.displaydata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(data));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}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displaydata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(data) {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this.httpdata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= data;}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app.component.ts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tramite il metodo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subscribe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()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è possibile richiamare il metodo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displaydata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()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e passare ad esso i dati prelevati.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Il metodo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displaydata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()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memorizza i dati nella variabile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httpdata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it-IT" sz="1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– Http Service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388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9" name="CustomShape 3"/>
          <p:cNvSpPr/>
          <p:nvPr/>
        </p:nvSpPr>
        <p:spPr>
          <a:xfrm>
            <a:off x="360000" y="24048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 dati vengono mostrati nel browser tramite la variabile </a:t>
            </a:r>
            <a:r>
              <a:rPr lang="it-IT" sz="1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httpdata</a:t>
            </a:r>
            <a:r>
              <a:rPr lang="it-IT" sz="1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come mostrato nel file app.component.html</a:t>
            </a:r>
            <a:endParaRPr lang="it-IT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&lt;</a:t>
            </a:r>
            <a:r>
              <a:rPr lang="it-IT" sz="12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ul</a:t>
            </a:r>
            <a:r>
              <a:rPr lang="it-IT" sz="12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*</a:t>
            </a:r>
            <a:r>
              <a:rPr lang="it-IT" sz="12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ngFor</a:t>
            </a:r>
            <a:r>
              <a:rPr lang="it-IT" sz="12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= "</a:t>
            </a:r>
            <a:r>
              <a:rPr lang="it-IT" sz="12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let</a:t>
            </a:r>
            <a:r>
              <a:rPr lang="it-IT" sz="12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data of </a:t>
            </a:r>
            <a:r>
              <a:rPr lang="it-IT" sz="12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httpdata</a:t>
            </a:r>
            <a:r>
              <a:rPr lang="it-IT" sz="12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"&gt;</a:t>
            </a:r>
            <a:endParaRPr lang="it-IT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&lt;li&gt;</a:t>
            </a:r>
            <a:r>
              <a:rPr lang="it-IT" sz="12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Name</a:t>
            </a:r>
            <a:r>
              <a:rPr lang="it-IT" sz="12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: {{data.name}} </a:t>
            </a:r>
            <a:r>
              <a:rPr lang="it-IT" sz="12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Address</a:t>
            </a:r>
            <a:r>
              <a:rPr lang="it-IT" sz="12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: {{</a:t>
            </a:r>
            <a:r>
              <a:rPr lang="it-IT" sz="12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data.address.city</a:t>
            </a:r>
            <a:r>
              <a:rPr lang="it-IT" sz="12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}}&lt;/li&gt;</a:t>
            </a:r>
            <a:endParaRPr lang="it-IT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&lt;/</a:t>
            </a:r>
            <a:r>
              <a:rPr lang="it-IT" sz="12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ul</a:t>
            </a:r>
            <a:r>
              <a:rPr lang="it-IT" sz="12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&gt;</a:t>
            </a:r>
            <a:endParaRPr lang="it-IT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Il file </a:t>
            </a:r>
            <a:r>
              <a:rPr lang="it-IT" sz="1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json</a:t>
            </a:r>
            <a:r>
              <a:rPr lang="it-IT" sz="1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ha la seguente struttura:</a:t>
            </a:r>
            <a:endParaRPr lang="it-IT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{</a:t>
            </a:r>
            <a:endParaRPr lang="it-IT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"id": 1,</a:t>
            </a:r>
            <a:endParaRPr lang="it-IT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"</a:t>
            </a:r>
            <a:r>
              <a:rPr lang="it-IT" sz="12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name</a:t>
            </a:r>
            <a:r>
              <a:rPr lang="it-IT" sz="12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": "</a:t>
            </a:r>
            <a:r>
              <a:rPr lang="it-IT" sz="12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Leanne</a:t>
            </a:r>
            <a:r>
              <a:rPr lang="it-IT" sz="12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Graham",</a:t>
            </a:r>
            <a:endParaRPr lang="it-IT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"username": "</a:t>
            </a:r>
            <a:r>
              <a:rPr lang="it-IT" sz="12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Bret</a:t>
            </a:r>
            <a:r>
              <a:rPr lang="it-IT" sz="12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",</a:t>
            </a:r>
            <a:endParaRPr lang="it-IT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"email": "Sincere@april.biz",</a:t>
            </a:r>
            <a:endParaRPr lang="it-IT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endParaRPr lang="it-IT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"</a:t>
            </a:r>
            <a:r>
              <a:rPr lang="it-IT" sz="12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address</a:t>
            </a:r>
            <a:r>
              <a:rPr lang="it-IT" sz="12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": {</a:t>
            </a:r>
            <a:endParaRPr lang="it-IT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   "</a:t>
            </a:r>
            <a:r>
              <a:rPr lang="it-IT" sz="12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street</a:t>
            </a:r>
            <a:r>
              <a:rPr lang="it-IT" sz="12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": "</a:t>
            </a:r>
            <a:r>
              <a:rPr lang="it-IT" sz="12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Kulas</a:t>
            </a:r>
            <a:r>
              <a:rPr lang="it-IT" sz="12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Light",</a:t>
            </a:r>
            <a:endParaRPr lang="it-IT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   "suite": "</a:t>
            </a:r>
            <a:r>
              <a:rPr lang="it-IT" sz="12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Apt</a:t>
            </a:r>
            <a:r>
              <a:rPr lang="it-IT" sz="12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. 556",</a:t>
            </a:r>
            <a:endParaRPr lang="it-IT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   "city": "</a:t>
            </a:r>
            <a:r>
              <a:rPr lang="it-IT" sz="12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Gwenborough</a:t>
            </a:r>
            <a:r>
              <a:rPr lang="it-IT" sz="12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",</a:t>
            </a:r>
            <a:endParaRPr lang="it-IT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   "</a:t>
            </a:r>
            <a:r>
              <a:rPr lang="it-IT" sz="12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zipcode</a:t>
            </a:r>
            <a:r>
              <a:rPr lang="it-IT" sz="12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": "92998-3874",</a:t>
            </a:r>
            <a:endParaRPr lang="it-IT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   "geo": {</a:t>
            </a:r>
            <a:endParaRPr lang="it-IT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      "</a:t>
            </a:r>
            <a:r>
              <a:rPr lang="it-IT" sz="12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lat</a:t>
            </a:r>
            <a:r>
              <a:rPr lang="it-IT" sz="12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": "-37.3159",</a:t>
            </a:r>
            <a:endParaRPr lang="it-IT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      "</a:t>
            </a:r>
            <a:r>
              <a:rPr lang="it-IT" sz="12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lng</a:t>
            </a:r>
            <a:r>
              <a:rPr lang="it-IT" sz="12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": "81.1496"</a:t>
            </a:r>
            <a:endParaRPr lang="it-IT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   }</a:t>
            </a:r>
            <a:endParaRPr lang="it-IT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},</a:t>
            </a:r>
            <a:endParaRPr lang="it-IT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endParaRPr lang="it-IT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"</a:t>
            </a:r>
            <a:r>
              <a:rPr lang="it-IT" sz="12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phone</a:t>
            </a:r>
            <a:r>
              <a:rPr lang="it-IT" sz="12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": "1-770-736-8031 x56442",</a:t>
            </a:r>
            <a:endParaRPr lang="it-IT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"website": "hildegard.org",</a:t>
            </a:r>
            <a:endParaRPr lang="it-IT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"company": {</a:t>
            </a:r>
            <a:endParaRPr lang="it-IT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   "</a:t>
            </a:r>
            <a:r>
              <a:rPr lang="it-IT" sz="12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name</a:t>
            </a:r>
            <a:r>
              <a:rPr lang="it-IT" sz="12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": "</a:t>
            </a:r>
            <a:r>
              <a:rPr lang="it-IT" sz="12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Romaguera-Crona</a:t>
            </a:r>
            <a:r>
              <a:rPr lang="it-IT" sz="12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",</a:t>
            </a:r>
            <a:endParaRPr lang="it-IT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   "</a:t>
            </a:r>
            <a:r>
              <a:rPr lang="it-IT" sz="12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catchPhrase</a:t>
            </a:r>
            <a:r>
              <a:rPr lang="it-IT" sz="12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": "Multi-</a:t>
            </a:r>
            <a:r>
              <a:rPr lang="it-IT" sz="12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layered</a:t>
            </a:r>
            <a:r>
              <a:rPr lang="it-IT" sz="12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lang="it-IT" sz="12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client-server</a:t>
            </a:r>
            <a:r>
              <a:rPr lang="it-IT" sz="12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lang="it-IT" sz="12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neural</a:t>
            </a:r>
            <a:r>
              <a:rPr lang="it-IT" sz="12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-net",</a:t>
            </a:r>
            <a:endParaRPr lang="it-IT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   "</a:t>
            </a:r>
            <a:r>
              <a:rPr lang="it-IT" sz="12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bs</a:t>
            </a:r>
            <a:r>
              <a:rPr lang="it-IT" sz="12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": "</a:t>
            </a:r>
            <a:r>
              <a:rPr lang="it-IT" sz="12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harness</a:t>
            </a:r>
            <a:r>
              <a:rPr lang="it-IT" sz="12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real-time e-</a:t>
            </a:r>
            <a:r>
              <a:rPr lang="it-IT" sz="12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markets</a:t>
            </a:r>
            <a:r>
              <a:rPr lang="it-IT" sz="12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"</a:t>
            </a:r>
            <a:endParaRPr lang="it-IT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}</a:t>
            </a:r>
            <a:endParaRPr lang="it-IT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lang="it-IT" sz="1200" b="1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8280000" y="72000"/>
            <a:ext cx="35002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Setup di un progetto Angular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874350" y="762600"/>
            <a:ext cx="9774000" cy="4897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5800" rIns="90000" bIns="45000"/>
          <a:lstStyle/>
          <a:p>
            <a:pPr>
              <a:lnSpc>
                <a:spcPct val="93000"/>
              </a:lnSpc>
            </a:pPr>
            <a:r>
              <a:rPr lang="it-IT" sz="1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Setup di un progetto Angular (segue)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4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L’app Angular6App ha la seguente struttura: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4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e2e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− cartella end to end test.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Tale cartella e2e è usata per i test di integrazione.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4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4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node_modules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− contiene il package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node_modules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installato di default da npm.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Aprendolo è possibile vedere quali package sono disponibili.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4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4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src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− In questa cartella è dove lavoreremo al progetto usando Angular ed ha la seguente struttura: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4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4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src</a:t>
            </a:r>
            <a:r>
              <a:rPr lang="it-IT" sz="1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/.</a:t>
            </a:r>
            <a:r>
              <a:rPr lang="it-IT" sz="14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angular.json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− contiene il nome del progetto, la versione del cli, ecc.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4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4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src</a:t>
            </a:r>
            <a:r>
              <a:rPr lang="it-IT" sz="1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/.</a:t>
            </a:r>
            <a:r>
              <a:rPr lang="it-IT" sz="14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editorconfig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− questo è il file di configurazione per l'editor.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4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4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src</a:t>
            </a:r>
            <a:r>
              <a:rPr lang="it-IT" sz="1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/.</a:t>
            </a:r>
            <a:r>
              <a:rPr lang="it-IT" sz="14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gitignore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− Un file .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gitignore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dovrebbe essere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committato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nel rispettivo repository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git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per la condivisione delle regole da ignorare.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4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4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src</a:t>
            </a:r>
            <a:r>
              <a:rPr lang="it-IT" sz="1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lang="it-IT" sz="14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package.json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− Il file indica quali librerie saranno installate in </a:t>
            </a:r>
            <a:r>
              <a:rPr lang="it-IT" sz="14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node_modules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quando si esegue </a:t>
            </a:r>
            <a:r>
              <a:rPr lang="it-IT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npm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install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 Aprendolo con un editor si vedrà quali moduli saranno aggiunti: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4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"@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angular</a:t>
            </a:r>
            <a:r>
              <a:rPr lang="it-IT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/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animations</a:t>
            </a:r>
            <a:r>
              <a:rPr lang="it-IT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": "^6.1.0",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"@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angular</a:t>
            </a:r>
            <a:r>
              <a:rPr lang="it-IT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/common": "^6.1.0",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"@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angular</a:t>
            </a:r>
            <a:r>
              <a:rPr lang="it-IT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/compiler": "^6.1.0",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...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4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Nel caso sia necessario aggiungere ulteriori librerie, è possibile inserirle tramite il comando </a:t>
            </a:r>
            <a:r>
              <a:rPr lang="it-IT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npm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install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it-IT" sz="1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– Http Service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391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2" name="CustomShape 3"/>
          <p:cNvSpPr/>
          <p:nvPr/>
        </p:nvSpPr>
        <p:spPr>
          <a:xfrm>
            <a:off x="294765" y="62712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L'oggetto ha proprietà  quali: 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id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nome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cognome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ecc.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Tramite l'uso del ciclo 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for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in 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app.component.html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verrà mostrato il nome e l'indirizzo della città nel browser.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Di seguito è mostrato come appare nel browser:</a:t>
            </a:r>
            <a:endParaRPr lang="it-IT" sz="1600" b="0" strike="noStrike" spc="-1" dirty="0">
              <a:latin typeface="Arial"/>
            </a:endParaRPr>
          </a:p>
        </p:txBody>
      </p:sp>
      <p:pic>
        <p:nvPicPr>
          <p:cNvPr id="393" name="Immagine 392"/>
          <p:cNvPicPr/>
          <p:nvPr/>
        </p:nvPicPr>
        <p:blipFill>
          <a:blip r:embed="rId2"/>
          <a:stretch/>
        </p:blipFill>
        <p:spPr>
          <a:xfrm>
            <a:off x="4127400" y="2538360"/>
            <a:ext cx="3892320" cy="3496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– Http Service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395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6" name="CustomShape 3"/>
          <p:cNvSpPr/>
          <p:nvPr/>
        </p:nvSpPr>
        <p:spPr>
          <a:xfrm>
            <a:off x="266190" y="11640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Aggiungiamo ora dei parametri di ricerca per 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filtrare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in base a dei dati specifici.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Per fare ciò è necessario prelevare i dati in base ad un parametro di ricerca.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Vediamo le modifiche necessarie nei file 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app.component.html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e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app.component.ts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app.component.ts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import { Component } from '@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angular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/core';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import { Http } from '@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angular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/http';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import {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map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} from '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rxjs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/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operators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';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@Component({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selector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: '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app-root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',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templateUrl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: './app.component.html',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styleUrls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: ['./app.component.css']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})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export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class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AppComponent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{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constructor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(private http: Http) { }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httpdata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name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searchparam</a:t>
            </a:r>
            <a:r>
              <a:rPr lang="it-IT" sz="16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= 2;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ngOnInit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() {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this.http.get</a:t>
            </a:r>
            <a:r>
              <a:rPr lang="it-IT" sz="16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("http://jsonplaceholder.typicode.com/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users?id</a:t>
            </a:r>
            <a:r>
              <a:rPr lang="it-IT" sz="16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="+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this.searchparam</a:t>
            </a:r>
            <a:r>
              <a:rPr lang="it-IT" sz="16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)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   .pipe(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map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((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response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) =&gt;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response.json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()))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   .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subscribe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((data) =&gt;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this.displaydata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(data));     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}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displaydata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(data) {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this.httpdata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= data;}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lang="it-IT" sz="1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– Http Service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398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9" name="CustomShape 3"/>
          <p:cNvSpPr/>
          <p:nvPr/>
        </p:nvSpPr>
        <p:spPr>
          <a:xfrm>
            <a:off x="361440" y="144000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All'API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get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aggiungeremo il parametro di ricerca id = t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his.searchparam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Tale parametro s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earchparam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è pari a 2, in quanto vogliamo i dettagli del file json per l'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id = 2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Questo è quello che appare nel browser:</a:t>
            </a:r>
            <a:endParaRPr lang="it-IT" sz="1200" b="0" strike="noStrike" spc="-1">
              <a:latin typeface="Arial"/>
            </a:endParaRPr>
          </a:p>
        </p:txBody>
      </p:sp>
      <p:pic>
        <p:nvPicPr>
          <p:cNvPr id="400" name="Immagine 399"/>
          <p:cNvPicPr/>
          <p:nvPr/>
        </p:nvPicPr>
        <p:blipFill>
          <a:blip r:embed="rId2"/>
          <a:stretch/>
        </p:blipFill>
        <p:spPr>
          <a:xfrm>
            <a:off x="3816000" y="2592000"/>
            <a:ext cx="3892320" cy="3496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– Forms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402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3" name="CustomShape 3"/>
          <p:cNvSpPr/>
          <p:nvPr/>
        </p:nvSpPr>
        <p:spPr>
          <a:xfrm>
            <a:off x="361440" y="144000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Angular – Forms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In questo capitolo, vedremo l'uso delle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forms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in Angular.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Analizzeremo due modi per lavorare con le forms: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template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driven form;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model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driven form.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– Forms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405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6" name="CustomShape 3"/>
          <p:cNvSpPr/>
          <p:nvPr/>
        </p:nvSpPr>
        <p:spPr>
          <a:xfrm>
            <a:off x="361440" y="144000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Template Driven Form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Con un form di tipo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template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driven, la maggior parte del lavoro è a carico del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template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stesso;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A differenza di un form di tipo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model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driven, la maggior parte del lavoro è a carico della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classe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componente.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Inizieremo con la realizzazione di un semplice form, di tipo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template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driven, di login con due campi: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id;</a:t>
            </a:r>
            <a:endParaRPr lang="it-IT" sz="12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password;</a:t>
            </a:r>
            <a:endParaRPr lang="it-IT" sz="12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e il bottone di invio.</a:t>
            </a:r>
            <a:endParaRPr lang="it-IT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– Forms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408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9" name="CustomShape 3"/>
          <p:cNvSpPr/>
          <p:nvPr/>
        </p:nvSpPr>
        <p:spPr>
          <a:xfrm>
            <a:off x="361440" y="86400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Per cominciare è necessario importare il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FormsModule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da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@angular/core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nel file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app.module.ts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import { BrowserModule } from '@angular/platform-browser';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import { NgModule } from '@angular/core';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import { RouterModule} from '@angular/router';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import { HttpModule } from '@angular/http';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1" strike="noStrike" spc="-1">
                <a:solidFill>
                  <a:srgbClr val="000000"/>
                </a:solidFill>
                <a:latin typeface="FreeMono"/>
                <a:ea typeface="DejaVu Sans"/>
              </a:rPr>
              <a:t>import { FormsModule } from '@angular/forms';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import { AppComponent } from './app.component';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import { MyserviceService } from './myservice.service';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import { NewCmpComponent } from './new-cmp/new-cmp.component';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import { ChangeTextDirective } from './change-text.directive';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import { SqrtPipe } from './app.sqrt';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@NgModule({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declarations: [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   SqrtPipe,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   AppComponent,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   NewCmpComponent,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   ChangeTextDirective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],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imports: [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   BrowserModule,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   HttpModule,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lang="it-IT" sz="1200" b="1" strike="noStrike" spc="-1">
                <a:solidFill>
                  <a:srgbClr val="000000"/>
                </a:solidFill>
                <a:latin typeface="FreeMono"/>
                <a:ea typeface="DejaVu Sans"/>
              </a:rPr>
              <a:t>FormsModule,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   RouterModule.forRoot([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      {path: 'new-cmp',component: NewCmpComponent}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   ])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],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providers: [MyserviceService],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bootstrap: [AppComponent]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})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export class AppModule { }</a:t>
            </a:r>
            <a:endParaRPr lang="it-IT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– Forms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411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2" name="CustomShape 3"/>
          <p:cNvSpPr/>
          <p:nvPr/>
        </p:nvSpPr>
        <p:spPr>
          <a:xfrm>
            <a:off x="361440" y="86400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Quindi in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app.module.ts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è stato importato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FormsModule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e lo stesso è ststo aggiunto nell'array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imports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come mostrato nel codice precedente.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Di seguito creiamo il nostro form nel file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app.component.html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&lt;form #userlogin = "ngForm" (ngSubmit) = "onClickSubmit(userlogin.value)" &gt;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&lt;</a:t>
            </a:r>
            <a:r>
              <a:rPr lang="it-IT" sz="1200" b="1" strike="noStrike" spc="-1">
                <a:solidFill>
                  <a:srgbClr val="000000"/>
                </a:solidFill>
                <a:latin typeface="FreeMono"/>
                <a:ea typeface="DejaVu Sans"/>
              </a:rPr>
              <a:t>input</a:t>
            </a: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type = "text" name = "emailid" placeholder = "emailid" ngModel&gt;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&lt;br/&gt;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&lt;</a:t>
            </a:r>
            <a:r>
              <a:rPr lang="it-IT" sz="1200" b="1" strike="noStrike" spc="-1">
                <a:solidFill>
                  <a:srgbClr val="000000"/>
                </a:solidFill>
                <a:latin typeface="FreeMono"/>
                <a:ea typeface="DejaVu Sans"/>
              </a:rPr>
              <a:t>input</a:t>
            </a: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type = "password" name = "passwd" placeholder = "passwd" ngModel&gt;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&lt;br/&gt;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&lt;</a:t>
            </a:r>
            <a:r>
              <a:rPr lang="it-IT" sz="1200" b="1" strike="noStrike" spc="-1">
                <a:solidFill>
                  <a:srgbClr val="000000"/>
                </a:solidFill>
                <a:latin typeface="FreeMono"/>
                <a:ea typeface="DejaVu Sans"/>
              </a:rPr>
              <a:t>input</a:t>
            </a: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type = "submit" value = "submit"&gt;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&lt;/form&gt;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In esso creiamo un semplice form con i tag di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input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per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emailid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password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e relativo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bottone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di invio.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Assegniamo per emaild e password un: type, name e placeholder.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In un form di tipo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template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driven, è necessario creare il modello di controllo aggiungendo la direttiva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ngModel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e il nome dell'attributo nel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placeholder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Quindi, se in Angular si vuole accedere ai dati contenuti in un form è necessario aggiungere il tag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ngModel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Si può notare che è stata aggiunta la direttiva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ngForm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al form template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#userlogin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che abbiamo creato, ciò viene richiesto dal template driven form.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Abbiamo infine aggiunto la funzione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onClickSubmit()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e passato ad essa il valore di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userlogin.value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, ovvero il contenuto del form a seguito della pressione del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tasto invio.</a:t>
            </a:r>
            <a:endParaRPr lang="it-IT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– Forms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414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5" name="CustomShape 3"/>
          <p:cNvSpPr/>
          <p:nvPr/>
        </p:nvSpPr>
        <p:spPr>
          <a:xfrm>
            <a:off x="504000" y="132804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Creiamo quindi al funzione in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onClickSubmit()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nel file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app.component.ts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che preleverà i valori inseriti nel form.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import { Component } from '@angular/core';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import { MyserviceService } from './myservice.service';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@Component({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selector: 'app-root',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templateUrl: './app.component.html',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styleUrls: ['./app.component.css']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})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export class AppComponent {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title = 'Angular Project!';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todaydate;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componentproperty;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constructor(private myservice: MyserviceService) { }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ngOnInit() {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   this.todaydate = this.myservice.showTodayDate();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}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lang="it-IT" sz="1200" b="1" strike="noStrike" spc="-1">
                <a:solidFill>
                  <a:srgbClr val="000000"/>
                </a:solidFill>
                <a:latin typeface="FreeMono"/>
                <a:ea typeface="DejaVu Sans"/>
              </a:rPr>
              <a:t>onClickSubmit(data) {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1" strike="noStrike" spc="-1">
                <a:solidFill>
                  <a:srgbClr val="000000"/>
                </a:solidFill>
                <a:latin typeface="FreeMono"/>
                <a:ea typeface="DejaVu Sans"/>
              </a:rPr>
              <a:t>      alert("Entered Email id : " + data.emailid);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1" strike="noStrike" spc="-1">
                <a:solidFill>
                  <a:srgbClr val="000000"/>
                </a:solidFill>
                <a:latin typeface="FreeMono"/>
                <a:ea typeface="DejaVu Sans"/>
              </a:rPr>
              <a:t>   }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lang="it-IT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– Forms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417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8" name="CustomShape 3"/>
          <p:cNvSpPr/>
          <p:nvPr/>
        </p:nvSpPr>
        <p:spPr>
          <a:xfrm>
            <a:off x="504000" y="132804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Nel file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app.component.ts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abbiamo definito la funzione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onClickSubmit()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Nel momento in cui viene premuto il bottone di invio, il controllo passa a tale funzione.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Nel browser avremo:</a:t>
            </a:r>
            <a:endParaRPr lang="it-IT" sz="1200" b="0" strike="noStrike" spc="-1">
              <a:latin typeface="Arial"/>
            </a:endParaRPr>
          </a:p>
        </p:txBody>
      </p:sp>
      <p:pic>
        <p:nvPicPr>
          <p:cNvPr id="419" name="Immagine 418"/>
          <p:cNvPicPr/>
          <p:nvPr/>
        </p:nvPicPr>
        <p:blipFill>
          <a:blip r:embed="rId2"/>
          <a:stretch/>
        </p:blipFill>
        <p:spPr>
          <a:xfrm>
            <a:off x="4098600" y="2622600"/>
            <a:ext cx="3892320" cy="3496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– Forms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421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2" name="CustomShape 3"/>
          <p:cNvSpPr/>
          <p:nvPr/>
        </p:nvSpPr>
        <p:spPr>
          <a:xfrm>
            <a:off x="504000" y="132804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Inseriamo ora dei dati nel form e premiamo il tasto invia. Otterremo: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L'email verrà mostrata alla fine di seguito al form come mostrato.</a:t>
            </a:r>
            <a:endParaRPr lang="it-IT" sz="1200" b="0" strike="noStrike" spc="-1">
              <a:latin typeface="Arial"/>
            </a:endParaRPr>
          </a:p>
        </p:txBody>
      </p:sp>
      <p:pic>
        <p:nvPicPr>
          <p:cNvPr id="423" name="Immagine 422"/>
          <p:cNvPicPr/>
          <p:nvPr/>
        </p:nvPicPr>
        <p:blipFill>
          <a:blip r:embed="rId2"/>
          <a:stretch/>
        </p:blipFill>
        <p:spPr>
          <a:xfrm>
            <a:off x="4119840" y="2118600"/>
            <a:ext cx="3892320" cy="3496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8496000" y="139320"/>
            <a:ext cx="35002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Setup di un progetto Angular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689445" y="520410"/>
            <a:ext cx="8613720" cy="4716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55800" rIns="90000" bIns="45000"/>
          <a:lstStyle/>
          <a:p>
            <a:pPr>
              <a:lnSpc>
                <a:spcPct val="93000"/>
              </a:lnSpc>
            </a:pP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Setup di un progetto Angular (segue)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src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tsconfig.json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− Contiene le opzioni di compilazione richieste in fase di creazione applicazione.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src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tslint.json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− Contiene le regole da considerare in fase di compilazione.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Microsoft YaHei"/>
              </a:rPr>
              <a:t>src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Microsoft YaHei"/>
              </a:rPr>
              <a:t>/app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− Contiene i file descritti di seguito. Questi file sono installati per default da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angular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-cli.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src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/app/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app.module.ts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− Aprendo il file è possibile vedere i riferimenti alle differenti librerie che sono importate.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Angular-cli importa le librerie di default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angular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/core e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platform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-browser. I nomi stessi sono esplicativi circa l'uso delle librerie.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Queste ultime sono importate e salvate in variabili come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declarations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imports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providers, and bootstrap.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import {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BrowserModule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} from '@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angular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/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platform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-browser';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import {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NgModule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} from '@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angular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/core';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import {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AppComponent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} from './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app.component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';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@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NgModule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({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declarations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: [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AppComponent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],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imports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: [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BrowserModule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],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providers: [],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bootstrap: [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AppComponent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]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})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export class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AppModule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{ }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endParaRPr lang="it-IT" sz="1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– Forms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425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6" name="CustomShape 3"/>
          <p:cNvSpPr/>
          <p:nvPr/>
        </p:nvSpPr>
        <p:spPr>
          <a:xfrm>
            <a:off x="504000" y="75204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Form Model Driven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Nei form di tipo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model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driven, è necessario importare il modulo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ReactiveFormsModule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da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@angular/forms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e richiamare lo stesso nell'array imports.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Le istruzioni in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app.module.ts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sono le seguenti: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000" b="0" strike="noStrike" spc="-1">
                <a:solidFill>
                  <a:srgbClr val="000000"/>
                </a:solidFill>
                <a:latin typeface="FreeMono"/>
                <a:ea typeface="DejaVu Sans"/>
              </a:rPr>
              <a:t>import { BrowserModule } from '@angular/platform-browser';</a:t>
            </a: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000" b="0" strike="noStrike" spc="-1">
                <a:solidFill>
                  <a:srgbClr val="000000"/>
                </a:solidFill>
                <a:latin typeface="FreeMono"/>
                <a:ea typeface="DejaVu Sans"/>
              </a:rPr>
              <a:t>import { NgModule } from '@angular/core';</a:t>
            </a: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000" b="0" strike="noStrike" spc="-1">
                <a:solidFill>
                  <a:srgbClr val="000000"/>
                </a:solidFill>
                <a:latin typeface="FreeMono"/>
                <a:ea typeface="DejaVu Sans"/>
              </a:rPr>
              <a:t>import { RouterModule} from '@angular/router';</a:t>
            </a: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000" b="0" strike="noStrike" spc="-1">
                <a:solidFill>
                  <a:srgbClr val="000000"/>
                </a:solidFill>
                <a:latin typeface="FreeMono"/>
                <a:ea typeface="DejaVu Sans"/>
              </a:rPr>
              <a:t>import { HttpModule } from '@angular/http';</a:t>
            </a: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000" b="1" strike="noStrike" spc="-1">
                <a:solidFill>
                  <a:srgbClr val="000000"/>
                </a:solidFill>
                <a:latin typeface="FreeMono"/>
                <a:ea typeface="DejaVu Sans"/>
              </a:rPr>
              <a:t>import { ReactiveFormsModule } from '@angular/forms';</a:t>
            </a: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000" b="0" strike="noStrike" spc="-1">
                <a:solidFill>
                  <a:srgbClr val="000000"/>
                </a:solidFill>
                <a:latin typeface="FreeMono"/>
                <a:ea typeface="DejaVu Sans"/>
              </a:rPr>
              <a:t>import { AppComponent } from './app.component';</a:t>
            </a: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000" b="0" strike="noStrike" spc="-1">
                <a:solidFill>
                  <a:srgbClr val="000000"/>
                </a:solidFill>
                <a:latin typeface="FreeMono"/>
                <a:ea typeface="DejaVu Sans"/>
              </a:rPr>
              <a:t>import { MyserviceService } from './myservice.service';</a:t>
            </a: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000" b="0" strike="noStrike" spc="-1">
                <a:solidFill>
                  <a:srgbClr val="000000"/>
                </a:solidFill>
                <a:latin typeface="FreeMono"/>
                <a:ea typeface="DejaVu Sans"/>
              </a:rPr>
              <a:t>import { NewCmpComponent } from './new-cmp/new-cmp.component';</a:t>
            </a: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000" b="0" strike="noStrike" spc="-1">
                <a:solidFill>
                  <a:srgbClr val="000000"/>
                </a:solidFill>
                <a:latin typeface="FreeMono"/>
                <a:ea typeface="DejaVu Sans"/>
              </a:rPr>
              <a:t>import { ChangeTextDirective } from './change-text.directive';</a:t>
            </a: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000" b="0" strike="noStrike" spc="-1">
                <a:solidFill>
                  <a:srgbClr val="000000"/>
                </a:solidFill>
                <a:latin typeface="FreeMono"/>
                <a:ea typeface="DejaVu Sans"/>
              </a:rPr>
              <a:t>import { SqrtPipe } from './app.sqrt';</a:t>
            </a: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000" b="0" strike="noStrike" spc="-1">
                <a:solidFill>
                  <a:srgbClr val="000000"/>
                </a:solidFill>
                <a:latin typeface="FreeMono"/>
                <a:ea typeface="DejaVu Sans"/>
              </a:rPr>
              <a:t>@NgModule({</a:t>
            </a: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0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declarations: [</a:t>
            </a: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0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   SqrtPipe,</a:t>
            </a: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0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   AppComponent,</a:t>
            </a: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0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   NewCmpComponent,</a:t>
            </a: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0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   ChangeTextDirective</a:t>
            </a: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0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],</a:t>
            </a: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0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imports: [</a:t>
            </a: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0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   BrowserModule,</a:t>
            </a: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0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   HttpModule,</a:t>
            </a: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0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lang="it-IT" sz="1000" b="1" strike="noStrike" spc="-1">
                <a:solidFill>
                  <a:srgbClr val="000000"/>
                </a:solidFill>
                <a:latin typeface="FreeMono"/>
                <a:ea typeface="DejaVu Sans"/>
              </a:rPr>
              <a:t>ReactiveFormsModule,</a:t>
            </a: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0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   RouterModule.forRoot([</a:t>
            </a: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0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      {</a:t>
            </a: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0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         path: 'new-cmp',</a:t>
            </a: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0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         component: NewCmpComponent</a:t>
            </a: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0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      }</a:t>
            </a: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0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   ])</a:t>
            </a: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0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],</a:t>
            </a: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0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providers: [MyserviceService],</a:t>
            </a: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0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bootstrap: [AppComponent]</a:t>
            </a: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000" b="0" strike="noStrike" spc="-1">
                <a:solidFill>
                  <a:srgbClr val="000000"/>
                </a:solidFill>
                <a:latin typeface="FreeMono"/>
                <a:ea typeface="DejaVu Sans"/>
              </a:rPr>
              <a:t>})</a:t>
            </a: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000" b="0" strike="noStrike" spc="-1">
                <a:solidFill>
                  <a:srgbClr val="000000"/>
                </a:solidFill>
                <a:latin typeface="FreeMono"/>
                <a:ea typeface="DejaVu Sans"/>
              </a:rPr>
              <a:t>export class AppModule { }</a:t>
            </a:r>
            <a:endParaRPr lang="it-IT" sz="1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– Forms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428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9" name="CustomShape 3"/>
          <p:cNvSpPr/>
          <p:nvPr/>
        </p:nvSpPr>
        <p:spPr>
          <a:xfrm>
            <a:off x="504000" y="75204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In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app.component.ts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, è necessario importare imoduli per i form. In particolare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import { FormGroup, FormControl}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da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@angular/form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import { Component } from '@angular/core';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import { MyserviceService } from './myservice.service';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1" strike="noStrike" spc="-1">
                <a:solidFill>
                  <a:srgbClr val="000000"/>
                </a:solidFill>
                <a:latin typeface="FreeMono"/>
                <a:ea typeface="DejaVu Sans"/>
              </a:rPr>
              <a:t>import { FormGroup, FormControl } from '@angular/forms';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@Component({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selector: 'app-root',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templateUrl: './app.component.html',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styleUrls: ['./app.component.css']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})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export class AppComponent {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title = 'Angular 6 Project!';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todaydate;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componentproperty;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lang="it-IT" sz="1200" b="1" strike="noStrike" spc="-1">
                <a:solidFill>
                  <a:srgbClr val="000000"/>
                </a:solidFill>
                <a:latin typeface="FreeMono"/>
                <a:ea typeface="DejaVu Sans"/>
              </a:rPr>
              <a:t>emailid;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1" strike="noStrike" spc="-1">
                <a:solidFill>
                  <a:srgbClr val="000000"/>
                </a:solidFill>
                <a:latin typeface="FreeMono"/>
                <a:ea typeface="DejaVu Sans"/>
              </a:rPr>
              <a:t>   passwd;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1" strike="noStrike" spc="-1">
                <a:solidFill>
                  <a:srgbClr val="000000"/>
                </a:solidFill>
                <a:latin typeface="FreeMono"/>
                <a:ea typeface="DejaVu Sans"/>
              </a:rPr>
              <a:t>   formdata;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constructor(private myservice: MyserviceService) { }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ngOnInit() {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   this.todaydate = this.myservice.showTodayDate();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   this.formdata = new FormGroup({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      emailid: new FormControl("angular@gmail.com"),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      passwd: new FormControl("abcd1234")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   });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}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onClickSubmit(data) {this.emailid = data.emailid;}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La variabile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formdata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è inizializzata nella classe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AppComponent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Come anche le variabili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emailid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e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passwd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sono inizializzate con dei valori di default, che saranno mostrati nel browser.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Possono anche essere mantenuti vuoti se lo si desidera.</a:t>
            </a:r>
            <a:endParaRPr lang="it-IT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– Forms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431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2" name="CustomShape 3"/>
          <p:cNvSpPr/>
          <p:nvPr/>
        </p:nvSpPr>
        <p:spPr>
          <a:xfrm>
            <a:off x="504000" y="75204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Di seguito come il tutto apparirà: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</p:txBody>
      </p:sp>
      <p:pic>
        <p:nvPicPr>
          <p:cNvPr id="433" name="Immagine 432"/>
          <p:cNvPicPr/>
          <p:nvPr/>
        </p:nvPicPr>
        <p:blipFill>
          <a:blip r:embed="rId2"/>
          <a:stretch/>
        </p:blipFill>
        <p:spPr>
          <a:xfrm>
            <a:off x="4158720" y="1686240"/>
            <a:ext cx="3892680" cy="3496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– Forms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435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6" name="CustomShape 3"/>
          <p:cNvSpPr/>
          <p:nvPr/>
        </p:nvSpPr>
        <p:spPr>
          <a:xfrm>
            <a:off x="504000" y="75204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Abbiamo utilizzato la variabile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formdata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per inizializzare i valori del form; dobbiamo fare la stessa cosa anche lato pagina html in app.component.html: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&lt;div&gt;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&lt;form [formGroup] = "</a:t>
            </a:r>
            <a:r>
              <a:rPr lang="it-IT" sz="1200" b="1" strike="noStrike" spc="-1">
                <a:solidFill>
                  <a:srgbClr val="000000"/>
                </a:solidFill>
                <a:latin typeface="FreeMono"/>
                <a:ea typeface="DejaVu Sans"/>
              </a:rPr>
              <a:t>formdata</a:t>
            </a: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" (ngSubmit) = "onClickSubmit(formdata.value)" &gt;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   &lt;input type = "text" class = "fortextbox" name = "emailid" placeholder = "emailid" formControlName="</a:t>
            </a:r>
            <a:r>
              <a:rPr lang="it-IT" sz="1200" b="1" strike="noStrike" spc="-1">
                <a:solidFill>
                  <a:srgbClr val="000000"/>
                </a:solidFill>
                <a:latin typeface="FreeMono"/>
                <a:ea typeface="DejaVu Sans"/>
              </a:rPr>
              <a:t>emailid</a:t>
            </a: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"&gt;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   &lt;br/&gt;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   &lt;input type = "password" class = "fortextbox" name="passwd" placeholder = "passwd" formControlName = "</a:t>
            </a:r>
            <a:r>
              <a:rPr lang="it-IT" sz="1200" b="1" strike="noStrike" spc="-1">
                <a:solidFill>
                  <a:srgbClr val="000000"/>
                </a:solidFill>
                <a:latin typeface="FreeMono"/>
                <a:ea typeface="DejaVu Sans"/>
              </a:rPr>
              <a:t>passwd</a:t>
            </a: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"&gt;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   &lt;br/&gt;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   &lt;input type = "submit" class = "forsubmit" value = "Log In"&gt;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&lt;/form&gt;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&lt;/div&gt;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&lt;p&gt;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Email entered is : {{emailid}}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&lt;/p&gt;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Nel file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app.component.html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, indichiamo il nel form tra parentesi quadre il formGroup; ovvero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[formGroup]="formdata"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Al momento dell'invio dei dati, la funzione chiamata è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onClickSubmit()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a cui viene passato il valore di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formdata.value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Per i tag di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input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è utilizzato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formControlName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, che richiede gli identificativi utilizzati in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app.component.ts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Alla pressione del pulsante submit, il controllo passerà alla funzione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onClickSubmit()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, definita in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app.component.ts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– Forms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438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9" name="CustomShape 3"/>
          <p:cNvSpPr/>
          <p:nvPr/>
        </p:nvSpPr>
        <p:spPr>
          <a:xfrm>
            <a:off x="504000" y="75204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Alla pressione del pulsante “Log In”, sarà mostrato il valore a seguire come mostrato nello screenshot.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</p:txBody>
      </p:sp>
      <p:pic>
        <p:nvPicPr>
          <p:cNvPr id="440" name="Immagine 439"/>
          <p:cNvPicPr/>
          <p:nvPr/>
        </p:nvPicPr>
        <p:blipFill>
          <a:blip r:embed="rId2"/>
          <a:stretch/>
        </p:blipFill>
        <p:spPr>
          <a:xfrm>
            <a:off x="4158720" y="1686240"/>
            <a:ext cx="3892680" cy="3496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– Forms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442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3" name="CustomShape 3"/>
          <p:cNvSpPr/>
          <p:nvPr/>
        </p:nvSpPr>
        <p:spPr>
          <a:xfrm>
            <a:off x="504000" y="144000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Validazione di un form.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Si possono utilizzare due tipi di approcci: la validazione di tipo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built-in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, o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custom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Vedremo entrambi gli approcci, continuando con il nostro caso di studio.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Con Angular è necessario importare il modulo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Validators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da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@angular/forms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nella seguente maniera: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import { FormGroup, FormControl, Validators} from '@angular/forms'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Tra i validatori di tipo built-in di Angular troviamo:</a:t>
            </a:r>
            <a:endParaRPr lang="it-IT" sz="12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campo obbligatorio;</a:t>
            </a:r>
            <a:endParaRPr lang="it-IT" sz="12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lunghezza minima;</a:t>
            </a:r>
            <a:endParaRPr lang="it-IT" sz="12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lunghezza massima;</a:t>
            </a:r>
            <a:endParaRPr lang="it-IT" sz="12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Pattern</a:t>
            </a:r>
            <a:endParaRPr lang="it-IT" sz="12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…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Vediamo come utilizzarli su una delle caselle di testo di input del nostro applicativo, ad esempio ad emailid, aggiungeremo i seguenti validatori: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Campo obbligatorio;</a:t>
            </a:r>
            <a:endParaRPr lang="it-IT" sz="12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Pattern matching.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– Forms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445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6" name="CustomShape 3"/>
          <p:cNvSpPr/>
          <p:nvPr/>
        </p:nvSpPr>
        <p:spPr>
          <a:xfrm>
            <a:off x="504000" y="75204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Vediamo il codice relativo in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app.component.ts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import { Component } from '@angular/core';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import { FormGroup, FormControl,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Validators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} from '@angular/forms';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@Component({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  selector: 'app-root',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  templateUrl: './app.component.html',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  styleUrls: ['./app.component.css']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})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export class AppComponent {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  title = 'Angular 6 Project!';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  todaydate;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  componentproperty;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  emailid;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  formdata;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  ngOnInit() {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this.formdata = new FormGroup({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 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emailid: new FormControl("", Validators.compose([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            Validators.required,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            Validators.pattern("[^ @]*@[^ @]*")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         ])),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  passwd: new FormControl("")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});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  }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  onClickSubmit(data) {this.emailid = data.emailid;}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In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Validators.compose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è possibile aggiungere la lista di validatori da applicare al campo di input relativo.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In questo caso abbiamo scelto come parametri il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required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ed il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pattern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(per richiedere solo indirizzi mail validi).</a:t>
            </a:r>
            <a:endParaRPr lang="it-IT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– Forms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448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9" name="CustomShape 3"/>
          <p:cNvSpPr/>
          <p:nvPr/>
        </p:nvSpPr>
        <p:spPr>
          <a:xfrm>
            <a:off x="504000" y="75204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In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app.component.html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, il bottone di invio sarà disabilitato finché esiste almeno un form di input non valido.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Di seguito il file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app.component.html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&lt;div&gt;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&lt;form [formGroup] = "formdata" (ngSubmit) = "onClickSubmit(formdata.value)" &gt;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   &lt;input type = "text" class = "fortextbox" name = "emailid" placeholder = "emailid" 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      formControlName = "emailid"&gt;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   &lt;br/&gt;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   &lt;input type = "password" class = "fortextbox" name = "passwd" 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      placeholder = "passwd" formControlName = "passwd"&gt;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   &lt;br/&gt;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   &lt;input type = "submit" [disabled] = "!formdata.valid" class = "forsubmit" 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      value = "Log In"&gt;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&lt;/form&gt;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&lt;/div&gt;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&lt;p&gt;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Email entered is : {{emailid}}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&lt;/p&gt;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Per quanto riguarda il bottone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submit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, abbiamo aggiunto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disabled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fra parentesi quadre, a cui è assegnato il valore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“!formdata.valid”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Ovvero se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formdata.valid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non è valido il bottone rimarrà disabilitato, e l'utente non potrà inviare i dati.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– Forms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451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2" name="CustomShape 3"/>
          <p:cNvSpPr/>
          <p:nvPr/>
        </p:nvSpPr>
        <p:spPr>
          <a:xfrm>
            <a:off x="504000" y="75204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Vediamo come funziona nel browser: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Inserendo un indirizzo mail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non valido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, il pulsante di login è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disabilitato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it-IT" sz="1200" b="0" strike="noStrike" spc="-1">
              <a:latin typeface="Arial"/>
            </a:endParaRPr>
          </a:p>
        </p:txBody>
      </p:sp>
      <p:pic>
        <p:nvPicPr>
          <p:cNvPr id="453" name="Immagine 452"/>
          <p:cNvPicPr/>
          <p:nvPr/>
        </p:nvPicPr>
        <p:blipFill>
          <a:blip r:embed="rId2"/>
          <a:stretch/>
        </p:blipFill>
        <p:spPr>
          <a:xfrm>
            <a:off x="3666600" y="1656000"/>
            <a:ext cx="3892680" cy="3496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– Forms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455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6" name="CustomShape 3"/>
          <p:cNvSpPr/>
          <p:nvPr/>
        </p:nvSpPr>
        <p:spPr>
          <a:xfrm>
            <a:off x="504000" y="75204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Inserendo invece un indirizzo email valido, si può vedere il bottone di login abilitato e l'utente sarà in grado di premerlo.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Se premuto, l'email inserita sarà mostrata a schermo.</a:t>
            </a:r>
            <a:endParaRPr lang="it-IT" sz="1200" b="0" strike="noStrike" spc="-1">
              <a:latin typeface="Arial"/>
            </a:endParaRPr>
          </a:p>
        </p:txBody>
      </p:sp>
      <p:pic>
        <p:nvPicPr>
          <p:cNvPr id="457" name="Immagine 456"/>
          <p:cNvPicPr/>
          <p:nvPr/>
        </p:nvPicPr>
        <p:blipFill>
          <a:blip r:embed="rId2"/>
          <a:stretch/>
        </p:blipFill>
        <p:spPr>
          <a:xfrm>
            <a:off x="4158720" y="1728000"/>
            <a:ext cx="3892680" cy="3496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8448480" y="59760"/>
            <a:ext cx="35002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Setup di un progetto Angular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737865" y="528210"/>
            <a:ext cx="9145440" cy="3689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5800" rIns="90000" bIns="45000"/>
          <a:lstStyle/>
          <a:p>
            <a:pPr marL="215640" indent="-212400">
              <a:lnSpc>
                <a:spcPct val="93000"/>
              </a:lnSpc>
            </a:pP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Microsoft YaHei"/>
              </a:rPr>
              <a:t>Setup di un progetto Angular (segue)</a:t>
            </a:r>
            <a:endParaRPr lang="it-IT" sz="1600" b="0" strike="noStrike" spc="-1" dirty="0">
              <a:latin typeface="Arial"/>
            </a:endParaRPr>
          </a:p>
          <a:p>
            <a:pPr marL="215640" indent="-212400">
              <a:lnSpc>
                <a:spcPct val="93000"/>
              </a:lnSpc>
            </a:pPr>
            <a:endParaRPr lang="it-IT" sz="1600" b="0" strike="noStrike" spc="-1" dirty="0">
              <a:latin typeface="Arial"/>
            </a:endParaRPr>
          </a:p>
          <a:p>
            <a:pPr marL="215640" indent="-212400">
              <a:lnSpc>
                <a:spcPct val="93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Microsoft YaHei"/>
              </a:rPr>
              <a:t>Vediamo una descrizione delle sezioni di 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Microsoft YaHei"/>
              </a:rPr>
              <a:t>@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Microsoft YaHei"/>
              </a:rPr>
              <a:t>NgModule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Microsoft YaHei"/>
              </a:rPr>
              <a:t> 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Microsoft YaHei"/>
              </a:rPr>
              <a:t>presenti in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src</a:t>
            </a:r>
            <a:r>
              <a:rPr lang="it-IT" sz="16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/app/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app.module.ts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endParaRPr lang="it-IT" sz="1600" b="0" strike="noStrike" spc="-1" dirty="0">
              <a:latin typeface="Arial"/>
            </a:endParaRPr>
          </a:p>
          <a:p>
            <a:pPr marL="215640" indent="-212400">
              <a:lnSpc>
                <a:spcPct val="94000"/>
              </a:lnSpc>
            </a:pPr>
            <a:endParaRPr lang="it-IT" sz="1600" b="0" strike="noStrike" spc="-1" dirty="0">
              <a:latin typeface="Arial"/>
            </a:endParaRPr>
          </a:p>
          <a:p>
            <a:pPr marL="215640" indent="-21240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declarations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− In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declarations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sono memorizzati i riferimenti alle componenti.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AppComponent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è il componente di default che viene creato quando si inizia un nuovo progetto.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600" b="0" strike="noStrike" spc="-1" dirty="0">
              <a:latin typeface="Arial"/>
            </a:endParaRPr>
          </a:p>
          <a:p>
            <a:pPr marL="215640" indent="-21240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imports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− I moduli importati sono mostrati qui di seguito. Nello specifico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BrowserModule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è parte dell'importazione di @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angular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platform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-browser.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600" b="0" strike="noStrike" spc="-1" dirty="0">
              <a:latin typeface="Arial"/>
            </a:endParaRPr>
          </a:p>
          <a:p>
            <a:pPr marL="215640" indent="-21240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providers − Questo farà riferimento ai servizi creati. Dei servizi verrà discusso in seguito.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600" b="0" strike="noStrike" spc="-1" dirty="0">
              <a:latin typeface="Arial"/>
            </a:endParaRPr>
          </a:p>
          <a:p>
            <a:pPr marL="215640" indent="-21240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bootstrap − Questo fa riferimento al componente di default creato, nell'esempio,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AppComponent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src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/app/app.component.css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− In esso è possibile scrivere la struttura CSS. Ad esempio, qui di seguito aggiungiamo un colore di sfondo al div: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.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divdetails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{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background-color: #ccc;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it-IT" sz="1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– Forms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459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0" name="CustomShape 3"/>
          <p:cNvSpPr/>
          <p:nvPr/>
        </p:nvSpPr>
        <p:spPr>
          <a:xfrm>
            <a:off x="504000" y="75204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Vediamo ora la validazione di tipo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custom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per lo stesso form, è necessario in questo caso definire una nostra funzione.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import { Component } from '@angular/core';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1" strike="noStrike" spc="-1">
                <a:solidFill>
                  <a:srgbClr val="000000"/>
                </a:solidFill>
                <a:latin typeface="FreeMono"/>
                <a:ea typeface="DejaVu Sans"/>
              </a:rPr>
              <a:t>import { FormGroup, FormControl, Validators} from '@angular/forms';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@Component({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selector: 'app-root',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templateUrl: './app.component.html',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styleUrls: ['./app.component.css']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})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export class AppComponent {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title = 'Angular 6 Project!';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todaydate;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componentproperty;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emailid;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formdata;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ngOnInit() {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   this.formdata = new FormGroup({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      emailid: new FormControl("", Validators.compose([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         Validators.required,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         Validators.pattern("[^ @]*@[^ @]*")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      ])),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      </a:t>
            </a:r>
            <a:r>
              <a:rPr lang="it-IT" sz="1200" b="1" strike="noStrike" spc="-1">
                <a:solidFill>
                  <a:srgbClr val="000000"/>
                </a:solidFill>
                <a:latin typeface="FreeMono"/>
                <a:ea typeface="DejaVu Sans"/>
              </a:rPr>
              <a:t>passwd: new FormControl("", this.passwordvalidation)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   });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}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lang="it-IT" sz="1200" b="1" strike="noStrike" spc="-1">
                <a:solidFill>
                  <a:srgbClr val="000000"/>
                </a:solidFill>
                <a:latin typeface="FreeMono"/>
                <a:ea typeface="DejaVu Sans"/>
              </a:rPr>
              <a:t>passwordvalidation(formcontrol) {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1" strike="noStrike" spc="-1">
                <a:solidFill>
                  <a:srgbClr val="000000"/>
                </a:solidFill>
                <a:latin typeface="FreeMono"/>
                <a:ea typeface="DejaVu Sans"/>
              </a:rPr>
              <a:t>      if (formcontrol.value.length &lt; 5) {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1" strike="noStrike" spc="-1">
                <a:solidFill>
                  <a:srgbClr val="000000"/>
                </a:solidFill>
                <a:latin typeface="FreeMono"/>
                <a:ea typeface="DejaVu Sans"/>
              </a:rPr>
              <a:t>         return {"passwd" : true};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1" strike="noStrike" spc="-1">
                <a:solidFill>
                  <a:srgbClr val="000000"/>
                </a:solidFill>
                <a:latin typeface="FreeMono"/>
                <a:ea typeface="DejaVu Sans"/>
              </a:rPr>
              <a:t>      }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}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onClickSubmit(data) {this.emailid = data.emailid;}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lang="it-IT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– Forms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462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3" name="CustomShape 3"/>
          <p:cNvSpPr/>
          <p:nvPr/>
        </p:nvSpPr>
        <p:spPr>
          <a:xfrm>
            <a:off x="504000" y="75204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Nel nostro esempio, abbiamo implementato una funzione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passwordvalidation()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, e la stessa è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utilizzata come parametro nel FormControl della campo passwd tramite: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1" strike="noStrike" spc="-1">
                <a:solidFill>
                  <a:srgbClr val="000000"/>
                </a:solidFill>
                <a:latin typeface="FreeMono"/>
                <a:ea typeface="DejaVu Sans"/>
              </a:rPr>
              <a:t>passwd: new FormControl("", this.passwordvalidation)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Nella funzione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passwordvalidation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() da noi implemntata, controlliamo la lunghezza in caratteri della password inserita.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Se i caratteri sono &gt; 5 sarà considerata valida ed il pulsante di login verrà abilitato.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Vediamo come il tutto apparirà nel browser: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Abbiamo inserito solo tre caratteri nel campo password, e il login è disabilitato.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Per abilitare il login, abbiamo bisogno di più di 5 caratteri.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</p:txBody>
      </p:sp>
      <p:pic>
        <p:nvPicPr>
          <p:cNvPr id="464" name="Immagine 463"/>
          <p:cNvPicPr/>
          <p:nvPr/>
        </p:nvPicPr>
        <p:blipFill>
          <a:blip r:embed="rId2"/>
          <a:stretch/>
        </p:blipFill>
        <p:spPr>
          <a:xfrm>
            <a:off x="4032000" y="2376000"/>
            <a:ext cx="3892680" cy="3496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– Forms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466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7" name="CustomShape 3"/>
          <p:cNvSpPr/>
          <p:nvPr/>
        </p:nvSpPr>
        <p:spPr>
          <a:xfrm>
            <a:off x="504000" y="75204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Consideriamo ora l'inserimento di una password di lunghezza valida e verifichiamo: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La login è abilitata in quanto entrambi i campi email id e password sono validi.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L'email verrà mostrata di seguito nel momento in cui premeremo il pulsante log in.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</p:txBody>
      </p:sp>
      <p:pic>
        <p:nvPicPr>
          <p:cNvPr id="468" name="Immagine 467"/>
          <p:cNvPicPr/>
          <p:nvPr/>
        </p:nvPicPr>
        <p:blipFill>
          <a:blip r:embed="rId2"/>
          <a:stretch/>
        </p:blipFill>
        <p:spPr>
          <a:xfrm>
            <a:off x="4158720" y="1686240"/>
            <a:ext cx="3892680" cy="3496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– Animations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470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1" name="CustomShape 3"/>
          <p:cNvSpPr/>
          <p:nvPr/>
        </p:nvSpPr>
        <p:spPr>
          <a:xfrm>
            <a:off x="504000" y="75204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Angular – Animations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Le animazioni permettono interazioni fra i diversi elementi html. Sono disponibili fin dalla versione 2 di Angular.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Per utilizzare le animazioni deve essere importato il relativo modulo in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app.module.ts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nella seguente maniera: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import { BrowserAnimationsModule } from '@angular/platform-browser/animations';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Come di consueto il modulo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BrowserAnimationsModule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deve essere aggiunto all'array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imports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in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app.module.ts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come segue: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app.module.ts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import { BrowserModule } from '@angular/platform-browser';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import { NgModule } from '@angular/core';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1" strike="noStrike" spc="-1">
                <a:solidFill>
                  <a:srgbClr val="000000"/>
                </a:solidFill>
                <a:latin typeface="FreeMono"/>
                <a:ea typeface="DejaVu Sans"/>
              </a:rPr>
              <a:t>import { BrowserAnimationsModule } from '@angular/platform-browser/animations';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import { AppComponent } from './app.component';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@NgModule({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declarations: [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   AppComponent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],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imports: [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   BrowserModule,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lang="it-IT" sz="1200" b="1" strike="noStrike" spc="-1">
                <a:solidFill>
                  <a:srgbClr val="000000"/>
                </a:solidFill>
                <a:latin typeface="FreeMono"/>
                <a:ea typeface="DejaVu Sans"/>
              </a:rPr>
              <a:t>BrowserAnimationsModule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],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providers: [],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bootstrap: [AppComponent]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})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export class AppModule { }</a:t>
            </a:r>
            <a:endParaRPr lang="it-IT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– Animations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473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4" name="CustomShape 3"/>
          <p:cNvSpPr/>
          <p:nvPr/>
        </p:nvSpPr>
        <p:spPr>
          <a:xfrm>
            <a:off x="504000" y="144000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In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app.component.html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aggiungiamo gli elementi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html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che dovranno essere animati.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&lt;div&gt;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&lt;button (click) = "animate()"&gt;Click Me&lt;/button&gt;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&lt;div [@myanimation] = "state" class = "rotate"&gt;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   &lt;img src = "assets/images/img.png" width = "100" height = "100"&gt;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&lt;/div&gt;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&lt;/div&gt;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Nel tag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div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principale abbiamo aggiunto un bottone, e nel div annidato un'immagine.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A seguito di un evento di click sul bottone la funzione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animate() 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verrà richiamata.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Per il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div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annidato dell'immagine, è stata aggiunta una direttiva di stato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@myanimation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, di tipo "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rotate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".</a:t>
            </a:r>
            <a:endParaRPr lang="it-IT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– Animations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476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7" name="CustomShape 3"/>
          <p:cNvSpPr/>
          <p:nvPr/>
        </p:nvSpPr>
        <p:spPr>
          <a:xfrm>
            <a:off x="434520" y="57600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Vediamo ora il file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app.component.ts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dove l'animazione è definita.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000" b="0" strike="noStrike" spc="-1">
                <a:solidFill>
                  <a:srgbClr val="000000"/>
                </a:solidFill>
                <a:latin typeface="FreeMono"/>
                <a:ea typeface="DejaVu Sans"/>
              </a:rPr>
              <a:t>import { Component } from '@angular/core';</a:t>
            </a: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000" b="1" strike="noStrike" spc="-1">
                <a:solidFill>
                  <a:srgbClr val="000000"/>
                </a:solidFill>
                <a:latin typeface="FreeMono"/>
                <a:ea typeface="DejaVu Sans"/>
              </a:rPr>
              <a:t>import { trigger, state, style, transition, animate } from '@angular/animations';</a:t>
            </a: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000" b="0" strike="noStrike" spc="-1">
                <a:solidFill>
                  <a:srgbClr val="000000"/>
                </a:solidFill>
                <a:latin typeface="FreeMono"/>
                <a:ea typeface="DejaVu Sans"/>
              </a:rPr>
              <a:t>@Component({</a:t>
            </a: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0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selector: 'app-root',</a:t>
            </a: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0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templateUrl: './app.component.html',</a:t>
            </a: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0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styleUrls: ['./app.component.css'],</a:t>
            </a: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0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styles:[`</a:t>
            </a: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0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   div{</a:t>
            </a: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0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      margin: 0 auto;</a:t>
            </a: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0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      text-align: center;</a:t>
            </a: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0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      width:200px;</a:t>
            </a: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0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   }</a:t>
            </a: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0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lang="it-IT" sz="1000" b="1" strike="noStrike" spc="-1">
                <a:solidFill>
                  <a:srgbClr val="000000"/>
                </a:solidFill>
                <a:latin typeface="FreeMono"/>
                <a:ea typeface="DejaVu Sans"/>
              </a:rPr>
              <a:t>.rotate{</a:t>
            </a: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000" b="1" strike="noStrike" spc="-1">
                <a:solidFill>
                  <a:srgbClr val="000000"/>
                </a:solidFill>
                <a:latin typeface="FreeMono"/>
                <a:ea typeface="DejaVu Sans"/>
              </a:rPr>
              <a:t>         width:100px;</a:t>
            </a: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000" b="1" strike="noStrike" spc="-1">
                <a:solidFill>
                  <a:srgbClr val="000000"/>
                </a:solidFill>
                <a:latin typeface="FreeMono"/>
                <a:ea typeface="DejaVu Sans"/>
              </a:rPr>
              <a:t>         height:100px;</a:t>
            </a: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000" b="1" strike="noStrike" spc="-1">
                <a:solidFill>
                  <a:srgbClr val="000000"/>
                </a:solidFill>
                <a:latin typeface="FreeMono"/>
                <a:ea typeface="DejaVu Sans"/>
              </a:rPr>
              <a:t>         border:solid 1px red;</a:t>
            </a: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000" b="1" strike="noStrike" spc="-1">
                <a:solidFill>
                  <a:srgbClr val="000000"/>
                </a:solidFill>
                <a:latin typeface="FreeMono"/>
                <a:ea typeface="DejaVu Sans"/>
              </a:rPr>
              <a:t>      }</a:t>
            </a: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0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`],</a:t>
            </a: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0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lang="it-IT" sz="1000" b="1" strike="noStrike" spc="-1">
                <a:solidFill>
                  <a:srgbClr val="000000"/>
                </a:solidFill>
                <a:latin typeface="FreeMono"/>
                <a:ea typeface="DejaVu Sans"/>
              </a:rPr>
              <a:t>animations: [</a:t>
            </a: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000" b="1" strike="noStrike" spc="-1">
                <a:solidFill>
                  <a:srgbClr val="000000"/>
                </a:solidFill>
                <a:latin typeface="FreeMono"/>
                <a:ea typeface="DejaVu Sans"/>
              </a:rPr>
              <a:t>      trigger('myanimation',[</a:t>
            </a: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000" b="1" strike="noStrike" spc="-1">
                <a:solidFill>
                  <a:srgbClr val="000000"/>
                </a:solidFill>
                <a:latin typeface="FreeMono"/>
                <a:ea typeface="DejaVu Sans"/>
              </a:rPr>
              <a:t>         state('smaller',style({</a:t>
            </a: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000" b="1" strike="noStrike" spc="-1">
                <a:solidFill>
                  <a:srgbClr val="000000"/>
                </a:solidFill>
                <a:latin typeface="FreeMono"/>
                <a:ea typeface="DejaVu Sans"/>
              </a:rPr>
              <a:t>            transform : 'translateY(100px)'</a:t>
            </a: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000" b="1" strike="noStrike" spc="-1">
                <a:solidFill>
                  <a:srgbClr val="000000"/>
                </a:solidFill>
                <a:latin typeface="FreeMono"/>
                <a:ea typeface="DejaVu Sans"/>
              </a:rPr>
              <a:t>         })),</a:t>
            </a: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000" b="1" strike="noStrike" spc="-1">
                <a:solidFill>
                  <a:srgbClr val="000000"/>
                </a:solidFill>
                <a:latin typeface="FreeMono"/>
                <a:ea typeface="DejaVu Sans"/>
              </a:rPr>
              <a:t>         state('larger',style({</a:t>
            </a: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000" b="1" strike="noStrike" spc="-1">
                <a:solidFill>
                  <a:srgbClr val="000000"/>
                </a:solidFill>
                <a:latin typeface="FreeMono"/>
                <a:ea typeface="DejaVu Sans"/>
              </a:rPr>
              <a:t>            transform : 'translateY(0px)'</a:t>
            </a: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000" b="1" strike="noStrike" spc="-1">
                <a:solidFill>
                  <a:srgbClr val="000000"/>
                </a:solidFill>
                <a:latin typeface="FreeMono"/>
                <a:ea typeface="DejaVu Sans"/>
              </a:rPr>
              <a:t>         })),</a:t>
            </a: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000" b="1" strike="noStrike" spc="-1">
                <a:solidFill>
                  <a:srgbClr val="000000"/>
                </a:solidFill>
                <a:latin typeface="FreeMono"/>
                <a:ea typeface="DejaVu Sans"/>
              </a:rPr>
              <a:t>         transition('smaller &lt;=&gt; larger',animate('300ms ease-in'))</a:t>
            </a: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000" b="1" strike="noStrike" spc="-1">
                <a:solidFill>
                  <a:srgbClr val="000000"/>
                </a:solidFill>
                <a:latin typeface="FreeMono"/>
                <a:ea typeface="DejaVu Sans"/>
              </a:rPr>
              <a:t>      ])</a:t>
            </a: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000" b="1" strike="noStrike" spc="-1">
                <a:solidFill>
                  <a:srgbClr val="000000"/>
                </a:solidFill>
                <a:latin typeface="FreeMono"/>
                <a:ea typeface="DejaVu Sans"/>
              </a:rPr>
              <a:t>   ]</a:t>
            </a: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000" b="0" strike="noStrike" spc="-1">
                <a:solidFill>
                  <a:srgbClr val="000000"/>
                </a:solidFill>
                <a:latin typeface="FreeMono"/>
                <a:ea typeface="DejaVu Sans"/>
              </a:rPr>
              <a:t>})</a:t>
            </a: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000" b="0" strike="noStrike" spc="-1">
                <a:solidFill>
                  <a:srgbClr val="000000"/>
                </a:solidFill>
                <a:latin typeface="FreeMono"/>
                <a:ea typeface="DejaVu Sans"/>
              </a:rPr>
              <a:t>export class AppComponent {</a:t>
            </a: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0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lang="it-IT" sz="1000" b="1" strike="noStrike" spc="-1">
                <a:solidFill>
                  <a:srgbClr val="000000"/>
                </a:solidFill>
                <a:latin typeface="FreeMono"/>
                <a:ea typeface="DejaVu Sans"/>
              </a:rPr>
              <a:t>state: string = "smaller";</a:t>
            </a: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000" b="1" strike="noStrike" spc="-1">
                <a:solidFill>
                  <a:srgbClr val="000000"/>
                </a:solidFill>
                <a:latin typeface="FreeMono"/>
                <a:ea typeface="DejaVu Sans"/>
              </a:rPr>
              <a:t>   animate() {</a:t>
            </a: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000" b="1" strike="noStrike" spc="-1">
                <a:solidFill>
                  <a:srgbClr val="000000"/>
                </a:solidFill>
                <a:latin typeface="FreeMono"/>
                <a:ea typeface="DejaVu Sans"/>
              </a:rPr>
              <a:t>      this.state= this.state == 'larger' ? 'smaller' : 'larger';</a:t>
            </a: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000" b="1" strike="noStrike" spc="-1">
                <a:solidFill>
                  <a:srgbClr val="000000"/>
                </a:solidFill>
                <a:latin typeface="FreeMono"/>
                <a:ea typeface="DejaVu Sans"/>
              </a:rPr>
              <a:t>   }</a:t>
            </a: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000" b="0" strike="noStrike" spc="-1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lang="it-IT" sz="1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– Animations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479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0" name="CustomShape 3"/>
          <p:cNvSpPr/>
          <p:nvPr/>
        </p:nvSpPr>
        <p:spPr>
          <a:xfrm>
            <a:off x="434520" y="57600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E' necessario importare le funzione di animazione daousare nel file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app.component.ts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con la seguente: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import { trigger, state, style, transition, animate } from '@angular/animations';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Nel nostro casa abbiamo importato: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trigger, state, style, transition e animate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da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@angular/animations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Dopodichè aggiungiamo la property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animations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al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@Component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animations: [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lang="it-IT" sz="1200" b="1" strike="noStrike" spc="-1">
                <a:solidFill>
                  <a:srgbClr val="000000"/>
                </a:solidFill>
                <a:latin typeface="FreeMono"/>
                <a:ea typeface="DejaVu Sans"/>
              </a:rPr>
              <a:t>trigger</a:t>
            </a: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('myanimation',[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lang="it-IT" sz="1200" b="1" strike="noStrike" spc="-1">
                <a:solidFill>
                  <a:srgbClr val="000000"/>
                </a:solidFill>
                <a:latin typeface="FreeMono"/>
                <a:ea typeface="DejaVu Sans"/>
              </a:rPr>
              <a:t>state</a:t>
            </a: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('smaller',</a:t>
            </a:r>
            <a:r>
              <a:rPr lang="it-IT" sz="1200" b="1" strike="noStrike" spc="-1">
                <a:solidFill>
                  <a:srgbClr val="000000"/>
                </a:solidFill>
                <a:latin typeface="FreeMono"/>
                <a:ea typeface="DejaVu Sans"/>
              </a:rPr>
              <a:t>style</a:t>
            </a: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({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      transform : 'translateY(100px)'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   })),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   state('larger',</a:t>
            </a:r>
            <a:r>
              <a:rPr lang="it-IT" sz="1200" b="1" strike="noStrike" spc="-1">
                <a:solidFill>
                  <a:srgbClr val="000000"/>
                </a:solidFill>
                <a:latin typeface="FreeMono"/>
                <a:ea typeface="DejaVu Sans"/>
              </a:rPr>
              <a:t>style</a:t>
            </a: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({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      transform : 'translateY(0px)'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   })),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lang="it-IT" sz="1200" b="1" strike="noStrike" spc="-1">
                <a:solidFill>
                  <a:srgbClr val="000000"/>
                </a:solidFill>
                <a:latin typeface="FreeMono"/>
                <a:ea typeface="DejaVu Sans"/>
              </a:rPr>
              <a:t>transition</a:t>
            </a: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('smaller &lt;=&gt; larger',</a:t>
            </a:r>
            <a:r>
              <a:rPr lang="it-IT" sz="1200" b="1" strike="noStrike" spc="-1">
                <a:solidFill>
                  <a:srgbClr val="000000"/>
                </a:solidFill>
                <a:latin typeface="FreeMono"/>
                <a:ea typeface="DejaVu Sans"/>
              </a:rPr>
              <a:t>animate</a:t>
            </a: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('300ms ease-in'))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])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]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Trigger definisce l'inizio di un'animazione.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Il primo parametro è il nome dell'animazione indicata nel tag html a cui deve essere applicata,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myanimation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I parametri successivi sono le funzioni di animazione importate: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state, style, transition, ed animate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La funzione state riguarda gli stati di avanzamento, attraverso cui un dato elemento transiterà.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Nel nostro caso abbiamo definito due stati: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smaller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e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larger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Per lo stato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smaller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, abbiamo indicato come stile di trasformazione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transform:translateY(100px)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, e per lo stato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larger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come stile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transform:translateY(0px).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La funzione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transition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indica come avviene la transizione dell'animazione.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Il primo argomento indica la transizione tra quali stati (nel nostro caso da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smaller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a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larger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) ed il secondo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animate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indica la modalità: lunghezza,ritardo e tipo della transizione.</a:t>
            </a:r>
            <a:endParaRPr lang="it-IT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– Animations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482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3" name="CustomShape 3"/>
          <p:cNvSpPr/>
          <p:nvPr/>
        </p:nvSpPr>
        <p:spPr>
          <a:xfrm>
            <a:off x="434520" y="129600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Vediamo ora come funzionano le transizioni lato file .html: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&lt;div&gt;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&lt;button (click) = "animate()"&gt;Click Me&lt;/button&gt;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&lt;div [</a:t>
            </a:r>
            <a:r>
              <a:rPr lang="it-IT" sz="1200" b="1" strike="noStrike" spc="-1">
                <a:solidFill>
                  <a:srgbClr val="000000"/>
                </a:solidFill>
                <a:latin typeface="FreeMono"/>
                <a:ea typeface="DejaVu Sans"/>
              </a:rPr>
              <a:t>@myanimation</a:t>
            </a: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] = "state" class="rotate"&gt;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   &lt;img src = "assets/images/img.png" width = "100" height = "100"&gt;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&lt;/div&gt;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&lt;/div&gt;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– Animations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485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6" name="CustomShape 3"/>
          <p:cNvSpPr/>
          <p:nvPr/>
        </p:nvSpPr>
        <p:spPr>
          <a:xfrm>
            <a:off x="434520" y="129600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Vediamo nei dettagli il tutto: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Nella direttiva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@Component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è stato aggiunto uno stile, di allineamento centrale: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styles:[`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div{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   margin: 0 auto;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   text-align: center;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   width:200px;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}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.rotate{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   width:100px;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   height:100px;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   border:solid 1px red;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}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`],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Viene utilizzato Il carattere speciale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[` `]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per l'aggiunta degli stili agli elementi html.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Per il nostro div, abbiamo un'animazione definita in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app.component.ts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, ovvero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myanimation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it-IT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– Animations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488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9" name="CustomShape 3"/>
          <p:cNvSpPr/>
          <p:nvPr/>
        </p:nvSpPr>
        <p:spPr>
          <a:xfrm>
            <a:off x="434520" y="129600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A seguito della pressione del bottone viene richiamata la funzione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animate()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, definita per l'appunto in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app.component.ts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export class AppComponent {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state: string = "smaller";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animate() {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   this.state= this.state == 'larger' ? 'smaller' : 'larger';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}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Viene definita la variabile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state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a cui viene assegnato il valore "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smaller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".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La funzione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animate()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cambia la variabile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state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a seguito di un click.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Se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state = 'larger'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viene impostata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state = 'smaller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', se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state= 'smaller'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viene impostata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state = 'larger'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endParaRPr lang="it-IT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8376480" y="72000"/>
            <a:ext cx="35002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Setup di un progetto Angular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513360" y="816840"/>
            <a:ext cx="8682120" cy="3184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55800" rIns="90000" bIns="45000"/>
          <a:lstStyle/>
          <a:p>
            <a:pPr>
              <a:lnSpc>
                <a:spcPct val="93000"/>
              </a:lnSpc>
            </a:pP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Setup di un progetto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Angular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(segue)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src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app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/app.component.html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− Il codice html sarà inserito in questo file.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&lt;!--The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content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below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is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only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a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placeholder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and can be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replaced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.--&gt;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&lt;div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class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"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divdetails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"&gt;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&lt;div style = "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text-align:center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"&gt;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  &lt;h1&gt;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     Welcome to {{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title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}}!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  &lt;/h1&gt;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  &lt;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img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width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"300"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src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   "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data:image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/svg+xml;base64,PD94bWwgdmVyc2lvbj0iMS4wIiBlbmNv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     ZGluZz0idXRmLTgiPz4NCjwhLS0gR2VuZXJhdG9yOiBBZG9iZSBJbGx1c3Ry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...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Questo è il codice html di default alla creazione del progetto.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src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app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app.component.spec.ts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− File generato automaticamente che contiene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unit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test.</a:t>
            </a:r>
            <a:endParaRPr lang="it-IT" sz="1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– Animations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491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2" name="CustomShape 3"/>
          <p:cNvSpPr/>
          <p:nvPr/>
        </p:nvSpPr>
        <p:spPr>
          <a:xfrm>
            <a:off x="434520" y="82512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Di seguito viene mostrato l'output nel browser (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http://localhost:4200/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):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Dopo la pressione del bottone Click Me, la posizione dell'immagine cambierà come mostrato nel seguente screenshot: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La funzione di trasformazione è applicata nella direzione y, che viene cambiata da 0 a 100px nel momento in cui il bottone Click Me viene premuto.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L'immagine è memorizzata nella cartella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assets/images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it-IT" sz="1200" b="0" strike="noStrike" spc="-1">
              <a:latin typeface="Arial"/>
            </a:endParaRPr>
          </a:p>
        </p:txBody>
      </p:sp>
      <p:pic>
        <p:nvPicPr>
          <p:cNvPr id="493" name="Immagine 492"/>
          <p:cNvPicPr/>
          <p:nvPr/>
        </p:nvPicPr>
        <p:blipFill>
          <a:blip r:embed="rId2"/>
          <a:stretch/>
        </p:blipFill>
        <p:spPr>
          <a:xfrm>
            <a:off x="3772080" y="1502640"/>
            <a:ext cx="2851920" cy="1746000"/>
          </a:xfrm>
          <a:prstGeom prst="rect">
            <a:avLst/>
          </a:prstGeom>
          <a:ln>
            <a:noFill/>
          </a:ln>
        </p:spPr>
      </p:pic>
      <p:pic>
        <p:nvPicPr>
          <p:cNvPr id="494" name="Immagine 493"/>
          <p:cNvPicPr/>
          <p:nvPr/>
        </p:nvPicPr>
        <p:blipFill>
          <a:blip r:embed="rId3"/>
          <a:stretch/>
        </p:blipFill>
        <p:spPr>
          <a:xfrm>
            <a:off x="3744000" y="3960000"/>
            <a:ext cx="2894400" cy="1901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– Materials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496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7" name="CustomShape 3"/>
          <p:cNvSpPr/>
          <p:nvPr/>
        </p:nvSpPr>
        <p:spPr>
          <a:xfrm>
            <a:off x="434520" y="82512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Angular - Materials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Materials offre una varietà di moduli pronti per l'uso con caratteristiche quali: autocomplete, selettori data, slider, menù, toolbar, ecc.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Per utilizzare Materials è necessario importare i relativi package: materials e cdk.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I componenti material dipendono dal modulo animation per le caratteristiche avanzate, per cui è necessario includere anche il package @angular/animations.</a:t>
            </a:r>
            <a:endParaRPr lang="it-IT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– Materials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499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0" name="CustomShape 3"/>
          <p:cNvSpPr/>
          <p:nvPr/>
        </p:nvSpPr>
        <p:spPr>
          <a:xfrm>
            <a:off x="434520" y="82512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Angular - Materials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Materials offre una varietà di moduli pronti per l'uso con caratteristiche quali: autocomplete, selettori data, slider, menù, toolbar, ecc.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Per utilizzare Materials è necessario importare i relativi package: materials e cdk.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I componenti material dipendono dal modulo animation per le caratteristiche avanzate, per cui è necessario includere anche il package @angular/animations.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Lanciamo da riga di comando: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npm install --save @angular/material @angular/cdk</a:t>
            </a:r>
            <a:endParaRPr lang="it-IT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– Materials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502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3" name="CustomShape 3"/>
          <p:cNvSpPr/>
          <p:nvPr/>
        </p:nvSpPr>
        <p:spPr>
          <a:xfrm>
            <a:off x="434520" y="82512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E apriamo il file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package.json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generato per verificare se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@angular/material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e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@angular/cdk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sono stati installati.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Otterremo qualcosa del genere: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800" b="0" strike="noStrike" spc="-1">
                <a:solidFill>
                  <a:srgbClr val="000000"/>
                </a:solidFill>
                <a:latin typeface="FreeMono"/>
                <a:ea typeface="DejaVu Sans"/>
              </a:rPr>
              <a:t>{</a:t>
            </a:r>
            <a:endParaRPr lang="it-IT" sz="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8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"name": "angular6-app",</a:t>
            </a:r>
            <a:endParaRPr lang="it-IT" sz="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8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"version": "0.0.0",</a:t>
            </a:r>
            <a:endParaRPr lang="it-IT" sz="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8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"scripts": {</a:t>
            </a:r>
            <a:endParaRPr lang="it-IT" sz="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8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   "ng": "ng",</a:t>
            </a:r>
            <a:endParaRPr lang="it-IT" sz="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8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   "start": "ng serve",</a:t>
            </a:r>
            <a:endParaRPr lang="it-IT" sz="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8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   "build": "ng build",</a:t>
            </a:r>
            <a:endParaRPr lang="it-IT" sz="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8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   "test": "ng test",</a:t>
            </a:r>
            <a:endParaRPr lang="it-IT" sz="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8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   "lint": "ng lint",</a:t>
            </a:r>
            <a:endParaRPr lang="it-IT" sz="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8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   "e2e": "ng e2e"</a:t>
            </a:r>
            <a:endParaRPr lang="it-IT" sz="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8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},</a:t>
            </a:r>
            <a:endParaRPr lang="it-IT" sz="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8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"private": true, "dependencies": {</a:t>
            </a:r>
            <a:endParaRPr lang="it-IT" sz="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8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   "@angular/animations": "^6.1.0",</a:t>
            </a:r>
            <a:endParaRPr lang="it-IT" sz="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8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   "@angular/cdk": "^6.4.7",</a:t>
            </a:r>
            <a:endParaRPr lang="it-IT" sz="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8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   "@angular/common": "^6.1.0",</a:t>
            </a:r>
            <a:endParaRPr lang="it-IT" sz="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8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   "@angular/compiler": "^6.1.0",</a:t>
            </a:r>
            <a:endParaRPr lang="it-IT" sz="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8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   "@angular/core": "^6.1.0",</a:t>
            </a:r>
            <a:endParaRPr lang="it-IT" sz="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8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   "@angular/forms": "^6.1.0",</a:t>
            </a:r>
            <a:endParaRPr lang="it-IT" sz="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8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   "@angular/http": "^6.1.0",</a:t>
            </a:r>
            <a:endParaRPr lang="it-IT" sz="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8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   "@angular/material": "^6.4.7",</a:t>
            </a:r>
            <a:endParaRPr lang="it-IT" sz="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8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   "@angular/platform-browser": "^6.1.0",</a:t>
            </a:r>
            <a:endParaRPr lang="it-IT" sz="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8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   "@angular/platform-browser-dynamic": "^6.1.0",</a:t>
            </a:r>
            <a:endParaRPr lang="it-IT" sz="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8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   "@angular/router": "^6.1.0",</a:t>
            </a:r>
            <a:endParaRPr lang="it-IT" sz="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8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   "core-js": "^2.5.4",</a:t>
            </a:r>
            <a:endParaRPr lang="it-IT" sz="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8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   "rxjs": "^6.0.0",</a:t>
            </a:r>
            <a:endParaRPr lang="it-IT" sz="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8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   "zone.js": "~0.8.26"</a:t>
            </a:r>
            <a:endParaRPr lang="it-IT" sz="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8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},</a:t>
            </a:r>
            <a:endParaRPr lang="it-IT" sz="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8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"devDependencies": {</a:t>
            </a:r>
            <a:endParaRPr lang="it-IT" sz="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8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   "@angular-devkit/build-angular": "~0.7.0",</a:t>
            </a:r>
            <a:endParaRPr lang="it-IT" sz="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8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   "@angular/cli": "~6.1.3",</a:t>
            </a:r>
            <a:endParaRPr lang="it-IT" sz="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8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   …</a:t>
            </a:r>
            <a:endParaRPr lang="it-IT" sz="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Otterremo le dipendenze dell’applicazione.</a:t>
            </a:r>
            <a:endParaRPr lang="it-IT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– Materials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505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6" name="CustomShape 3"/>
          <p:cNvSpPr/>
          <p:nvPr/>
        </p:nvSpPr>
        <p:spPr>
          <a:xfrm>
            <a:off x="434520" y="82512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Importeremo ora i moduli di material nel file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app.module.ts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come mostrato di seguito: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import { BrowserModule } from '@angular/platform-browser';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import { NgModule } from '@angular/core';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import { BrowserAnimationsModule } from '@angular/platform-browser/animations';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import { MatButtonModule, MatMenuModule, MatSidenavModule } from '@angular/material';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import { FormsModule } from '@angular/forms';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import { AppComponent } from './app.component';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@NgModule({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  declarations: [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AppComponent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  ],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  imports: [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BrowserModule,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BrowserAnimationsModule,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MatButtonModule,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      MatMenuModule,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FormsModule,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MatSidenavModule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  ],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  providers: [],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  bootstrap: [AppComponent]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})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export class AppModule { }</a:t>
            </a:r>
            <a:endParaRPr lang="it-IT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– Materials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508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9" name="CustomShape 3"/>
          <p:cNvSpPr/>
          <p:nvPr/>
        </p:nvSpPr>
        <p:spPr>
          <a:xfrm>
            <a:off x="434520" y="82512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Importeremo ora i moduli di material nel file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app.module.ts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come mostrato di seguito: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import { BrowserModule } from '@angular/platform-browser';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import { NgModule } from '@angular/core';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import { BrowserAnimationsModule } from '@angular/platform-browser/animations';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import { MatButtonModule, MatMenuModule, MatSidenavModule } from '@angular/material';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import { FormsModule } from '@angular/forms';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import { AppComponent } from './app.component';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@NgModule({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  declarations: [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AppComponent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  ],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  imports: [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BrowserModule,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BrowserAnimationsModule,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MatButtonModule,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      MatMenuModule,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FormsModule,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MatSidenavModule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  ],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  providers: [],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  bootstrap: [AppComponent]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})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export class AppModule { }</a:t>
            </a:r>
            <a:endParaRPr lang="it-IT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– Materials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511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2" name="CustomShape 3"/>
          <p:cNvSpPr/>
          <p:nvPr/>
        </p:nvSpPr>
        <p:spPr>
          <a:xfrm>
            <a:off x="434520" y="82512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Nel seguente file, importiamo i seguenti moduli da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@angular/materials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import { MatButtonModule, MatMenuModule, MatSidenavModule } from '@angular/material';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E gli stessi sono indicati nell'array di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imports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come mostrato: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imports: [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  BrowserModule,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  BrowserAnimationsModule,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MatButtonModule,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   MatMenuModule,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  FormsModule,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MatSidenavModule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]</a:t>
            </a:r>
            <a:endParaRPr lang="it-IT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– Materials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514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5" name="CustomShape 3"/>
          <p:cNvSpPr/>
          <p:nvPr/>
        </p:nvSpPr>
        <p:spPr>
          <a:xfrm>
            <a:off x="434520" y="82512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Nel file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app.component.ts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inseriremo il seguente codice: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import { Component } from '@angular/core';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@Component({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selector: 'app-root',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templateUrl: './app.component.html',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styleUrls: ['./app.component.css']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})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export class AppComponent {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myData: Array&lt;any&gt;;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constructor() {}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Aggiungiamo inoltre il supporto a material-css nel file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styles.css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@import "~@angular/material/prebuilt-themes/indigo-pink.css";</a:t>
            </a:r>
            <a:endParaRPr lang="it-IT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– Materials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517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8" name="CustomShape 3"/>
          <p:cNvSpPr/>
          <p:nvPr/>
        </p:nvSpPr>
        <p:spPr>
          <a:xfrm>
            <a:off x="434520" y="82512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Aggiungiamo il supporto per material in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app.component.html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&lt;button mat-button [matMenuTriggerFor] = "menu"&gt;Menu&lt;/button&gt;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1" strike="noStrike" spc="-1">
                <a:solidFill>
                  <a:srgbClr val="000000"/>
                </a:solidFill>
                <a:latin typeface="FreeMono"/>
                <a:ea typeface="DejaVu Sans"/>
              </a:rPr>
              <a:t>&lt;mat-menu #menu = "matMenu"&gt;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&lt;button mat-menu-item&gt;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lang="it-IT" sz="1200" b="1" strike="noStrike" spc="-1">
                <a:solidFill>
                  <a:srgbClr val="000000"/>
                </a:solidFill>
                <a:latin typeface="FreeMono"/>
                <a:ea typeface="DejaVu Sans"/>
              </a:rPr>
              <a:t>File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&lt;/button&gt;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&lt;button mat-menu-item&gt;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lang="it-IT" sz="1200" b="1" strike="noStrike" spc="-1">
                <a:solidFill>
                  <a:srgbClr val="000000"/>
                </a:solidFill>
                <a:latin typeface="FreeMono"/>
                <a:ea typeface="DejaVu Sans"/>
              </a:rPr>
              <a:t>Save As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&lt;/button&gt;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&lt;/mat-menu&gt;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&lt;mat-sidenav-container class = "example-container"&gt;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&lt;mat-sidenav #sidenav class = "example-sidenav"&gt;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   Angular 6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&lt;/mat-sidenav&gt;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&lt;div class = "example-sidenav-content"&gt;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   &lt;button type = "button" mat-button  (click) = "sidenav.open()"&gt;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      </a:t>
            </a:r>
            <a:r>
              <a:rPr lang="it-IT" sz="1200" b="1" strike="noStrike" spc="-1">
                <a:solidFill>
                  <a:srgbClr val="000000"/>
                </a:solidFill>
                <a:latin typeface="FreeMono"/>
                <a:ea typeface="DejaVu Sans"/>
              </a:rPr>
              <a:t>Open sidenav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   &lt;/button&gt;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&lt;/div&gt;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&lt;/mat-sidenav-container&gt;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Abbiamo inserito un menu standard e un sidenav.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– Materials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520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1" name="CustomShape 3"/>
          <p:cNvSpPr/>
          <p:nvPr/>
        </p:nvSpPr>
        <p:spPr>
          <a:xfrm>
            <a:off x="434520" y="82512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Menu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Per aggiungere un menu è utilizzato il tag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&lt;mat-menu&gt;&lt;/mat-menu&gt;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Le voci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File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e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Save As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sono aggiunte come pulsanti sotto mat-menu.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E' presente una voce Menu come pulsante principale.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La referenza allo stesso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&lt;mat-menu&gt;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è data utilizzando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[matMenuTriggerFor]="menu"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e tramite l'utilizzo di # in &lt;mat-menu&gt;.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SideNav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Per aggiungere una sidenav, utilizziamo il tag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&lt;mat-sidenav-container&gt;&lt;/mat-sidenav-container&gt;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&lt;mat-sidenav&gt;&lt;/mat-sidenav&gt; è aggiunto al container figlio.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E’ presente un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div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per l'attivazione del sidenav tramite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(click) = "sidenav.open()"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it-IT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8496000" y="72000"/>
            <a:ext cx="35002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Setup di un progetto Angular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164520" y="888120"/>
            <a:ext cx="9246960" cy="3341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55800" rIns="90000" bIns="45000"/>
          <a:lstStyle/>
          <a:p>
            <a:pPr>
              <a:lnSpc>
                <a:spcPct val="93000"/>
              </a:lnSpc>
            </a:pP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Setup di un progetto Angular (segue)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src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/app/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app.component.ts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− La classe del componente è definita qui.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L’esecuzione del file includerà attività quali la connessione ad un database, l'interazione con altri componenti,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routing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servizi, ecc.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Avviene anche il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parsing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del file html prima definito in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src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/app/app.component.html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La struttura del file è la seguente: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import { Component } from '@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angular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/core';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@Component({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selector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: 'app-root',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templateUrl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: './app.component.html',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styleUrls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: ['./app.component.css']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})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export class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AppComponent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{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title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'Angular6App';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Microsoft YaHei"/>
              </a:rPr>
              <a:t>src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Microsoft YaHei"/>
              </a:rPr>
              <a:t>/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Microsoft YaHei"/>
              </a:rPr>
              <a:t>Assets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Microsoft YaHei"/>
              </a:rPr>
              <a:t>/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− E' possibile salvare le proprie immagini, file .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js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ed altro in questa cartella</a:t>
            </a:r>
            <a:endParaRPr lang="it-IT" sz="1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– Materials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523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4" name="CustomShape 3"/>
          <p:cNvSpPr/>
          <p:nvPr/>
        </p:nvSpPr>
        <p:spPr>
          <a:xfrm>
            <a:off x="434520" y="82512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Di seguito viene mostrato il menu e la sidenav nel browser: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A seguito della pressione di Open sidenav la sidebar si apre: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</p:txBody>
      </p:sp>
      <p:pic>
        <p:nvPicPr>
          <p:cNvPr id="525" name="Immagine 524"/>
          <p:cNvPicPr/>
          <p:nvPr/>
        </p:nvPicPr>
        <p:blipFill>
          <a:blip r:embed="rId2"/>
          <a:stretch/>
        </p:blipFill>
        <p:spPr>
          <a:xfrm>
            <a:off x="3987000" y="1080000"/>
            <a:ext cx="2565000" cy="2088000"/>
          </a:xfrm>
          <a:prstGeom prst="rect">
            <a:avLst/>
          </a:prstGeom>
          <a:ln>
            <a:noFill/>
          </a:ln>
        </p:spPr>
      </p:pic>
      <p:pic>
        <p:nvPicPr>
          <p:cNvPr id="526" name="Immagine 525"/>
          <p:cNvPicPr/>
          <p:nvPr/>
        </p:nvPicPr>
        <p:blipFill>
          <a:blip r:embed="rId3"/>
          <a:stretch/>
        </p:blipFill>
        <p:spPr>
          <a:xfrm>
            <a:off x="3980880" y="3738960"/>
            <a:ext cx="2571120" cy="2093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– Materials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528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9" name="CustomShape 3"/>
          <p:cNvSpPr/>
          <p:nvPr/>
        </p:nvSpPr>
        <p:spPr>
          <a:xfrm>
            <a:off x="434520" y="82512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Dopo la selezione del Menu, si otterranno due voci: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File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e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Save As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come mostrato di seguito: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</p:txBody>
      </p:sp>
      <p:pic>
        <p:nvPicPr>
          <p:cNvPr id="530" name="Immagine 529"/>
          <p:cNvPicPr/>
          <p:nvPr/>
        </p:nvPicPr>
        <p:blipFill>
          <a:blip r:embed="rId2"/>
          <a:stretch/>
        </p:blipFill>
        <p:spPr>
          <a:xfrm>
            <a:off x="4200840" y="1884600"/>
            <a:ext cx="3809520" cy="3101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– Materials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532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3" name="CustomShape 3"/>
          <p:cNvSpPr/>
          <p:nvPr/>
        </p:nvSpPr>
        <p:spPr>
          <a:xfrm>
            <a:off x="434520" y="82512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Aggiungiamo un selettore data nativo di materials.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Per aggiungere un tale tipo di selettore, è necessario importare il modulo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datepicker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in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app.module.ts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import { BrowserModule } from '@angular/platform-browser';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import { NgModule } from '@angular/core';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import { BrowserAnimationsModule } from '@angular/platform-browser/animations';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1" strike="noStrike" spc="-1">
                <a:solidFill>
                  <a:srgbClr val="000000"/>
                </a:solidFill>
                <a:latin typeface="FreeMono"/>
                <a:ea typeface="DejaVu Sans"/>
              </a:rPr>
              <a:t>import { MatDatepickerModule, MatInputModule, MatNativeDateModule } from '@angular/material';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import { FormsModule } from '@angular/forms';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import { AppComponent } from './app.component';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@NgModule({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declarations: [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   AppComponent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],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imports: [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   BrowserModule,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   BrowserAnimationsModule,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   FormsModule,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lang="it-IT" sz="1200" b="1" strike="noStrike" spc="-1">
                <a:solidFill>
                  <a:srgbClr val="000000"/>
                </a:solidFill>
                <a:latin typeface="FreeMono"/>
                <a:ea typeface="DejaVu Sans"/>
              </a:rPr>
              <a:t>MatDatepickerModule,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1" strike="noStrike" spc="-1">
                <a:solidFill>
                  <a:srgbClr val="000000"/>
                </a:solidFill>
                <a:latin typeface="FreeMono"/>
                <a:ea typeface="DejaVu Sans"/>
              </a:rPr>
              <a:t>      MatInputModule,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1" strike="noStrike" spc="-1">
                <a:solidFill>
                  <a:srgbClr val="000000"/>
                </a:solidFill>
                <a:latin typeface="FreeMono"/>
                <a:ea typeface="DejaVu Sans"/>
              </a:rPr>
              <a:t>      MatNativeDateModule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],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providers: [],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bootstrap: [AppComponent]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})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export class AppModule { }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– Materials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535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6" name="CustomShape 3"/>
          <p:cNvSpPr/>
          <p:nvPr/>
        </p:nvSpPr>
        <p:spPr>
          <a:xfrm>
            <a:off x="434520" y="82512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Di seguito il contenuto di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app.component.ts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mostrato di seguito: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import { Component } from '@angular/core';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@Component({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selector: 'app-root',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templateUrl: './app.component.html',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styleUrls: ['./app.component.css']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})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export class AppComponent {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myData: Array&lt;any&gt;;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constructor() {}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Ed il relativo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app.component.html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&lt;mat-form-field&gt;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&lt;input matInput [</a:t>
            </a:r>
            <a:r>
              <a:rPr lang="it-IT" sz="1200" b="1" strike="noStrike" spc="-1">
                <a:solidFill>
                  <a:srgbClr val="000000"/>
                </a:solidFill>
                <a:latin typeface="FreeMono"/>
                <a:ea typeface="DejaVu Sans"/>
              </a:rPr>
              <a:t>matDatepicker</a:t>
            </a: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] = "picker" placeholder = "Choose a date"&gt;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&lt;mat-datepicker-toggle matSuffix [for] = "picker"&gt;&lt;/mat-datepicker-toggle&gt;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&lt;mat-datepicker #picker&gt;&lt;/mat-datepicker&gt;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&lt;/mat-form-field&gt;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– Materials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538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9" name="CustomShape 3"/>
          <p:cNvSpPr/>
          <p:nvPr/>
        </p:nvSpPr>
        <p:spPr>
          <a:xfrm>
            <a:off x="434520" y="82512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Di seguito come è mostrato il selettore data fornito da material nel browser: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</p:txBody>
      </p:sp>
      <p:pic>
        <p:nvPicPr>
          <p:cNvPr id="540" name="Immagine 539"/>
          <p:cNvPicPr/>
          <p:nvPr/>
        </p:nvPicPr>
        <p:blipFill>
          <a:blip r:embed="rId2"/>
          <a:stretch/>
        </p:blipFill>
        <p:spPr>
          <a:xfrm>
            <a:off x="4032000" y="1505880"/>
            <a:ext cx="3825000" cy="4686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8448480" y="72000"/>
            <a:ext cx="35002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Setup di un progetto Angular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648000" y="414105"/>
            <a:ext cx="10158120" cy="5413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5800" rIns="90000" bIns="45000"/>
          <a:lstStyle/>
          <a:p>
            <a:pPr marL="215640" indent="-212400">
              <a:lnSpc>
                <a:spcPct val="93000"/>
              </a:lnSpc>
            </a:pPr>
            <a:r>
              <a:rPr lang="it-IT" sz="1300" b="1" strike="noStrike" spc="-1" dirty="0">
                <a:solidFill>
                  <a:srgbClr val="000000"/>
                </a:solidFill>
                <a:latin typeface="Arial"/>
                <a:ea typeface="Microsoft YaHei"/>
              </a:rPr>
              <a:t>Setup di un progetto Angular (segue)</a:t>
            </a:r>
            <a:endParaRPr lang="it-IT" sz="1300" b="0" strike="noStrike" spc="-1" dirty="0">
              <a:latin typeface="Arial"/>
            </a:endParaRPr>
          </a:p>
          <a:p>
            <a:pPr marL="215640" indent="-212400">
              <a:lnSpc>
                <a:spcPct val="93000"/>
              </a:lnSpc>
            </a:pPr>
            <a:endParaRPr lang="it-IT" sz="1300" b="0" strike="noStrike" spc="-1" dirty="0">
              <a:latin typeface="Arial"/>
            </a:endParaRPr>
          </a:p>
          <a:p>
            <a:pPr marL="215640" indent="-212400">
              <a:lnSpc>
                <a:spcPct val="93000"/>
              </a:lnSpc>
            </a:pPr>
            <a:r>
              <a:rPr lang="it-IT" sz="1300" b="1" strike="noStrike" spc="-1" dirty="0" err="1">
                <a:solidFill>
                  <a:srgbClr val="000000"/>
                </a:solidFill>
                <a:latin typeface="Arial"/>
                <a:ea typeface="Microsoft YaHei"/>
              </a:rPr>
              <a:t>src</a:t>
            </a:r>
            <a:r>
              <a:rPr lang="it-IT" sz="1300" b="1" strike="noStrike" spc="-1" dirty="0">
                <a:solidFill>
                  <a:srgbClr val="000000"/>
                </a:solidFill>
                <a:latin typeface="Arial"/>
                <a:ea typeface="Microsoft YaHei"/>
              </a:rPr>
              <a:t>/</a:t>
            </a:r>
            <a:r>
              <a:rPr lang="it-IT" sz="1300" b="1" strike="noStrike" spc="-1" dirty="0" err="1">
                <a:solidFill>
                  <a:srgbClr val="000000"/>
                </a:solidFill>
                <a:latin typeface="Arial"/>
                <a:ea typeface="Microsoft YaHei"/>
              </a:rPr>
              <a:t>environment</a:t>
            </a:r>
            <a:r>
              <a:rPr lang="it-IT" sz="1300" b="0" strike="noStrike" spc="-1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it-IT" sz="13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− Questa cartella contiene i dettagli per gli ambienti di sviluppo e produzione. Essa contiene 2 file.</a:t>
            </a:r>
            <a:endParaRPr lang="it-IT" sz="1300" b="0" strike="noStrike" spc="-1" dirty="0">
              <a:latin typeface="Arial"/>
            </a:endParaRPr>
          </a:p>
          <a:p>
            <a:pPr marL="215640" indent="-21240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3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src</a:t>
            </a:r>
            <a:r>
              <a:rPr lang="it-IT" sz="13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lang="it-IT" sz="13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environment</a:t>
            </a:r>
            <a:r>
              <a:rPr lang="it-IT" sz="13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lang="it-IT" sz="13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environment.prod.ts</a:t>
            </a:r>
            <a:endParaRPr lang="it-IT" sz="1300" b="0" strike="noStrike" spc="-1" dirty="0">
              <a:latin typeface="Arial"/>
            </a:endParaRPr>
          </a:p>
          <a:p>
            <a:pPr marL="215640" indent="-21240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3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src</a:t>
            </a:r>
            <a:r>
              <a:rPr lang="it-IT" sz="13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lang="it-IT" sz="13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environment</a:t>
            </a:r>
            <a:r>
              <a:rPr lang="it-IT" sz="13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lang="it-IT" sz="13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environment.ts</a:t>
            </a:r>
            <a:endParaRPr lang="it-IT" sz="13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3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3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Entrambi i file hanno dettagli per quando l'app finale deve essere compilata nell'ambiente di produzione o di sviluppo rispettivamente.</a:t>
            </a:r>
            <a:endParaRPr lang="it-IT" sz="13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3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300" b="1" strike="noStrike" spc="-1" dirty="0" err="1">
                <a:solidFill>
                  <a:srgbClr val="000000"/>
                </a:solidFill>
                <a:latin typeface="Arial"/>
                <a:ea typeface="Microsoft YaHei"/>
              </a:rPr>
              <a:t>src</a:t>
            </a:r>
            <a:r>
              <a:rPr lang="it-IT" sz="1300" b="1" strike="noStrike" spc="-1" dirty="0">
                <a:solidFill>
                  <a:srgbClr val="000000"/>
                </a:solidFill>
                <a:latin typeface="Arial"/>
                <a:ea typeface="Microsoft YaHei"/>
              </a:rPr>
              <a:t>/favicon.ico</a:t>
            </a:r>
            <a:r>
              <a:rPr lang="it-IT" sz="1300" b="0" strike="noStrike" spc="-1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it-IT" sz="13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− Questo file presente nella cartella root di un sito web ne contiene l'icona.</a:t>
            </a:r>
            <a:endParaRPr lang="it-IT" sz="13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3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300" b="1" strike="noStrike" spc="-1" dirty="0" err="1">
                <a:solidFill>
                  <a:srgbClr val="000000"/>
                </a:solidFill>
                <a:latin typeface="Arial"/>
                <a:ea typeface="Microsoft YaHei"/>
              </a:rPr>
              <a:t>src</a:t>
            </a:r>
            <a:r>
              <a:rPr lang="it-IT" sz="1300" b="1" strike="noStrike" spc="-1" dirty="0">
                <a:solidFill>
                  <a:srgbClr val="000000"/>
                </a:solidFill>
                <a:latin typeface="Arial"/>
                <a:ea typeface="Microsoft YaHei"/>
              </a:rPr>
              <a:t>/index.html </a:t>
            </a:r>
            <a:r>
              <a:rPr lang="it-IT" sz="13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− Questo è il file html visualizzato dal browser.</a:t>
            </a:r>
            <a:endParaRPr lang="it-IT" sz="13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3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3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&lt;!</a:t>
            </a:r>
            <a:r>
              <a:rPr lang="it-IT" sz="13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doctype</a:t>
            </a:r>
            <a:r>
              <a:rPr lang="it-IT" sz="13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html&gt;</a:t>
            </a:r>
            <a:endParaRPr lang="it-IT" sz="13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3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&lt;html </a:t>
            </a:r>
            <a:r>
              <a:rPr lang="it-IT" sz="13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lang</a:t>
            </a:r>
            <a:r>
              <a:rPr lang="it-IT" sz="13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"en"&gt;</a:t>
            </a:r>
            <a:endParaRPr lang="it-IT" sz="13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3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&lt;head&gt;</a:t>
            </a:r>
            <a:endParaRPr lang="it-IT" sz="13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3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  &lt;meta </a:t>
            </a:r>
            <a:r>
              <a:rPr lang="it-IT" sz="13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charset</a:t>
            </a:r>
            <a:r>
              <a:rPr lang="it-IT" sz="13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"utf-8"&gt;</a:t>
            </a:r>
            <a:endParaRPr lang="it-IT" sz="13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3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  &lt;</a:t>
            </a:r>
            <a:r>
              <a:rPr lang="it-IT" sz="13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title</a:t>
            </a:r>
            <a:r>
              <a:rPr lang="it-IT" sz="13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&gt;HTTP </a:t>
            </a:r>
            <a:r>
              <a:rPr lang="it-IT" sz="13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Search</a:t>
            </a:r>
            <a:r>
              <a:rPr lang="it-IT" sz="13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Param&lt;/</a:t>
            </a:r>
            <a:r>
              <a:rPr lang="it-IT" sz="13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title</a:t>
            </a:r>
            <a:r>
              <a:rPr lang="it-IT" sz="13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&gt;</a:t>
            </a:r>
            <a:endParaRPr lang="it-IT" sz="13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3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  &lt;base </a:t>
            </a:r>
            <a:r>
              <a:rPr lang="it-IT" sz="13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href</a:t>
            </a:r>
            <a:r>
              <a:rPr lang="it-IT" sz="13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"/"&gt;</a:t>
            </a:r>
            <a:endParaRPr lang="it-IT" sz="13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3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  &lt;link </a:t>
            </a:r>
            <a:r>
              <a:rPr lang="it-IT" sz="13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href</a:t>
            </a:r>
            <a:r>
              <a:rPr lang="it-IT" sz="13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"https://fonts.googleapis.com/icon?family=Material+Icons" </a:t>
            </a:r>
            <a:r>
              <a:rPr lang="it-IT" sz="13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rel</a:t>
            </a:r>
            <a:r>
              <a:rPr lang="it-IT" sz="13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"</a:t>
            </a:r>
            <a:r>
              <a:rPr lang="it-IT" sz="13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stylesheet</a:t>
            </a:r>
            <a:r>
              <a:rPr lang="it-IT" sz="13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"&gt;</a:t>
            </a:r>
            <a:endParaRPr lang="it-IT" sz="13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3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  &lt;link </a:t>
            </a:r>
            <a:r>
              <a:rPr lang="it-IT" sz="13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href</a:t>
            </a:r>
            <a:r>
              <a:rPr lang="it-IT" sz="13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"https://fonts.googleapis.com/css?family=Roboto|Roboto+Mono" </a:t>
            </a:r>
            <a:r>
              <a:rPr lang="it-IT" sz="13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rel</a:t>
            </a:r>
            <a:r>
              <a:rPr lang="it-IT" sz="13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"</a:t>
            </a:r>
            <a:r>
              <a:rPr lang="it-IT" sz="13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stylesheet</a:t>
            </a:r>
            <a:r>
              <a:rPr lang="it-IT" sz="13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"&gt;</a:t>
            </a:r>
            <a:endParaRPr lang="it-IT" sz="13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3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  &lt;link </a:t>
            </a:r>
            <a:r>
              <a:rPr lang="it-IT" sz="13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href</a:t>
            </a:r>
            <a:r>
              <a:rPr lang="it-IT" sz="13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"styles.c7c7b8bf22964ff954d3.bundle.css" </a:t>
            </a:r>
            <a:r>
              <a:rPr lang="it-IT" sz="13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rel</a:t>
            </a:r>
            <a:r>
              <a:rPr lang="it-IT" sz="13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"</a:t>
            </a:r>
            <a:r>
              <a:rPr lang="it-IT" sz="13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stylesheet</a:t>
            </a:r>
            <a:r>
              <a:rPr lang="it-IT" sz="13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"&gt;</a:t>
            </a:r>
            <a:endParaRPr lang="it-IT" sz="13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3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  &lt;meta name = "</a:t>
            </a:r>
            <a:r>
              <a:rPr lang="it-IT" sz="13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viewport</a:t>
            </a:r>
            <a:r>
              <a:rPr lang="it-IT" sz="13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 </a:t>
            </a:r>
            <a:r>
              <a:rPr lang="it-IT" sz="13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content</a:t>
            </a:r>
            <a:r>
              <a:rPr lang="it-IT" sz="13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"</a:t>
            </a:r>
            <a:r>
              <a:rPr lang="it-IT" sz="13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width</a:t>
            </a:r>
            <a:r>
              <a:rPr lang="it-IT" sz="13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</a:t>
            </a:r>
            <a:r>
              <a:rPr lang="it-IT" sz="13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device-width</a:t>
            </a:r>
            <a:r>
              <a:rPr lang="it-IT" sz="13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lang="it-IT" sz="13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initial</a:t>
            </a:r>
            <a:r>
              <a:rPr lang="it-IT" sz="13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-scale = 1"&gt;</a:t>
            </a:r>
            <a:endParaRPr lang="it-IT" sz="13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3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  &lt;link </a:t>
            </a:r>
            <a:r>
              <a:rPr lang="it-IT" sz="13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rel</a:t>
            </a:r>
            <a:r>
              <a:rPr lang="it-IT" sz="13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"</a:t>
            </a:r>
            <a:r>
              <a:rPr lang="it-IT" sz="13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icon</a:t>
            </a:r>
            <a:r>
              <a:rPr lang="it-IT" sz="13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 type = "image/x-</a:t>
            </a:r>
            <a:r>
              <a:rPr lang="it-IT" sz="13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icon</a:t>
            </a:r>
            <a:r>
              <a:rPr lang="it-IT" sz="13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 </a:t>
            </a:r>
            <a:r>
              <a:rPr lang="it-IT" sz="13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href</a:t>
            </a:r>
            <a:r>
              <a:rPr lang="it-IT" sz="13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"favicon.ico"&gt;</a:t>
            </a:r>
            <a:endParaRPr lang="it-IT" sz="13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3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&lt;/head&gt;</a:t>
            </a:r>
            <a:endParaRPr lang="it-IT" sz="13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3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&lt;body&gt;</a:t>
            </a:r>
            <a:endParaRPr lang="it-IT" sz="13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3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  &lt;app-root&gt;&lt;/app-root&gt;</a:t>
            </a:r>
            <a:endParaRPr lang="it-IT" sz="13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3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&lt;/body&gt;</a:t>
            </a:r>
            <a:endParaRPr lang="it-IT" sz="13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3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&lt;/html&gt;</a:t>
            </a:r>
            <a:endParaRPr lang="it-IT" sz="13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3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3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Il body del file contiene </a:t>
            </a:r>
            <a:r>
              <a:rPr lang="it-IT" sz="13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&lt;app-root&gt;&lt;/app-root&gt;</a:t>
            </a:r>
            <a:r>
              <a:rPr lang="it-IT" sz="13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it-IT" sz="13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3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Questo è il selettore utilizzato nel file </a:t>
            </a:r>
            <a:r>
              <a:rPr lang="it-IT" sz="13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src</a:t>
            </a:r>
            <a:r>
              <a:rPr lang="it-IT" sz="13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/app/</a:t>
            </a:r>
            <a:r>
              <a:rPr lang="it-IT" sz="13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app.component.ts</a:t>
            </a:r>
            <a:r>
              <a:rPr lang="it-IT" sz="13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e che mostra il rispettivo file </a:t>
            </a:r>
            <a:r>
              <a:rPr lang="it-IT" sz="13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src</a:t>
            </a:r>
            <a:r>
              <a:rPr lang="it-IT" sz="13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/app/app.component.html </a:t>
            </a:r>
            <a:endParaRPr lang="it-IT" sz="13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8496000" y="72000"/>
            <a:ext cx="35002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Setup di un progetto Angular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248850" y="662025"/>
            <a:ext cx="8966160" cy="369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55800" rIns="90000" bIns="45000"/>
          <a:lstStyle/>
          <a:p>
            <a:pPr>
              <a:lnSpc>
                <a:spcPct val="93000"/>
              </a:lnSpc>
            </a:pP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Microsoft YaHei"/>
              </a:rPr>
              <a:t>Setup di un progetto Angular (segue)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Microsoft YaHei"/>
              </a:rPr>
              <a:t>src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Microsoft YaHei"/>
              </a:rPr>
              <a:t>/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Microsoft YaHei"/>
              </a:rPr>
              <a:t>main.ts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Microsoft YaHei"/>
              </a:rPr>
              <a:t>  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− E’ il file da dove inizia lo sviluppo di un progetto. Inizialmente vengono importati i moduli base necessari.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Ovvero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angular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/core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angular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platform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-browser-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dynamic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app.module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e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l'environment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 Il tutto è importato per default durante la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creazione tramite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angular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-cli.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import {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enableProdMode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} from '@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angular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/core';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import {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platformBrowserDynamic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} from '@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angular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/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platform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-browser-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dynamic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';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import {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AppModule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} from './app/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app.module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';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import {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environment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} from './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environments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/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environment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';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if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(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environment.production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 {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enableProdMode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platformBrowserDynamic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().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bootstrapModule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AppModule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Il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platformBrowserDynamic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().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bootstrapModule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AppModule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ha come modulo genitore il riferimento ad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AppModule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Quindi, quando viene eseguito nel browser, il file 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index.html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esso farà riferimento a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src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main.ts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che chiamerà il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modulo genitore, ovvero,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AppModule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nel momento in cui verrà eseguito il seguente codice: 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platformBrowserDynamic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().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bootstrapModule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AppModule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);</a:t>
            </a:r>
            <a:endParaRPr lang="it-IT" sz="1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8568000" y="67320"/>
            <a:ext cx="35002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Setup di un progetto Angular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377925" y="564420"/>
            <a:ext cx="9793440" cy="1965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55800" rIns="90000" bIns="45000"/>
          <a:lstStyle/>
          <a:p>
            <a:pPr>
              <a:lnSpc>
                <a:spcPct val="93000"/>
              </a:lnSpc>
            </a:pPr>
            <a:r>
              <a:rPr lang="it-IT" sz="1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Setup di un progetto </a:t>
            </a:r>
            <a:r>
              <a:rPr lang="it-IT" sz="1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Angular</a:t>
            </a:r>
            <a:r>
              <a:rPr lang="it-IT" sz="1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(segue)</a:t>
            </a:r>
            <a:endParaRPr lang="it-IT" sz="12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2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Quando </a:t>
            </a:r>
            <a:r>
              <a:rPr lang="it-IT" sz="1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AppModule</a:t>
            </a:r>
            <a:r>
              <a:rPr lang="it-IT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è eseguito, esso richiamerà </a:t>
            </a:r>
            <a:r>
              <a:rPr lang="it-IT" sz="1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src</a:t>
            </a:r>
            <a:r>
              <a:rPr lang="it-IT" sz="1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lang="it-IT" sz="1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app</a:t>
            </a:r>
            <a:r>
              <a:rPr lang="it-IT" sz="1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lang="it-IT" sz="1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app.module.ts</a:t>
            </a:r>
            <a:r>
              <a:rPr lang="it-IT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il quale a sua volta richiamerà </a:t>
            </a:r>
            <a:r>
              <a:rPr lang="it-IT" sz="1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AppComponent</a:t>
            </a:r>
            <a:r>
              <a:rPr lang="it-IT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in</a:t>
            </a:r>
            <a:endParaRPr lang="it-IT" sz="12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base a bootstrap come segue:</a:t>
            </a:r>
            <a:endParaRPr lang="it-IT" sz="12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2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bootstrap: [</a:t>
            </a:r>
            <a:r>
              <a:rPr lang="it-IT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AppComponent</a:t>
            </a:r>
            <a:r>
              <a:rPr lang="it-IT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]</a:t>
            </a:r>
            <a:endParaRPr lang="it-IT" sz="12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2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 </a:t>
            </a:r>
            <a:r>
              <a:rPr lang="it-IT" sz="1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src</a:t>
            </a:r>
            <a:r>
              <a:rPr lang="it-IT" sz="1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lang="it-IT" sz="1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app</a:t>
            </a:r>
            <a:r>
              <a:rPr lang="it-IT" sz="1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lang="it-IT" sz="1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app.component.ts</a:t>
            </a:r>
            <a:r>
              <a:rPr lang="it-IT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è presente il selettore: </a:t>
            </a:r>
            <a:r>
              <a:rPr lang="it-IT" sz="1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app-root</a:t>
            </a:r>
            <a:r>
              <a:rPr lang="it-IT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che è utilizzato nel file </a:t>
            </a:r>
            <a:r>
              <a:rPr lang="it-IT" sz="1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src</a:t>
            </a:r>
            <a:r>
              <a:rPr lang="it-IT" sz="1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/index.html</a:t>
            </a:r>
            <a:r>
              <a:rPr lang="it-IT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ed esso mostrerà il contenuto presente </a:t>
            </a:r>
            <a:endParaRPr lang="it-IT" sz="12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 </a:t>
            </a:r>
            <a:r>
              <a:rPr lang="it-IT" sz="1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src</a:t>
            </a:r>
            <a:r>
              <a:rPr lang="it-IT" sz="1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lang="it-IT" sz="1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app</a:t>
            </a:r>
            <a:r>
              <a:rPr lang="it-IT" sz="1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/app.component.html</a:t>
            </a:r>
            <a:endParaRPr lang="it-IT" sz="12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2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Apparendo quindi nel browser:</a:t>
            </a:r>
            <a:endParaRPr lang="it-IT" sz="1200" b="0" strike="noStrike" spc="-1" dirty="0">
              <a:latin typeface="Arial"/>
            </a:endParaRPr>
          </a:p>
        </p:txBody>
      </p:sp>
      <p:pic>
        <p:nvPicPr>
          <p:cNvPr id="113" name="Immagine 112"/>
          <p:cNvPicPr/>
          <p:nvPr/>
        </p:nvPicPr>
        <p:blipFill>
          <a:blip r:embed="rId2"/>
          <a:stretch/>
        </p:blipFill>
        <p:spPr>
          <a:xfrm>
            <a:off x="4090320" y="2876040"/>
            <a:ext cx="3806640" cy="3112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8640000" y="72000"/>
            <a:ext cx="35002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Setup di un progetto Angular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687585" y="852525"/>
            <a:ext cx="7221600" cy="3328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55800" rIns="90000" bIns="45000"/>
          <a:lstStyle/>
          <a:p>
            <a:pPr>
              <a:lnSpc>
                <a:spcPct val="93000"/>
              </a:lnSpc>
            </a:pP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Setup di un progetto Angular (segue)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Gli ulteriori file presenti nella directory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src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/ sono: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src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polyfill.ts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Principalmente utilizzato per motivi di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retrocompatibiltià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src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/styles.css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Questo è il file di stile richiesto per il progetto.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src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test.ts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Qui, saranno gestite le unità di test case per il progetto.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src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tsconfig.app.json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Questo file è utilizzato durante la compilazione, contiene i dettagli necessari per far girare l'applicazione.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src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tsconfig.spec.json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Questo aiuta a mantenere i dettagli per i test.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0872000" y="77040"/>
            <a:ext cx="110556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Agenda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1424685" y="289679"/>
            <a:ext cx="9067680" cy="6425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8440" rIns="0" bIns="0">
            <a:noAutofit/>
          </a:bodyPr>
          <a:lstStyle/>
          <a:p>
            <a:pPr marL="216000" indent="-212760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Introduzione</a:t>
            </a:r>
            <a:endParaRPr lang="it-IT" sz="1600" b="0" strike="noStrike" spc="-1" dirty="0">
              <a:latin typeface="Arial"/>
            </a:endParaRPr>
          </a:p>
          <a:p>
            <a:pPr marL="216000" indent="-212760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Impostazione dell’Ambiente</a:t>
            </a:r>
            <a:endParaRPr lang="it-IT" sz="1600" b="0" strike="noStrike" spc="-1" dirty="0">
              <a:latin typeface="Arial"/>
            </a:endParaRPr>
          </a:p>
          <a:p>
            <a:pPr marL="216000" indent="-212760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Setup di un Progetto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Angular</a:t>
            </a:r>
            <a:endParaRPr lang="it-IT" sz="1600" b="0" strike="noStrike" spc="-1" dirty="0">
              <a:latin typeface="Arial"/>
            </a:endParaRPr>
          </a:p>
          <a:p>
            <a:pPr marL="216000" indent="-212760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Angular</a:t>
            </a:r>
            <a:r>
              <a:rPr lang="it-IT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Components</a:t>
            </a:r>
            <a:endParaRPr lang="it-IT" sz="1600" b="0" strike="noStrike" spc="-1" dirty="0">
              <a:latin typeface="Arial"/>
            </a:endParaRPr>
          </a:p>
          <a:p>
            <a:pPr marL="216000" indent="-212760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Angular</a:t>
            </a:r>
            <a:r>
              <a:rPr lang="it-IT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Module</a:t>
            </a:r>
            <a:endParaRPr lang="it-IT" sz="1600" b="0" strike="noStrike" spc="-1" dirty="0">
              <a:latin typeface="Arial"/>
            </a:endParaRPr>
          </a:p>
          <a:p>
            <a:pPr marL="216000" indent="-212760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Angular</a:t>
            </a:r>
            <a:r>
              <a:rPr lang="it-IT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Data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Binding</a:t>
            </a:r>
            <a:endParaRPr lang="it-IT" sz="1600" b="0" strike="noStrike" spc="-1" dirty="0">
              <a:latin typeface="Arial"/>
            </a:endParaRPr>
          </a:p>
          <a:p>
            <a:pPr marL="216000" indent="-212760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Angular</a:t>
            </a:r>
            <a:r>
              <a:rPr lang="it-IT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Event</a:t>
            </a:r>
            <a:r>
              <a:rPr lang="it-IT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Binding</a:t>
            </a:r>
            <a:endParaRPr lang="it-IT" sz="1600" b="0" strike="noStrike" spc="-1" dirty="0">
              <a:latin typeface="Arial"/>
            </a:endParaRPr>
          </a:p>
          <a:p>
            <a:pPr marL="216000" indent="-212760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Angular</a:t>
            </a:r>
            <a:r>
              <a:rPr lang="it-IT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Templates</a:t>
            </a:r>
            <a:endParaRPr lang="it-IT" sz="1600" b="0" strike="noStrike" spc="-1" dirty="0">
              <a:latin typeface="Arial"/>
            </a:endParaRPr>
          </a:p>
          <a:p>
            <a:pPr marL="216000" indent="-212760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Angular</a:t>
            </a:r>
            <a:r>
              <a:rPr lang="it-IT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Directives</a:t>
            </a:r>
            <a:endParaRPr lang="it-IT" sz="1600" b="0" strike="noStrike" spc="-1" dirty="0">
              <a:latin typeface="Arial"/>
            </a:endParaRPr>
          </a:p>
          <a:p>
            <a:pPr marL="216000" indent="-212760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Pipes</a:t>
            </a:r>
            <a:endParaRPr lang="it-IT" sz="1600" b="0" strike="noStrike" spc="-1" dirty="0">
              <a:latin typeface="Arial"/>
            </a:endParaRPr>
          </a:p>
          <a:p>
            <a:pPr marL="216000" indent="-212760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Routing</a:t>
            </a:r>
            <a:endParaRPr lang="it-IT" sz="1600" b="0" strike="noStrike" spc="-1" dirty="0">
              <a:latin typeface="Arial"/>
            </a:endParaRPr>
          </a:p>
          <a:p>
            <a:pPr marL="216000" indent="-212760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Services</a:t>
            </a:r>
            <a:endParaRPr lang="it-IT" sz="1600" b="0" strike="noStrike" spc="-1" dirty="0">
              <a:latin typeface="Arial"/>
            </a:endParaRPr>
          </a:p>
          <a:p>
            <a:pPr marL="216000" indent="-212760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Http service</a:t>
            </a:r>
            <a:endParaRPr lang="it-IT" sz="1600" b="0" strike="noStrike" spc="-1" dirty="0">
              <a:latin typeface="Arial"/>
            </a:endParaRPr>
          </a:p>
          <a:p>
            <a:pPr marL="216000" indent="-212760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Forms</a:t>
            </a:r>
            <a:endParaRPr lang="it-IT" sz="1600" b="0" strike="noStrike" spc="-1" dirty="0">
              <a:latin typeface="Arial"/>
            </a:endParaRPr>
          </a:p>
          <a:p>
            <a:pPr marL="216000" indent="-212760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Animations</a:t>
            </a:r>
            <a:endParaRPr lang="it-IT" sz="1600" b="0" strike="noStrike" spc="-1" dirty="0">
              <a:latin typeface="Arial"/>
            </a:endParaRPr>
          </a:p>
          <a:p>
            <a:pPr marL="216000" indent="-212760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Materials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  <a:spcBef>
                <a:spcPts val="1423"/>
              </a:spcBef>
            </a:pPr>
            <a:endParaRPr lang="it-IT" sz="1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9360000" y="59760"/>
            <a:ext cx="274140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- Components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864000" y="1224000"/>
            <a:ext cx="7735680" cy="3328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55800" rIns="90000" bIns="45000"/>
          <a:lstStyle/>
          <a:p>
            <a:pPr marL="215640" indent="-212400">
              <a:lnSpc>
                <a:spcPct val="93000"/>
              </a:lnSpc>
            </a:pP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Angular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– Components</a:t>
            </a:r>
            <a:endParaRPr lang="it-IT" sz="1600" b="0" strike="noStrike" spc="-1" dirty="0">
              <a:latin typeface="Arial"/>
            </a:endParaRPr>
          </a:p>
          <a:p>
            <a:pPr marL="215640" indent="-212400">
              <a:lnSpc>
                <a:spcPct val="93000"/>
              </a:lnSpc>
            </a:pPr>
            <a:endParaRPr lang="it-IT" sz="1600" b="0" strike="noStrike" spc="-1" dirty="0">
              <a:latin typeface="Arial"/>
            </a:endParaRPr>
          </a:p>
          <a:p>
            <a:pPr marL="215640" indent="-212400">
              <a:lnSpc>
                <a:spcPct val="93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La maggior parte dello sviluppo con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Angular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avviene tramite i component.</a:t>
            </a:r>
            <a:endParaRPr lang="it-IT" sz="1600" b="0" strike="noStrike" spc="-1" dirty="0">
              <a:latin typeface="Arial"/>
            </a:endParaRPr>
          </a:p>
          <a:p>
            <a:pPr marL="215640" indent="-212400">
              <a:lnSpc>
                <a:spcPct val="93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 component sono classi che interagiscono col file .html relativo al componente, che viene mostrato nel browser.</a:t>
            </a:r>
            <a:endParaRPr lang="it-IT" sz="1600" b="0" strike="noStrike" spc="-1" dirty="0">
              <a:latin typeface="Arial"/>
            </a:endParaRPr>
          </a:p>
          <a:p>
            <a:pPr marL="215640" indent="-212400">
              <a:lnSpc>
                <a:spcPct val="93000"/>
              </a:lnSpc>
            </a:pPr>
            <a:endParaRPr lang="it-IT" sz="1600" b="0" strike="noStrike" spc="-1" dirty="0">
              <a:latin typeface="Arial"/>
            </a:endParaRPr>
          </a:p>
          <a:p>
            <a:pPr marL="215640" indent="-212400">
              <a:lnSpc>
                <a:spcPct val="93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 precedenza abbiamo visto la struttura di un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app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e i relativi componenti sono nei seguenti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files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lang="it-IT" sz="1600" b="0" strike="noStrike" spc="-1" dirty="0">
              <a:latin typeface="Arial"/>
            </a:endParaRPr>
          </a:p>
          <a:p>
            <a:pPr marL="215640" indent="-212400">
              <a:lnSpc>
                <a:spcPct val="93000"/>
              </a:lnSpc>
            </a:pPr>
            <a:endParaRPr lang="it-IT" sz="1600" b="0" strike="noStrike" spc="-1" dirty="0">
              <a:latin typeface="Arial"/>
            </a:endParaRPr>
          </a:p>
          <a:p>
            <a:pPr marL="215640" indent="-21240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app.component.css</a:t>
            </a:r>
            <a:endParaRPr lang="it-IT" sz="1600" b="0" strike="noStrike" spc="-1" dirty="0">
              <a:latin typeface="Arial"/>
            </a:endParaRPr>
          </a:p>
          <a:p>
            <a:pPr marL="215640" indent="-212400">
              <a:lnSpc>
                <a:spcPct val="93000"/>
              </a:lnSpc>
            </a:pPr>
            <a:endParaRPr lang="it-IT" sz="1600" b="0" strike="noStrike" spc="-1" dirty="0">
              <a:latin typeface="Arial"/>
            </a:endParaRPr>
          </a:p>
          <a:p>
            <a:pPr marL="215640" indent="-21240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app.component.html</a:t>
            </a:r>
            <a:endParaRPr lang="it-IT" sz="1600" b="0" strike="noStrike" spc="-1" dirty="0">
              <a:latin typeface="Arial"/>
            </a:endParaRPr>
          </a:p>
          <a:p>
            <a:pPr marL="215640" indent="-212400">
              <a:lnSpc>
                <a:spcPct val="93000"/>
              </a:lnSpc>
            </a:pPr>
            <a:endParaRPr lang="it-IT" sz="1600" b="0" strike="noStrike" spc="-1" dirty="0">
              <a:latin typeface="Arial"/>
            </a:endParaRPr>
          </a:p>
          <a:p>
            <a:pPr marL="215640" indent="-21240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app.component.spec.ts</a:t>
            </a:r>
            <a:endParaRPr lang="it-IT" sz="1600" b="0" strike="noStrike" spc="-1" dirty="0">
              <a:latin typeface="Arial"/>
            </a:endParaRPr>
          </a:p>
          <a:p>
            <a:pPr marL="215640" indent="-212400">
              <a:lnSpc>
                <a:spcPct val="93000"/>
              </a:lnSpc>
            </a:pPr>
            <a:endParaRPr lang="it-IT" sz="1600" b="0" strike="noStrike" spc="-1" dirty="0">
              <a:latin typeface="Arial"/>
            </a:endParaRPr>
          </a:p>
          <a:p>
            <a:pPr marL="215640" indent="-21240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app.component.ts</a:t>
            </a:r>
            <a:endParaRPr lang="it-IT" sz="1600" b="0" strike="noStrike" spc="-1" dirty="0">
              <a:latin typeface="Arial"/>
            </a:endParaRPr>
          </a:p>
          <a:p>
            <a:pPr marL="215640" indent="-212400">
              <a:lnSpc>
                <a:spcPct val="93000"/>
              </a:lnSpc>
            </a:pPr>
            <a:endParaRPr lang="it-IT" sz="1600" b="0" strike="noStrike" spc="-1" dirty="0">
              <a:latin typeface="Arial"/>
            </a:endParaRPr>
          </a:p>
          <a:p>
            <a:pPr marL="215640" indent="-21240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app.module.ts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Questi file sono creati quando si usa il rispettivo comando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angular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-cli per un nuovo progetto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9360000" y="59760"/>
            <a:ext cx="274140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- Components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122505" y="911520"/>
            <a:ext cx="9134280" cy="4373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55800" rIns="90000" bIns="45000"/>
          <a:lstStyle/>
          <a:p>
            <a:pPr>
              <a:lnSpc>
                <a:spcPct val="93000"/>
              </a:lnSpc>
            </a:pP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Angular – Components (segue)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Aprendo il file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app.module.ts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si nota che alcune librerie sono importate e viene effettuata una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declaration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di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AppComponent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import {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BrowserModule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} from '@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angular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/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platform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-browser';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import {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NgModule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} from '@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angular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/core';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import {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AppComponent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} from './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app.component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';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@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NgModule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({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declarations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: [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AppComponent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],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imports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: [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BrowserModule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],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Providers: [ ],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bootstrap: [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AppComponent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]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})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export class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AppModule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{ }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La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declaration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riguarda la variabile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AppComponent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che è stata importata. Questo diventa il componente genitore.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Angular-cli ha un comando per creare un componente.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Il componente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AppComponent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che è creato di default sarà sempre il genitore ed i componenti creati successivamente saranno figli.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9360000" y="59760"/>
            <a:ext cx="274140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- Components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394845" y="587460"/>
            <a:ext cx="7456320" cy="4022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55800" rIns="90000" bIns="45000"/>
          <a:lstStyle/>
          <a:p>
            <a:pPr marL="215640" indent="-212400">
              <a:lnSpc>
                <a:spcPct val="93000"/>
              </a:lnSpc>
            </a:pPr>
            <a:r>
              <a:rPr lang="it-IT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Angular – Components (segue)</a:t>
            </a:r>
            <a:endParaRPr lang="it-IT" b="0" strike="noStrike" spc="-1" dirty="0">
              <a:latin typeface="Arial"/>
            </a:endParaRPr>
          </a:p>
          <a:p>
            <a:pPr marL="215640" indent="-212400">
              <a:lnSpc>
                <a:spcPct val="93000"/>
              </a:lnSpc>
            </a:pPr>
            <a:endParaRPr lang="it-IT" b="0" strike="noStrike" spc="-1" dirty="0">
              <a:latin typeface="Arial"/>
            </a:endParaRPr>
          </a:p>
          <a:p>
            <a:pPr marL="215640" indent="-212400">
              <a:lnSpc>
                <a:spcPct val="93000"/>
              </a:lnSpc>
            </a:pPr>
            <a:r>
              <a:rPr lang="it-I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Eseguiamo ora il comando per creare un componente.</a:t>
            </a:r>
            <a:endParaRPr lang="it-IT" b="0" strike="noStrike" spc="-1" dirty="0">
              <a:latin typeface="Arial"/>
            </a:endParaRPr>
          </a:p>
          <a:p>
            <a:pPr marL="215640" indent="-212400">
              <a:lnSpc>
                <a:spcPct val="93000"/>
              </a:lnSpc>
            </a:pPr>
            <a:endParaRPr lang="it-IT" b="0" strike="noStrike" spc="-1" dirty="0">
              <a:latin typeface="Arial"/>
            </a:endParaRPr>
          </a:p>
          <a:p>
            <a:pPr marL="215640" indent="-212400">
              <a:lnSpc>
                <a:spcPct val="94000"/>
              </a:lnSpc>
            </a:pPr>
            <a:r>
              <a:rPr lang="it-IT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ng</a:t>
            </a:r>
            <a:r>
              <a:rPr lang="it-IT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generate component new-</a:t>
            </a:r>
            <a:r>
              <a:rPr lang="it-IT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cmp</a:t>
            </a:r>
            <a:endParaRPr lang="it-IT" b="0" strike="noStrike" spc="-1" dirty="0">
              <a:latin typeface="Arial"/>
            </a:endParaRPr>
          </a:p>
          <a:p>
            <a:pPr marL="215640" indent="-212400">
              <a:lnSpc>
                <a:spcPct val="93000"/>
              </a:lnSpc>
            </a:pPr>
            <a:endParaRPr lang="it-IT" b="0" strike="noStrike" spc="-1" dirty="0">
              <a:latin typeface="Arial"/>
            </a:endParaRPr>
          </a:p>
          <a:p>
            <a:pPr marL="215640" indent="-212400">
              <a:lnSpc>
                <a:spcPct val="93000"/>
              </a:lnSpc>
            </a:pPr>
            <a:r>
              <a:rPr lang="it-I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Eseguendo il comando si otterrà il seguente output:</a:t>
            </a:r>
            <a:endParaRPr lang="it-IT" b="0" strike="noStrike" spc="-1" dirty="0">
              <a:latin typeface="Arial"/>
            </a:endParaRPr>
          </a:p>
          <a:p>
            <a:pPr marL="215640" indent="-212400">
              <a:lnSpc>
                <a:spcPct val="93000"/>
              </a:lnSpc>
            </a:pPr>
            <a:endParaRPr lang="it-IT" b="0" strike="noStrike" spc="-1" dirty="0">
              <a:latin typeface="Arial"/>
            </a:endParaRPr>
          </a:p>
          <a:p>
            <a:pPr marL="215640" indent="-212400">
              <a:lnSpc>
                <a:spcPct val="94000"/>
              </a:lnSpc>
            </a:pPr>
            <a:r>
              <a:rPr lang="it-IT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D:\Node\Angular6App&gt;ng generate component new-</a:t>
            </a:r>
            <a:r>
              <a:rPr lang="it-IT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cmp</a:t>
            </a:r>
            <a:endParaRPr lang="it-IT" b="0" strike="noStrike" spc="-1" dirty="0">
              <a:latin typeface="Arial"/>
            </a:endParaRPr>
          </a:p>
          <a:p>
            <a:pPr marL="215640" indent="-212400">
              <a:lnSpc>
                <a:spcPct val="94000"/>
              </a:lnSpc>
            </a:pPr>
            <a:r>
              <a:rPr lang="it-IT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CREATE </a:t>
            </a:r>
            <a:r>
              <a:rPr lang="it-IT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src</a:t>
            </a:r>
            <a:r>
              <a:rPr lang="it-IT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/app/new-</a:t>
            </a:r>
            <a:r>
              <a:rPr lang="it-IT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cmp</a:t>
            </a:r>
            <a:r>
              <a:rPr lang="it-IT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/new-cmp.component.html (26 </a:t>
            </a:r>
            <a:r>
              <a:rPr lang="it-IT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bytes</a:t>
            </a:r>
            <a:r>
              <a:rPr lang="it-IT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it-IT" b="0" strike="noStrike" spc="-1" dirty="0">
              <a:latin typeface="Arial"/>
            </a:endParaRPr>
          </a:p>
          <a:p>
            <a:pPr marL="215640" indent="-212400">
              <a:lnSpc>
                <a:spcPct val="94000"/>
              </a:lnSpc>
            </a:pPr>
            <a:r>
              <a:rPr lang="it-IT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CREATE </a:t>
            </a:r>
            <a:r>
              <a:rPr lang="it-IT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src</a:t>
            </a:r>
            <a:r>
              <a:rPr lang="it-IT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/app/new-</a:t>
            </a:r>
            <a:r>
              <a:rPr lang="it-IT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cmp</a:t>
            </a:r>
            <a:r>
              <a:rPr lang="it-IT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/new-</a:t>
            </a:r>
            <a:r>
              <a:rPr lang="it-IT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cmp.component.spec.ts</a:t>
            </a:r>
            <a:r>
              <a:rPr lang="it-IT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(629 </a:t>
            </a:r>
            <a:r>
              <a:rPr lang="it-IT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bytes</a:t>
            </a:r>
            <a:r>
              <a:rPr lang="it-IT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it-IT" b="0" strike="noStrike" spc="-1" dirty="0">
              <a:latin typeface="Arial"/>
            </a:endParaRPr>
          </a:p>
          <a:p>
            <a:pPr marL="215640" indent="-212400">
              <a:lnSpc>
                <a:spcPct val="94000"/>
              </a:lnSpc>
            </a:pPr>
            <a:r>
              <a:rPr lang="it-IT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CREATE </a:t>
            </a:r>
            <a:r>
              <a:rPr lang="it-IT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src</a:t>
            </a:r>
            <a:r>
              <a:rPr lang="it-IT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/app/new-</a:t>
            </a:r>
            <a:r>
              <a:rPr lang="it-IT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cmp</a:t>
            </a:r>
            <a:r>
              <a:rPr lang="it-IT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/new-</a:t>
            </a:r>
            <a:r>
              <a:rPr lang="it-IT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cmp.component.ts</a:t>
            </a:r>
            <a:r>
              <a:rPr lang="it-IT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(272 </a:t>
            </a:r>
            <a:r>
              <a:rPr lang="it-IT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bytes</a:t>
            </a:r>
            <a:r>
              <a:rPr lang="it-IT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it-IT" b="0" strike="noStrike" spc="-1" dirty="0">
              <a:latin typeface="Arial"/>
            </a:endParaRPr>
          </a:p>
          <a:p>
            <a:pPr marL="215640" indent="-212400">
              <a:lnSpc>
                <a:spcPct val="94000"/>
              </a:lnSpc>
            </a:pPr>
            <a:r>
              <a:rPr lang="it-IT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CREATE </a:t>
            </a:r>
            <a:r>
              <a:rPr lang="it-IT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src</a:t>
            </a:r>
            <a:r>
              <a:rPr lang="it-IT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/app/new-</a:t>
            </a:r>
            <a:r>
              <a:rPr lang="it-IT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cmp</a:t>
            </a:r>
            <a:r>
              <a:rPr lang="it-IT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/new-cmp.component.css (0 </a:t>
            </a:r>
            <a:r>
              <a:rPr lang="it-IT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bytes</a:t>
            </a:r>
            <a:r>
              <a:rPr lang="it-IT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it-IT" b="0" strike="noStrike" spc="-1" dirty="0">
              <a:latin typeface="Arial"/>
            </a:endParaRPr>
          </a:p>
          <a:p>
            <a:pPr marL="215640" indent="-212400">
              <a:lnSpc>
                <a:spcPct val="94000"/>
              </a:lnSpc>
            </a:pPr>
            <a:r>
              <a:rPr lang="it-IT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UPDATE </a:t>
            </a:r>
            <a:r>
              <a:rPr lang="it-IT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src</a:t>
            </a:r>
            <a:r>
              <a:rPr lang="it-IT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/app/</a:t>
            </a:r>
            <a:r>
              <a:rPr lang="it-IT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app.module.ts</a:t>
            </a:r>
            <a:r>
              <a:rPr lang="it-IT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(398 </a:t>
            </a:r>
            <a:r>
              <a:rPr lang="it-IT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bytes</a:t>
            </a:r>
            <a:r>
              <a:rPr lang="it-IT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it-IT" b="0" strike="noStrike" spc="-1" dirty="0">
              <a:latin typeface="Arial"/>
            </a:endParaRPr>
          </a:p>
          <a:p>
            <a:pPr marL="215640" indent="-212400">
              <a:lnSpc>
                <a:spcPct val="93000"/>
              </a:lnSpc>
            </a:pPr>
            <a:endParaRPr lang="it-IT" b="0" strike="noStrike" spc="-1" dirty="0">
              <a:latin typeface="Arial"/>
            </a:endParaRPr>
          </a:p>
          <a:p>
            <a:pPr marL="215640" indent="-212400">
              <a:lnSpc>
                <a:spcPct val="93000"/>
              </a:lnSpc>
            </a:pPr>
            <a:r>
              <a:rPr lang="it-I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Andando a verificare la struttura dei file, avremo una nuova sottocartella </a:t>
            </a:r>
            <a:r>
              <a:rPr lang="it-IT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../new-</a:t>
            </a:r>
            <a:r>
              <a:rPr lang="it-IT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cmp</a:t>
            </a:r>
            <a:r>
              <a:rPr lang="it-I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della cartella </a:t>
            </a:r>
            <a:r>
              <a:rPr lang="it-IT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src</a:t>
            </a:r>
            <a:r>
              <a:rPr lang="it-IT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/app/</a:t>
            </a:r>
            <a:r>
              <a:rPr lang="it-I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it-IT" b="0" strike="noStrike" spc="-1" dirty="0">
              <a:latin typeface="Arial"/>
            </a:endParaRPr>
          </a:p>
          <a:p>
            <a:pPr marL="215640" indent="-212400">
              <a:lnSpc>
                <a:spcPct val="93000"/>
              </a:lnSpc>
            </a:pPr>
            <a:r>
              <a:rPr lang="it-I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 seguenti file saranno stati creati nella nuova  cartella ../new-</a:t>
            </a:r>
            <a:r>
              <a:rPr lang="it-IT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cmp</a:t>
            </a:r>
            <a:r>
              <a:rPr lang="it-I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 lang="it-IT" b="0" strike="noStrike" spc="-1" dirty="0">
              <a:latin typeface="Arial"/>
            </a:endParaRPr>
          </a:p>
          <a:p>
            <a:pPr marL="215640" indent="-212400">
              <a:lnSpc>
                <a:spcPct val="93000"/>
              </a:lnSpc>
            </a:pPr>
            <a:endParaRPr lang="it-IT" b="0" strike="noStrike" spc="-1" dirty="0">
              <a:latin typeface="Arial"/>
            </a:endParaRPr>
          </a:p>
          <a:p>
            <a:pPr marL="215640" indent="-21240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lang="it-IT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src</a:t>
            </a:r>
            <a:r>
              <a:rPr lang="it-I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/app/new-</a:t>
            </a:r>
            <a:r>
              <a:rPr lang="it-IT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cmp</a:t>
            </a:r>
            <a:r>
              <a:rPr lang="it-I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lang="it-IT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new-cmp.component.html</a:t>
            </a:r>
            <a:r>
              <a:rPr lang="it-I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− file html per il nuovo componente;</a:t>
            </a:r>
            <a:endParaRPr lang="it-IT" b="0" strike="noStrike" spc="-1" dirty="0">
              <a:latin typeface="Arial"/>
            </a:endParaRPr>
          </a:p>
          <a:p>
            <a:pPr marL="215640" indent="-21240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lang="it-IT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src</a:t>
            </a:r>
            <a:r>
              <a:rPr lang="it-I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/app/new-</a:t>
            </a:r>
            <a:r>
              <a:rPr lang="it-IT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cmp</a:t>
            </a:r>
            <a:r>
              <a:rPr lang="it-I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lang="it-IT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new-cmp.component.css</a:t>
            </a:r>
            <a:r>
              <a:rPr lang="it-I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− file </a:t>
            </a:r>
            <a:r>
              <a:rPr lang="it-IT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css</a:t>
            </a:r>
            <a:r>
              <a:rPr lang="it-I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per il nuovo componente;</a:t>
            </a:r>
            <a:endParaRPr lang="it-IT" b="0" strike="noStrike" spc="-1" dirty="0">
              <a:latin typeface="Arial"/>
            </a:endParaRPr>
          </a:p>
          <a:p>
            <a:pPr marL="215640" indent="-21240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lang="it-IT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src</a:t>
            </a:r>
            <a:r>
              <a:rPr lang="it-I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/app/new-</a:t>
            </a:r>
            <a:r>
              <a:rPr lang="it-IT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cmp</a:t>
            </a:r>
            <a:r>
              <a:rPr lang="it-I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lang="it-IT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new-</a:t>
            </a:r>
            <a:r>
              <a:rPr lang="it-IT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cmp.component.spec.ts</a:t>
            </a:r>
            <a:r>
              <a:rPr lang="it-I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− questo potrà essere utilizzato per lo </a:t>
            </a:r>
            <a:r>
              <a:rPr lang="it-IT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unit</a:t>
            </a:r>
            <a:r>
              <a:rPr lang="it-I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it-IT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testing</a:t>
            </a:r>
            <a:r>
              <a:rPr lang="it-I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lang="it-IT" b="0" strike="noStrike" spc="-1" dirty="0">
              <a:latin typeface="Arial"/>
            </a:endParaRPr>
          </a:p>
          <a:p>
            <a:pPr marL="215640" indent="-21240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lang="it-IT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src</a:t>
            </a:r>
            <a:r>
              <a:rPr lang="it-I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/app/new-</a:t>
            </a:r>
            <a:r>
              <a:rPr lang="it-IT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cmp</a:t>
            </a:r>
            <a:r>
              <a:rPr lang="it-I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lang="it-IT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new-</a:t>
            </a:r>
            <a:r>
              <a:rPr lang="it-IT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cmp.component.ts</a:t>
            </a:r>
            <a:r>
              <a:rPr lang="it-I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− qui, possiamo definire il modulo, le proprietà, ecc.</a:t>
            </a:r>
            <a:endParaRPr lang="it-IT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9360000" y="59760"/>
            <a:ext cx="274140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- Components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136725" y="542475"/>
            <a:ext cx="10053720" cy="369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55800" rIns="90000" bIns="45000"/>
          <a:lstStyle/>
          <a:p>
            <a:pPr>
              <a:lnSpc>
                <a:spcPct val="93000"/>
              </a:lnSpc>
            </a:pP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Angular – Components (segue)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Avvengono anche dei cambiamenti nel file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src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/app/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app.module.ts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come segue: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import {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BrowserModule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} from '@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angular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/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platform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-browser';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import {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NgModule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} from '@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angular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/core';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import {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AppComponent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} from './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app.component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';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import {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NewCmpComponent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} from './new-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cmp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/</a:t>
            </a:r>
            <a:r>
              <a:rPr lang="it-IT" sz="16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new-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cmp.component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'; // include new-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cmp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endParaRPr lang="it-IT" sz="1600" b="0" strike="noStrike" spc="-1" dirty="0" smtClean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 smtClean="0">
                <a:solidFill>
                  <a:srgbClr val="000000"/>
                </a:solidFill>
                <a:latin typeface="Courier New"/>
                <a:ea typeface="DejaVu Sans"/>
              </a:rPr>
              <a:t>il 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nuovo componente creato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@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NgModule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({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declarations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: [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AppComponent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NewCmpComponent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// qui è aggiunta la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declaration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che lo rende un componente figlio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],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imports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: [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BrowserModule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],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providers: [],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bootstrap: [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AppComponent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] // per l'avvio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AppComponent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è il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main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app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})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export class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AppModule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{ }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9360000" y="59760"/>
            <a:ext cx="274140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- Components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355500" y="518325"/>
            <a:ext cx="8637480" cy="3858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55800" rIns="90000" bIns="45000"/>
          <a:lstStyle/>
          <a:p>
            <a:pPr>
              <a:lnSpc>
                <a:spcPct val="93000"/>
              </a:lnSpc>
            </a:pP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Angular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– Components (segue)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Il nuovo file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src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app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/new-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cmp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new-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cmp.component.ts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generato conterrà: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import { Component,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OnInit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} from '@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angular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/core'; // importa i componenti da @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angular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/core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@Component({ 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// questo è un component il quale viene indicato con il segno @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selector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: '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app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-new-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cmp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', //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templateUrl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: './new-cmp.component.html', 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//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reference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al file html creato col nuovo componente 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styleUrls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: ['./new-cmp.component.css'] //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reference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to the style file.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})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export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class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NewCmpComponent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implements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OnInit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{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constructor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 { }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ngOnInit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 {}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Come si può notare nel file 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new-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cmp.component.ts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viene creata una nuova classe chiamata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NewCmpComponent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la quale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Implementa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OnInit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ed ha: un costruttore e un metodo chiamato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ngOnInit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()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Il metodo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ngOnInit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()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viene chiamato per default quando la classe è eseguita.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9360000" y="59760"/>
            <a:ext cx="274140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- Components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596595" y="536865"/>
            <a:ext cx="8643960" cy="4032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55800" rIns="90000" bIns="45000"/>
          <a:lstStyle/>
          <a:p>
            <a:pPr>
              <a:lnSpc>
                <a:spcPct val="93000"/>
              </a:lnSpc>
            </a:pP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Angular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– Components (segue)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Verifichiamo come funziona il flusso di lavoro.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Il componente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app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che viene creato di default è il componente genitore.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Qualsiasi componente aggiunto in seguito è un componente figlio.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Quando apriamo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l'url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http://localhost:4200/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nel browser, viene dapprima eseguito il file 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index.html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che riportiamo di seguito: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&lt;!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doctype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html&gt;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&lt;html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lang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"en"&gt;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&lt;head&gt;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  &lt;meta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charset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"utf-8"&gt;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  &lt;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title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&gt;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Angular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6 Application&lt;/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title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&gt;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  &lt;base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href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"/"&gt;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  &lt;meta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name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"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viewport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content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"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width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device-width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initial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-scale = 1"&gt;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  &lt;link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rel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"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icon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type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"image/x-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icon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href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"favicon.ico"&gt;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&lt;/head&gt;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&lt;body&gt;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lang="it-IT" sz="16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&lt;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app-root</a:t>
            </a:r>
            <a:r>
              <a:rPr lang="it-IT" sz="16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&gt;&lt;/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app-root</a:t>
            </a:r>
            <a:r>
              <a:rPr lang="it-IT" sz="16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&gt;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&lt;/body&gt;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&lt;/html&gt;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endParaRPr lang="it-IT" sz="1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9360000" y="59760"/>
            <a:ext cx="274140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- Components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214005" y="649800"/>
            <a:ext cx="7602480" cy="3341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55800" rIns="90000" bIns="45000"/>
          <a:lstStyle/>
          <a:p>
            <a:pPr>
              <a:lnSpc>
                <a:spcPct val="93000"/>
              </a:lnSpc>
            </a:pPr>
            <a:r>
              <a:rPr lang="it-IT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Angular</a:t>
            </a:r>
            <a:r>
              <a:rPr lang="it-IT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– Components (segue)</a:t>
            </a:r>
            <a:endParaRPr lang="it-IT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Quest'ultimo è un normale file html che non scrive niente nel browser. Guardando al </a:t>
            </a:r>
            <a:r>
              <a:rPr lang="it-IT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tag</a:t>
            </a:r>
            <a:r>
              <a:rPr lang="it-I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della sezione body:</a:t>
            </a:r>
            <a:endParaRPr lang="it-IT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&lt;</a:t>
            </a:r>
            <a:r>
              <a:rPr lang="it-IT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app-root</a:t>
            </a:r>
            <a:r>
              <a:rPr lang="it-IT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&gt;&lt;/</a:t>
            </a:r>
            <a:r>
              <a:rPr lang="it-IT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app-root</a:t>
            </a:r>
            <a:r>
              <a:rPr lang="it-IT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&gt;</a:t>
            </a:r>
            <a:endParaRPr lang="it-IT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Questo è il </a:t>
            </a:r>
            <a:r>
              <a:rPr lang="it-IT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tag</a:t>
            </a:r>
            <a:r>
              <a:rPr lang="it-I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it-IT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root</a:t>
            </a:r>
            <a:r>
              <a:rPr lang="it-I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creato da </a:t>
            </a:r>
            <a:r>
              <a:rPr lang="it-IT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Angular</a:t>
            </a:r>
            <a:r>
              <a:rPr lang="it-I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di default. Questo </a:t>
            </a:r>
            <a:r>
              <a:rPr lang="it-IT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tag</a:t>
            </a:r>
            <a:r>
              <a:rPr lang="it-I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si riferisce al file </a:t>
            </a:r>
            <a:r>
              <a:rPr lang="it-IT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src</a:t>
            </a:r>
            <a:r>
              <a:rPr lang="it-IT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lang="it-IT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main.ts</a:t>
            </a:r>
            <a:r>
              <a:rPr lang="it-IT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lang="it-IT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import { </a:t>
            </a:r>
            <a:r>
              <a:rPr lang="it-IT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enableProdMode</a:t>
            </a:r>
            <a:r>
              <a:rPr lang="it-IT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} from '@</a:t>
            </a:r>
            <a:r>
              <a:rPr lang="it-IT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angular</a:t>
            </a:r>
            <a:r>
              <a:rPr lang="it-IT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/core';</a:t>
            </a:r>
            <a:endParaRPr lang="it-IT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import { </a:t>
            </a:r>
            <a:r>
              <a:rPr lang="it-IT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platformBrowserDynamic</a:t>
            </a:r>
            <a:r>
              <a:rPr lang="it-IT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} from '@</a:t>
            </a:r>
            <a:r>
              <a:rPr lang="it-IT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angular</a:t>
            </a:r>
            <a:r>
              <a:rPr lang="it-IT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/</a:t>
            </a:r>
            <a:r>
              <a:rPr lang="it-IT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platform</a:t>
            </a:r>
            <a:r>
              <a:rPr lang="it-IT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-browser-</a:t>
            </a:r>
            <a:r>
              <a:rPr lang="it-IT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dynamic</a:t>
            </a:r>
            <a:r>
              <a:rPr lang="it-IT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';</a:t>
            </a:r>
            <a:endParaRPr lang="it-IT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import { </a:t>
            </a:r>
            <a:r>
              <a:rPr lang="it-IT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AppModule</a:t>
            </a:r>
            <a:r>
              <a:rPr lang="it-IT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} from './</a:t>
            </a:r>
            <a:r>
              <a:rPr lang="it-IT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app</a:t>
            </a:r>
            <a:r>
              <a:rPr lang="it-IT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/</a:t>
            </a:r>
            <a:r>
              <a:rPr lang="it-IT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app.module</a:t>
            </a:r>
            <a:r>
              <a:rPr lang="it-IT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';</a:t>
            </a:r>
            <a:endParaRPr lang="it-IT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import { </a:t>
            </a:r>
            <a:r>
              <a:rPr lang="it-IT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environment</a:t>
            </a:r>
            <a:r>
              <a:rPr lang="it-IT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} from './</a:t>
            </a:r>
            <a:r>
              <a:rPr lang="it-IT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environments</a:t>
            </a:r>
            <a:r>
              <a:rPr lang="it-IT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/</a:t>
            </a:r>
            <a:r>
              <a:rPr lang="it-IT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environment</a:t>
            </a:r>
            <a:r>
              <a:rPr lang="it-IT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';</a:t>
            </a:r>
            <a:endParaRPr lang="it-IT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if</a:t>
            </a:r>
            <a:r>
              <a:rPr lang="it-IT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(</a:t>
            </a:r>
            <a:r>
              <a:rPr lang="it-IT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environment.production</a:t>
            </a:r>
            <a:r>
              <a:rPr lang="it-IT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 {</a:t>
            </a:r>
            <a:endParaRPr lang="it-IT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lang="it-IT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enableProdMode</a:t>
            </a:r>
            <a:r>
              <a:rPr lang="it-IT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();</a:t>
            </a:r>
            <a:endParaRPr lang="it-IT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it-IT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platformBrowserDynamic</a:t>
            </a:r>
            <a:r>
              <a:rPr lang="it-IT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().</a:t>
            </a:r>
            <a:r>
              <a:rPr lang="it-IT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bootstrapModule</a:t>
            </a:r>
            <a:r>
              <a:rPr lang="it-IT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it-IT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AppModule</a:t>
            </a:r>
            <a:r>
              <a:rPr lang="it-IT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);</a:t>
            </a:r>
            <a:endParaRPr lang="it-IT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AppModule</a:t>
            </a:r>
            <a:r>
              <a:rPr lang="it-I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è importato dal modulo </a:t>
            </a:r>
            <a:r>
              <a:rPr lang="it-IT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main</a:t>
            </a:r>
            <a:r>
              <a:rPr lang="it-I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dell'</a:t>
            </a:r>
            <a:r>
              <a:rPr lang="it-IT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app</a:t>
            </a:r>
            <a:r>
              <a:rPr lang="it-I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e lo stesso </a:t>
            </a:r>
            <a:r>
              <a:rPr lang="it-IT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AppModule</a:t>
            </a:r>
            <a:r>
              <a:rPr lang="it-I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è fornito al modulo bootstrap che lo carica.</a:t>
            </a:r>
            <a:endParaRPr lang="it-IT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9360000" y="59760"/>
            <a:ext cx="274140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- Components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864000" y="595350"/>
            <a:ext cx="7370640" cy="4205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5800" rIns="90000" bIns="45000"/>
          <a:lstStyle/>
          <a:p>
            <a:pPr>
              <a:lnSpc>
                <a:spcPct val="93000"/>
              </a:lnSpc>
            </a:pP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Angular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– Components (segue)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Vediamo il file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src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app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app.module.ts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import {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BrowserModule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} from '@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angular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/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platform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-browser';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import {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NgModule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} from '@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angular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/core';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import {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AppComponent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} from './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app.component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';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import {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NewCmpComponent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} from './new-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cmp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/new-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cmp.component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';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@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NgModule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({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declarations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: [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AppComponent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NewCmpComponent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],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imports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: [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BrowserModule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],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providers: [],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bootstrap: [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AppComponent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]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})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export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class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AppModule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{ }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Qui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AppComponent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è il nome dato alla variabile per memorizzare il riferimento ad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app.component.ts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 lo stesso avviene con 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bootstrap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it-IT" sz="1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9360000" y="59760"/>
            <a:ext cx="274140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- Components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501120" y="554775"/>
            <a:ext cx="7775640" cy="4032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55800" rIns="90000" bIns="45000"/>
          <a:lstStyle/>
          <a:p>
            <a:pPr>
              <a:lnSpc>
                <a:spcPct val="93000"/>
              </a:lnSpc>
            </a:pP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Angular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– Components (segue)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import { Component } from '@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angular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/core';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@Component({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selector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: '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app-root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',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templateUrl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: './app.component.html',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styleUrls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: ['./app.component.css']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})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export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class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AppComponent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{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title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'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Angular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6 Project!';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@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angular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/core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è importato e fatto riferimento ad esso come Component, lo stesso è usato nel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declarator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come: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@Component({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selector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: '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app-root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',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templateUrl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: './app.component.html',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styleUrls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: ['./app.component.css']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})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Nel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declarator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vengono fatti i riferimenti al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selector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templateUrl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e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styleUrl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Il selettore non è niente altro che il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tag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che abbiamo visto precedentemente nel file 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index.html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it-IT" sz="1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9360000" y="59760"/>
            <a:ext cx="274140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- Components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792000" y="1224000"/>
            <a:ext cx="7440480" cy="2997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55800" rIns="90000" bIns="45000"/>
          <a:lstStyle/>
          <a:p>
            <a:pPr>
              <a:lnSpc>
                <a:spcPct val="93000"/>
              </a:lnSpc>
            </a:pP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Angular – Components (segue)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La classe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AppComponent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ha un variabile chiamata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title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la quale è visualizzata nel browser.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Il 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@Component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usa il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templateUrl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di nome 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app.component.html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che contiene: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&lt;!--The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content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below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is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only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a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placeholder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and can be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replaced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.--&gt;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&lt;div style = "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text-align:center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"&gt;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&lt;h1&gt;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  Welcome to {{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title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}}.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&lt;/h1&gt;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&lt;/div&gt;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E' solamente codice html e la variabile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title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tra parentesi graffe verrà sostituita con il rispettivo 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valore, che è presente nel file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app.component.ts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Questo è chiamato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binding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e verrà discusso in seguito.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Quindi: è stato creato un nuovo componente chiamato 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new-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cmp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ed è stato incluso nel file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app.module.ts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9288000" y="139320"/>
            <a:ext cx="280476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- Introduzione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015110" y="841545"/>
            <a:ext cx="9067680" cy="328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8440" rIns="0" bIns="0">
            <a:noAutofit/>
          </a:bodyPr>
          <a:lstStyle/>
          <a:p>
            <a:pPr>
              <a:lnSpc>
                <a:spcPct val="93000"/>
              </a:lnSpc>
              <a:spcBef>
                <a:spcPts val="1423"/>
              </a:spcBef>
            </a:pPr>
            <a:r>
              <a:rPr lang="it-IT" sz="1600" b="1" strike="noStrike" spc="-1">
                <a:solidFill>
                  <a:srgbClr val="000000"/>
                </a:solidFill>
                <a:latin typeface="Calibri"/>
                <a:ea typeface="DejaVu Sans"/>
              </a:rPr>
              <a:t>Introduzione</a:t>
            </a:r>
            <a:endParaRPr lang="it-IT" sz="1600" b="0" strike="noStrike" spc="-1">
              <a:latin typeface="Arial"/>
            </a:endParaRPr>
          </a:p>
          <a:p>
            <a:pPr>
              <a:lnSpc>
                <a:spcPct val="93000"/>
              </a:lnSpc>
              <a:spcBef>
                <a:spcPts val="1423"/>
              </a:spcBef>
            </a:pPr>
            <a:r>
              <a:rPr lang="it-IT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è un framework per costruire applicazioni web ed app in Javascript, html e TypeScript (il quale è un superset di Javascript).</a:t>
            </a:r>
            <a:endParaRPr lang="it-IT" sz="1600" b="0" strike="noStrike" spc="-1">
              <a:latin typeface="Arial"/>
            </a:endParaRPr>
          </a:p>
          <a:p>
            <a:pPr>
              <a:lnSpc>
                <a:spcPct val="93000"/>
              </a:lnSpc>
              <a:spcBef>
                <a:spcPts val="1423"/>
              </a:spcBef>
            </a:pPr>
            <a:r>
              <a:rPr lang="it-IT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fornisce funzionalità per animazioni, server http, e l’interfaccia utente Materials che implementa funzionalità quali: auto-complete, navigazione, toolbar, menu, ecc.</a:t>
            </a:r>
            <a:endParaRPr lang="it-IT" sz="1600" b="0" strike="noStrike" spc="-1">
              <a:latin typeface="Arial"/>
            </a:endParaRPr>
          </a:p>
          <a:p>
            <a:pPr>
              <a:lnSpc>
                <a:spcPct val="93000"/>
              </a:lnSpc>
              <a:spcBef>
                <a:spcPts val="1423"/>
              </a:spcBef>
            </a:pPr>
            <a:r>
              <a:rPr lang="it-IT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Il codice è scritto in TypeScript, il quale è a sua volta compilato in JavaScript e può essere quindi eseguito su un browser che supporti javascript.</a:t>
            </a:r>
            <a:endParaRPr lang="it-IT" sz="1600" b="0" strike="noStrike" spc="-1">
              <a:latin typeface="Arial"/>
            </a:endParaRPr>
          </a:p>
          <a:p>
            <a:pPr>
              <a:lnSpc>
                <a:spcPct val="93000"/>
              </a:lnSpc>
              <a:spcBef>
                <a:spcPts val="1423"/>
              </a:spcBef>
            </a:pPr>
            <a:endParaRPr lang="it-IT" sz="1600" b="0" strike="noStrike" spc="-1">
              <a:latin typeface="Arial"/>
            </a:endParaRPr>
          </a:p>
          <a:p>
            <a:pPr>
              <a:lnSpc>
                <a:spcPct val="93000"/>
              </a:lnSpc>
              <a:spcBef>
                <a:spcPts val="1423"/>
              </a:spcBef>
            </a:pPr>
            <a:r>
              <a:rPr lang="it-IT" sz="1600" b="1" strike="noStrike" spc="-1">
                <a:solidFill>
                  <a:srgbClr val="000000"/>
                </a:solidFill>
                <a:latin typeface="Calibri"/>
                <a:ea typeface="DejaVu Sans"/>
              </a:rPr>
              <a:t>Audience</a:t>
            </a:r>
            <a:endParaRPr lang="it-IT" sz="1600" b="0" strike="noStrike" spc="-1">
              <a:latin typeface="Arial"/>
            </a:endParaRPr>
          </a:p>
          <a:p>
            <a:pPr>
              <a:lnSpc>
                <a:spcPct val="93000"/>
              </a:lnSpc>
              <a:spcBef>
                <a:spcPts val="1423"/>
              </a:spcBef>
            </a:pPr>
            <a:r>
              <a:rPr lang="it-IT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Questo corso è indicato per che vuole imparare Angular e i relativi concetti di programmazione.</a:t>
            </a:r>
            <a:endParaRPr lang="it-IT" sz="1600" b="0" strike="noStrike" spc="-1">
              <a:latin typeface="Arial"/>
            </a:endParaRPr>
          </a:p>
          <a:p>
            <a:pPr>
              <a:lnSpc>
                <a:spcPct val="93000"/>
              </a:lnSpc>
              <a:spcBef>
                <a:spcPts val="1423"/>
              </a:spcBef>
            </a:pPr>
            <a:r>
              <a:rPr lang="it-IT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Durante questo corso sarà data una visione e comprensione delle funzionalità di Angular con relativi esempi applicativi.</a:t>
            </a:r>
            <a:endParaRPr lang="it-IT" sz="1600" b="0" strike="noStrike" spc="-1">
              <a:latin typeface="Arial"/>
            </a:endParaRPr>
          </a:p>
          <a:p>
            <a:pPr>
              <a:lnSpc>
                <a:spcPct val="93000"/>
              </a:lnSpc>
              <a:spcBef>
                <a:spcPts val="1423"/>
              </a:spcBef>
            </a:pPr>
            <a:endParaRPr lang="it-IT" sz="1600" b="0" strike="noStrike" spc="-1">
              <a:latin typeface="Arial"/>
            </a:endParaRPr>
          </a:p>
          <a:p>
            <a:pPr>
              <a:lnSpc>
                <a:spcPct val="93000"/>
              </a:lnSpc>
              <a:spcBef>
                <a:spcPts val="1423"/>
              </a:spcBef>
            </a:pPr>
            <a:r>
              <a:rPr lang="it-IT" sz="1600" b="1" strike="noStrike" spc="-1">
                <a:solidFill>
                  <a:srgbClr val="000000"/>
                </a:solidFill>
                <a:latin typeface="Calibri"/>
                <a:ea typeface="DejaVu Sans"/>
              </a:rPr>
              <a:t>Prerequisiti</a:t>
            </a:r>
            <a:endParaRPr lang="it-IT" sz="1600" b="0" strike="noStrike" spc="-1">
              <a:latin typeface="Arial"/>
            </a:endParaRPr>
          </a:p>
          <a:p>
            <a:pPr>
              <a:lnSpc>
                <a:spcPct val="93000"/>
              </a:lnSpc>
              <a:spcBef>
                <a:spcPts val="1423"/>
              </a:spcBef>
            </a:pPr>
            <a:r>
              <a:rPr lang="it-IT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Prima di procedere con questo tutorial è necessario avere una conoscenza base di HTML, CSS, JavaScript/TypeScript.</a:t>
            </a:r>
            <a:endParaRPr lang="it-IT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9360000" y="59760"/>
            <a:ext cx="274140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- Components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720000" y="494775"/>
            <a:ext cx="6779880" cy="4371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55800" rIns="90000" bIns="45000"/>
          <a:lstStyle/>
          <a:p>
            <a:pPr>
              <a:lnSpc>
                <a:spcPct val="93000"/>
              </a:lnSpc>
            </a:pP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Angular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– Components (segue)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Vediamo ora il nuovo file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src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/new-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cmp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new-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cmp.component.ts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import { Component,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OnInit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} from '@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angular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/core';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@Component({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selector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: '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app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-new-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cmp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',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templateUrl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: './new-cmp.component.html',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styleUrls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: ['./new-cmp.component.css']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})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export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class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NewCmpComponent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implements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OnInit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{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constructor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 { }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ngOnInit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 {}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Anche qui è stato importato @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angular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/core. Il riferimento al Component è utilizzato nel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declarator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Il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declarator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ha un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selector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chiamato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app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-new-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cmp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oltre al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templateUrl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e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styleUrl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Il file .html chiamato 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new-cmp.component.html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è il seguente: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&lt;p&gt;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new-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cmp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works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!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&lt;/p&gt;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Come visto in precedenza, abbiamo del codice html, in questo caso un &lt;p&gt;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tag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it-IT" sz="1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9360000" y="59760"/>
            <a:ext cx="274140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- Components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1008000" y="1264680"/>
            <a:ext cx="7572240" cy="3340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55800" rIns="90000" bIns="45000"/>
          <a:lstStyle/>
          <a:p>
            <a:pPr>
              <a:lnSpc>
                <a:spcPct val="93000"/>
              </a:lnSpc>
            </a:pP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Angular – Components (segue)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Il file di stile è vuoto in quanto non è necessario averne uno.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Nel momento di eseguire il progetto, non vedremo niente relativamente al nuovo componente nel browser.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Aggiungiamo quindi qualcosa che possa essere visualizzato.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Il selettore, ovvero 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app-new-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cmp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deve essere aggiunto nel file 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app.component.html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come mostrato: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&lt;!--The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content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below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is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only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a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placeholder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and can be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replaced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.--&gt;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&lt;div style = "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text-align:center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"&gt;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&lt;h1&gt;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  Welcome to {{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title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}}.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&lt;/h1&gt;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&lt;/div&gt;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&lt;app-new-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cmp</a:t>
            </a:r>
            <a:r>
              <a:rPr lang="it-IT" sz="16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&gt;&lt;/app-new-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cmp</a:t>
            </a:r>
            <a:r>
              <a:rPr lang="it-IT" sz="16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&gt;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Quando viene aggiunto il tag 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&lt;app-new-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cmp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&gt;&lt;/app-new-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cmp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&gt;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tutto quello che è presente nel file .html del 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nuovo componente creato sarà mostrato nel browser insieme al contenuto del componente genitore.</a:t>
            </a:r>
            <a:endParaRPr lang="it-IT" sz="1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9360000" y="59760"/>
            <a:ext cx="274140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- Components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18300" y="423915"/>
            <a:ext cx="8829360" cy="4889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55800" rIns="90000" bIns="45000"/>
          <a:lstStyle/>
          <a:p>
            <a:pPr>
              <a:lnSpc>
                <a:spcPct val="93000"/>
              </a:lnSpc>
            </a:pP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Angular – Components (segue)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Vediamo il file .html del nuovo componente e il file 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new-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cmp.component.ts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src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/app/new-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cmp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new-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cmp.component.ts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import { Component,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OnInit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} from '@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angular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/core';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@Component({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selector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: 'app-new-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cmp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',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templateUrl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: './new-cmp.component.html',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styleUrls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: ['./new-cmp.component.css']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})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export class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NewCmpComponent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implements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OnInit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{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newcomponent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"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Entered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in new component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created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constructor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 {}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ngOnInit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 { }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Nella classe, abbiamo aggiunto una variabile chiamata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newcomponent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e il cui valore è "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Entered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in new component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created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".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La variabile è inserita nel file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src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/app/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new-cmp.component.html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nella seguente modo: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&lt;p&gt;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{{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newcomponent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}}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&lt;/p&gt;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&lt;p&gt;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new-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cmp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works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!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&lt;/p&gt;</a:t>
            </a:r>
            <a:endParaRPr lang="it-IT" sz="1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9360000" y="59760"/>
            <a:ext cx="274140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- Components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432000" y="1044000"/>
            <a:ext cx="8569080" cy="4352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55800" rIns="90000" bIns="45000"/>
          <a:lstStyle/>
          <a:p>
            <a:pPr>
              <a:lnSpc>
                <a:spcPct val="93000"/>
              </a:lnSpc>
            </a:pPr>
            <a:r>
              <a:rPr lang="it-IT" sz="14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Angular</a:t>
            </a:r>
            <a:r>
              <a:rPr lang="it-IT" sz="1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– Components (segue)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4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Ora visto che abbiamo incluso il selettore </a:t>
            </a:r>
            <a:r>
              <a:rPr lang="it-IT" sz="1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&lt;</a:t>
            </a:r>
            <a:r>
              <a:rPr lang="it-IT" sz="14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app</a:t>
            </a:r>
            <a:r>
              <a:rPr lang="it-IT" sz="1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-new-</a:t>
            </a:r>
            <a:r>
              <a:rPr lang="it-IT" sz="14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cmp</a:t>
            </a:r>
            <a:r>
              <a:rPr lang="it-IT" sz="1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&gt;&lt;/</a:t>
            </a:r>
            <a:r>
              <a:rPr lang="it-IT" sz="14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app</a:t>
            </a:r>
            <a:r>
              <a:rPr lang="it-IT" sz="1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-new-</a:t>
            </a:r>
            <a:r>
              <a:rPr lang="it-IT" sz="14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cmp</a:t>
            </a:r>
            <a:r>
              <a:rPr lang="it-IT" sz="1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&gt;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nel file </a:t>
            </a:r>
            <a:r>
              <a:rPr lang="it-IT" sz="1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app.component.html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che risulta essere il componente genitore, il contenuto presente nel file del nuovo componente, </a:t>
            </a:r>
            <a:r>
              <a:rPr lang="it-IT" sz="1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new-cmp.component.html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viene mostrato nel browser come segue: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4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4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4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4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4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4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4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4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4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4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4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4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4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4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4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4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4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4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4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Nella stessa maniera, è possibile creare componenti e linkare gli stessi usando il selettore nel file </a:t>
            </a:r>
            <a:r>
              <a:rPr lang="it-IT" sz="1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app.component.html.</a:t>
            </a:r>
            <a:endParaRPr lang="it-IT" sz="1400" b="0" strike="noStrike" spc="-1" dirty="0">
              <a:latin typeface="Arial"/>
            </a:endParaRPr>
          </a:p>
        </p:txBody>
      </p:sp>
      <p:pic>
        <p:nvPicPr>
          <p:cNvPr id="144" name="Immagine 143"/>
          <p:cNvPicPr/>
          <p:nvPr/>
        </p:nvPicPr>
        <p:blipFill>
          <a:blip r:embed="rId2"/>
          <a:stretch/>
        </p:blipFill>
        <p:spPr>
          <a:xfrm>
            <a:off x="3312000" y="2397255"/>
            <a:ext cx="4195800" cy="2828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9607680" y="59760"/>
            <a:ext cx="22460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- Modules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750930" y="240480"/>
            <a:ext cx="8118360" cy="4373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5800" rIns="90000" bIns="45000"/>
          <a:lstStyle/>
          <a:p>
            <a:pPr>
              <a:lnSpc>
                <a:spcPct val="93000"/>
              </a:lnSpc>
            </a:pP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Angular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–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Modules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 un modulo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Angular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è possibile raggruppare: componenti, direttive, pipe e servizi relativi ad un'applicazione.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Nel caso di sviluppo di un sito web: l'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header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il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footer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le differenti sezione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left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center e right fanno parte di un modulo.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Per definire un modulo è possibile utilizzare </a:t>
            </a:r>
            <a:r>
              <a:rPr lang="it-IT" sz="1600" b="1" spc="-1" dirty="0" err="1">
                <a:solidFill>
                  <a:srgbClr val="000000"/>
                </a:solidFill>
              </a:rPr>
              <a:t>app.module.ts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Quando si crea un nuovo progetto utilizzando il comando di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Angluar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-cli, il modulo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ngmodule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è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creato nel file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app.module.ts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per default ed è il seguente: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import {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BrowserModule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} from '@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angular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/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platform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-browser';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import {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NgModule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} from '@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angular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/core';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import {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AppComponent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} from './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app.component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';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@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NgModule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({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declarations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: [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AppComponent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],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imports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: [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BrowserModule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],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providers: [],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bootstrap: [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AppComponent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]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})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export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class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AppModule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{ }</a:t>
            </a:r>
            <a:endParaRPr lang="it-IT" sz="1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9607680" y="59760"/>
            <a:ext cx="22460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- Modules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821040" y="541020"/>
            <a:ext cx="8416800" cy="3689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5800" rIns="90000" bIns="45000"/>
          <a:lstStyle/>
          <a:p>
            <a:pPr>
              <a:lnSpc>
                <a:spcPct val="93000"/>
              </a:lnSpc>
            </a:pP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Angular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–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Modules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(segue)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NgModule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deve essere importato tramite la seguente: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import {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NgModule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} from '@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angular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/core';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La struttura del nostro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NgModule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è riportata qui di seguito: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@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NgModule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({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declarations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: [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AppComponent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],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imports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: [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BrowserModule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],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providers: [],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bootstrap: [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AppComponent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]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})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Comincia con 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@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NgModule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ed è un oggetto che ha le sezioni di: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declarations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imports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providers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e 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bootstrap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9607680" y="59760"/>
            <a:ext cx="22460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- Modules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423600" y="222855"/>
            <a:ext cx="8502840" cy="5389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5800" rIns="90000" bIns="45000"/>
          <a:lstStyle/>
          <a:p>
            <a:pPr>
              <a:lnSpc>
                <a:spcPct val="93000"/>
              </a:lnSpc>
            </a:pPr>
            <a:r>
              <a:rPr lang="it-IT" sz="14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Angular</a:t>
            </a:r>
            <a:r>
              <a:rPr lang="it-IT" sz="1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– </a:t>
            </a:r>
            <a:r>
              <a:rPr lang="it-IT" sz="14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Modules</a:t>
            </a:r>
            <a:r>
              <a:rPr lang="it-IT" sz="1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(segue)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4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4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Declaration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E' un array dei componenti creati. Se un nuovo componente viene creato sarà prima importato e la referenza inclusa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nella </a:t>
            </a:r>
            <a:r>
              <a:rPr lang="it-IT" sz="14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declarations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come di seguito: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4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4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declarations</a:t>
            </a:r>
            <a:r>
              <a:rPr lang="it-IT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: [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AppComponent</a:t>
            </a:r>
            <a:r>
              <a:rPr lang="it-IT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NewCmpComponent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]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4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Import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E' un array di moduli che saranno utilizzati nell'applicazione. E' possibile usare anche componenti presenti nell'array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declarations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 Per esempio, nel codice riportato nel </a:t>
            </a:r>
            <a:r>
              <a:rPr lang="it-IT" sz="1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@</a:t>
            </a:r>
            <a:r>
              <a:rPr lang="it-IT" sz="14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NgModule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si può vedere il </a:t>
            </a:r>
            <a:r>
              <a:rPr lang="it-IT" sz="14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BrowserModule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importato.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Se l'applicazione avesse necessità dei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forms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è possibile includerli nella seguente maniera: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4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import {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FormsModule</a:t>
            </a:r>
            <a:r>
              <a:rPr lang="it-IT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} from '@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angular</a:t>
            </a:r>
            <a:r>
              <a:rPr lang="it-IT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/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forms</a:t>
            </a:r>
            <a:r>
              <a:rPr lang="it-IT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';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4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 la sezione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imports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nel </a:t>
            </a:r>
            <a:r>
              <a:rPr lang="it-IT" sz="1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@</a:t>
            </a:r>
            <a:r>
              <a:rPr lang="it-IT" sz="14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NgModule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sarà la seguente: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4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4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imports</a:t>
            </a:r>
            <a:r>
              <a:rPr lang="it-IT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: [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BrowserModule</a:t>
            </a:r>
            <a:r>
              <a:rPr lang="it-IT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FormsModule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]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4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Providers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Questa sezione include gli eventuali servizi creati.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4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Bootstrap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Questa sezione indica il componente da cui iniziare l'esecuzione ovvero il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main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app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9325080" y="59760"/>
            <a:ext cx="28112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– Data Binding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182390" y="1773750"/>
            <a:ext cx="7589520" cy="1963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55800" rIns="90000" bIns="45000"/>
          <a:lstStyle/>
          <a:p>
            <a:pPr>
              <a:lnSpc>
                <a:spcPct val="93000"/>
              </a:lnSpc>
            </a:pPr>
            <a:r>
              <a:rPr lang="it-IT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Angular</a:t>
            </a:r>
            <a:r>
              <a:rPr lang="it-IT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– Data </a:t>
            </a:r>
            <a:r>
              <a:rPr lang="it-IT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Binding</a:t>
            </a:r>
            <a:endParaRPr lang="it-IT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Il data </a:t>
            </a:r>
            <a:r>
              <a:rPr lang="it-IT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binding</a:t>
            </a:r>
            <a:r>
              <a:rPr lang="it-I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è disponibile già dalla prima versione di </a:t>
            </a:r>
            <a:r>
              <a:rPr lang="it-IT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Angular</a:t>
            </a:r>
            <a:r>
              <a:rPr lang="it-I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it-IT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it-IT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Vengono utilizzate le parentesi graffe per il data </a:t>
            </a:r>
            <a:r>
              <a:rPr lang="it-IT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binding</a:t>
            </a:r>
            <a:r>
              <a:rPr lang="it-I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lang="it-IT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{{ }};</a:t>
            </a:r>
            <a:r>
              <a:rPr lang="it-I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questo processo è chiamato </a:t>
            </a:r>
            <a:r>
              <a:rPr lang="it-IT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interpolazione</a:t>
            </a:r>
            <a:r>
              <a:rPr lang="it-I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it-IT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Abbiamo già visto in precedenza degli esempi in cui abbiamo dichiarato il valore di un variabile </a:t>
            </a:r>
            <a:r>
              <a:rPr lang="it-IT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title</a:t>
            </a:r>
            <a:r>
              <a:rPr lang="it-I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e </a:t>
            </a:r>
            <a:endParaRPr lang="it-IT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la stessa è stata stampata a video.</a:t>
            </a:r>
            <a:endParaRPr lang="it-IT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La variabile nel file </a:t>
            </a:r>
            <a:r>
              <a:rPr lang="it-IT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app.component.html</a:t>
            </a:r>
            <a:r>
              <a:rPr lang="it-I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era riferita come </a:t>
            </a:r>
            <a:r>
              <a:rPr lang="it-IT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{{</a:t>
            </a:r>
            <a:r>
              <a:rPr lang="it-IT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title</a:t>
            </a:r>
            <a:r>
              <a:rPr lang="it-IT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}}</a:t>
            </a:r>
            <a:r>
              <a:rPr lang="it-I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per effettuarne la visualizzazione.</a:t>
            </a:r>
            <a:endParaRPr lang="it-IT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Il valore di </a:t>
            </a:r>
            <a:r>
              <a:rPr lang="it-IT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title</a:t>
            </a:r>
            <a:r>
              <a:rPr lang="it-I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era inizializzato nel file </a:t>
            </a:r>
            <a:r>
              <a:rPr lang="it-IT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app.component.ts</a:t>
            </a:r>
            <a:r>
              <a:rPr lang="it-IT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it-IT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9325080" y="59760"/>
            <a:ext cx="28112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– Data Binding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872400" y="437775"/>
            <a:ext cx="7350120" cy="351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5800" rIns="90000" bIns="45000"/>
          <a:lstStyle/>
          <a:p>
            <a:pPr>
              <a:lnSpc>
                <a:spcPct val="93000"/>
              </a:lnSpc>
            </a:pPr>
            <a:r>
              <a:rPr lang="it-IT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Angular</a:t>
            </a:r>
            <a:r>
              <a:rPr lang="it-IT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– Data </a:t>
            </a:r>
            <a:r>
              <a:rPr lang="it-IT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Binding</a:t>
            </a:r>
            <a:r>
              <a:rPr lang="it-IT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(segue)</a:t>
            </a:r>
            <a:endParaRPr lang="it-IT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Creiamo ora un menù </a:t>
            </a:r>
            <a:r>
              <a:rPr lang="it-IT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dropdown</a:t>
            </a:r>
            <a:r>
              <a:rPr lang="it-I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dei mesi nel browser.</a:t>
            </a:r>
            <a:endParaRPr lang="it-IT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Per fare questo, bisogna creare un array dei mesi nel file </a:t>
            </a:r>
            <a:r>
              <a:rPr lang="it-IT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app.component.ts</a:t>
            </a:r>
            <a:r>
              <a:rPr lang="it-I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come mostrato di seguito:</a:t>
            </a:r>
            <a:endParaRPr lang="it-IT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import { Component } from '@</a:t>
            </a:r>
            <a:r>
              <a:rPr lang="it-IT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angular</a:t>
            </a:r>
            <a:r>
              <a:rPr lang="it-IT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/core';</a:t>
            </a:r>
            <a:endParaRPr lang="it-IT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@Component({</a:t>
            </a:r>
            <a:endParaRPr lang="it-IT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lang="it-IT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selector</a:t>
            </a:r>
            <a:r>
              <a:rPr lang="it-IT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: '</a:t>
            </a:r>
            <a:r>
              <a:rPr lang="it-IT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app-root</a:t>
            </a:r>
            <a:r>
              <a:rPr lang="it-IT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',</a:t>
            </a:r>
            <a:endParaRPr lang="it-IT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lang="it-IT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templateUrl</a:t>
            </a:r>
            <a:r>
              <a:rPr lang="it-IT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: './app.component.html',</a:t>
            </a:r>
            <a:endParaRPr lang="it-IT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lang="it-IT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styleUrls</a:t>
            </a:r>
            <a:r>
              <a:rPr lang="it-IT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: ['./app.component.css']</a:t>
            </a:r>
            <a:endParaRPr lang="it-IT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})</a:t>
            </a:r>
            <a:endParaRPr lang="it-IT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export </a:t>
            </a:r>
            <a:r>
              <a:rPr lang="it-IT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class</a:t>
            </a:r>
            <a:r>
              <a:rPr lang="it-IT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it-IT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AppComponent</a:t>
            </a:r>
            <a:r>
              <a:rPr lang="it-IT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{</a:t>
            </a:r>
            <a:endParaRPr lang="it-IT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lang="it-IT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title</a:t>
            </a:r>
            <a:r>
              <a:rPr lang="it-IT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'</a:t>
            </a:r>
            <a:r>
              <a:rPr lang="it-IT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Angular</a:t>
            </a:r>
            <a:r>
              <a:rPr lang="it-IT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6 Project!';</a:t>
            </a:r>
            <a:endParaRPr lang="it-IT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// dichiariamo un array dei mesi.</a:t>
            </a:r>
            <a:endParaRPr lang="it-IT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lang="it-IT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months</a:t>
            </a:r>
            <a:r>
              <a:rPr lang="it-IT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["</a:t>
            </a:r>
            <a:r>
              <a:rPr lang="it-IT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January</a:t>
            </a:r>
            <a:r>
              <a:rPr lang="it-IT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", "</a:t>
            </a:r>
            <a:r>
              <a:rPr lang="it-IT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Febrary</a:t>
            </a:r>
            <a:r>
              <a:rPr lang="it-IT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", "March", "April", "</a:t>
            </a:r>
            <a:r>
              <a:rPr lang="it-IT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May</a:t>
            </a:r>
            <a:r>
              <a:rPr lang="it-IT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", </a:t>
            </a:r>
            <a:endParaRPr lang="it-IT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        "</a:t>
            </a:r>
            <a:r>
              <a:rPr lang="it-IT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June</a:t>
            </a:r>
            <a:r>
              <a:rPr lang="it-IT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", "</a:t>
            </a:r>
            <a:r>
              <a:rPr lang="it-IT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July</a:t>
            </a:r>
            <a:r>
              <a:rPr lang="it-IT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", "August", "</a:t>
            </a:r>
            <a:r>
              <a:rPr lang="it-IT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September</a:t>
            </a:r>
            <a:r>
              <a:rPr lang="it-IT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",</a:t>
            </a:r>
            <a:endParaRPr lang="it-IT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        "</a:t>
            </a:r>
            <a:r>
              <a:rPr lang="it-IT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October</a:t>
            </a:r>
            <a:r>
              <a:rPr lang="it-IT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", "</a:t>
            </a:r>
            <a:r>
              <a:rPr lang="it-IT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November</a:t>
            </a:r>
            <a:r>
              <a:rPr lang="it-IT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", "</a:t>
            </a:r>
            <a:r>
              <a:rPr lang="it-IT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December</a:t>
            </a:r>
            <a:r>
              <a:rPr lang="it-IT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"];</a:t>
            </a:r>
            <a:endParaRPr lang="it-IT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it-IT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endParaRPr lang="it-IT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L'array dei mesi mostrato dovrà essere visualizzato in un menu </a:t>
            </a:r>
            <a:r>
              <a:rPr lang="it-IT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dropdown</a:t>
            </a:r>
            <a:r>
              <a:rPr lang="it-I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nel browser.</a:t>
            </a:r>
            <a:endParaRPr lang="it-IT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9325080" y="59760"/>
            <a:ext cx="28112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– Data Binding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1064085" y="853860"/>
            <a:ext cx="7350120" cy="368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5800" rIns="90000" bIns="45000"/>
          <a:lstStyle/>
          <a:p>
            <a:pPr>
              <a:lnSpc>
                <a:spcPct val="93000"/>
              </a:lnSpc>
            </a:pP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Angular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– Data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Binding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(segue)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Microsoft YaHei"/>
              </a:rPr>
              <a:t>Per fare questo useremo la seguente linea di codice nel file 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app.component.html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&lt;!--The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content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below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is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only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a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placeholder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and can be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replaced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. --&gt;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&lt;div style = "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text-align:center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"&gt;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&lt;h1&gt;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  Welcome to {{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title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}}.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&lt;/h1&gt;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&lt;/div&gt;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&lt;div&gt;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Months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: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&lt;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select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&gt;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lang="it-IT" sz="16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&lt;option *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ngFor</a:t>
            </a:r>
            <a:r>
              <a:rPr lang="it-IT" sz="16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"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let</a:t>
            </a:r>
            <a:r>
              <a:rPr lang="it-IT" sz="16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i of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months</a:t>
            </a:r>
            <a:r>
              <a:rPr lang="it-IT" sz="16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"&gt;{{i}}&lt;/option&gt;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&lt;/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select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&gt;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&lt;/div&gt;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Abbiamo creato un normale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tag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di tipo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select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con 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option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 In 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option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abbiamo usato un ciclo 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for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Il ciclo for è utilizzato per iterare rispetto l'array dei mesi, in modo da creare il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tag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di opzione con i valori presenti in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months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La sintassi in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Angular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è 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*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ngFor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= "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let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 of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months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"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e otteniamo il valore dei mesi in 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{{i}}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it-IT" sz="1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9432000" y="72000"/>
            <a:ext cx="27244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- Introduzione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012620" y="433440"/>
            <a:ext cx="9212040" cy="4183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5800" rIns="90000" bIns="45000"/>
          <a:lstStyle/>
          <a:p>
            <a:pPr marL="215640" indent="-212400">
              <a:lnSpc>
                <a:spcPct val="93000"/>
              </a:lnSpc>
            </a:pPr>
            <a:r>
              <a:rPr lang="it-IT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Angular - Overview</a:t>
            </a:r>
            <a:endParaRPr lang="it-IT" sz="1600" b="0" strike="noStrike" spc="-1">
              <a:latin typeface="Arial"/>
            </a:endParaRPr>
          </a:p>
          <a:p>
            <a:pPr marL="215640" indent="-212400">
              <a:lnSpc>
                <a:spcPct val="93000"/>
              </a:lnSpc>
            </a:pPr>
            <a:endParaRPr lang="it-IT" sz="1600" b="0" strike="noStrike" spc="-1">
              <a:latin typeface="Arial"/>
            </a:endParaRPr>
          </a:p>
          <a:p>
            <a:pPr marL="215640" indent="-212400">
              <a:lnSpc>
                <a:spcPct val="93000"/>
              </a:lnSpc>
            </a:pPr>
            <a:r>
              <a:rPr lang="it-IT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Ci sono varie major releases di Angular.</a:t>
            </a:r>
            <a:endParaRPr lang="it-IT" sz="1600" b="0" strike="noStrike" spc="-1">
              <a:latin typeface="Arial"/>
            </a:endParaRPr>
          </a:p>
          <a:p>
            <a:pPr marL="215640" indent="-212400">
              <a:lnSpc>
                <a:spcPct val="93000"/>
              </a:lnSpc>
            </a:pPr>
            <a:r>
              <a:rPr lang="it-IT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La prima versione rilasciata Angular 1, è anche chiamata AngularJS.</a:t>
            </a:r>
            <a:endParaRPr lang="it-IT" sz="1600" b="0" strike="noStrike" spc="-1">
              <a:latin typeface="Arial"/>
            </a:endParaRPr>
          </a:p>
          <a:p>
            <a:pPr marL="215640" indent="-212400">
              <a:lnSpc>
                <a:spcPct val="93000"/>
              </a:lnSpc>
            </a:pPr>
            <a:endParaRPr lang="it-IT" sz="1600" b="0" strike="noStrike" spc="-1">
              <a:latin typeface="Arial"/>
            </a:endParaRPr>
          </a:p>
          <a:p>
            <a:pPr marL="215640" indent="-212400">
              <a:lnSpc>
                <a:spcPct val="93000"/>
              </a:lnSpc>
            </a:pPr>
            <a:r>
              <a:rPr lang="it-IT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La struttura di Angular è basata su un'architettura di tipo componenti/servizi. AngularJS in particolare è basato sul modello MVC.</a:t>
            </a:r>
            <a:endParaRPr lang="it-IT" sz="1600" b="0" strike="noStrike" spc="-1">
              <a:latin typeface="Arial"/>
            </a:endParaRPr>
          </a:p>
          <a:p>
            <a:pPr marL="215640" indent="-212400">
              <a:lnSpc>
                <a:spcPct val="93000"/>
              </a:lnSpc>
            </a:pPr>
            <a:endParaRPr lang="it-IT" sz="1600" b="0" strike="noStrike" spc="-1">
              <a:latin typeface="Arial"/>
            </a:endParaRPr>
          </a:p>
          <a:p>
            <a:pPr marL="215640" indent="-212400">
              <a:lnSpc>
                <a:spcPct val="93000"/>
              </a:lnSpc>
            </a:pPr>
            <a:r>
              <a:rPr lang="it-IT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Le nuove caratteristiche di Angular comprendono:</a:t>
            </a:r>
            <a:endParaRPr lang="it-IT" sz="1600" b="0" strike="noStrike" spc="-1">
              <a:latin typeface="Arial"/>
            </a:endParaRPr>
          </a:p>
          <a:p>
            <a:pPr marL="215640" indent="-212400">
              <a:lnSpc>
                <a:spcPct val="93000"/>
              </a:lnSpc>
            </a:pPr>
            <a:endParaRPr lang="it-IT" sz="1600" b="0" strike="noStrike" spc="-1">
              <a:latin typeface="Arial"/>
            </a:endParaRPr>
          </a:p>
          <a:p>
            <a:pPr marL="215640" indent="-21240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Un Angular CLI: Command Line Interface. Con comandi, come ng-update per migrare da precedenti versioni alla corrente. ng-add per aggiungere velocemente caratteristiche ad un'applicazione e renderla una web app;</a:t>
            </a:r>
            <a:endParaRPr lang="it-IT" sz="1600" b="0" strike="noStrike" spc="-1">
              <a:latin typeface="Arial"/>
            </a:endParaRPr>
          </a:p>
          <a:p>
            <a:pPr marL="215640" indent="-212400">
              <a:lnSpc>
                <a:spcPct val="93000"/>
              </a:lnSpc>
            </a:pPr>
            <a:endParaRPr lang="it-IT" sz="1600" b="0" strike="noStrike" spc="-1">
              <a:latin typeface="Arial"/>
            </a:endParaRPr>
          </a:p>
          <a:p>
            <a:pPr marL="215640" indent="-21240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Un Angular CDK: Component Development Kit. Supporta la creazione di elementi di interfaccia utente senza l'ausilio della libreria Angular Material. Supporta un layout di tipo responsive per adattarsi ai differenti device;</a:t>
            </a:r>
            <a:endParaRPr lang="it-IT" sz="1600" b="0" strike="noStrike" spc="-1">
              <a:latin typeface="Arial"/>
            </a:endParaRPr>
          </a:p>
          <a:p>
            <a:pPr marL="215640" indent="-212400">
              <a:lnSpc>
                <a:spcPct val="93000"/>
              </a:lnSpc>
            </a:pPr>
            <a:endParaRPr lang="it-IT" sz="1600" b="0" strike="noStrike" spc="-1">
              <a:latin typeface="Arial"/>
            </a:endParaRPr>
          </a:p>
          <a:p>
            <a:pPr marL="215640" indent="-21240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Un Angular Material: con componenti di interfaccia utente pronti per l’uso comune e più disparato;</a:t>
            </a:r>
            <a:endParaRPr lang="it-IT" sz="1600" b="0" strike="noStrike" spc="-1">
              <a:latin typeface="Arial"/>
            </a:endParaRPr>
          </a:p>
          <a:p>
            <a:pPr marL="215640" indent="-212400">
              <a:lnSpc>
                <a:spcPct val="93000"/>
              </a:lnSpc>
            </a:pPr>
            <a:endParaRPr lang="it-IT" sz="1600" b="0" strike="noStrike" spc="-1">
              <a:latin typeface="Arial"/>
            </a:endParaRPr>
          </a:p>
          <a:p>
            <a:pPr marL="215640" indent="-21240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Utilizzo di RxJS, libreria JS per la programmazione di tipo asincrono reactive;</a:t>
            </a:r>
            <a:endParaRPr lang="it-IT" sz="1600" b="0" strike="noStrike" spc="-1">
              <a:latin typeface="Arial"/>
            </a:endParaRPr>
          </a:p>
          <a:p>
            <a:pPr marL="215640" indent="-212400">
              <a:lnSpc>
                <a:spcPct val="93000"/>
              </a:lnSpc>
            </a:pPr>
            <a:endParaRPr lang="it-IT" sz="1600" b="0" strike="noStrike" spc="-1">
              <a:latin typeface="Arial"/>
            </a:endParaRPr>
          </a:p>
          <a:p>
            <a:pPr marL="215640" indent="-21240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La possibilità di applicare validatori multipli per un form.</a:t>
            </a:r>
            <a:endParaRPr lang="it-IT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9325080" y="59760"/>
            <a:ext cx="28112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– Data Binding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879345" y="631785"/>
            <a:ext cx="7350120" cy="1281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5800" rIns="90000" bIns="45000"/>
          <a:lstStyle/>
          <a:p>
            <a:pPr>
              <a:lnSpc>
                <a:spcPct val="93000"/>
              </a:lnSpc>
            </a:pP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Angular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– Data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Binding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(segue)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 doppie parentesi graffe permettono il data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binding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  Dichiarando la variabile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months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nel file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app.components.ts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la stessa sarà sostituita tramite le doppie graffe.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Vediamo l'output del array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months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nel browser: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600" b="0" strike="noStrike" spc="-1" dirty="0">
              <a:latin typeface="Arial"/>
            </a:endParaRPr>
          </a:p>
        </p:txBody>
      </p:sp>
      <p:pic>
        <p:nvPicPr>
          <p:cNvPr id="159" name="Immagine 158"/>
          <p:cNvPicPr/>
          <p:nvPr/>
        </p:nvPicPr>
        <p:blipFill>
          <a:blip r:embed="rId2"/>
          <a:stretch/>
        </p:blipFill>
        <p:spPr>
          <a:xfrm>
            <a:off x="4079880" y="2953080"/>
            <a:ext cx="3836880" cy="2587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9325080" y="59760"/>
            <a:ext cx="28112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– Data Binding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905340" y="437475"/>
            <a:ext cx="7350120" cy="4373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5800" rIns="90000" bIns="45000"/>
          <a:lstStyle/>
          <a:p>
            <a:pPr>
              <a:lnSpc>
                <a:spcPct val="93000"/>
              </a:lnSpc>
            </a:pP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Angular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– Data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Binding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(segue)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La variabile che è settata in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app.component.ts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può essere utilizzata in 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app.component.html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utilizzando le parentesi graffe: {{}}.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Andiamo a mostrare nel browser in base ad una condizione una frase.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Aggiungiamo una variabile ed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assegnamo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ad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essail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valore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true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Usando l'istruzione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if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è possibile mostrare/nascondere un contenuto.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Esempio: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import { Component } from '@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angular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/core';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@Component({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selector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: '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app-root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',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templateUrl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: './app.component.html',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styleUrls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: ['./app.component.css']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})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export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class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AppComponent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{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title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'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Angular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6 Project!';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//array of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months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.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months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["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January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", "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February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", "March", "April",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        "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May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", "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June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", "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July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", "August", "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September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",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        "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October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", "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November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", "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December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"];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isavailable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true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;   // la variabile è impostata a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true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it-IT" sz="1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9325080" y="59760"/>
            <a:ext cx="28112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– Data Binding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1101240" y="993240"/>
            <a:ext cx="7350120" cy="4038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5800" rIns="90000" bIns="45000"/>
          <a:lstStyle/>
          <a:p>
            <a:pPr>
              <a:lnSpc>
                <a:spcPct val="93000"/>
              </a:lnSpc>
            </a:pP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Angular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– Data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Binding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(segue)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Microsoft YaHei"/>
              </a:rPr>
              <a:t>Modifica del file 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app.component.html: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&lt;!--The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content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below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is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only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a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placeholder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and can be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replaced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.--&gt;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&lt;div style = "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text-align:center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"&gt;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&lt;h1&gt;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  Welcome to {{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title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}}.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&lt;/h1&gt;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&lt;/div&gt;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&lt;div&gt;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Months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: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&lt;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select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&gt;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  &lt;option *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ngFor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"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let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i of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months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"&gt;{{i}}&lt;/option&gt;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&lt;/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select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&gt;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&lt;/div&gt;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&lt;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br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/&gt;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&lt;div&gt;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lang="it-IT" sz="16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&lt;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span</a:t>
            </a:r>
            <a:r>
              <a:rPr lang="it-IT" sz="16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*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ngIf</a:t>
            </a:r>
            <a:r>
              <a:rPr lang="it-IT" sz="16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"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isavailable</a:t>
            </a:r>
            <a:r>
              <a:rPr lang="it-IT" sz="16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"&gt;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Condition</a:t>
            </a:r>
            <a:r>
              <a:rPr lang="it-IT" sz="16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is</a:t>
            </a:r>
            <a:r>
              <a:rPr lang="it-IT" sz="16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valid</a:t>
            </a:r>
            <a:r>
              <a:rPr lang="it-IT" sz="16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.&lt;/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span</a:t>
            </a:r>
            <a:r>
              <a:rPr lang="it-IT" sz="16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&gt; 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&lt;!--over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here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based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on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if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condition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the text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condition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is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valid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is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displayed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. 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If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the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value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of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isavailable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is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set to false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it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will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not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display the text.--&gt;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&lt;/div&gt;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9325080" y="59760"/>
            <a:ext cx="28112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– Data Binding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566640" y="614400"/>
            <a:ext cx="7350120" cy="770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5800" rIns="90000" bIns="45000"/>
          <a:lstStyle/>
          <a:p>
            <a:pPr>
              <a:lnSpc>
                <a:spcPct val="93000"/>
              </a:lnSpc>
            </a:pP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Angular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– Data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Binding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(segue)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Mostriamo l’output utilizzando l’istruzione 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IF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600" b="0" strike="noStrike" spc="-1" dirty="0">
              <a:latin typeface="Arial"/>
            </a:endParaRPr>
          </a:p>
        </p:txBody>
      </p:sp>
      <p:pic>
        <p:nvPicPr>
          <p:cNvPr id="166" name="Immagine 165"/>
          <p:cNvPicPr/>
          <p:nvPr/>
        </p:nvPicPr>
        <p:blipFill>
          <a:blip r:embed="rId2"/>
          <a:stretch/>
        </p:blipFill>
        <p:spPr>
          <a:xfrm>
            <a:off x="3352800" y="1706130"/>
            <a:ext cx="4478235" cy="31516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9325080" y="59760"/>
            <a:ext cx="28112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– Data Binding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1605990" y="791175"/>
            <a:ext cx="7350120" cy="369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5800" rIns="90000" bIns="45000"/>
          <a:lstStyle/>
          <a:p>
            <a:pPr>
              <a:lnSpc>
                <a:spcPct val="93000"/>
              </a:lnSpc>
            </a:pP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Angular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– Data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Binding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(segue)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Proviamo ora un esempio dell'uso della condizione IF - ELSE.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Esempio: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import { Component } from '@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angular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/core';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@Component({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selector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: '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app-root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',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templateUrl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: './app.component.html',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styleUrls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: ['./app.component.css']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})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export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class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AppComponent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{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title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'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Angular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6 Project!';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//array of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months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.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months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["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January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", "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February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", "March", "April",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        "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May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", "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June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", "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July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", "August", "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September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",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        "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October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", "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November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", "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December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"];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isavailable</a:t>
            </a:r>
            <a:r>
              <a:rPr lang="it-IT" sz="16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false;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9325080" y="59760"/>
            <a:ext cx="28112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– Data Binding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928425" y="471375"/>
            <a:ext cx="7350120" cy="4891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5800" rIns="90000" bIns="45000"/>
          <a:lstStyle/>
          <a:p>
            <a:pPr>
              <a:lnSpc>
                <a:spcPct val="93000"/>
              </a:lnSpc>
            </a:pPr>
            <a:r>
              <a:rPr lang="it-IT" sz="14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Angular</a:t>
            </a:r>
            <a:r>
              <a:rPr lang="it-IT" sz="1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– Data </a:t>
            </a:r>
            <a:r>
              <a:rPr lang="it-IT" sz="14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Binding</a:t>
            </a:r>
            <a:r>
              <a:rPr lang="it-IT" sz="1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(segue)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4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 questo caso, abbiamo impostato </a:t>
            </a:r>
            <a:r>
              <a:rPr lang="it-IT" sz="14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isavailable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 </a:t>
            </a:r>
            <a:r>
              <a:rPr lang="it-IT" sz="1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false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Per utilizzare la condizione </a:t>
            </a:r>
            <a:r>
              <a:rPr lang="it-IT" sz="1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else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è necessario creare un </a:t>
            </a:r>
            <a:r>
              <a:rPr lang="it-IT" sz="14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ng-template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come segue: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4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&lt;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ng-template</a:t>
            </a:r>
            <a:r>
              <a:rPr lang="it-IT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#condition1&gt;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Condition</a:t>
            </a:r>
            <a:r>
              <a:rPr lang="it-IT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is</a:t>
            </a:r>
            <a:r>
              <a:rPr lang="it-IT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invalid</a:t>
            </a:r>
            <a:r>
              <a:rPr lang="it-IT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&lt;/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ng-template</a:t>
            </a:r>
            <a:r>
              <a:rPr lang="it-IT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&gt;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endParaRPr lang="it-IT" sz="14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Il codice completo è il seguente: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4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&lt;!--The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content</a:t>
            </a:r>
            <a:r>
              <a:rPr lang="it-IT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below</a:t>
            </a:r>
            <a:r>
              <a:rPr lang="it-IT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is</a:t>
            </a:r>
            <a:r>
              <a:rPr lang="it-IT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only</a:t>
            </a:r>
            <a:r>
              <a:rPr lang="it-IT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a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placeholder</a:t>
            </a:r>
            <a:r>
              <a:rPr lang="it-IT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and can be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replaced</a:t>
            </a:r>
            <a:r>
              <a:rPr lang="it-IT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.--&gt;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&lt;div style = "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text-align:center</a:t>
            </a:r>
            <a:r>
              <a:rPr lang="it-IT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"&gt;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&lt;h1&gt;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  Welcome to {{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title</a:t>
            </a:r>
            <a:r>
              <a:rPr lang="it-IT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}}.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&lt;/h1&gt;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&lt;/div&gt;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&lt;div&gt;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Months</a:t>
            </a:r>
            <a:r>
              <a:rPr lang="it-IT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: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&lt;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select</a:t>
            </a:r>
            <a:r>
              <a:rPr lang="it-IT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&gt;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  &lt;option *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ngFor</a:t>
            </a:r>
            <a:r>
              <a:rPr lang="it-IT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="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let</a:t>
            </a:r>
            <a:r>
              <a:rPr lang="it-IT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i of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months</a:t>
            </a:r>
            <a:r>
              <a:rPr lang="it-IT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"&gt;{{i}}&lt;/option&gt;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&lt;/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select</a:t>
            </a:r>
            <a:r>
              <a:rPr lang="it-IT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&gt;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&lt;/div&gt;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&lt;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br</a:t>
            </a:r>
            <a:r>
              <a:rPr lang="it-IT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/&gt;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&lt;div&gt;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lang="it-IT" sz="1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&lt;</a:t>
            </a:r>
            <a:r>
              <a:rPr lang="it-IT" sz="14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span</a:t>
            </a:r>
            <a:r>
              <a:rPr lang="it-IT" sz="1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*</a:t>
            </a:r>
            <a:r>
              <a:rPr lang="it-IT" sz="14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ngIf</a:t>
            </a:r>
            <a:r>
              <a:rPr lang="it-IT" sz="1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"</a:t>
            </a:r>
            <a:r>
              <a:rPr lang="it-IT" sz="14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isavailable</a:t>
            </a:r>
            <a:r>
              <a:rPr lang="it-IT" sz="1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; else condition1"&gt;</a:t>
            </a:r>
            <a:r>
              <a:rPr lang="it-IT" sz="14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Condition</a:t>
            </a:r>
            <a:r>
              <a:rPr lang="it-IT" sz="1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it-IT" sz="14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is</a:t>
            </a:r>
            <a:r>
              <a:rPr lang="it-IT" sz="1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it-IT" sz="14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valid</a:t>
            </a:r>
            <a:r>
              <a:rPr lang="it-IT" sz="1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.&lt;/</a:t>
            </a:r>
            <a:r>
              <a:rPr lang="it-IT" sz="14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span</a:t>
            </a:r>
            <a:r>
              <a:rPr lang="it-IT" sz="1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&gt;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&lt;</a:t>
            </a:r>
            <a:r>
              <a:rPr lang="it-IT" sz="14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ng-template</a:t>
            </a:r>
            <a:r>
              <a:rPr lang="it-IT" sz="1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#condition1&gt;</a:t>
            </a:r>
            <a:r>
              <a:rPr lang="it-IT" sz="14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Condition</a:t>
            </a:r>
            <a:r>
              <a:rPr lang="it-IT" sz="1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it-IT" sz="14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is</a:t>
            </a:r>
            <a:r>
              <a:rPr lang="it-IT" sz="1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it-IT" sz="14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invalid</a:t>
            </a:r>
            <a:r>
              <a:rPr lang="it-IT" sz="1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&lt;/</a:t>
            </a:r>
            <a:r>
              <a:rPr lang="it-IT" sz="14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ng-template</a:t>
            </a:r>
            <a:r>
              <a:rPr lang="it-IT" sz="1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&gt;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&lt;/div&gt;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4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L'istruzione </a:t>
            </a:r>
            <a:r>
              <a:rPr lang="it-IT" sz="14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If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è usata con la condizione </a:t>
            </a:r>
            <a:r>
              <a:rPr lang="it-IT" sz="1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else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e la variabile selezionata, nel nostro caso, è </a:t>
            </a:r>
            <a:r>
              <a:rPr lang="it-IT" sz="1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condition1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9325080" y="59760"/>
            <a:ext cx="28112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– Data Binding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837360" y="705120"/>
            <a:ext cx="7350120" cy="770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5800" rIns="90000" bIns="45000"/>
          <a:lstStyle/>
          <a:p>
            <a:pPr>
              <a:lnSpc>
                <a:spcPct val="93000"/>
              </a:lnSpc>
            </a:pPr>
            <a:r>
              <a:rPr lang="it-IT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Angular – Data Binding (segue)</a:t>
            </a:r>
            <a:endParaRPr lang="it-IT" sz="1600" b="0" strike="noStrike" spc="-1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600" b="0" strike="noStrike" spc="-1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Alla stessa è assegnato un id da </a:t>
            </a:r>
            <a:r>
              <a:rPr lang="it-IT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ng-template</a:t>
            </a:r>
            <a:r>
              <a:rPr lang="it-IT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, e quando la variabile</a:t>
            </a:r>
            <a:r>
              <a:rPr lang="it-IT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 isavailable</a:t>
            </a:r>
            <a:r>
              <a:rPr lang="it-IT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 è pari a </a:t>
            </a:r>
            <a:r>
              <a:rPr lang="it-IT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false</a:t>
            </a:r>
            <a:r>
              <a:rPr lang="it-IT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 il testo "condition is invalid" è mostrato, come di seguito:</a:t>
            </a:r>
            <a:endParaRPr lang="it-IT" sz="1600" b="0" strike="noStrike" spc="-1">
              <a:latin typeface="Arial"/>
            </a:endParaRPr>
          </a:p>
        </p:txBody>
      </p:sp>
      <p:pic>
        <p:nvPicPr>
          <p:cNvPr id="173" name="Immagine 172"/>
          <p:cNvPicPr/>
          <p:nvPr/>
        </p:nvPicPr>
        <p:blipFill>
          <a:blip r:embed="rId2"/>
          <a:stretch/>
        </p:blipFill>
        <p:spPr>
          <a:xfrm>
            <a:off x="4079880" y="2665080"/>
            <a:ext cx="3836880" cy="2587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9325080" y="59760"/>
            <a:ext cx="28112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– Data Binding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1216425" y="716100"/>
            <a:ext cx="7350120" cy="3178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5800" rIns="90000" bIns="45000"/>
          <a:lstStyle/>
          <a:p>
            <a:pPr>
              <a:lnSpc>
                <a:spcPct val="93000"/>
              </a:lnSpc>
            </a:pPr>
            <a:r>
              <a:rPr lang="it-IT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Angular</a:t>
            </a:r>
            <a:r>
              <a:rPr lang="it-IT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– Data </a:t>
            </a:r>
            <a:r>
              <a:rPr lang="it-IT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Binding</a:t>
            </a:r>
            <a:r>
              <a:rPr lang="it-IT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(segue)</a:t>
            </a:r>
            <a:endParaRPr lang="it-IT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Vediamo ora l'uso della condizione IF –</a:t>
            </a:r>
            <a:r>
              <a:rPr lang="it-IT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THEN - ELSE</a:t>
            </a:r>
            <a:r>
              <a:rPr lang="it-I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lang="it-IT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import { Component } from '@</a:t>
            </a:r>
            <a:r>
              <a:rPr lang="it-IT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angular</a:t>
            </a:r>
            <a:r>
              <a:rPr lang="it-IT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/core';</a:t>
            </a:r>
            <a:endParaRPr lang="it-IT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@Component({</a:t>
            </a:r>
            <a:endParaRPr lang="it-IT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lang="it-IT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selector</a:t>
            </a:r>
            <a:r>
              <a:rPr lang="it-IT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: '</a:t>
            </a:r>
            <a:r>
              <a:rPr lang="it-IT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app-root</a:t>
            </a:r>
            <a:r>
              <a:rPr lang="it-IT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',</a:t>
            </a:r>
            <a:endParaRPr lang="it-IT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lang="it-IT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templateUrl</a:t>
            </a:r>
            <a:r>
              <a:rPr lang="it-IT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: './app.component.html',</a:t>
            </a:r>
            <a:endParaRPr lang="it-IT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lang="it-IT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styleUrls</a:t>
            </a:r>
            <a:r>
              <a:rPr lang="it-IT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: ['./app.component.css']</a:t>
            </a:r>
            <a:endParaRPr lang="it-IT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})</a:t>
            </a:r>
            <a:endParaRPr lang="it-IT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export </a:t>
            </a:r>
            <a:r>
              <a:rPr lang="it-IT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class</a:t>
            </a:r>
            <a:r>
              <a:rPr lang="it-IT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it-IT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AppComponent</a:t>
            </a:r>
            <a:r>
              <a:rPr lang="it-IT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{</a:t>
            </a:r>
            <a:endParaRPr lang="it-IT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lang="it-IT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title</a:t>
            </a:r>
            <a:r>
              <a:rPr lang="it-IT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'</a:t>
            </a:r>
            <a:r>
              <a:rPr lang="it-IT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Angular</a:t>
            </a:r>
            <a:r>
              <a:rPr lang="it-IT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6 Project!';</a:t>
            </a:r>
            <a:endParaRPr lang="it-IT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//array of </a:t>
            </a:r>
            <a:r>
              <a:rPr lang="it-IT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months</a:t>
            </a:r>
            <a:r>
              <a:rPr lang="it-IT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.</a:t>
            </a:r>
            <a:endParaRPr lang="it-IT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lang="it-IT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months</a:t>
            </a:r>
            <a:r>
              <a:rPr lang="it-IT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["</a:t>
            </a:r>
            <a:r>
              <a:rPr lang="it-IT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January</a:t>
            </a:r>
            <a:r>
              <a:rPr lang="it-IT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", "</a:t>
            </a:r>
            <a:r>
              <a:rPr lang="it-IT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February</a:t>
            </a:r>
            <a:r>
              <a:rPr lang="it-IT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", "March", "April",</a:t>
            </a:r>
            <a:endParaRPr lang="it-IT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        "</a:t>
            </a:r>
            <a:r>
              <a:rPr lang="it-IT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May</a:t>
            </a:r>
            <a:r>
              <a:rPr lang="it-IT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", "</a:t>
            </a:r>
            <a:r>
              <a:rPr lang="it-IT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June</a:t>
            </a:r>
            <a:r>
              <a:rPr lang="it-IT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", "</a:t>
            </a:r>
            <a:r>
              <a:rPr lang="it-IT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July</a:t>
            </a:r>
            <a:r>
              <a:rPr lang="it-IT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", "August", "</a:t>
            </a:r>
            <a:r>
              <a:rPr lang="it-IT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September</a:t>
            </a:r>
            <a:r>
              <a:rPr lang="it-IT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",</a:t>
            </a:r>
            <a:endParaRPr lang="it-IT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        "</a:t>
            </a:r>
            <a:r>
              <a:rPr lang="it-IT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October</a:t>
            </a:r>
            <a:r>
              <a:rPr lang="it-IT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", "</a:t>
            </a:r>
            <a:r>
              <a:rPr lang="it-IT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November</a:t>
            </a:r>
            <a:r>
              <a:rPr lang="it-IT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", "</a:t>
            </a:r>
            <a:r>
              <a:rPr lang="it-IT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December</a:t>
            </a:r>
            <a:r>
              <a:rPr lang="it-IT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"];</a:t>
            </a:r>
            <a:endParaRPr lang="it-IT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lang="it-IT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isavailable</a:t>
            </a:r>
            <a:r>
              <a:rPr lang="it-IT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</a:t>
            </a:r>
            <a:r>
              <a:rPr lang="it-IT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true</a:t>
            </a:r>
            <a:r>
              <a:rPr lang="it-IT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;</a:t>
            </a:r>
            <a:endParaRPr lang="it-IT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it-IT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9325080" y="59760"/>
            <a:ext cx="28112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– Data Binding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824940" y="427125"/>
            <a:ext cx="8790120" cy="4038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5800" rIns="90000" bIns="45000"/>
          <a:lstStyle/>
          <a:p>
            <a:pPr>
              <a:lnSpc>
                <a:spcPct val="93000"/>
              </a:lnSpc>
            </a:pP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Angular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– Data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Binding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(segue)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Ora abbiamo impostato la variabile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isavailable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true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 Nel file 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.html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la condizione è scritta nel seguente modo: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&lt;!--The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content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below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is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only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a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placeholder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and can be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replaced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.--&gt;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&lt;div style = "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text-align:center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"&gt;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&lt;h1&gt;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Welcome to {{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title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}}.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&lt;/h1&gt;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&lt;/div&gt;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&lt;div&gt;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Months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: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&lt;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select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&gt;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  &lt;option *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ngFor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"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let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i of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months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"&gt;{{i}}&lt;/option&gt;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&lt;/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select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&gt;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&lt;/div&gt;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&lt;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br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/&gt;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&lt;div&gt;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lang="it-IT" sz="16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&lt;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span</a:t>
            </a:r>
            <a:r>
              <a:rPr lang="it-IT" sz="16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*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ngIf</a:t>
            </a:r>
            <a:r>
              <a:rPr lang="it-IT" sz="16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"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isavailable</a:t>
            </a:r>
            <a:r>
              <a:rPr lang="it-IT" sz="16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;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then</a:t>
            </a:r>
            <a:r>
              <a:rPr lang="it-IT" sz="16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condition1 else condition2"&gt;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Condition</a:t>
            </a:r>
            <a:r>
              <a:rPr lang="it-IT" sz="16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is</a:t>
            </a:r>
            <a:r>
              <a:rPr lang="it-IT" sz="16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valid</a:t>
            </a:r>
            <a:r>
              <a:rPr lang="it-IT" sz="16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.&lt;/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span</a:t>
            </a:r>
            <a:r>
              <a:rPr lang="it-IT" sz="16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&gt;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&lt;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ng-template</a:t>
            </a:r>
            <a:r>
              <a:rPr lang="it-IT" sz="16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#condition1&gt;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Condition</a:t>
            </a:r>
            <a:r>
              <a:rPr lang="it-IT" sz="16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is</a:t>
            </a:r>
            <a:r>
              <a:rPr lang="it-IT" sz="16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valid</a:t>
            </a:r>
            <a:r>
              <a:rPr lang="it-IT" sz="16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&lt;/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ng-template</a:t>
            </a:r>
            <a:r>
              <a:rPr lang="it-IT" sz="16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&gt;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&lt;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ng-template</a:t>
            </a:r>
            <a:r>
              <a:rPr lang="it-IT" sz="16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#condition2&gt;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Condition</a:t>
            </a:r>
            <a:r>
              <a:rPr lang="it-IT" sz="16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is</a:t>
            </a:r>
            <a:r>
              <a:rPr lang="it-IT" sz="16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invalid</a:t>
            </a:r>
            <a:r>
              <a:rPr lang="it-IT" sz="16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&lt;/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ng-template</a:t>
            </a:r>
            <a:r>
              <a:rPr lang="it-IT" sz="16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&gt;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&lt;/div&gt;</a:t>
            </a:r>
            <a:endParaRPr lang="it-IT" sz="1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9325080" y="59760"/>
            <a:ext cx="28112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– Data Binding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566640" y="494955"/>
            <a:ext cx="7350120" cy="770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5800" rIns="90000" bIns="45000"/>
          <a:lstStyle/>
          <a:p>
            <a:pPr>
              <a:lnSpc>
                <a:spcPct val="93000"/>
              </a:lnSpc>
            </a:pP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Angular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– Data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Binding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(segue)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Se la variabile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isavailable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è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true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then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condition1, 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else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condition2. Ora, i due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template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sono creati con id 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#condition1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e 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#condition2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 Vediamo come appare il tutto nel browser:</a:t>
            </a:r>
            <a:endParaRPr lang="it-IT" sz="1600" b="0" strike="noStrike" spc="-1" dirty="0">
              <a:latin typeface="Arial"/>
            </a:endParaRPr>
          </a:p>
        </p:txBody>
      </p:sp>
      <p:pic>
        <p:nvPicPr>
          <p:cNvPr id="180" name="Immagine 179"/>
          <p:cNvPicPr/>
          <p:nvPr/>
        </p:nvPicPr>
        <p:blipFill>
          <a:blip r:embed="rId2"/>
          <a:stretch/>
        </p:blipFill>
        <p:spPr>
          <a:xfrm>
            <a:off x="4032000" y="2521440"/>
            <a:ext cx="3836880" cy="2587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7416000" y="72000"/>
            <a:ext cx="450612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– Impostazione dell’ambiente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1442228" y="542719"/>
            <a:ext cx="8709120" cy="3844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5800" rIns="90000" bIns="45000"/>
          <a:lstStyle/>
          <a:p>
            <a:pPr marL="215640" indent="-212400">
              <a:lnSpc>
                <a:spcPct val="93000"/>
              </a:lnSpc>
            </a:pPr>
            <a:r>
              <a:rPr lang="it-IT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Angular - Impostazione dell'ambiente</a:t>
            </a:r>
            <a:endParaRPr lang="it-IT" b="0" strike="noStrike" spc="-1" dirty="0">
              <a:latin typeface="Arial"/>
            </a:endParaRPr>
          </a:p>
          <a:p>
            <a:pPr marL="215640" indent="-212400">
              <a:lnSpc>
                <a:spcPct val="93000"/>
              </a:lnSpc>
            </a:pPr>
            <a:endParaRPr lang="it-IT" b="0" strike="noStrike" spc="-1" dirty="0">
              <a:latin typeface="Arial"/>
            </a:endParaRPr>
          </a:p>
          <a:p>
            <a:pPr marL="215640" indent="-212400">
              <a:lnSpc>
                <a:spcPct val="93000"/>
              </a:lnSpc>
            </a:pPr>
            <a:r>
              <a:rPr lang="it-I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Vedremo come impostare l'ambiente per Angular 6 o successivi, in particolare è necessario installare:</a:t>
            </a:r>
            <a:endParaRPr lang="it-IT" b="0" strike="noStrike" spc="-1" dirty="0">
              <a:latin typeface="Arial"/>
            </a:endParaRPr>
          </a:p>
          <a:p>
            <a:pPr marL="215640" indent="-212400">
              <a:lnSpc>
                <a:spcPct val="93000"/>
              </a:lnSpc>
            </a:pPr>
            <a:endParaRPr lang="it-IT" b="0" strike="noStrike" spc="-1" dirty="0">
              <a:latin typeface="Arial"/>
            </a:endParaRPr>
          </a:p>
          <a:p>
            <a:pPr marL="215640" indent="-21240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Nodejs</a:t>
            </a:r>
            <a:endParaRPr lang="it-IT" b="0" strike="noStrike" spc="-1" dirty="0">
              <a:latin typeface="Arial"/>
            </a:endParaRPr>
          </a:p>
          <a:p>
            <a:pPr marL="215640" indent="-21240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Npm</a:t>
            </a:r>
            <a:endParaRPr lang="it-IT" b="0" strike="noStrike" spc="-1" dirty="0">
              <a:latin typeface="Arial"/>
            </a:endParaRPr>
          </a:p>
          <a:p>
            <a:pPr marL="215640" indent="-21240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Angular CLI</a:t>
            </a:r>
            <a:endParaRPr lang="it-IT" b="0" strike="noStrike" spc="-1" dirty="0">
              <a:latin typeface="Arial"/>
            </a:endParaRPr>
          </a:p>
          <a:p>
            <a:pPr marL="215640" indent="-21240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Un qualsiasi IDE per la scrittura del codice.</a:t>
            </a:r>
            <a:endParaRPr lang="it-IT" b="0" strike="noStrike" spc="-1" dirty="0">
              <a:latin typeface="Arial"/>
            </a:endParaRPr>
          </a:p>
          <a:p>
            <a:pPr marL="215640" indent="-212400">
              <a:lnSpc>
                <a:spcPct val="93000"/>
              </a:lnSpc>
            </a:pPr>
            <a:endParaRPr lang="it-IT" b="0" strike="noStrike" spc="-1" dirty="0">
              <a:latin typeface="Arial"/>
            </a:endParaRPr>
          </a:p>
          <a:p>
            <a:pPr marL="215640" indent="-212400">
              <a:lnSpc>
                <a:spcPct val="93000"/>
              </a:lnSpc>
            </a:pPr>
            <a:r>
              <a:rPr lang="it-IT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Nodejs</a:t>
            </a:r>
            <a:r>
              <a:rPr lang="it-I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deve essere la versione &gt;= 8.11, npm deve essere la versione &gt;= 5.6.</a:t>
            </a:r>
            <a:endParaRPr lang="it-IT" b="0" strike="noStrike" spc="-1" dirty="0">
              <a:latin typeface="Arial"/>
            </a:endParaRPr>
          </a:p>
          <a:p>
            <a:pPr marL="215640" indent="-212400">
              <a:lnSpc>
                <a:spcPct val="93000"/>
              </a:lnSpc>
            </a:pPr>
            <a:endParaRPr lang="it-IT" b="0" strike="noStrike" spc="-1" dirty="0">
              <a:latin typeface="Arial"/>
            </a:endParaRPr>
          </a:p>
          <a:p>
            <a:pPr marL="215640" indent="-212400">
              <a:lnSpc>
                <a:spcPct val="93000"/>
              </a:lnSpc>
            </a:pPr>
            <a:r>
              <a:rPr lang="it-IT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Nodejs</a:t>
            </a:r>
            <a:endParaRPr lang="it-IT" b="0" strike="noStrike" spc="-1" dirty="0">
              <a:latin typeface="Arial"/>
            </a:endParaRPr>
          </a:p>
          <a:p>
            <a:pPr marL="215640" indent="-212400">
              <a:lnSpc>
                <a:spcPct val="93000"/>
              </a:lnSpc>
            </a:pPr>
            <a:r>
              <a:rPr lang="it-I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Per verificare se </a:t>
            </a:r>
            <a:r>
              <a:rPr lang="it-IT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nodejs</a:t>
            </a:r>
            <a:r>
              <a:rPr lang="it-I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è installato sul proprio sistema, digitare </a:t>
            </a:r>
            <a:r>
              <a:rPr lang="it-IT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node</a:t>
            </a:r>
            <a:r>
              <a:rPr lang="it-I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-v nel terminale. Questo mostrerà la versione di </a:t>
            </a:r>
            <a:r>
              <a:rPr lang="it-IT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nodejs</a:t>
            </a:r>
            <a:r>
              <a:rPr lang="it-I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installata.</a:t>
            </a:r>
            <a:endParaRPr lang="it-IT" b="0" strike="noStrike" spc="-1" dirty="0">
              <a:latin typeface="Arial"/>
            </a:endParaRPr>
          </a:p>
          <a:p>
            <a:pPr marL="215640" indent="-212400">
              <a:lnSpc>
                <a:spcPct val="93000"/>
              </a:lnSpc>
            </a:pPr>
            <a:endParaRPr lang="it-IT" b="0" strike="noStrike" spc="-1" dirty="0">
              <a:latin typeface="Arial"/>
            </a:endParaRPr>
          </a:p>
          <a:p>
            <a:pPr marL="215640" indent="-212400">
              <a:lnSpc>
                <a:spcPct val="94000"/>
              </a:lnSpc>
            </a:pPr>
            <a:r>
              <a:rPr lang="it-IT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C:\&gt;node -v</a:t>
            </a:r>
            <a:endParaRPr lang="it-IT" b="0" strike="noStrike" spc="-1" dirty="0">
              <a:latin typeface="Arial"/>
            </a:endParaRPr>
          </a:p>
          <a:p>
            <a:pPr marL="215640" indent="-212400">
              <a:lnSpc>
                <a:spcPct val="94000"/>
              </a:lnSpc>
            </a:pPr>
            <a:r>
              <a:rPr lang="it-IT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v8.11.3</a:t>
            </a:r>
            <a:endParaRPr lang="it-IT" b="0" strike="noStrike" spc="-1" dirty="0">
              <a:latin typeface="Arial"/>
            </a:endParaRPr>
          </a:p>
          <a:p>
            <a:pPr marL="215640" indent="-212400">
              <a:lnSpc>
                <a:spcPct val="93000"/>
              </a:lnSpc>
            </a:pPr>
            <a:endParaRPr lang="it-IT" b="0" strike="noStrike" spc="-1" dirty="0">
              <a:latin typeface="Arial"/>
            </a:endParaRPr>
          </a:p>
          <a:p>
            <a:pPr marL="215640" indent="-212400">
              <a:lnSpc>
                <a:spcPct val="93000"/>
              </a:lnSpc>
            </a:pPr>
            <a:r>
              <a:rPr lang="it-I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Se viene mostrato un messaggio di errore è necessario installare </a:t>
            </a:r>
            <a:r>
              <a:rPr lang="it-IT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nodejs</a:t>
            </a:r>
            <a:r>
              <a:rPr lang="it-I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sul proprio sistema.</a:t>
            </a:r>
            <a:endParaRPr lang="it-IT" b="0" strike="noStrike" spc="-1" dirty="0">
              <a:latin typeface="Arial"/>
            </a:endParaRPr>
          </a:p>
          <a:p>
            <a:pPr marL="215640" indent="-212400">
              <a:lnSpc>
                <a:spcPct val="93000"/>
              </a:lnSpc>
            </a:pPr>
            <a:r>
              <a:rPr lang="it-I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Per installare </a:t>
            </a:r>
            <a:r>
              <a:rPr lang="it-IT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nodejs</a:t>
            </a:r>
            <a:r>
              <a:rPr lang="it-I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andare alla pagina </a:t>
            </a:r>
            <a:r>
              <a:rPr lang="it-IT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https://nodejs.org/en/download/</a:t>
            </a:r>
            <a:r>
              <a:rPr lang="it-I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ed installare la versione adatta al proprio sistema.</a:t>
            </a:r>
            <a:endParaRPr lang="it-IT" b="0" strike="noStrike" spc="-1" dirty="0">
              <a:latin typeface="Arial"/>
            </a:endParaRPr>
          </a:p>
          <a:p>
            <a:pPr marL="215640" indent="-212400">
              <a:lnSpc>
                <a:spcPct val="93000"/>
              </a:lnSpc>
            </a:pPr>
            <a:endParaRPr lang="it-IT" b="0" strike="noStrike" spc="-1" dirty="0">
              <a:latin typeface="Arial"/>
            </a:endParaRPr>
          </a:p>
          <a:p>
            <a:pPr marL="215640" indent="-212400">
              <a:lnSpc>
                <a:spcPct val="93000"/>
              </a:lnSpc>
            </a:pPr>
            <a:endParaRPr lang="it-IT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9270720" y="59760"/>
            <a:ext cx="291960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– Event Binding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225360" y="792000"/>
            <a:ext cx="9006120" cy="498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In questo capitolo, discuteremo come funziona la cattura degli eventi in Angular.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Quando un utente interagisce con un'applicazione con pressioni di tasti, click o movimenti del mouse, viene generato un evento.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Gestendo questi eventi è possibile eseguire delle azioni.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Consideriamo un esempio per meglio comprendere.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&lt;!--The content below is only a placeholder and can be replaced.--&gt;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&lt;div style = "text-align:center"&gt;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&lt;h1&gt;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   Welcome to {{title}}.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&lt;/h1&gt;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&lt;/div&gt;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&lt;div&gt; Months :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&lt;select&gt;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   &lt;option *ngFor = "let i of months"&gt;{{i}}&lt;/option&gt;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&lt;/select&gt;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&lt;/div&gt;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&lt;br/&gt;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&lt;div&gt;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&lt;span *ngIf = "isavailable; then condition1 else condition2"&gt;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   Condition is valid.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&lt;/span&gt;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&lt;ng-template #condition1&gt;Condition is valid&lt;/ng-template&gt;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&lt;ng-template #condition2&gt;Condition is invalid&lt;/ng-template&gt;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FreeMono"/>
                <a:ea typeface="DejaVu Sans"/>
              </a:rPr>
              <a:t>&lt;/div&gt;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1" strike="noStrike" spc="-1">
                <a:solidFill>
                  <a:srgbClr val="000000"/>
                </a:solidFill>
                <a:latin typeface="FreeMono"/>
                <a:ea typeface="DejaVu Sans"/>
              </a:rPr>
              <a:t>&lt;button (click)="myClickFunction($event)"&gt;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1" strike="noStrike" spc="-1">
                <a:solidFill>
                  <a:srgbClr val="000000"/>
                </a:solidFill>
                <a:latin typeface="FreeMono"/>
                <a:ea typeface="DejaVu Sans"/>
              </a:rPr>
              <a:t>   Click Me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1" strike="noStrike" spc="-1">
                <a:solidFill>
                  <a:srgbClr val="000000"/>
                </a:solidFill>
                <a:latin typeface="FreeMono"/>
                <a:ea typeface="DejaVu Sans"/>
              </a:rPr>
              <a:t>&lt;/button&gt;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Nel file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app.component.html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abbiamo definito un bottone a cui abbiamo aggiunto una funzione da richiamare per l'evento di click.</a:t>
            </a:r>
            <a:endParaRPr lang="it-IT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9270720" y="59760"/>
            <a:ext cx="291960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– Event Binding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326445" y="436650"/>
            <a:ext cx="11424600" cy="445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Di seguito la sintassi per definire un bottone ed aggiungere ad esso una funzione.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(click)="</a:t>
            </a:r>
            <a:r>
              <a:rPr lang="it-IT" sz="14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myClickFunction</a:t>
            </a:r>
            <a:r>
              <a:rPr lang="it-IT" sz="14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($</a:t>
            </a:r>
            <a:r>
              <a:rPr lang="it-IT" sz="14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event</a:t>
            </a:r>
            <a:r>
              <a:rPr lang="it-IT" sz="14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)"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La funzione è definita ne file </a:t>
            </a:r>
            <a:r>
              <a:rPr lang="it-IT" sz="1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import { Component } from '@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angular</a:t>
            </a: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/core';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@Component({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selector</a:t>
            </a: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: '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app-root</a:t>
            </a: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',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templateUrl</a:t>
            </a: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: './app.component.html',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styleUrls</a:t>
            </a: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: ['./app.component.css']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})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export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class</a:t>
            </a: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AppComponent</a:t>
            </a: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{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title</a:t>
            </a: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= '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Angular</a:t>
            </a: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6 Project!';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//array of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months</a:t>
            </a: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.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months</a:t>
            </a: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= ["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January</a:t>
            </a: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", "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Feburary</a:t>
            </a: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", "March", "April",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         "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May</a:t>
            </a: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", "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June</a:t>
            </a: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", "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July</a:t>
            </a: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", "August", "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September</a:t>
            </a: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",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         "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October</a:t>
            </a: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", "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November</a:t>
            </a: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", "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December</a:t>
            </a: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"];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isavailable</a:t>
            </a: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=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true</a:t>
            </a: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;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lang="it-IT" sz="14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myClickFunction</a:t>
            </a:r>
            <a:r>
              <a:rPr lang="it-IT" sz="14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(</a:t>
            </a:r>
            <a:r>
              <a:rPr lang="it-IT" sz="14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event</a:t>
            </a:r>
            <a:r>
              <a:rPr lang="it-IT" sz="14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) { 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   // è stato aggiunto console.log che mostrerà i dettagli dell'evento nel browser a seguito della pressione del bottone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lang="it-IT" sz="14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alert</a:t>
            </a:r>
            <a:r>
              <a:rPr lang="it-IT" sz="14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("Button </a:t>
            </a:r>
            <a:r>
              <a:rPr lang="it-IT" sz="14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is</a:t>
            </a:r>
            <a:r>
              <a:rPr lang="it-IT" sz="14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lang="it-IT" sz="14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clicked</a:t>
            </a:r>
            <a:r>
              <a:rPr lang="it-IT" sz="14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");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   console.log(</a:t>
            </a:r>
            <a:r>
              <a:rPr lang="it-IT" sz="14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event</a:t>
            </a:r>
            <a:r>
              <a:rPr lang="it-IT" sz="14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);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}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lang="it-IT" sz="1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9270720" y="59760"/>
            <a:ext cx="291960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– Event Binding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" name="CustomShape 3"/>
          <p:cNvSpPr/>
          <p:nvPr/>
        </p:nvSpPr>
        <p:spPr>
          <a:xfrm>
            <a:off x="328350" y="801825"/>
            <a:ext cx="10868760" cy="76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 seguito della pressione del bottone, il controllo passerà alla funzione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myClickFunction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e una finestra di dialogo apparirà,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tale dialogo mostrerà che il bottone è stato premuto come mostrato nello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screenshot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di seguito:</a:t>
            </a:r>
            <a:endParaRPr lang="it-IT" sz="1600" b="0" strike="noStrike" spc="-1" dirty="0">
              <a:latin typeface="Arial"/>
            </a:endParaRPr>
          </a:p>
        </p:txBody>
      </p:sp>
      <p:pic>
        <p:nvPicPr>
          <p:cNvPr id="188" name="Immagine 187"/>
          <p:cNvPicPr/>
          <p:nvPr/>
        </p:nvPicPr>
        <p:blipFill>
          <a:blip r:embed="rId2"/>
          <a:stretch/>
        </p:blipFill>
        <p:spPr>
          <a:xfrm>
            <a:off x="4187160" y="2808000"/>
            <a:ext cx="3814200" cy="2800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9270720" y="59760"/>
            <a:ext cx="291960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– Event Binding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3"/>
          <p:cNvSpPr/>
          <p:nvPr/>
        </p:nvSpPr>
        <p:spPr>
          <a:xfrm>
            <a:off x="524175" y="240480"/>
            <a:ext cx="8636760" cy="460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Aggiungiamo ora l'evento di cambiamento per il menù a cascata.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 seguenti linee di codice in </a:t>
            </a:r>
            <a:r>
              <a:rPr lang="it-IT" sz="1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app.component.html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permettono il rilevamento dell'evento di cambio: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&lt;!--The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content</a:t>
            </a: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below</a:t>
            </a: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is</a:t>
            </a: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only</a:t>
            </a: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a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placeholder</a:t>
            </a: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and can be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replaced</a:t>
            </a: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.--&gt;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&lt;div style = "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text-align:center</a:t>
            </a: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"&gt;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&lt;h1&gt;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   Welcome to {{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title</a:t>
            </a: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}}.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&lt;/h1&gt;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&lt;/div&gt;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&lt;div&gt;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Months</a:t>
            </a: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: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lang="it-IT" sz="14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&lt;</a:t>
            </a:r>
            <a:r>
              <a:rPr lang="it-IT" sz="14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select</a:t>
            </a:r>
            <a:r>
              <a:rPr lang="it-IT" sz="14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(</a:t>
            </a:r>
            <a:r>
              <a:rPr lang="it-IT" sz="14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change</a:t>
            </a:r>
            <a:r>
              <a:rPr lang="it-IT" sz="14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) = "</a:t>
            </a:r>
            <a:r>
              <a:rPr lang="it-IT" sz="14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changemonths</a:t>
            </a:r>
            <a:r>
              <a:rPr lang="it-IT" sz="14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($</a:t>
            </a:r>
            <a:r>
              <a:rPr lang="it-IT" sz="14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event</a:t>
            </a:r>
            <a:r>
              <a:rPr lang="it-IT" sz="14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)"&gt;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   &lt;option *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ngFor</a:t>
            </a: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= "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let</a:t>
            </a: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i of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months</a:t>
            </a: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"&gt;{{i}}&lt;/option&gt;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&lt;/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select</a:t>
            </a: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&gt;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&lt;/div&gt;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&lt;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br</a:t>
            </a: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/&gt;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&lt;div&gt;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&lt;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span</a:t>
            </a: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*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ngIf</a:t>
            </a: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= "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isavailable</a:t>
            </a: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;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then</a:t>
            </a: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condition1 else condition2"&gt;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Condition</a:t>
            </a: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is</a:t>
            </a: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valid</a:t>
            </a: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.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&lt;/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span</a:t>
            </a: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&gt;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&lt;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ng-template</a:t>
            </a: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#condition1&gt;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Condition</a:t>
            </a: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is</a:t>
            </a: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valid</a:t>
            </a: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&lt;/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ng-template</a:t>
            </a: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&gt;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&lt;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ng-template</a:t>
            </a: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#condition2&gt;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Condition</a:t>
            </a: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is</a:t>
            </a: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invalid</a:t>
            </a: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&lt;/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ng-template</a:t>
            </a: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&gt;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&lt;/div&gt;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&lt;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button</a:t>
            </a: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(click) = "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myClickFunction</a:t>
            </a: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($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event</a:t>
            </a: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)"&gt;Click Me&lt;/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button</a:t>
            </a: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&gt;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9270720" y="59760"/>
            <a:ext cx="291960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– Event Binding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CustomShape 3"/>
          <p:cNvSpPr/>
          <p:nvPr/>
        </p:nvSpPr>
        <p:spPr>
          <a:xfrm>
            <a:off x="784425" y="226230"/>
            <a:ext cx="7700760" cy="439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La relativa funzione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changemonths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è dichiarata nel file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app.component.ts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import { Component } from '@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angular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/core';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@Component({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selector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: '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app-root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',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templateUrl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: './app.component.html',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styleUrls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: ['./app.component.css']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})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export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class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AppComponent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{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title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= '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Angular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6 Project!';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//array of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months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.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months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= ["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January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", "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Feburary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", "March", "April",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         "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May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", "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June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", "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July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", "August", "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September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",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         "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October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", "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November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", "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December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"];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isavailable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=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true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myClickFunction</a:t>
            </a: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(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event</a:t>
            </a: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) {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alert</a:t>
            </a: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("Button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is</a:t>
            </a: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clicked</a:t>
            </a: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");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   console.log(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event</a:t>
            </a: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);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}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lang="it-IT" sz="14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changemonths</a:t>
            </a:r>
            <a:r>
              <a:rPr lang="it-IT" sz="14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(</a:t>
            </a:r>
            <a:r>
              <a:rPr lang="it-IT" sz="14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event</a:t>
            </a:r>
            <a:r>
              <a:rPr lang="it-IT" sz="14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) {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   console.log("</a:t>
            </a:r>
            <a:r>
              <a:rPr lang="it-IT" sz="14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Changed</a:t>
            </a:r>
            <a:r>
              <a:rPr lang="it-IT" sz="14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lang="it-IT" sz="14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month</a:t>
            </a:r>
            <a:r>
              <a:rPr lang="it-IT" sz="14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from the </a:t>
            </a:r>
            <a:r>
              <a:rPr lang="it-IT" sz="14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Dropdown</a:t>
            </a:r>
            <a:r>
              <a:rPr lang="it-IT" sz="14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");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   console.log(</a:t>
            </a:r>
            <a:r>
              <a:rPr lang="it-IT" sz="14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event</a:t>
            </a:r>
            <a:r>
              <a:rPr lang="it-IT" sz="14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);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}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lang="it-IT" sz="1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9270720" y="59760"/>
            <a:ext cx="291960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– Event Binding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CustomShape 3"/>
          <p:cNvSpPr/>
          <p:nvPr/>
        </p:nvSpPr>
        <p:spPr>
          <a:xfrm>
            <a:off x="533700" y="867600"/>
            <a:ext cx="9356760" cy="42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In concomitanza con l'evento verrà mostrato il messaggio in console "Changed month from the Dropdown". Come mostrato:</a:t>
            </a:r>
            <a:endParaRPr lang="it-IT" sz="1600" b="0" strike="noStrike" spc="-1">
              <a:latin typeface="Arial"/>
            </a:endParaRPr>
          </a:p>
        </p:txBody>
      </p:sp>
      <p:pic>
        <p:nvPicPr>
          <p:cNvPr id="198" name="Immagine 197"/>
          <p:cNvPicPr/>
          <p:nvPr/>
        </p:nvPicPr>
        <p:blipFill>
          <a:blip r:embed="rId2"/>
          <a:stretch/>
        </p:blipFill>
        <p:spPr>
          <a:xfrm>
            <a:off x="3695400" y="2017800"/>
            <a:ext cx="4798080" cy="352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9270720" y="59760"/>
            <a:ext cx="291960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– Event Binding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3"/>
          <p:cNvSpPr/>
          <p:nvPr/>
        </p:nvSpPr>
        <p:spPr>
          <a:xfrm>
            <a:off x="812175" y="351900"/>
            <a:ext cx="7628760" cy="441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Aggiungiamo ora un messaggio di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alert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in </a:t>
            </a:r>
            <a:r>
              <a:rPr lang="it-IT" sz="14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app.component.ts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quando il valore del menù a cascata cambia come mostrato: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import { Component } from '@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angular</a:t>
            </a: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/core';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@Component({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selector</a:t>
            </a: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: 'app-root',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templateUrl</a:t>
            </a: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: './app.component.html',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styleUrls</a:t>
            </a: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: ['./app.component.css']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})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export class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AppComponent</a:t>
            </a: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{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title</a:t>
            </a: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= 'Angular 6 Project!';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//array of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months</a:t>
            </a: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.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months</a:t>
            </a: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= ["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January</a:t>
            </a: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", "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February</a:t>
            </a: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", "March", "April",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         "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May</a:t>
            </a: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", "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June</a:t>
            </a: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", "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July</a:t>
            </a: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", "August", "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September</a:t>
            </a: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",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         "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October</a:t>
            </a: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", "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November</a:t>
            </a: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", "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December</a:t>
            </a: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"];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isavailable</a:t>
            </a: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= true;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myClickFunction</a:t>
            </a: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(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event</a:t>
            </a: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) { 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alert</a:t>
            </a: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("Button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is</a:t>
            </a: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clicked</a:t>
            </a: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");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   console.log(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event</a:t>
            </a: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);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}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lang="it-IT" sz="14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changemonths</a:t>
            </a:r>
            <a:r>
              <a:rPr lang="it-IT" sz="14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(</a:t>
            </a:r>
            <a:r>
              <a:rPr lang="it-IT" sz="14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event</a:t>
            </a:r>
            <a:r>
              <a:rPr lang="it-IT" sz="14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) {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lang="it-IT" sz="14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alert</a:t>
            </a:r>
            <a:r>
              <a:rPr lang="it-IT" sz="14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("</a:t>
            </a:r>
            <a:r>
              <a:rPr lang="it-IT" sz="14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Changed</a:t>
            </a:r>
            <a:r>
              <a:rPr lang="it-IT" sz="14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lang="it-IT" sz="14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month</a:t>
            </a:r>
            <a:r>
              <a:rPr lang="it-IT" sz="14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from the </a:t>
            </a:r>
            <a:r>
              <a:rPr lang="it-IT" sz="14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Dropdown</a:t>
            </a:r>
            <a:r>
              <a:rPr lang="it-IT" sz="14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");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}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lang="it-IT" sz="1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9270720" y="59760"/>
            <a:ext cx="291960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– Event Binding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CustomShape 3"/>
          <p:cNvSpPr/>
          <p:nvPr/>
        </p:nvSpPr>
        <p:spPr>
          <a:xfrm>
            <a:off x="437325" y="599550"/>
            <a:ext cx="9860760" cy="42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Quando il valore nel menù a cascata cambia, una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dialog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box apparirà con il seguente messaggio: "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Changed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month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from the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Dropdown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".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</p:txBody>
      </p:sp>
      <p:pic>
        <p:nvPicPr>
          <p:cNvPr id="205" name="Immagine 204"/>
          <p:cNvPicPr/>
          <p:nvPr/>
        </p:nvPicPr>
        <p:blipFill>
          <a:blip r:embed="rId2"/>
          <a:stretch/>
        </p:blipFill>
        <p:spPr>
          <a:xfrm>
            <a:off x="3401280" y="2017800"/>
            <a:ext cx="5386320" cy="3954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– Templates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CustomShape 3"/>
          <p:cNvSpPr/>
          <p:nvPr/>
        </p:nvSpPr>
        <p:spPr>
          <a:xfrm>
            <a:off x="864000" y="328650"/>
            <a:ext cx="8708760" cy="486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Angular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usa il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tag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it-IT" sz="1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&lt;</a:t>
            </a:r>
            <a:r>
              <a:rPr lang="it-IT" sz="14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ng-template</a:t>
            </a:r>
            <a:r>
              <a:rPr lang="it-IT" sz="1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&gt;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per non entrare in conflitto col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tag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html standard </a:t>
            </a:r>
            <a:r>
              <a:rPr lang="it-IT" sz="1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&lt;</a:t>
            </a:r>
            <a:r>
              <a:rPr lang="it-IT" sz="14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template</a:t>
            </a:r>
            <a:r>
              <a:rPr lang="it-IT" sz="1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&gt;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Vedremo l'uso del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template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insieme alla condizione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if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-else.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Nel file app.component.html avremo: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&lt;!--The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content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below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only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placeholder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and can be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replaced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.--&gt;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&lt;div style = "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text-align:center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"&gt;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&lt;h1&gt;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  Welcome to {{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title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}}.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&lt;/h1&gt;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&lt;/div&gt;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&lt;div&gt;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Months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: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&lt;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select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change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 = "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changemonths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($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event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)"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name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= "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month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"&gt;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  &lt;option *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ngFor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= "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let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 of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months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"&gt;{{i}}&lt;/option&gt;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&lt;/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select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&gt;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&lt;/div&gt;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&lt;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br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/&gt;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&lt;div&gt;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&lt;</a:t>
            </a:r>
            <a:r>
              <a:rPr lang="it-IT" sz="14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span</a:t>
            </a:r>
            <a:r>
              <a:rPr lang="it-IT" sz="1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*</a:t>
            </a:r>
            <a:r>
              <a:rPr lang="it-IT" sz="14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ngIf</a:t>
            </a:r>
            <a:r>
              <a:rPr lang="it-IT" sz="1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= "</a:t>
            </a:r>
            <a:r>
              <a:rPr lang="it-IT" sz="14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isavailable;then</a:t>
            </a:r>
            <a:r>
              <a:rPr lang="it-IT" sz="1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condition1 else condition2"&gt;</a:t>
            </a:r>
            <a:r>
              <a:rPr lang="it-IT" sz="14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Condition</a:t>
            </a:r>
            <a:r>
              <a:rPr lang="it-IT" sz="1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it-IT" sz="14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lang="it-IT" sz="1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it-IT" sz="14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valid</a:t>
            </a:r>
            <a:r>
              <a:rPr lang="it-IT" sz="1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.&lt;/</a:t>
            </a:r>
            <a:r>
              <a:rPr lang="it-IT" sz="14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span</a:t>
            </a:r>
            <a:r>
              <a:rPr lang="it-IT" sz="1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&gt;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&lt;</a:t>
            </a:r>
            <a:r>
              <a:rPr lang="it-IT" sz="14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ng-template</a:t>
            </a:r>
            <a:r>
              <a:rPr lang="it-IT" sz="1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#condition1&gt;</a:t>
            </a:r>
            <a:r>
              <a:rPr lang="it-IT" sz="14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Condition</a:t>
            </a:r>
            <a:r>
              <a:rPr lang="it-IT" sz="1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it-IT" sz="14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lang="it-IT" sz="1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it-IT" sz="14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valid</a:t>
            </a:r>
            <a:r>
              <a:rPr lang="it-IT" sz="1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from </a:t>
            </a:r>
            <a:r>
              <a:rPr lang="it-IT" sz="14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template</a:t>
            </a:r>
            <a:r>
              <a:rPr lang="it-IT" sz="1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&lt;/</a:t>
            </a:r>
            <a:r>
              <a:rPr lang="it-IT" sz="14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ng-template</a:t>
            </a:r>
            <a:r>
              <a:rPr lang="it-IT" sz="1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&gt;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&lt;</a:t>
            </a:r>
            <a:r>
              <a:rPr lang="it-IT" sz="14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ng-template</a:t>
            </a:r>
            <a:r>
              <a:rPr lang="it-IT" sz="1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#condition2&gt;</a:t>
            </a:r>
            <a:r>
              <a:rPr lang="it-IT" sz="14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Condition</a:t>
            </a:r>
            <a:r>
              <a:rPr lang="it-IT" sz="1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it-IT" sz="14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lang="it-IT" sz="1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it-IT" sz="14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invalid</a:t>
            </a:r>
            <a:r>
              <a:rPr lang="it-IT" sz="1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from </a:t>
            </a:r>
            <a:r>
              <a:rPr lang="it-IT" sz="14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template</a:t>
            </a:r>
            <a:r>
              <a:rPr lang="it-IT" sz="1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&lt;/</a:t>
            </a:r>
            <a:r>
              <a:rPr lang="it-IT" sz="14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ng-template</a:t>
            </a:r>
            <a:r>
              <a:rPr lang="it-IT" sz="1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&gt;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&lt;/div&gt;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&lt;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button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(click) = "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myClickFunction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($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event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)"&gt;Click Me&lt;/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button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&gt;</a:t>
            </a:r>
            <a:endParaRPr lang="it-IT" sz="1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– Templates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3"/>
          <p:cNvSpPr/>
          <p:nvPr/>
        </p:nvSpPr>
        <p:spPr>
          <a:xfrm>
            <a:off x="864000" y="1224000"/>
            <a:ext cx="8708760" cy="158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Per il </a:t>
            </a:r>
            <a:r>
              <a:rPr lang="it-IT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tag</a:t>
            </a:r>
            <a:r>
              <a:rPr lang="it-I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&lt;</a:t>
            </a:r>
            <a:r>
              <a:rPr lang="it-IT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span</a:t>
            </a:r>
            <a:r>
              <a:rPr lang="it-I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&gt;, abbiamo aggiunto l'istruzione id con la condizione else e verrà chiamato il </a:t>
            </a:r>
            <a:r>
              <a:rPr lang="it-IT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template</a:t>
            </a:r>
            <a:r>
              <a:rPr lang="it-I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condition1, ovvero condition2.</a:t>
            </a:r>
            <a:endParaRPr lang="it-IT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 </a:t>
            </a:r>
            <a:r>
              <a:rPr lang="it-IT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template</a:t>
            </a:r>
            <a:r>
              <a:rPr lang="it-I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sono indicati nella seguente maniera:</a:t>
            </a:r>
            <a:endParaRPr lang="it-IT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&lt;</a:t>
            </a:r>
            <a:r>
              <a:rPr lang="it-IT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ng-template</a:t>
            </a:r>
            <a:r>
              <a:rPr lang="it-IT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#condition1&gt;</a:t>
            </a:r>
            <a:r>
              <a:rPr lang="it-IT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Condition</a:t>
            </a:r>
            <a:r>
              <a:rPr lang="it-IT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lang="it-IT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is</a:t>
            </a:r>
            <a:r>
              <a:rPr lang="it-IT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lang="it-IT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valid</a:t>
            </a:r>
            <a:r>
              <a:rPr lang="it-IT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from </a:t>
            </a:r>
            <a:r>
              <a:rPr lang="it-IT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template</a:t>
            </a:r>
            <a:r>
              <a:rPr lang="it-IT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&lt;/</a:t>
            </a:r>
            <a:r>
              <a:rPr lang="it-IT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ng-template</a:t>
            </a:r>
            <a:r>
              <a:rPr lang="it-IT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&gt;</a:t>
            </a:r>
            <a:endParaRPr lang="it-IT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&lt;</a:t>
            </a:r>
            <a:r>
              <a:rPr lang="it-IT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ng-template</a:t>
            </a:r>
            <a:r>
              <a:rPr lang="it-IT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#condition2&gt;</a:t>
            </a:r>
            <a:r>
              <a:rPr lang="it-IT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Condition</a:t>
            </a:r>
            <a:r>
              <a:rPr lang="it-IT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lang="it-IT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is</a:t>
            </a:r>
            <a:r>
              <a:rPr lang="it-IT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lang="it-IT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invalid</a:t>
            </a:r>
            <a:r>
              <a:rPr lang="it-IT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from </a:t>
            </a:r>
            <a:r>
              <a:rPr lang="it-IT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template</a:t>
            </a:r>
            <a:r>
              <a:rPr lang="it-IT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&lt;/</a:t>
            </a:r>
            <a:r>
              <a:rPr lang="it-IT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ng-template</a:t>
            </a:r>
            <a:r>
              <a:rPr lang="it-IT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&gt;</a:t>
            </a:r>
            <a:endParaRPr lang="it-IT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Se la condizione è vera, allora verrà richiamato il </a:t>
            </a:r>
            <a:r>
              <a:rPr lang="it-IT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template</a:t>
            </a:r>
            <a:r>
              <a:rPr lang="it-I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it-IT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condition1</a:t>
            </a:r>
            <a:r>
              <a:rPr lang="it-I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altrimenti </a:t>
            </a:r>
            <a:r>
              <a:rPr lang="it-IT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condition2</a:t>
            </a:r>
            <a:r>
              <a:rPr lang="it-I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it-IT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7514640" y="59760"/>
            <a:ext cx="450612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– Impostazione dell’ambiente</a:t>
            </a:r>
            <a:endParaRPr lang="it-IT" sz="1800" b="0" strike="noStrike" spc="-1">
              <a:latin typeface="Arial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0" y="706803"/>
            <a:ext cx="9435834" cy="55034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– Templates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" name="CustomShape 3"/>
          <p:cNvSpPr/>
          <p:nvPr/>
        </p:nvSpPr>
        <p:spPr>
          <a:xfrm>
            <a:off x="864000" y="240480"/>
            <a:ext cx="8564760" cy="424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Nel file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app.component.ts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avremo: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import { Component } from '@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angular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/core';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@Component({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selector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: '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app-root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',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templateUrl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: './app.component.html',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styleUrls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: ['./app.component.css']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})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export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class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AppComponent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{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title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= '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Angular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6 Project!';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//array of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months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.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months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= ["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January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", "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February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", "March", "April",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   "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May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", "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June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", "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July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", "August", "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September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",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   "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October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", "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November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", "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December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"];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isavailable</a:t>
            </a:r>
            <a:r>
              <a:rPr lang="it-IT" sz="16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= false;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myClickFunction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(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event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) {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this.isavailable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= false;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}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changemonths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(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event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) {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alert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("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Changed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month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from the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Dropdown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");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   console.log(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event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);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}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lang="it-IT" sz="1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– Templates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" name="CustomShape 3"/>
          <p:cNvSpPr/>
          <p:nvPr/>
        </p:nvSpPr>
        <p:spPr>
          <a:xfrm>
            <a:off x="360000" y="1152000"/>
            <a:ext cx="271656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L'output nel browser sarà il seguente:</a:t>
            </a:r>
            <a:endParaRPr lang="it-IT" sz="1200" b="0" strike="noStrike" spc="-1">
              <a:latin typeface="Arial"/>
            </a:endParaRPr>
          </a:p>
        </p:txBody>
      </p:sp>
      <p:pic>
        <p:nvPicPr>
          <p:cNvPr id="218" name="Immagine 217"/>
          <p:cNvPicPr/>
          <p:nvPr/>
        </p:nvPicPr>
        <p:blipFill>
          <a:blip r:embed="rId2"/>
          <a:stretch/>
        </p:blipFill>
        <p:spPr>
          <a:xfrm>
            <a:off x="4401000" y="1469160"/>
            <a:ext cx="3806280" cy="3897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– Templates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" name="CustomShape 3"/>
          <p:cNvSpPr/>
          <p:nvPr/>
        </p:nvSpPr>
        <p:spPr>
          <a:xfrm>
            <a:off x="550500" y="209025"/>
            <a:ext cx="8204760" cy="145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La variabile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isavailable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è 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false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quindi verrà mostrato il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template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condition2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Se viene premuto il bottone, il rispettivo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template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sarà richiamato.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Ispezionando tramite il browser il DOM, è possibile vedere che non è presente il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tag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&lt;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span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&gt;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it-IT" sz="1600" b="0" strike="noStrike" spc="-1" dirty="0">
              <a:latin typeface="Arial"/>
            </a:endParaRPr>
          </a:p>
        </p:txBody>
      </p:sp>
      <p:pic>
        <p:nvPicPr>
          <p:cNvPr id="222" name="Immagine 221"/>
          <p:cNvPicPr/>
          <p:nvPr/>
        </p:nvPicPr>
        <p:blipFill>
          <a:blip r:embed="rId2"/>
          <a:stretch/>
        </p:blipFill>
        <p:spPr>
          <a:xfrm>
            <a:off x="4191120" y="2448000"/>
            <a:ext cx="3806280" cy="3897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– Templates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5" name="CustomShape 3"/>
          <p:cNvSpPr/>
          <p:nvPr/>
        </p:nvSpPr>
        <p:spPr>
          <a:xfrm>
            <a:off x="426675" y="239955"/>
            <a:ext cx="10004760" cy="460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Il seguente codice in html ci permetterà di avere il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tag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&lt;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span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&gt; nel DOM: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&lt;!--The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content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below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is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only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a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placeholder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and can be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replaced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.--&gt;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&lt;div style = "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text-align:center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"&gt;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&lt;h1&gt;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   Welcome to {{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title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}}.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&lt;/h1&gt;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&lt;/div&gt;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&lt;div&gt;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Months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: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&lt;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select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(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change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) = "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changemonths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($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event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)"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name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= "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month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"&gt;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   &lt;option *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ngFor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= "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let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i of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months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"&gt;{{i}}&lt;/option&gt;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&lt;/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select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&gt;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&lt;/div&gt;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&lt;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br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/&gt;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&lt;div&gt;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lang="it-IT" sz="16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&lt;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span</a:t>
            </a:r>
            <a:r>
              <a:rPr lang="it-IT" sz="16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*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ngIf</a:t>
            </a:r>
            <a:r>
              <a:rPr lang="it-IT" sz="16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= "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isavailable</a:t>
            </a:r>
            <a:r>
              <a:rPr lang="it-IT" sz="16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; else condition2"&gt;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Condition</a:t>
            </a:r>
            <a:r>
              <a:rPr lang="it-IT" sz="16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is</a:t>
            </a:r>
            <a:r>
              <a:rPr lang="it-IT" sz="16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valid</a:t>
            </a:r>
            <a:r>
              <a:rPr lang="it-IT" sz="16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.&lt;/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span</a:t>
            </a:r>
            <a:r>
              <a:rPr lang="it-IT" sz="16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&gt;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&lt;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ng-template</a:t>
            </a:r>
            <a:r>
              <a:rPr lang="it-IT" sz="16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#condition1&gt;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Condition</a:t>
            </a:r>
            <a:r>
              <a:rPr lang="it-IT" sz="16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is</a:t>
            </a:r>
            <a:r>
              <a:rPr lang="it-IT" sz="16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valid</a:t>
            </a:r>
            <a:r>
              <a:rPr lang="it-IT" sz="16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from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template</a:t>
            </a:r>
            <a:r>
              <a:rPr lang="it-IT" sz="16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&lt;/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ng-template</a:t>
            </a:r>
            <a:r>
              <a:rPr lang="it-IT" sz="16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&gt;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&lt;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ng-template</a:t>
            </a:r>
            <a:r>
              <a:rPr lang="it-IT" sz="16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#condition2&gt;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Condition</a:t>
            </a:r>
            <a:r>
              <a:rPr lang="it-IT" sz="16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is</a:t>
            </a:r>
            <a:r>
              <a:rPr lang="it-IT" sz="16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invalid</a:t>
            </a:r>
            <a:r>
              <a:rPr lang="it-IT" sz="16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from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template</a:t>
            </a:r>
            <a:r>
              <a:rPr lang="it-IT" sz="16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&lt;/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ng-template</a:t>
            </a:r>
            <a:r>
              <a:rPr lang="it-IT" sz="16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&gt;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&lt;/div&gt;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&lt;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button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(click)="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myClickFunction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($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event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)"&gt;Click Me&lt;/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button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&gt;</a:t>
            </a:r>
            <a:endParaRPr lang="it-IT" sz="1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– Templates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" name="CustomShape 3"/>
          <p:cNvSpPr/>
          <p:nvPr/>
        </p:nvSpPr>
        <p:spPr>
          <a:xfrm>
            <a:off x="360000" y="513825"/>
            <a:ext cx="10047240" cy="42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Ora se in </a:t>
            </a:r>
            <a:r>
              <a:rPr lang="it-IT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app.component.ts,</a:t>
            </a:r>
            <a:r>
              <a:rPr lang="it-IT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 rimuoviamo la condizione </a:t>
            </a:r>
            <a:r>
              <a:rPr lang="it-IT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then</a:t>
            </a:r>
            <a:r>
              <a:rPr lang="it-IT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, impostando la variabile </a:t>
            </a:r>
            <a:r>
              <a:rPr lang="it-IT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isavailable</a:t>
            </a:r>
            <a:r>
              <a:rPr lang="it-IT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 come </a:t>
            </a:r>
            <a:r>
              <a:rPr lang="it-IT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true</a:t>
            </a:r>
            <a:r>
              <a:rPr lang="it-IT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, otterremo il messaggio nel browser </a:t>
            </a: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"Condition is valid" ed il tag </a:t>
            </a:r>
            <a:r>
              <a:rPr lang="it-IT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&lt;span&gt;</a:t>
            </a:r>
            <a:r>
              <a:rPr lang="it-IT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 sarà visibile nel DOM:</a:t>
            </a:r>
            <a:endParaRPr lang="it-IT" sz="1600" b="0" strike="noStrike" spc="-1">
              <a:latin typeface="Arial"/>
            </a:endParaRPr>
          </a:p>
        </p:txBody>
      </p:sp>
      <p:pic>
        <p:nvPicPr>
          <p:cNvPr id="229" name="Immagine 228"/>
          <p:cNvPicPr/>
          <p:nvPr/>
        </p:nvPicPr>
        <p:blipFill>
          <a:blip r:embed="rId2"/>
          <a:stretch/>
        </p:blipFill>
        <p:spPr>
          <a:xfrm>
            <a:off x="4191120" y="2003040"/>
            <a:ext cx="3806280" cy="3897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– Directives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2" name="CustomShape 3"/>
          <p:cNvSpPr/>
          <p:nvPr/>
        </p:nvSpPr>
        <p:spPr>
          <a:xfrm>
            <a:off x="360000" y="1152000"/>
            <a:ext cx="10047240" cy="33819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Angular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-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Directives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 direttive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Angular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corrispondono a una classe Javascript, dichiarata tramite la direttiva @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directive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Abbiamo 3 tipi di direttive: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Component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Directives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Queste formano la classe principale, e dettagliano come i componenti devono essere eseguiti, istanziati e utilizzati a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runtime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Structural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Directives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Un direttiva strutturale principalmente viene utilizzata per manipolare gli elementi del DOM.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Per indicarle viene utilizzato il simbolo 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*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prima della direttiva. Per esempio: 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*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ngIf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e 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*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ngFor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Attribute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Directives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 direttive di attributo vengono utilizzate per cambiare il look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ede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il comportamento degli elementi del DOM. </a:t>
            </a:r>
            <a:endParaRPr lang="it-IT" sz="1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– Directives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" name="CustomShape 3"/>
          <p:cNvSpPr/>
          <p:nvPr/>
        </p:nvSpPr>
        <p:spPr>
          <a:xfrm>
            <a:off x="360000" y="1151999"/>
            <a:ext cx="10047240" cy="47439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Come creare le proprie direttive?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 questa sezione, discuteremo come usare delle proprie direttive nei componenti. Le direttive da noi create saranno specifiche e non standard.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Creeremo una direttiva utilizzando la riga  di comando. Il comando per crearle è il seguente: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ng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g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directive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nome_della_direttiva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Esempio: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ng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g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directive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changeText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Otterremo il seguente output: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C:\projectA6\Angular6App&gt;ng g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directive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changeText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CREATE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src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/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app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/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change-text.directive.spec.ts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(241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bytes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)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CREATE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src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/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app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/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change-text.directive.ts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(149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bytes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)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UPDATE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src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/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app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/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app.module.ts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(486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bytes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)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– Directives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" name="CustomShape 3"/>
          <p:cNvSpPr/>
          <p:nvPr/>
        </p:nvSpPr>
        <p:spPr>
          <a:xfrm>
            <a:off x="264750" y="599549"/>
            <a:ext cx="10047240" cy="49535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Verranno creati i file: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change-text.directive.spec.ts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e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change-text.directive.ts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,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ed il file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app.module.ts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verrà aggiornato.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app.module.ts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import {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BrowserModule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} from '@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angular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/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platform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-browser';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import {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NgModule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} from '@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angular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/core';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import {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AppComponent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} from './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app.component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';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import {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NewCmpComponent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} from './new-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cmp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/new-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cmp.component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';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import {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ChangeTextDirective</a:t>
            </a:r>
            <a:r>
              <a:rPr lang="it-IT" sz="16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} from './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change-text.directive</a:t>
            </a:r>
            <a:r>
              <a:rPr lang="it-IT" sz="16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';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@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NgModule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({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declarations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: [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AppComponent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,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NewCmpComponent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,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ChangeTextDirective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],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imports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: [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BrowserModule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],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providers: [],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bootstrap: [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AppComponent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]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})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export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class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AppModule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{ }</a:t>
            </a:r>
            <a:endParaRPr lang="it-IT" sz="1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– Directives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1" name="CustomShape 3"/>
          <p:cNvSpPr/>
          <p:nvPr/>
        </p:nvSpPr>
        <p:spPr>
          <a:xfrm>
            <a:off x="360000" y="1152000"/>
            <a:ext cx="10797120" cy="42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La classe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ChangeTestDirective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è inclusa nelle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declaration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tramite il seguente file. Ovviamente la classe è importata nel file precedente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app.module.ts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change-text.directive.ts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import { Directive } from '@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angular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/core';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@Directive({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selector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: '[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appChangeText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]'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})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export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class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ChangeTextDirective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{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constructor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() { }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Il file dichiara una direttiva ed il corrispettivo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selector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Qualsiasi cosa definiremo nel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selector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dovrà corrispondere alla 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vista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assegnata alla nostra direttiva.</a:t>
            </a:r>
            <a:endParaRPr lang="it-IT" sz="1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– Directives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4" name="CustomShape 3"/>
          <p:cNvSpPr/>
          <p:nvPr/>
        </p:nvSpPr>
        <p:spPr>
          <a:xfrm>
            <a:off x="432000" y="586545"/>
            <a:ext cx="10365120" cy="42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Aggiungiamo quindi la direttiva alla vista nel file 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app.component.html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&lt;div style = "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text-align:center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"&gt;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&lt;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span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appChangeText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&gt;Welcome to {{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title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}}.&lt;/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span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&gt;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&lt;/div&gt;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 modificheremo il file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change-text.directive.ts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come segue: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import { Directive,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ElementRef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} from '@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angular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/core';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@Directive({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selector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: '[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appChangeText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]'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})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export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class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ChangeTextDirective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{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constructor</a:t>
            </a:r>
            <a:r>
              <a:rPr lang="it-IT" sz="16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(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Element</a:t>
            </a:r>
            <a:r>
              <a:rPr lang="it-IT" sz="16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: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ElementRef</a:t>
            </a:r>
            <a:r>
              <a:rPr lang="it-IT" sz="16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)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{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   console.log(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Element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);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Element.nativeElement.innerText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= "Text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is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changed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by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changeText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Directive.";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}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Nel file è presente una classe chiamata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ChangeTextDirective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e il relativo 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costruttore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che richiede un parametro obbligatorio di tipo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ElementRef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L'elemento contiene i dati a cui la direttiva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ChangeTextDirective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verrà applicata.</a:t>
            </a:r>
            <a:endParaRPr lang="it-IT" sz="1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7488000" y="59760"/>
            <a:ext cx="450612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– Impostazione dell’ambiente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216360" y="1491840"/>
            <a:ext cx="10004400" cy="3328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5800" rIns="90000" bIns="45000"/>
          <a:lstStyle/>
          <a:p>
            <a:pPr algn="just">
              <a:lnSpc>
                <a:spcPct val="93000"/>
              </a:lnSpc>
            </a:pP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Nmp</a:t>
            </a:r>
            <a:endParaRPr lang="it-IT" sz="1200" b="0" strike="noStrike" spc="-1">
              <a:latin typeface="Arial"/>
            </a:endParaRPr>
          </a:p>
          <a:p>
            <a:pPr algn="just">
              <a:lnSpc>
                <a:spcPct val="93000"/>
              </a:lnSpc>
            </a:pPr>
            <a:endParaRPr lang="it-IT" sz="1200" b="0" strike="noStrike" spc="-1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In base al proprio SO, installare il package richiesto. Una volta installato nodejs, anche npm verrà installato di conseguenza.</a:t>
            </a:r>
            <a:endParaRPr lang="it-IT" sz="1200" b="0" strike="noStrike" spc="-1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Per verificare se anche npm è installato o meno, digitare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npm -v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nel terminale. Dovrebbe essere mostrata la relativa versione di npm.</a:t>
            </a:r>
            <a:endParaRPr lang="it-IT" sz="1200" b="0" strike="noStrike" spc="-1">
              <a:latin typeface="Arial"/>
            </a:endParaRPr>
          </a:p>
          <a:p>
            <a:pPr algn="just">
              <a:lnSpc>
                <a:spcPct val="93000"/>
              </a:lnSpc>
            </a:pPr>
            <a:endParaRPr lang="it-IT" sz="1200" b="0" strike="noStrike" spc="-1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C:\&gt;npm -v</a:t>
            </a:r>
            <a:endParaRPr lang="it-IT" sz="1200" b="0" strike="noStrike" spc="-1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5.6.0</a:t>
            </a:r>
            <a:endParaRPr lang="it-IT" sz="1200" b="0" strike="noStrike" spc="-1">
              <a:latin typeface="Arial"/>
            </a:endParaRPr>
          </a:p>
          <a:p>
            <a:pPr algn="just">
              <a:lnSpc>
                <a:spcPct val="93000"/>
              </a:lnSpc>
            </a:pPr>
            <a:endParaRPr lang="it-IT" sz="1200" b="0" strike="noStrike" spc="-1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Angular CLI</a:t>
            </a:r>
            <a:endParaRPr lang="it-IT" sz="1200" b="0" strike="noStrike" spc="-1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Digitare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npm install -g @angular/cli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per installare angular CLI sul proprio sistema.</a:t>
            </a:r>
            <a:endParaRPr lang="it-IT" sz="1200" b="0" strike="noStrike" spc="-1">
              <a:latin typeface="Arial"/>
            </a:endParaRPr>
          </a:p>
          <a:p>
            <a:pPr algn="just">
              <a:lnSpc>
                <a:spcPct val="93000"/>
              </a:lnSpc>
            </a:pPr>
            <a:endParaRPr lang="it-IT" sz="1200" b="0" strike="noStrike" spc="-1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Si avrà una schermata simile sul proprio terminale, una volta che Angular CLI è installata.</a:t>
            </a:r>
            <a:endParaRPr lang="it-IT" sz="1200" b="0" strike="noStrike" spc="-1">
              <a:latin typeface="Arial"/>
            </a:endParaRPr>
          </a:p>
          <a:p>
            <a:pPr algn="just">
              <a:lnSpc>
                <a:spcPct val="93000"/>
              </a:lnSpc>
            </a:pPr>
            <a:endParaRPr lang="it-IT" sz="1200" b="0" strike="noStrike" spc="-1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IDE</a:t>
            </a:r>
            <a:endParaRPr lang="it-IT" sz="1200" b="0" strike="noStrike" spc="-1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Infine è possibile utilizzare un IDE di propria scelta, ad esempio: WebStorm, Atom, </a:t>
            </a:r>
            <a:endParaRPr lang="it-IT" sz="1200" b="0" strike="noStrike" spc="-1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Visual Studio Code, ecc.</a:t>
            </a:r>
            <a:endParaRPr lang="it-IT" sz="1200" b="0" strike="noStrike" spc="-1">
              <a:latin typeface="Arial"/>
            </a:endParaRPr>
          </a:p>
          <a:p>
            <a:pPr algn="just">
              <a:lnSpc>
                <a:spcPct val="93000"/>
              </a:lnSpc>
            </a:pPr>
            <a:endParaRPr lang="it-IT" sz="1200" b="0" strike="noStrike" spc="-1">
              <a:latin typeface="Arial"/>
            </a:endParaRPr>
          </a:p>
          <a:p>
            <a:pPr algn="just">
              <a:lnSpc>
                <a:spcPct val="93000"/>
              </a:lnSpc>
            </a:pPr>
            <a:endParaRPr lang="it-IT" sz="1200" b="0" strike="noStrike" spc="-1">
              <a:latin typeface="Arial"/>
            </a:endParaRPr>
          </a:p>
          <a:p>
            <a:pPr algn="just">
              <a:lnSpc>
                <a:spcPct val="93000"/>
              </a:lnSpc>
            </a:pPr>
            <a:endParaRPr lang="it-IT" sz="1200" b="0" strike="noStrike" spc="-1">
              <a:latin typeface="Arial"/>
            </a:endParaRPr>
          </a:p>
        </p:txBody>
      </p:sp>
      <p:pic>
        <p:nvPicPr>
          <p:cNvPr id="90" name="Immagine 89"/>
          <p:cNvPicPr/>
          <p:nvPr/>
        </p:nvPicPr>
        <p:blipFill>
          <a:blip r:embed="rId2"/>
          <a:stretch/>
        </p:blipFill>
        <p:spPr>
          <a:xfrm>
            <a:off x="7831080" y="2448000"/>
            <a:ext cx="3541680" cy="3813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– Directives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" name="CustomShape 3"/>
          <p:cNvSpPr/>
          <p:nvPr/>
        </p:nvSpPr>
        <p:spPr>
          <a:xfrm>
            <a:off x="360000" y="837675"/>
            <a:ext cx="10047240" cy="42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Infine è stato aggiunto l'elemento </a:t>
            </a:r>
            <a:r>
              <a:rPr lang="it-IT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console.log.</a:t>
            </a:r>
            <a:r>
              <a:rPr lang="it-IT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 In questo modo l'output avverrà anche sulla console del browser.</a:t>
            </a: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Il testo dell'elemento è modificato come mostrato:</a:t>
            </a:r>
            <a:endParaRPr lang="it-IT" sz="1600" b="0" strike="noStrike" spc="-1">
              <a:latin typeface="Arial"/>
            </a:endParaRPr>
          </a:p>
        </p:txBody>
      </p:sp>
      <p:pic>
        <p:nvPicPr>
          <p:cNvPr id="248" name="Immagine 247"/>
          <p:cNvPicPr/>
          <p:nvPr/>
        </p:nvPicPr>
        <p:blipFill>
          <a:blip r:embed="rId2"/>
          <a:stretch/>
        </p:blipFill>
        <p:spPr>
          <a:xfrm>
            <a:off x="4187160" y="2016000"/>
            <a:ext cx="3814560" cy="3898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– Pipes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" name="CustomShape 3"/>
          <p:cNvSpPr/>
          <p:nvPr/>
        </p:nvSpPr>
        <p:spPr>
          <a:xfrm>
            <a:off x="360000" y="1152000"/>
            <a:ext cx="10047240" cy="42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" name="CustomShape 4"/>
          <p:cNvSpPr/>
          <p:nvPr/>
        </p:nvSpPr>
        <p:spPr>
          <a:xfrm>
            <a:off x="768750" y="421200"/>
            <a:ext cx="10077480" cy="623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Angular</a:t>
            </a:r>
            <a:r>
              <a:rPr lang="it-IT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– </a:t>
            </a:r>
            <a:r>
              <a:rPr lang="it-IT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Pipes</a:t>
            </a:r>
            <a:endParaRPr lang="it-IT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 questa sezione, discuteremo le </a:t>
            </a:r>
            <a:r>
              <a:rPr lang="it-IT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Pipes</a:t>
            </a:r>
            <a:r>
              <a:rPr lang="it-I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in </a:t>
            </a:r>
            <a:r>
              <a:rPr lang="it-IT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Angular</a:t>
            </a:r>
            <a:r>
              <a:rPr lang="it-I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it-IT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 precedenza venivano chiamate filtri, in seguito è stata adottata la denominazione </a:t>
            </a:r>
            <a:r>
              <a:rPr lang="it-IT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Pipes</a:t>
            </a:r>
            <a:r>
              <a:rPr lang="it-I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it-IT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Il carattere</a:t>
            </a:r>
            <a:r>
              <a:rPr lang="it-IT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|</a:t>
            </a:r>
            <a:r>
              <a:rPr lang="it-I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è utilizzato per la trasformazione dei dati.</a:t>
            </a:r>
            <a:endParaRPr lang="it-IT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Ad esempio:</a:t>
            </a:r>
            <a:endParaRPr lang="it-IT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{{ Welcome to </a:t>
            </a:r>
            <a:r>
              <a:rPr lang="it-IT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Angular</a:t>
            </a:r>
            <a:r>
              <a:rPr lang="it-IT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6 | </a:t>
            </a:r>
            <a:r>
              <a:rPr lang="it-IT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lowercase</a:t>
            </a:r>
            <a:r>
              <a:rPr lang="it-IT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}}</a:t>
            </a:r>
            <a:endParaRPr lang="it-IT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Qualsiasi intero, stringa, vettore o data di input seguiti da un | saranno convertiti nel formato richiesto e mostrati nel browser.</a:t>
            </a:r>
            <a:endParaRPr lang="it-IT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Consideriamo alcuni esempi di utilizzo dei </a:t>
            </a:r>
            <a:r>
              <a:rPr lang="it-IT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pipes</a:t>
            </a:r>
            <a:r>
              <a:rPr lang="it-I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it-IT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– Pipes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" name="CustomShape 3"/>
          <p:cNvSpPr/>
          <p:nvPr/>
        </p:nvSpPr>
        <p:spPr>
          <a:xfrm>
            <a:off x="360000" y="1152000"/>
            <a:ext cx="10047240" cy="42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" name="CustomShape 4"/>
          <p:cNvSpPr/>
          <p:nvPr/>
        </p:nvSpPr>
        <p:spPr>
          <a:xfrm>
            <a:off x="864000" y="431325"/>
            <a:ext cx="10077480" cy="623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Vogliamo mostrare un dato testo in maiuscoletto. Questo può essere fatto tramite l'uso delle pipe.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Nel file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app.component.ts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abbiamo definito la variabile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title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import { Component } from '@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angular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/core';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@Component({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selector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: '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app-root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',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templateUrl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: './app.component.html',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styleUrls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: ['./app.component.css']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})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export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class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AppComponent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{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title</a:t>
            </a:r>
            <a:r>
              <a:rPr lang="it-IT" sz="16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= '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Angular</a:t>
            </a:r>
            <a:r>
              <a:rPr lang="it-IT" sz="16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6 Project!';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 seguenti righe di codice inserite nel file 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app.component.html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&lt;b&gt;{{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title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|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uppercase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}}&lt;/b&gt;&lt;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br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/&gt;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&lt;b&gt;{{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title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|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lowercase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}}&lt;/b&gt;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Mostreranno il seguente output nel browser:</a:t>
            </a:r>
            <a:endParaRPr lang="it-IT" sz="1600" b="0" strike="noStrike" spc="-1" dirty="0">
              <a:latin typeface="Arial"/>
            </a:endParaRPr>
          </a:p>
        </p:txBody>
      </p:sp>
      <p:pic>
        <p:nvPicPr>
          <p:cNvPr id="257" name="Immagine 256"/>
          <p:cNvPicPr/>
          <p:nvPr/>
        </p:nvPicPr>
        <p:blipFill>
          <a:blip r:embed="rId2"/>
          <a:stretch/>
        </p:blipFill>
        <p:spPr>
          <a:xfrm>
            <a:off x="8505825" y="2371724"/>
            <a:ext cx="3096480" cy="350911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– Pipes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" name="CustomShape 3"/>
          <p:cNvSpPr/>
          <p:nvPr/>
        </p:nvSpPr>
        <p:spPr>
          <a:xfrm>
            <a:off x="360000" y="1152000"/>
            <a:ext cx="10047240" cy="42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1" name="CustomShape 4"/>
          <p:cNvSpPr/>
          <p:nvPr/>
        </p:nvSpPr>
        <p:spPr>
          <a:xfrm>
            <a:off x="759225" y="241080"/>
            <a:ext cx="10077480" cy="623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Angular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fornisce delle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pipes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predefinite, indicate qui di seguito: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Lowercase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pipe;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Uppercase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pipe;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Date pipe;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Currency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pipe;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Json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pipe;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Percent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pipe;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Decimal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pipe;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Slice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pipe;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Pipe personalizzate.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Abbiamo già visto le pipe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uppercase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e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lowercase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 Vediamo ora il funzionamento delle altre pipe.</a:t>
            </a:r>
            <a:endParaRPr lang="it-IT" sz="1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– Pipes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4" name="CustomShape 3"/>
          <p:cNvSpPr/>
          <p:nvPr/>
        </p:nvSpPr>
        <p:spPr>
          <a:xfrm>
            <a:off x="360000" y="1152000"/>
            <a:ext cx="10047240" cy="42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" name="CustomShape 4"/>
          <p:cNvSpPr/>
          <p:nvPr/>
        </p:nvSpPr>
        <p:spPr>
          <a:xfrm>
            <a:off x="864000" y="467325"/>
            <a:ext cx="10077480" cy="623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Angular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fornisce delle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pipes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predefinite, indicate qui di seguito: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Lowercase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pipe;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Uppercase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pipe;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Date pipe;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Currency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pipe;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Json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pipe;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Percent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pipe;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Decimal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pipe;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Slice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pipe;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Pipe personalizzate.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Abbiamo già visto le pipe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uppercase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e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lowercase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 Vediamo ora il funzionamento delle altre pipe.</a:t>
            </a:r>
            <a:endParaRPr lang="it-IT" sz="1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– Pipes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" name="CustomShape 3"/>
          <p:cNvSpPr/>
          <p:nvPr/>
        </p:nvSpPr>
        <p:spPr>
          <a:xfrm>
            <a:off x="360000" y="1152000"/>
            <a:ext cx="10047240" cy="42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" name="CustomShape 4"/>
          <p:cNvSpPr/>
          <p:nvPr/>
        </p:nvSpPr>
        <p:spPr>
          <a:xfrm>
            <a:off x="749700" y="324450"/>
            <a:ext cx="10077480" cy="623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 seguenti righe di codice definiscono delle variabili nel file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app.component.ts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che saranno utilizzate con le pipe: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import { Component } from '@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angular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/core';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@Component({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selector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: '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app-root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',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templateUrl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: './app.component.html',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styleUrls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: ['./app.component.css']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})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export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class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AppComponent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{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title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= '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Angular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6 Project!';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todaydate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= new Date();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jsonval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= {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name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:'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Rox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', age:'25',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address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:{a1:'Mumbai', a2:'Karnataka'}};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months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= ["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Jan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", "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Feb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", "Mar", "April", "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May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", "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Jun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",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         "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July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", "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Aug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", "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Sept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", "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Oct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", "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Nov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", "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Dec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"];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lang="it-IT" sz="1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– Pipes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2" name="CustomShape 3"/>
          <p:cNvSpPr/>
          <p:nvPr/>
        </p:nvSpPr>
        <p:spPr>
          <a:xfrm>
            <a:off x="304581" y="678655"/>
            <a:ext cx="10047240" cy="42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3" name="CustomShape 4"/>
          <p:cNvSpPr/>
          <p:nvPr/>
        </p:nvSpPr>
        <p:spPr>
          <a:xfrm>
            <a:off x="581454" y="47531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 pipe saranno utilizzate nel file </a:t>
            </a:r>
            <a:r>
              <a:rPr lang="it-IT" sz="1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app.component.html </a:t>
            </a:r>
            <a:r>
              <a:rPr lang="it-IT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sulle variabili definite in</a:t>
            </a:r>
            <a:r>
              <a:rPr lang="it-IT" sz="1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it-IT" sz="1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app.component.ts</a:t>
            </a:r>
            <a:r>
              <a:rPr lang="it-IT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lang="it-IT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&lt;!--The </a:t>
            </a:r>
            <a:r>
              <a:rPr lang="it-IT" sz="12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content</a:t>
            </a:r>
            <a:r>
              <a:rPr lang="it-IT" sz="12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lang="it-IT" sz="12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below</a:t>
            </a:r>
            <a:r>
              <a:rPr lang="it-IT" sz="12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lang="it-IT" sz="12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is</a:t>
            </a:r>
            <a:r>
              <a:rPr lang="it-IT" sz="12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lang="it-IT" sz="12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only</a:t>
            </a:r>
            <a:r>
              <a:rPr lang="it-IT" sz="12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a </a:t>
            </a:r>
            <a:r>
              <a:rPr lang="it-IT" sz="12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placeholder</a:t>
            </a:r>
            <a:r>
              <a:rPr lang="it-IT" sz="12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and can be </a:t>
            </a:r>
            <a:r>
              <a:rPr lang="it-IT" sz="12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replaced</a:t>
            </a:r>
            <a:r>
              <a:rPr lang="it-IT" sz="12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.--&gt;</a:t>
            </a:r>
            <a:endParaRPr lang="it-IT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&lt;div style = "width:100%;"&gt;</a:t>
            </a:r>
            <a:endParaRPr lang="it-IT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&lt;div style = "width:40%;</a:t>
            </a:r>
            <a:r>
              <a:rPr lang="it-IT" sz="12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float:left;border:solid</a:t>
            </a:r>
            <a:r>
              <a:rPr lang="it-IT" sz="12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1px </a:t>
            </a:r>
            <a:r>
              <a:rPr lang="it-IT" sz="12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black</a:t>
            </a:r>
            <a:r>
              <a:rPr lang="it-IT" sz="12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;"&gt;</a:t>
            </a:r>
            <a:endParaRPr lang="it-IT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   &lt;h1&gt;</a:t>
            </a:r>
            <a:r>
              <a:rPr lang="it-IT" sz="12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Uppercase</a:t>
            </a:r>
            <a:r>
              <a:rPr lang="it-IT" sz="12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Pipe&lt;/h1&gt;</a:t>
            </a:r>
            <a:endParaRPr lang="it-IT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   &lt;b&gt;{{</a:t>
            </a:r>
            <a:r>
              <a:rPr lang="it-IT" sz="12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title</a:t>
            </a:r>
            <a:r>
              <a:rPr lang="it-IT" sz="12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| </a:t>
            </a:r>
            <a:r>
              <a:rPr lang="it-IT" sz="12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uppercase</a:t>
            </a:r>
            <a:r>
              <a:rPr lang="it-IT" sz="12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}}&lt;/b&gt;&lt;</a:t>
            </a:r>
            <a:r>
              <a:rPr lang="it-IT" sz="12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br</a:t>
            </a:r>
            <a:r>
              <a:rPr lang="it-IT" sz="12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/&gt;</a:t>
            </a:r>
            <a:endParaRPr lang="it-IT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   &lt;h1&gt;</a:t>
            </a:r>
            <a:r>
              <a:rPr lang="it-IT" sz="12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Lowercase</a:t>
            </a:r>
            <a:r>
              <a:rPr lang="it-IT" sz="12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Pipe&lt;/h1&gt;</a:t>
            </a:r>
            <a:endParaRPr lang="it-IT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   &lt;b&gt;{{</a:t>
            </a:r>
            <a:r>
              <a:rPr lang="it-IT" sz="12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title</a:t>
            </a:r>
            <a:r>
              <a:rPr lang="it-IT" sz="12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| </a:t>
            </a:r>
            <a:r>
              <a:rPr lang="it-IT" sz="12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lowercase</a:t>
            </a:r>
            <a:r>
              <a:rPr lang="it-IT" sz="12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}}&lt;/b&gt;</a:t>
            </a:r>
            <a:endParaRPr lang="it-IT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   &lt;h1&gt;</a:t>
            </a:r>
            <a:r>
              <a:rPr lang="it-IT" sz="12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Currency</a:t>
            </a:r>
            <a:r>
              <a:rPr lang="it-IT" sz="12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Pipe&lt;/h1&gt;</a:t>
            </a:r>
            <a:endParaRPr lang="it-IT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   &lt;b&gt;{{6589.23 | </a:t>
            </a:r>
            <a:r>
              <a:rPr lang="it-IT" sz="12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currency</a:t>
            </a:r>
            <a:r>
              <a:rPr lang="it-IT" sz="12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:"USD"}}&lt;/b&gt;&lt;</a:t>
            </a:r>
            <a:r>
              <a:rPr lang="it-IT" sz="12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br</a:t>
            </a:r>
            <a:r>
              <a:rPr lang="it-IT" sz="12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/&gt;</a:t>
            </a:r>
            <a:endParaRPr lang="it-IT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   &lt;b&gt;{{6589.23 | </a:t>
            </a:r>
            <a:r>
              <a:rPr lang="it-IT" sz="12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currency</a:t>
            </a:r>
            <a:r>
              <a:rPr lang="it-IT" sz="12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:"</a:t>
            </a:r>
            <a:r>
              <a:rPr lang="it-IT" sz="12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USD":true</a:t>
            </a:r>
            <a:r>
              <a:rPr lang="it-IT" sz="12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}}&lt;/b&gt; // Il valore booleano true è usato per avere il segno della valuta.</a:t>
            </a:r>
            <a:endParaRPr lang="it-IT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   &lt;h1&gt;Date pipe&lt;/h1&gt;</a:t>
            </a:r>
            <a:endParaRPr lang="it-IT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   &lt;b&gt;{{</a:t>
            </a:r>
            <a:r>
              <a:rPr lang="it-IT" sz="12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todaydate</a:t>
            </a:r>
            <a:r>
              <a:rPr lang="it-IT" sz="12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| </a:t>
            </a:r>
            <a:r>
              <a:rPr lang="it-IT" sz="12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date</a:t>
            </a:r>
            <a:r>
              <a:rPr lang="it-IT" sz="12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:'d</a:t>
            </a:r>
            <a:r>
              <a:rPr lang="it-IT" sz="12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/M/y'}}&lt;/b&gt;&lt;</a:t>
            </a:r>
            <a:r>
              <a:rPr lang="it-IT" sz="12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br</a:t>
            </a:r>
            <a:r>
              <a:rPr lang="it-IT" sz="12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/&gt;</a:t>
            </a:r>
            <a:endParaRPr lang="it-IT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   &lt;b&gt;{{</a:t>
            </a:r>
            <a:r>
              <a:rPr lang="it-IT" sz="12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todaydate</a:t>
            </a:r>
            <a:r>
              <a:rPr lang="it-IT" sz="12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| </a:t>
            </a:r>
            <a:r>
              <a:rPr lang="it-IT" sz="12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date</a:t>
            </a:r>
            <a:r>
              <a:rPr lang="it-IT" sz="12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:'</a:t>
            </a:r>
            <a:r>
              <a:rPr lang="it-IT" sz="12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shortTime</a:t>
            </a:r>
            <a:r>
              <a:rPr lang="it-IT" sz="12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'}}&lt;/b&gt;</a:t>
            </a:r>
            <a:endParaRPr lang="it-IT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   &lt;h1&gt;</a:t>
            </a:r>
            <a:r>
              <a:rPr lang="it-IT" sz="12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Decimal</a:t>
            </a:r>
            <a:r>
              <a:rPr lang="it-IT" sz="12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Pipe&lt;/h1&gt;</a:t>
            </a:r>
            <a:endParaRPr lang="it-IT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   &lt;b&gt;{{ 454.78787814 | </a:t>
            </a:r>
            <a:r>
              <a:rPr lang="it-IT" sz="12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number</a:t>
            </a:r>
            <a:r>
              <a:rPr lang="it-IT" sz="12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: '3.4-4' }}&lt;/b&gt; // 3 </a:t>
            </a:r>
            <a:r>
              <a:rPr lang="it-IT" sz="12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is</a:t>
            </a:r>
            <a:r>
              <a:rPr lang="it-IT" sz="12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for </a:t>
            </a:r>
            <a:r>
              <a:rPr lang="it-IT" sz="12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main</a:t>
            </a:r>
            <a:r>
              <a:rPr lang="it-IT" sz="12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lang="it-IT" sz="12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integer</a:t>
            </a:r>
            <a:r>
              <a:rPr lang="it-IT" sz="12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, 4-4 are for </a:t>
            </a:r>
            <a:r>
              <a:rPr lang="it-IT" sz="12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integers</a:t>
            </a:r>
            <a:r>
              <a:rPr lang="it-IT" sz="12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to be </a:t>
            </a:r>
            <a:r>
              <a:rPr lang="it-IT" sz="12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displayed</a:t>
            </a:r>
            <a:r>
              <a:rPr lang="it-IT" sz="12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.</a:t>
            </a:r>
            <a:endParaRPr lang="it-IT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&lt;/div&gt;</a:t>
            </a:r>
            <a:endParaRPr lang="it-IT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&lt;div style = "width:40%;</a:t>
            </a:r>
            <a:r>
              <a:rPr lang="it-IT" sz="12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float:left;border:solid</a:t>
            </a:r>
            <a:r>
              <a:rPr lang="it-IT" sz="12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1px </a:t>
            </a:r>
            <a:r>
              <a:rPr lang="it-IT" sz="12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black</a:t>
            </a:r>
            <a:r>
              <a:rPr lang="it-IT" sz="12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;"&gt;</a:t>
            </a:r>
            <a:endParaRPr lang="it-IT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   &lt;h1&gt;</a:t>
            </a:r>
            <a:r>
              <a:rPr lang="it-IT" sz="12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Json</a:t>
            </a:r>
            <a:r>
              <a:rPr lang="it-IT" sz="12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Pipe&lt;/h1&gt;</a:t>
            </a:r>
            <a:endParaRPr lang="it-IT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   &lt;b&gt;{{ </a:t>
            </a:r>
            <a:r>
              <a:rPr lang="it-IT" sz="12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jsonval</a:t>
            </a:r>
            <a:r>
              <a:rPr lang="it-IT" sz="12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| </a:t>
            </a:r>
            <a:r>
              <a:rPr lang="it-IT" sz="12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json</a:t>
            </a:r>
            <a:r>
              <a:rPr lang="it-IT" sz="12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}}&lt;/b&gt;</a:t>
            </a:r>
            <a:endParaRPr lang="it-IT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   &lt;h1&gt;</a:t>
            </a:r>
            <a:r>
              <a:rPr lang="it-IT" sz="12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Percent</a:t>
            </a:r>
            <a:r>
              <a:rPr lang="it-IT" sz="12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Pipe&lt;/h1&gt;</a:t>
            </a:r>
            <a:endParaRPr lang="it-IT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   &lt;b&gt;{{00.54565 | </a:t>
            </a:r>
            <a:r>
              <a:rPr lang="it-IT" sz="12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percent</a:t>
            </a:r>
            <a:r>
              <a:rPr lang="it-IT" sz="12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}}&lt;/b&gt;</a:t>
            </a:r>
            <a:endParaRPr lang="it-IT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   &lt;h1&gt;</a:t>
            </a:r>
            <a:r>
              <a:rPr lang="it-IT" sz="12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Slice</a:t>
            </a:r>
            <a:r>
              <a:rPr lang="it-IT" sz="12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Pipe&lt;/h1&gt;</a:t>
            </a:r>
            <a:endParaRPr lang="it-IT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   &lt;b&gt;{{</a:t>
            </a:r>
            <a:r>
              <a:rPr lang="it-IT" sz="12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months</a:t>
            </a:r>
            <a:r>
              <a:rPr lang="it-IT" sz="12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| </a:t>
            </a:r>
            <a:r>
              <a:rPr lang="it-IT" sz="12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slice</a:t>
            </a:r>
            <a:r>
              <a:rPr lang="it-IT" sz="12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:2:6}}&lt;/b&gt; // qui 2 e 6 si riferiscono agli indici di inizio e fine.</a:t>
            </a:r>
            <a:endParaRPr lang="it-IT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&lt;/div&gt;</a:t>
            </a:r>
            <a:endParaRPr lang="it-IT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&lt;/div&gt;</a:t>
            </a:r>
            <a:endParaRPr lang="it-IT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– Pipes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" name="CustomShape 3"/>
          <p:cNvSpPr/>
          <p:nvPr/>
        </p:nvSpPr>
        <p:spPr>
          <a:xfrm>
            <a:off x="360000" y="1152000"/>
            <a:ext cx="10047240" cy="42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" name="CustomShape 4"/>
          <p:cNvSpPr/>
          <p:nvPr/>
        </p:nvSpPr>
        <p:spPr>
          <a:xfrm>
            <a:off x="720000" y="108000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Si otterrà il seguente output: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</p:txBody>
      </p:sp>
      <p:pic>
        <p:nvPicPr>
          <p:cNvPr id="278" name="Immagine 277"/>
          <p:cNvPicPr/>
          <p:nvPr/>
        </p:nvPicPr>
        <p:blipFill>
          <a:blip r:embed="rId2"/>
          <a:stretch/>
        </p:blipFill>
        <p:spPr>
          <a:xfrm>
            <a:off x="1150560" y="1627560"/>
            <a:ext cx="3814920" cy="3913920"/>
          </a:xfrm>
          <a:prstGeom prst="rect">
            <a:avLst/>
          </a:prstGeom>
          <a:ln>
            <a:noFill/>
          </a:ln>
        </p:spPr>
      </p:pic>
      <p:pic>
        <p:nvPicPr>
          <p:cNvPr id="279" name="Immagine 278"/>
          <p:cNvPicPr/>
          <p:nvPr/>
        </p:nvPicPr>
        <p:blipFill>
          <a:blip r:embed="rId3"/>
          <a:stretch/>
        </p:blipFill>
        <p:spPr>
          <a:xfrm>
            <a:off x="6120000" y="849960"/>
            <a:ext cx="3814920" cy="5483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– Pipes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2" name="CustomShape 3"/>
          <p:cNvSpPr/>
          <p:nvPr/>
        </p:nvSpPr>
        <p:spPr>
          <a:xfrm>
            <a:off x="360000" y="1152000"/>
            <a:ext cx="10047240" cy="42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3" name="CustomShape 4"/>
          <p:cNvSpPr/>
          <p:nvPr/>
        </p:nvSpPr>
        <p:spPr>
          <a:xfrm>
            <a:off x="558075" y="40590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Come creare un proprio Pipe?</a:t>
            </a: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Per creare un proprio pipe bisogna creare un apposito file </a:t>
            </a:r>
            <a:r>
              <a:rPr lang="it-IT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.ts</a:t>
            </a:r>
            <a:r>
              <a:rPr lang="it-IT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, Nel nostro caso vogliamo creare un pipe radice quadrata.</a:t>
            </a: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Ad esso diamo nome </a:t>
            </a:r>
            <a:r>
              <a:rPr lang="it-IT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app.sqrt.ts</a:t>
            </a:r>
            <a:r>
              <a:rPr lang="it-IT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 e conterrà il seguente codice:</a:t>
            </a: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lang="it-IT" sz="1600" b="0" strike="noStrike" spc="-1">
                <a:solidFill>
                  <a:srgbClr val="000000"/>
                </a:solidFill>
                <a:latin typeface="FreeMono"/>
                <a:ea typeface="DejaVu Sans"/>
              </a:rPr>
              <a:t>mport {</a:t>
            </a:r>
            <a:r>
              <a:rPr lang="it-IT" sz="1600" b="1" strike="noStrike" spc="-1">
                <a:solidFill>
                  <a:srgbClr val="000000"/>
                </a:solidFill>
                <a:latin typeface="FreeMono"/>
                <a:ea typeface="DejaVu Sans"/>
              </a:rPr>
              <a:t>Pipe, PipeTransform</a:t>
            </a:r>
            <a:r>
              <a:rPr lang="it-IT" sz="1600" b="0" strike="noStrike" spc="-1">
                <a:solidFill>
                  <a:srgbClr val="000000"/>
                </a:solidFill>
                <a:latin typeface="FreeMono"/>
                <a:ea typeface="DejaVu Sans"/>
              </a:rPr>
              <a:t>} from '@angular/core';</a:t>
            </a: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>
                <a:solidFill>
                  <a:srgbClr val="000000"/>
                </a:solidFill>
                <a:latin typeface="FreeMono"/>
                <a:ea typeface="DejaVu Sans"/>
              </a:rPr>
              <a:t>@Pipe ({</a:t>
            </a: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name : '</a:t>
            </a:r>
            <a:r>
              <a:rPr lang="it-IT" sz="1600" b="1" strike="noStrike" spc="-1">
                <a:solidFill>
                  <a:srgbClr val="000000"/>
                </a:solidFill>
                <a:latin typeface="FreeMono"/>
                <a:ea typeface="DejaVu Sans"/>
              </a:rPr>
              <a:t>sqrt</a:t>
            </a:r>
            <a:r>
              <a:rPr lang="it-IT" sz="1600" b="0" strike="noStrike" spc="-1">
                <a:solidFill>
                  <a:srgbClr val="000000"/>
                </a:solidFill>
                <a:latin typeface="FreeMono"/>
                <a:ea typeface="DejaVu Sans"/>
              </a:rPr>
              <a:t>'</a:t>
            </a: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>
                <a:solidFill>
                  <a:srgbClr val="000000"/>
                </a:solidFill>
                <a:latin typeface="FreeMono"/>
                <a:ea typeface="DejaVu Sans"/>
              </a:rPr>
              <a:t>})</a:t>
            </a: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>
                <a:solidFill>
                  <a:srgbClr val="000000"/>
                </a:solidFill>
                <a:latin typeface="FreeMono"/>
                <a:ea typeface="DejaVu Sans"/>
              </a:rPr>
              <a:t>export class </a:t>
            </a:r>
            <a:r>
              <a:rPr lang="it-IT" sz="1600" b="1" strike="noStrike" spc="-1">
                <a:solidFill>
                  <a:srgbClr val="000000"/>
                </a:solidFill>
                <a:latin typeface="FreeMono"/>
                <a:ea typeface="DejaVu Sans"/>
              </a:rPr>
              <a:t>SqrtPipe</a:t>
            </a:r>
            <a:r>
              <a:rPr lang="it-IT" sz="16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implements </a:t>
            </a:r>
            <a:r>
              <a:rPr lang="it-IT" sz="1600" b="1" strike="noStrike" spc="-1">
                <a:solidFill>
                  <a:srgbClr val="000000"/>
                </a:solidFill>
                <a:latin typeface="FreeMono"/>
                <a:ea typeface="DejaVu Sans"/>
              </a:rPr>
              <a:t>PipeTransform</a:t>
            </a:r>
            <a:r>
              <a:rPr lang="it-IT" sz="16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{</a:t>
            </a: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lang="it-IT" sz="1600" b="1" strike="noStrike" spc="-1">
                <a:solidFill>
                  <a:srgbClr val="000000"/>
                </a:solidFill>
                <a:latin typeface="FreeMono"/>
                <a:ea typeface="DejaVu Sans"/>
              </a:rPr>
              <a:t>transform</a:t>
            </a:r>
            <a:r>
              <a:rPr lang="it-IT" sz="1600" b="0" strike="noStrike" spc="-1">
                <a:solidFill>
                  <a:srgbClr val="000000"/>
                </a:solidFill>
                <a:latin typeface="FreeMono"/>
                <a:ea typeface="DejaVu Sans"/>
              </a:rPr>
              <a:t>(val : number) : number {</a:t>
            </a: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   return Math.sqrt(val);</a:t>
            </a: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}</a:t>
            </a: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Per la creazione di un pipe è necessario importare </a:t>
            </a:r>
            <a:r>
              <a:rPr lang="it-IT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Pipe</a:t>
            </a:r>
            <a:r>
              <a:rPr lang="it-IT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 e </a:t>
            </a:r>
            <a:r>
              <a:rPr lang="it-IT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PipeTransform</a:t>
            </a:r>
            <a:r>
              <a:rPr lang="it-IT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 da </a:t>
            </a:r>
            <a:r>
              <a:rPr lang="it-IT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@angular/core</a:t>
            </a:r>
            <a:r>
              <a:rPr lang="it-IT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Nella direttiva </a:t>
            </a:r>
            <a:r>
              <a:rPr lang="it-IT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@Pipe</a:t>
            </a:r>
            <a:r>
              <a:rPr lang="it-IT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, dobbiamo indicare il nome del nostro pipe, che sarà utilizzato nel nostro file </a:t>
            </a:r>
            <a:r>
              <a:rPr lang="it-IT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.html</a:t>
            </a:r>
            <a:r>
              <a:rPr lang="it-IT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, nel nostro caso sarà </a:t>
            </a:r>
            <a:r>
              <a:rPr lang="it-IT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sqrt</a:t>
            </a:r>
            <a:r>
              <a:rPr lang="it-IT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– Pipes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6" name="CustomShape 3"/>
          <p:cNvSpPr/>
          <p:nvPr/>
        </p:nvSpPr>
        <p:spPr>
          <a:xfrm>
            <a:off x="360000" y="1152000"/>
            <a:ext cx="10047240" cy="42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7" name="CustomShape 4"/>
          <p:cNvSpPr/>
          <p:nvPr/>
        </p:nvSpPr>
        <p:spPr>
          <a:xfrm>
            <a:off x="638640" y="25158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 seguire è necessario creare una classe di nome </a:t>
            </a:r>
            <a:r>
              <a:rPr lang="it-IT" sz="14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SqrtPipe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 Questa classe implementa </a:t>
            </a:r>
            <a:r>
              <a:rPr lang="it-IT" sz="14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PipeTransform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Il metodo </a:t>
            </a:r>
            <a:r>
              <a:rPr lang="it-IT" sz="14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trasform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definito nella classe </a:t>
            </a:r>
            <a:r>
              <a:rPr lang="it-IT" sz="14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SqrtPipe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richiederà come argomento un numero e restituirà ugualmente un numero; che rappresenta la radice quadrata del numero fornito in input.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Vista la creazione del nuovo file </a:t>
            </a:r>
            <a:r>
              <a:rPr lang="it-IT" sz="14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app.sqrt.ts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è necessario aggiungere nel file </a:t>
            </a:r>
            <a:r>
              <a:rPr lang="it-IT" sz="14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app.module.ts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il seguente: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import {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BrowserModule</a:t>
            </a: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} from '@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angular</a:t>
            </a: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/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platform</a:t>
            </a: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-browser';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import {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NgModule</a:t>
            </a: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} from '@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angular</a:t>
            </a: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/core';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import {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AppComponent</a:t>
            </a: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} from './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app.component</a:t>
            </a: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';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import {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NewCmpComponent</a:t>
            </a: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} from './new-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cmp</a:t>
            </a: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/new-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cmp.component</a:t>
            </a: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';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import {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ChangeTextDirective</a:t>
            </a: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} from './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change-text.directive</a:t>
            </a: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';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import { </a:t>
            </a:r>
            <a:r>
              <a:rPr lang="it-IT" sz="14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SqrtPipe</a:t>
            </a:r>
            <a:r>
              <a:rPr lang="it-IT" sz="14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} from './</a:t>
            </a:r>
            <a:r>
              <a:rPr lang="it-IT" sz="14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app.sqrt</a:t>
            </a:r>
            <a:r>
              <a:rPr lang="it-IT" sz="14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';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@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NgModule</a:t>
            </a: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({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declarations</a:t>
            </a: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: [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lang="it-IT" sz="14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SqrtPipe</a:t>
            </a: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,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AppComponent</a:t>
            </a: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,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NewCmpComponent</a:t>
            </a: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,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ChangeTextDirective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],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imports</a:t>
            </a: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: [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BrowserModule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],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providers: [],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bootstrap: [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AppComponent</a:t>
            </a: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]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})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export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class</a:t>
            </a: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AppModule</a:t>
            </a: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{ }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Abbiamo creato la classe </a:t>
            </a:r>
            <a:r>
              <a:rPr lang="it-IT" sz="14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app.sqrt.ts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ed è necessario importare la stessa in </a:t>
            </a:r>
            <a:r>
              <a:rPr lang="it-IT" sz="14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app.module.ts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e specificando il percorso del file.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Ovviamente deve anche essere incluso nella dichiarazione come mostrato di seguito.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7498080" y="59760"/>
            <a:ext cx="4522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– Impostazione dell’Ambiente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504000" y="957240"/>
            <a:ext cx="10253880" cy="4727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5800" rIns="90000" bIns="45000"/>
          <a:lstStyle/>
          <a:p>
            <a:pPr>
              <a:lnSpc>
                <a:spcPct val="93000"/>
              </a:lnSpc>
            </a:pPr>
            <a:r>
              <a:rPr lang="it-IT" sz="1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L'installazione della CLI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4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npm </a:t>
            </a:r>
            <a:r>
              <a:rPr lang="it-IT" sz="14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install</a:t>
            </a:r>
            <a:r>
              <a:rPr lang="it-IT" sz="1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-g @</a:t>
            </a:r>
            <a:r>
              <a:rPr lang="it-IT" sz="14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angular</a:t>
            </a:r>
            <a:r>
              <a:rPr lang="it-IT" sz="1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/cli</a:t>
            </a:r>
            <a:r>
              <a:rPr lang="it-IT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//comando per installare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angular</a:t>
            </a:r>
            <a:r>
              <a:rPr lang="it-IT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CLI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4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Da notare l'uso del parametro </a:t>
            </a:r>
            <a:r>
              <a:rPr lang="it-IT" sz="1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-g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per un'installazione di tipo globale, da questo momento la CLI può essere usata in qualsiasi cartella. 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4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Per verificare se l'Angular CLI è installata o meno eseguire il seguente comando da terminale: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4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4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ng</a:t>
            </a:r>
            <a:r>
              <a:rPr lang="it-IT" sz="1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-v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4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Se l'installazione è andata a buon fine otterremo qualcosa del genere: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4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it-IT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_                      _                 ____ _     ___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/ \   _ __   __ _ _   _| | __ _ _ __     / ___| |   |_ _|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/ ? \ | '_ \ / _` | | | | |/ _` | '__|   | |   | |    | |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/ ___ \| | | | (_| | |_| | | (_| | |      | |___| |___ | |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/_/   \_\_| |_|\__, |\__,_|_|\__,_|_|       \____|_____|___|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            |___/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endParaRPr lang="it-IT" sz="14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endParaRPr lang="it-IT" sz="14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Angular CLI: 6.1.3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Node: 8.11.3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OS: win32 x64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Angular: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...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4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Abbiamo quindi installato Angular!</a:t>
            </a:r>
            <a:endParaRPr lang="it-IT" sz="1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– Pipes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0" name="CustomShape 3"/>
          <p:cNvSpPr/>
          <p:nvPr/>
        </p:nvSpPr>
        <p:spPr>
          <a:xfrm>
            <a:off x="360000" y="1152000"/>
            <a:ext cx="10047240" cy="42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1" name="CustomShape 4"/>
          <p:cNvSpPr/>
          <p:nvPr/>
        </p:nvSpPr>
        <p:spPr>
          <a:xfrm>
            <a:off x="360000" y="27360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it-IT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Vediamo infine l'utilizzo della nuova pipe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sqrt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nel file 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app.component.html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&lt;h1&gt;Custom Pipe&lt;/h1&gt;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&lt;b&gt;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Square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root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of 25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is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: {{25 |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sqrt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}}&lt;/b&gt;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&lt;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br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/&gt;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&lt;b&gt;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Square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root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of 729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is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: {{729 |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sqrt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}}&lt;/b&gt;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L'output sarà il seguente: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</p:txBody>
      </p:sp>
      <p:pic>
        <p:nvPicPr>
          <p:cNvPr id="292" name="Immagine 291"/>
          <p:cNvPicPr/>
          <p:nvPr/>
        </p:nvPicPr>
        <p:blipFill>
          <a:blip r:embed="rId2"/>
          <a:stretch/>
        </p:blipFill>
        <p:spPr>
          <a:xfrm>
            <a:off x="7505250" y="3368040"/>
            <a:ext cx="3814920" cy="3113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– Routing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94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" name="CustomShape 3"/>
          <p:cNvSpPr/>
          <p:nvPr/>
        </p:nvSpPr>
        <p:spPr>
          <a:xfrm>
            <a:off x="360000" y="1152000"/>
            <a:ext cx="10047240" cy="42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" name="CustomShape 4"/>
          <p:cNvSpPr/>
          <p:nvPr/>
        </p:nvSpPr>
        <p:spPr>
          <a:xfrm>
            <a:off x="360000" y="42120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it-IT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Angular</a:t>
            </a:r>
            <a:r>
              <a:rPr lang="it-IT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- Routing</a:t>
            </a:r>
            <a:endParaRPr lang="it-IT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Il </a:t>
            </a:r>
            <a:r>
              <a:rPr lang="it-IT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routing</a:t>
            </a:r>
            <a:r>
              <a:rPr lang="it-I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in ambito </a:t>
            </a:r>
            <a:r>
              <a:rPr lang="it-IT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Angular</a:t>
            </a:r>
            <a:r>
              <a:rPr lang="it-I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indica la navigazione tra pagine.</a:t>
            </a:r>
            <a:endParaRPr lang="it-IT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E' possibile vedere siti con link che si collegano direttamente a una nuova pagina.</a:t>
            </a:r>
            <a:endParaRPr lang="it-IT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Questo può essere realizzato, in </a:t>
            </a:r>
            <a:r>
              <a:rPr lang="it-IT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Angular</a:t>
            </a:r>
            <a:r>
              <a:rPr lang="it-I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tramite il </a:t>
            </a:r>
            <a:r>
              <a:rPr lang="it-IT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routing</a:t>
            </a:r>
            <a:r>
              <a:rPr lang="it-I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it-IT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Nel nostro caso le pagine a cui faremo riferimento saranno sotto forma di componenti.</a:t>
            </a:r>
            <a:endParaRPr lang="it-IT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Abbiamo già visto in precedenza come creare dei componenti.</a:t>
            </a:r>
            <a:endParaRPr lang="it-IT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Creiamone uno e vediamo come utilizzare il </a:t>
            </a:r>
            <a:r>
              <a:rPr lang="it-IT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routing</a:t>
            </a:r>
            <a:r>
              <a:rPr lang="it-I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it-IT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it-IT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Angular</a:t>
            </a:r>
            <a:r>
              <a:rPr lang="it-I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– Routing</a:t>
            </a:r>
            <a:endParaRPr lang="it-IT" sz="1800" b="0" strike="noStrike" spc="-1" dirty="0">
              <a:latin typeface="Arial"/>
            </a:endParaRPr>
          </a:p>
        </p:txBody>
      </p:sp>
      <p:sp>
        <p:nvSpPr>
          <p:cNvPr id="298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9" name="CustomShape 3"/>
          <p:cNvSpPr/>
          <p:nvPr/>
        </p:nvSpPr>
        <p:spPr>
          <a:xfrm>
            <a:off x="360000" y="1152000"/>
            <a:ext cx="10047240" cy="42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0" name="CustomShape 4"/>
          <p:cNvSpPr/>
          <p:nvPr/>
        </p:nvSpPr>
        <p:spPr>
          <a:xfrm>
            <a:off x="438450" y="24048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Nel componente padre principale </a:t>
            </a:r>
            <a:r>
              <a:rPr lang="it-IT" sz="14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app.module.ts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è necessario includere il modulo router come mostrato di seguito: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import {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BrowserModule</a:t>
            </a: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} from '@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angular</a:t>
            </a: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/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platform</a:t>
            </a: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-browser';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import {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NgModule</a:t>
            </a: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} from '@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angular</a:t>
            </a: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/core';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import { </a:t>
            </a:r>
            <a:r>
              <a:rPr lang="it-IT" sz="14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RouterModule</a:t>
            </a:r>
            <a:r>
              <a:rPr lang="it-IT" sz="14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} from '@</a:t>
            </a:r>
            <a:r>
              <a:rPr lang="it-IT" sz="14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angular</a:t>
            </a:r>
            <a:r>
              <a:rPr lang="it-IT" sz="14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/router';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import {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AppComponent</a:t>
            </a: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} from './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app.component</a:t>
            </a: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';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import { </a:t>
            </a:r>
            <a:r>
              <a:rPr lang="it-IT" sz="14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NewCmpComponent</a:t>
            </a:r>
            <a:r>
              <a:rPr lang="it-IT" sz="14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} from './new-</a:t>
            </a:r>
            <a:r>
              <a:rPr lang="it-IT" sz="14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cmp</a:t>
            </a:r>
            <a:r>
              <a:rPr lang="it-IT" sz="14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/new-</a:t>
            </a:r>
            <a:r>
              <a:rPr lang="it-IT" sz="14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cmp.component</a:t>
            </a:r>
            <a:r>
              <a:rPr lang="it-IT" sz="14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';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import {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ChangeTextDirective</a:t>
            </a: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} from './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change-text.directive</a:t>
            </a: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';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import {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SqrtPipe</a:t>
            </a: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} from './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app.sqrt</a:t>
            </a: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';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@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NgModule</a:t>
            </a: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({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declarations</a:t>
            </a: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: [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SqrtPipe</a:t>
            </a: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,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AppComponent</a:t>
            </a: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,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lang="it-IT" sz="14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NewCmpComponent</a:t>
            </a:r>
            <a:r>
              <a:rPr lang="it-IT" sz="14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,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ChangeTextDirective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],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imports</a:t>
            </a: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: [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BrowserModule</a:t>
            </a: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,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  </a:t>
            </a:r>
            <a:r>
              <a:rPr lang="it-IT" sz="14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lang="it-IT" sz="14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RouterModule.forRoot</a:t>
            </a:r>
            <a:r>
              <a:rPr lang="it-IT" sz="14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([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      {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         </a:t>
            </a:r>
            <a:r>
              <a:rPr lang="it-IT" sz="14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path</a:t>
            </a:r>
            <a:r>
              <a:rPr lang="it-IT" sz="14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: 'new-</a:t>
            </a:r>
            <a:r>
              <a:rPr lang="it-IT" sz="14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cmp</a:t>
            </a:r>
            <a:r>
              <a:rPr lang="it-IT" sz="14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',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         component: </a:t>
            </a:r>
            <a:r>
              <a:rPr lang="it-IT" sz="14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NewCmpComponent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      }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   ])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],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providers: [],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bootstrap: [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AppComponent</a:t>
            </a: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]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})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export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class</a:t>
            </a: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AppModule</a:t>
            </a:r>
            <a:r>
              <a:rPr lang="it-IT" sz="14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{ }</a:t>
            </a:r>
            <a:endParaRPr lang="it-IT" sz="1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– Routing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302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3" name="CustomShape 3"/>
          <p:cNvSpPr/>
          <p:nvPr/>
        </p:nvSpPr>
        <p:spPr>
          <a:xfrm>
            <a:off x="360000" y="1152000"/>
            <a:ext cx="10047240" cy="42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4" name="CustomShape 4"/>
          <p:cNvSpPr/>
          <p:nvPr/>
        </p:nvSpPr>
        <p:spPr>
          <a:xfrm>
            <a:off x="495600" y="31659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Tramite la seguente istruzione, il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RouterModule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è importato da 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@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angular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/router: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import {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RouterModule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} from '@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angular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/router'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ed è incluso nel seguente modo: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RouterModule.forRoot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([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{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path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: 'new-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cmp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',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   component: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NewCmpComponent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}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])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RouterModule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richiamerà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forRoot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che richiede in input un array, il quale contiene: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il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path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al componente e</a:t>
            </a:r>
            <a:endParaRPr lang="it-IT" sz="1600" b="0" strike="noStrike" spc="-1" dirty="0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il 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componente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stesso.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Il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path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corrisponde al nome del 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router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ed il 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componente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è il nome della 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classe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ovvero il componente da noi creato.</a:t>
            </a:r>
            <a:endParaRPr lang="it-IT" sz="1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– Routing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306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7" name="CustomShape 3"/>
          <p:cNvSpPr/>
          <p:nvPr/>
        </p:nvSpPr>
        <p:spPr>
          <a:xfrm>
            <a:off x="482235" y="24528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Vediamo di seguito il componente 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New-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cmp.component.ts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import { Component,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OnInit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} from '@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angular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/core';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@Component({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selector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 '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app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-new-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cmp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',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templateUrl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 './new-cmp.component.html',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styleUrls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 ['./new-cmp.component.css']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})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export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class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NewCmpComponent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implements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OnInit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{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newcomponent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= "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Entered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in new component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created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";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constructor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() {}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ngOnInit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() { }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La classe mostrata è indicata nell'import del modulo principale. Di seguito il file 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New-cmp.component.html: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&lt;p&gt;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{{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newcomponent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}}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&lt;/p&gt;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&lt;p&gt;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new-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cmp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works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!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&lt;/p&gt;</a:t>
            </a:r>
            <a:endParaRPr lang="it-IT" sz="1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– Routing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309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0" name="CustomShape 3"/>
          <p:cNvSpPr/>
          <p:nvPr/>
        </p:nvSpPr>
        <p:spPr>
          <a:xfrm>
            <a:off x="520335" y="40695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Ora è necessario che il contenuto del file 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html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creato sia visualizzato quando richiesto.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Per fare ciò è necessario aggiungere i dettagli del router nel file 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app.component.html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&lt;h1&gt;Custom Pipe&lt;/h1&gt;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&lt;b&gt;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Square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root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of 25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is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: {{25 |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sqrt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}}&lt;/b&gt;&lt;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br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/&gt;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&lt;b&gt;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Square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root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of 729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is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: {{729 |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sqrt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}}&lt;/b&gt;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&lt;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br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/&gt;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&lt;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br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/&gt;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&lt;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br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/&gt;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&lt;a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routerLink</a:t>
            </a:r>
            <a:r>
              <a:rPr lang="it-IT" sz="16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= "new-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cmp</a:t>
            </a:r>
            <a:r>
              <a:rPr lang="it-IT" sz="16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"&gt;New component&lt;/a&gt;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&lt;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br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/&gt;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&lt;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br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/&gt;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&lt;router-outlet&gt;&lt;/router-outlet&gt;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Nel codice qui sopra abbiamo creato il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tag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di link con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routerLink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impostato a 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"new-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cmp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”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 Questa corrisponderà al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path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in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app.module.ts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Quando un utente selezionerà il link, la pagina relativa mostrerà il suo contenuto.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Infine è necessario il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tag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&lt;router-outlet&gt; &lt;/router-outlet&gt;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tale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tag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assicura che il contenuto di 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new-cmp.component.html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venga mostrato sulla pagina nel momento in cui un utente selezioni il nuovo componente.</a:t>
            </a:r>
            <a:endParaRPr lang="it-IT" sz="1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– Routing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312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3" name="CustomShape 3"/>
          <p:cNvSpPr/>
          <p:nvPr/>
        </p:nvSpPr>
        <p:spPr>
          <a:xfrm>
            <a:off x="720360" y="122400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Vediamo di seguito l'output mostrato dal browser: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</p:txBody>
      </p:sp>
      <p:pic>
        <p:nvPicPr>
          <p:cNvPr id="314" name="Immagine 313"/>
          <p:cNvPicPr/>
          <p:nvPr/>
        </p:nvPicPr>
        <p:blipFill>
          <a:blip r:embed="rId2"/>
          <a:stretch/>
        </p:blipFill>
        <p:spPr>
          <a:xfrm>
            <a:off x="4187160" y="1861200"/>
            <a:ext cx="3815280" cy="3114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– Routing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316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7" name="CustomShape 3"/>
          <p:cNvSpPr/>
          <p:nvPr/>
        </p:nvSpPr>
        <p:spPr>
          <a:xfrm>
            <a:off x="720360" y="122400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Quando l’utente selezionerà il link “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New component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”, apparirà il seguente:</a:t>
            </a:r>
            <a:endParaRPr lang="it-IT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>
              <a:latin typeface="Arial"/>
            </a:endParaRPr>
          </a:p>
        </p:txBody>
      </p:sp>
      <p:pic>
        <p:nvPicPr>
          <p:cNvPr id="318" name="Immagine 317"/>
          <p:cNvPicPr/>
          <p:nvPr/>
        </p:nvPicPr>
        <p:blipFill>
          <a:blip r:embed="rId2"/>
          <a:stretch/>
        </p:blipFill>
        <p:spPr>
          <a:xfrm>
            <a:off x="4187160" y="2376000"/>
            <a:ext cx="3815280" cy="3479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– Routing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320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1" name="CustomShape 3"/>
          <p:cNvSpPr/>
          <p:nvPr/>
        </p:nvSpPr>
        <p:spPr>
          <a:xfrm>
            <a:off x="501285" y="62712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La URL conterrà ora 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http://localhost:4200/new-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cmp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 In questo caso, il contenuto di new-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cmp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verrà appeso al contenuto dell'URL originale.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Ovvero quando l'utente seleziona New component, la pagina non viene aggiornata ed il nuovo contenuto è mostrato senza che tutta venga ricaricata.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Solo una singola parte viene ricaricata quando selezionata.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Questa caratteristica è di aiuto quando abbiamo dei contenuti complessi sulla pagina che necessitano di essere ricaricati in base all'interazione dell'utente.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Tale caratteristica inoltre migliora la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user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experience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in quanto la pagina non è continuamente ricaricata.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- Services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4" name="CustomShape 3"/>
          <p:cNvSpPr/>
          <p:nvPr/>
        </p:nvSpPr>
        <p:spPr>
          <a:xfrm>
            <a:off x="396510" y="24048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Angular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- Services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 questo capitolo, discuteremo dei servizi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Angular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Ci si può trovare nella situazione in cui è necessario che del codice sia utilizzato ovunque o comunque in più parti.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Potrebbe trattarsi di una connessione dati che debba essere condivisa fra i differenti componenti.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Tramite i servizi è possibile realizzarlo.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Per la creazione di un servizio è necessario far uso della riga di comando, nel nostro caso: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C:\projectA6\Angular6App&gt;ng g service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myservice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CREATE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src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/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app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/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myservice.service.spec.ts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(392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bytes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)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CREATE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src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/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app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/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myservice.service.ts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(138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bytes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)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 file saranno creati nella cartella dell'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app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come mostrato:</a:t>
            </a:r>
            <a:endParaRPr lang="it-IT" sz="1600" b="0" strike="noStrike" spc="-1" dirty="0">
              <a:latin typeface="Arial"/>
            </a:endParaRPr>
          </a:p>
        </p:txBody>
      </p:sp>
      <p:pic>
        <p:nvPicPr>
          <p:cNvPr id="325" name="Immagine 324"/>
          <p:cNvPicPr/>
          <p:nvPr/>
        </p:nvPicPr>
        <p:blipFill>
          <a:blip r:embed="rId2"/>
          <a:stretch/>
        </p:blipFill>
        <p:spPr>
          <a:xfrm>
            <a:off x="8424000" y="3001320"/>
            <a:ext cx="2382840" cy="3548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8352000" y="72000"/>
            <a:ext cx="35002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Setup di un progetto Angular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360000" y="1008000"/>
            <a:ext cx="8566200" cy="4194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55800" rIns="90000" bIns="45000"/>
          <a:lstStyle/>
          <a:p>
            <a:pPr>
              <a:lnSpc>
                <a:spcPct val="93000"/>
              </a:lnSpc>
            </a:pP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Setup di un progetto Angular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Procediamo ora con la creazione del nostro primo progetto.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Per creare un progetto eseguiremo i seguenti comandi: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ng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new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nome_progetto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Chiameremo il nostro progetto: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ng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new Angular6App.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Eseguendo il comando da riga di comando avremo: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ng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new Angular6App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CREATE Angular6App/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angular.json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(3593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bytes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CREATE Angular6App/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package.json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(1317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bytes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CREATE Angular6App/README.md (1028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bytes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CREATE Angular6App/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tsconfig.json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(408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bytes</a:t>
            </a: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...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Il progetto 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Angular6App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verrà creato, e saranno installati i pacchetti necessari per poter girare.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 seguire verrà utilizzato l'IDE Visual Studio Code per lavorare con Angular 6;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ma è possibile utilizzarne uno qualsiasi, ad esempio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Atom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WebStorm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Eclipse, ecc.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Per scaricare Visual Studio Code, andare su https://code.visualstudio.com/ e scaricare la versione adatta al proprio sistema.</a:t>
            </a:r>
            <a:endParaRPr lang="it-IT" sz="1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- Services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327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8" name="CustomShape 3"/>
          <p:cNvSpPr/>
          <p:nvPr/>
        </p:nvSpPr>
        <p:spPr>
          <a:xfrm>
            <a:off x="406035" y="273855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Angular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- Services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 nuovi file creati saranno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myservice.service.specs.ts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e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myservice.service.ts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myservice.service.ts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import {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Injectable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} from '@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angular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/core';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@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Injectable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()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export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class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MyserviceService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{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constructor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() { }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Vediamo che il modulo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Injectable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è importato da 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@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angular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/core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Esso contiene il metodo 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@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Injectable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e una classe chiamata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MyserviceService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Ora creeremo la funzione del servizio in questa classe.</a:t>
            </a:r>
            <a:endParaRPr lang="it-IT" sz="1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- Services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330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1" name="CustomShape 3"/>
          <p:cNvSpPr/>
          <p:nvPr/>
        </p:nvSpPr>
        <p:spPr>
          <a:xfrm>
            <a:off x="360000" y="6006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Prima di creare un nuovo servizio è necessario includerlo nel file </a:t>
            </a:r>
            <a:r>
              <a:rPr lang="it-IT" sz="1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app.module.ts</a:t>
            </a:r>
            <a:r>
              <a:rPr lang="it-IT" sz="1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lang="it-IT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import { </a:t>
            </a:r>
            <a:r>
              <a:rPr lang="it-IT" sz="12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BrowserModule</a:t>
            </a:r>
            <a:r>
              <a:rPr lang="it-IT" sz="12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} from '@</a:t>
            </a:r>
            <a:r>
              <a:rPr lang="it-IT" sz="12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angular</a:t>
            </a:r>
            <a:r>
              <a:rPr lang="it-IT" sz="12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/</a:t>
            </a:r>
            <a:r>
              <a:rPr lang="it-IT" sz="12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platform</a:t>
            </a:r>
            <a:r>
              <a:rPr lang="it-IT" sz="12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-browser';</a:t>
            </a:r>
            <a:endParaRPr lang="it-IT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import { </a:t>
            </a:r>
            <a:r>
              <a:rPr lang="it-IT" sz="12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NgModule</a:t>
            </a:r>
            <a:r>
              <a:rPr lang="it-IT" sz="12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} from '@</a:t>
            </a:r>
            <a:r>
              <a:rPr lang="it-IT" sz="12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angular</a:t>
            </a:r>
            <a:r>
              <a:rPr lang="it-IT" sz="12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/core';</a:t>
            </a:r>
            <a:endParaRPr lang="it-IT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import { </a:t>
            </a:r>
            <a:r>
              <a:rPr lang="it-IT" sz="12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RouterModule</a:t>
            </a:r>
            <a:r>
              <a:rPr lang="it-IT" sz="12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} from '@</a:t>
            </a:r>
            <a:r>
              <a:rPr lang="it-IT" sz="12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angular</a:t>
            </a:r>
            <a:r>
              <a:rPr lang="it-IT" sz="12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/router';</a:t>
            </a:r>
            <a:endParaRPr lang="it-IT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import { </a:t>
            </a:r>
            <a:r>
              <a:rPr lang="it-IT" sz="12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AppComponent</a:t>
            </a:r>
            <a:r>
              <a:rPr lang="it-IT" sz="12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} from './</a:t>
            </a:r>
            <a:r>
              <a:rPr lang="it-IT" sz="12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app.component</a:t>
            </a:r>
            <a:r>
              <a:rPr lang="it-IT" sz="12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';</a:t>
            </a:r>
            <a:endParaRPr lang="it-IT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import { </a:t>
            </a:r>
            <a:r>
              <a:rPr lang="it-IT" sz="12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MyserviceService</a:t>
            </a:r>
            <a:r>
              <a:rPr lang="it-IT" sz="12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} from './</a:t>
            </a:r>
            <a:r>
              <a:rPr lang="it-IT" sz="12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myservice.service</a:t>
            </a:r>
            <a:r>
              <a:rPr lang="it-IT" sz="12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';</a:t>
            </a:r>
            <a:endParaRPr lang="it-IT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import { </a:t>
            </a:r>
            <a:r>
              <a:rPr lang="it-IT" sz="12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NewCmpComponent</a:t>
            </a:r>
            <a:r>
              <a:rPr lang="it-IT" sz="12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} from './new-</a:t>
            </a:r>
            <a:r>
              <a:rPr lang="it-IT" sz="12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cmp</a:t>
            </a:r>
            <a:r>
              <a:rPr lang="it-IT" sz="12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/new-</a:t>
            </a:r>
            <a:r>
              <a:rPr lang="it-IT" sz="12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cmp.component</a:t>
            </a:r>
            <a:r>
              <a:rPr lang="it-IT" sz="12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';</a:t>
            </a:r>
            <a:endParaRPr lang="it-IT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import { </a:t>
            </a:r>
            <a:r>
              <a:rPr lang="it-IT" sz="12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ChangeTextDirective</a:t>
            </a:r>
            <a:r>
              <a:rPr lang="it-IT" sz="12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} from './</a:t>
            </a:r>
            <a:r>
              <a:rPr lang="it-IT" sz="12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change-text.directive</a:t>
            </a:r>
            <a:r>
              <a:rPr lang="it-IT" sz="12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';</a:t>
            </a:r>
            <a:endParaRPr lang="it-IT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import { </a:t>
            </a:r>
            <a:r>
              <a:rPr lang="it-IT" sz="12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SqrtPipe</a:t>
            </a:r>
            <a:r>
              <a:rPr lang="it-IT" sz="12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} from './</a:t>
            </a:r>
            <a:r>
              <a:rPr lang="it-IT" sz="12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app.sqrt</a:t>
            </a:r>
            <a:r>
              <a:rPr lang="it-IT" sz="12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';</a:t>
            </a:r>
            <a:endParaRPr lang="it-IT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@</a:t>
            </a:r>
            <a:r>
              <a:rPr lang="it-IT" sz="12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NgModule</a:t>
            </a:r>
            <a:r>
              <a:rPr lang="it-IT" sz="12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({</a:t>
            </a:r>
            <a:endParaRPr lang="it-IT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lang="it-IT" sz="12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declarations</a:t>
            </a:r>
            <a:r>
              <a:rPr lang="it-IT" sz="12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: [</a:t>
            </a:r>
            <a:endParaRPr lang="it-IT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lang="it-IT" sz="12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SqrtPipe</a:t>
            </a:r>
            <a:r>
              <a:rPr lang="it-IT" sz="12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,</a:t>
            </a:r>
            <a:endParaRPr lang="it-IT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lang="it-IT" sz="12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AppComponent</a:t>
            </a:r>
            <a:r>
              <a:rPr lang="it-IT" sz="12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,</a:t>
            </a:r>
            <a:endParaRPr lang="it-IT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lang="it-IT" sz="12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NewCmpComponent</a:t>
            </a:r>
            <a:r>
              <a:rPr lang="it-IT" sz="12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,</a:t>
            </a:r>
            <a:endParaRPr lang="it-IT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lang="it-IT" sz="12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ChangeTextDirective</a:t>
            </a:r>
            <a:endParaRPr lang="it-IT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],</a:t>
            </a:r>
            <a:endParaRPr lang="it-IT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lang="it-IT" sz="12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imports</a:t>
            </a:r>
            <a:r>
              <a:rPr lang="it-IT" sz="12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: [</a:t>
            </a:r>
            <a:endParaRPr lang="it-IT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lang="it-IT" sz="12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BrowserModule</a:t>
            </a:r>
            <a:r>
              <a:rPr lang="it-IT" sz="12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,</a:t>
            </a:r>
            <a:endParaRPr lang="it-IT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lang="it-IT" sz="12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RouterModule.forRoot</a:t>
            </a:r>
            <a:r>
              <a:rPr lang="it-IT" sz="12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([</a:t>
            </a:r>
            <a:endParaRPr lang="it-IT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      {</a:t>
            </a:r>
            <a:endParaRPr lang="it-IT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         </a:t>
            </a:r>
            <a:r>
              <a:rPr lang="it-IT" sz="12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path</a:t>
            </a:r>
            <a:r>
              <a:rPr lang="it-IT" sz="12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: 'new-</a:t>
            </a:r>
            <a:r>
              <a:rPr lang="it-IT" sz="12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cmp</a:t>
            </a:r>
            <a:r>
              <a:rPr lang="it-IT" sz="12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',</a:t>
            </a:r>
            <a:endParaRPr lang="it-IT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         component: </a:t>
            </a:r>
            <a:r>
              <a:rPr lang="it-IT" sz="12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NewCmpComponent</a:t>
            </a:r>
            <a:endParaRPr lang="it-IT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      }</a:t>
            </a:r>
            <a:endParaRPr lang="it-IT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   ])</a:t>
            </a:r>
            <a:endParaRPr lang="it-IT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],</a:t>
            </a:r>
            <a:endParaRPr lang="it-IT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lang="it-IT" sz="12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providers: [</a:t>
            </a:r>
            <a:r>
              <a:rPr lang="it-IT" sz="12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MyserviceService</a:t>
            </a:r>
            <a:r>
              <a:rPr lang="it-IT" sz="12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],</a:t>
            </a:r>
            <a:endParaRPr lang="it-IT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bootstrap: [</a:t>
            </a:r>
            <a:r>
              <a:rPr lang="it-IT" sz="12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AppComponent</a:t>
            </a:r>
            <a:r>
              <a:rPr lang="it-IT" sz="12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]</a:t>
            </a:r>
            <a:endParaRPr lang="it-IT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})</a:t>
            </a:r>
            <a:endParaRPr lang="it-IT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export </a:t>
            </a:r>
            <a:r>
              <a:rPr lang="it-IT" sz="12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class</a:t>
            </a:r>
            <a:r>
              <a:rPr lang="it-IT" sz="12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lang="it-IT" sz="12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AppModule</a:t>
            </a:r>
            <a:r>
              <a:rPr lang="it-IT" sz="12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{ }</a:t>
            </a:r>
            <a:endParaRPr lang="it-IT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Ora abbiamo importato il servizio tramite il nome della classe che sarà indicata nei providers.</a:t>
            </a:r>
            <a:endParaRPr lang="it-IT" sz="1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- Services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4" name="CustomShape 3"/>
          <p:cNvSpPr/>
          <p:nvPr/>
        </p:nvSpPr>
        <p:spPr>
          <a:xfrm>
            <a:off x="294045" y="33252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Ora vedremo come possiamo accedere a tale funzione nelle classi dei componenti.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app.component.ts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import { Component } from '@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angular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/core';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import {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MyserviceService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} from './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myservice.service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';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@Component({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selector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: '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app-root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',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templateUrl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: './app.component.html',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styleUrls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: ['./app.component.css']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})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export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class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AppComponent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{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title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= '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Angular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6 Project!';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todaydate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constructor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(private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myservice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: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MyserviceService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) {}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ngOnInit</a:t>
            </a:r>
            <a:r>
              <a:rPr lang="it-IT" sz="16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() {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this.todaydate</a:t>
            </a:r>
            <a:r>
              <a:rPr lang="it-IT" sz="16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=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this.myservice.showTodayDate</a:t>
            </a:r>
            <a:r>
              <a:rPr lang="it-IT" sz="16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();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}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La funzione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ngOnInit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viene chiamata automaticamente quando un qualsiasi componente viene creato.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La data è prelevata dal servizio, è quindi necessario importare il servizio tramite la: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import {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MyserviceService</a:t>
            </a:r>
            <a:r>
              <a:rPr lang="it-IT" sz="16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} from './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myservice.service</a:t>
            </a:r>
            <a:r>
              <a:rPr lang="it-IT" sz="16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';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- Services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336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7" name="CustomShape 3"/>
          <p:cNvSpPr/>
          <p:nvPr/>
        </p:nvSpPr>
        <p:spPr>
          <a:xfrm>
            <a:off x="360720" y="802455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Ritorniamo quindi sulla classe del service per creare la relativa funzione.</a:t>
            </a:r>
            <a:endParaRPr lang="it-IT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Nella classe del servizio, implementeremo una funzione che mostrerà la data odierna.</a:t>
            </a:r>
            <a:endParaRPr lang="it-IT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Possiamo quindi usarla nel componente </a:t>
            </a:r>
            <a:r>
              <a:rPr lang="it-IT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app.component.ts</a:t>
            </a:r>
            <a:r>
              <a:rPr lang="it-I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e anche nel nuovo componente </a:t>
            </a:r>
            <a:r>
              <a:rPr lang="it-IT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new-</a:t>
            </a:r>
            <a:r>
              <a:rPr lang="it-IT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cmp.component.ts</a:t>
            </a:r>
            <a:r>
              <a:rPr lang="it-I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creato in precedenza.</a:t>
            </a:r>
            <a:endParaRPr lang="it-IT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import { </a:t>
            </a:r>
            <a:r>
              <a:rPr lang="it-IT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Injectable</a:t>
            </a:r>
            <a:r>
              <a:rPr lang="it-IT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} from '@</a:t>
            </a:r>
            <a:r>
              <a:rPr lang="it-IT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angular</a:t>
            </a:r>
            <a:r>
              <a:rPr lang="it-IT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/core';</a:t>
            </a:r>
            <a:endParaRPr lang="it-IT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@</a:t>
            </a:r>
            <a:r>
              <a:rPr lang="it-IT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Injectable</a:t>
            </a:r>
            <a:r>
              <a:rPr lang="it-IT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()</a:t>
            </a:r>
            <a:endParaRPr lang="it-IT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export </a:t>
            </a:r>
            <a:r>
              <a:rPr lang="it-IT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class</a:t>
            </a:r>
            <a:r>
              <a:rPr lang="it-IT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lang="it-IT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MyserviceService</a:t>
            </a:r>
            <a:r>
              <a:rPr lang="it-IT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{</a:t>
            </a:r>
            <a:endParaRPr lang="it-IT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lang="it-IT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constructor</a:t>
            </a:r>
            <a:r>
              <a:rPr lang="it-IT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() { }</a:t>
            </a:r>
            <a:endParaRPr lang="it-IT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lang="it-IT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showTodayDate</a:t>
            </a:r>
            <a:r>
              <a:rPr lang="it-IT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() {</a:t>
            </a:r>
            <a:endParaRPr lang="it-IT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lang="it-IT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let</a:t>
            </a:r>
            <a:r>
              <a:rPr lang="it-IT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lang="it-IT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ndate</a:t>
            </a:r>
            <a:r>
              <a:rPr lang="it-IT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= new Date();</a:t>
            </a:r>
            <a:endParaRPr lang="it-IT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lang="it-IT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return</a:t>
            </a:r>
            <a:r>
              <a:rPr lang="it-IT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lang="it-IT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ndate</a:t>
            </a:r>
            <a:r>
              <a:rPr lang="it-IT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;</a:t>
            </a:r>
            <a:endParaRPr lang="it-IT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}</a:t>
            </a:r>
            <a:endParaRPr lang="it-IT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lang="it-IT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Nel file relativo al servizio abbiamo creato una funzione </a:t>
            </a:r>
            <a:r>
              <a:rPr lang="it-IT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showTodayDate</a:t>
            </a:r>
            <a:r>
              <a:rPr lang="it-I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che ritorna la data attuale.</a:t>
            </a:r>
            <a:endParaRPr lang="it-IT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- Services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339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0" name="CustomShape 3"/>
          <p:cNvSpPr/>
          <p:nvPr/>
        </p:nvSpPr>
        <p:spPr>
          <a:xfrm>
            <a:off x="360720" y="42120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Vediamo come accedere a tale funzione nelle classi dei componenti.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app.component.ts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import { Component } from '@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angular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/core';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import {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MyserviceService</a:t>
            </a:r>
            <a:r>
              <a:rPr lang="it-IT" sz="16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} from './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myservice.service</a:t>
            </a:r>
            <a:r>
              <a:rPr lang="it-IT" sz="16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';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@Component({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selector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: '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app-root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',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templateUrl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: './app.component.html',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styleUrls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: ['./app.component.css']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})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export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class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AppComponent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{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title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= '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Angular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6 Project!';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todaydate</a:t>
            </a:r>
            <a:r>
              <a:rPr lang="it-IT" sz="16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constructor</a:t>
            </a:r>
            <a:r>
              <a:rPr lang="it-IT" sz="16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(private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myservice</a:t>
            </a:r>
            <a:r>
              <a:rPr lang="it-IT" sz="16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: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MyserviceService</a:t>
            </a:r>
            <a:r>
              <a:rPr lang="it-IT" sz="16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) {}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ngOnInit</a:t>
            </a:r>
            <a:r>
              <a:rPr lang="it-IT" sz="16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() {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this.todaydate</a:t>
            </a:r>
            <a:r>
              <a:rPr lang="it-IT" sz="16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=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this.myservice.showTodayDate</a:t>
            </a:r>
            <a:r>
              <a:rPr lang="it-IT" sz="16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();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}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La funzione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ngOnInit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()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viene chiamata automaticamente quando un qualsiasi componente viene creato.</a:t>
            </a:r>
            <a:endParaRPr lang="it-IT" sz="1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- Services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342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3" name="CustomShape 3"/>
          <p:cNvSpPr/>
          <p:nvPr/>
        </p:nvSpPr>
        <p:spPr>
          <a:xfrm>
            <a:off x="360720" y="735525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La funzione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ngOnInit</a:t>
            </a:r>
            <a:r>
              <a:rPr lang="it-IT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()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viene chiamata automaticamente quando un qualsiasi componente viene creato.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La data è ottenuta tramite il servizio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myservice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è quindi necessario importare tale servizio tramite la: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import {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MyserviceService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} from './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myservice.service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';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per poi richiamare la relativa funzione.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Per mostrare la data nel file inseriremo le seguenti righe nel file .html: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{{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todaydate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}}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&lt;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app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-new-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cmp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&gt;&lt;/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app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-new-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cmp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&gt;  // mostra la data nel componente new-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cmp</a:t>
            </a:r>
            <a:endParaRPr lang="it-IT" sz="1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- Services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345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6" name="CustomShape 3"/>
          <p:cNvSpPr/>
          <p:nvPr/>
        </p:nvSpPr>
        <p:spPr>
          <a:xfrm>
            <a:off x="360720" y="42987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b="0" strike="noStrike" spc="-1">
                <a:solidFill>
                  <a:srgbClr val="000000"/>
                </a:solidFill>
                <a:latin typeface="Arial"/>
                <a:ea typeface="DejaVu Sans"/>
              </a:rPr>
              <a:t>Vediamo come anche nel componente </a:t>
            </a:r>
            <a:r>
              <a:rPr lang="it-IT" b="1" strike="noStrike" spc="-1">
                <a:solidFill>
                  <a:srgbClr val="000000"/>
                </a:solidFill>
                <a:latin typeface="Arial"/>
                <a:ea typeface="DejaVu Sans"/>
              </a:rPr>
              <a:t>new-cmp</a:t>
            </a:r>
            <a:r>
              <a:rPr lang="it-IT" b="0" strike="noStrike" spc="-1">
                <a:solidFill>
                  <a:srgbClr val="000000"/>
                </a:solidFill>
                <a:latin typeface="Arial"/>
                <a:ea typeface="DejaVu Sans"/>
              </a:rPr>
              <a:t> è possibile utilizzare lo stesso servizio:</a:t>
            </a:r>
            <a:endParaRPr lang="it-IT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b="0" strike="noStrike" spc="-1">
                <a:solidFill>
                  <a:srgbClr val="000000"/>
                </a:solidFill>
                <a:latin typeface="FreeMono"/>
                <a:ea typeface="DejaVu Sans"/>
              </a:rPr>
              <a:t>import { Component, OnInit } from '@angular/core';</a:t>
            </a:r>
            <a:endParaRPr lang="it-IT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b="1" strike="noStrike" spc="-1">
                <a:solidFill>
                  <a:srgbClr val="000000"/>
                </a:solidFill>
                <a:latin typeface="FreeMono"/>
                <a:ea typeface="DejaVu Sans"/>
              </a:rPr>
              <a:t>import { MyserviceService } from './../myservice.service';</a:t>
            </a:r>
            <a:endParaRPr lang="it-IT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b="0" strike="noStrike" spc="-1">
                <a:solidFill>
                  <a:srgbClr val="000000"/>
                </a:solidFill>
                <a:latin typeface="FreeMono"/>
                <a:ea typeface="DejaVu Sans"/>
              </a:rPr>
              <a:t>@Component({</a:t>
            </a:r>
            <a:endParaRPr lang="it-IT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selector: 'app-new-cmp',</a:t>
            </a:r>
            <a:endParaRPr lang="it-IT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templateUrl: './new-cmp.component.html',</a:t>
            </a:r>
            <a:endParaRPr lang="it-IT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styleUrls: ['./new-cmp.component.css']</a:t>
            </a:r>
            <a:endParaRPr lang="it-IT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b="0" strike="noStrike" spc="-1">
                <a:solidFill>
                  <a:srgbClr val="000000"/>
                </a:solidFill>
                <a:latin typeface="FreeMono"/>
                <a:ea typeface="DejaVu Sans"/>
              </a:rPr>
              <a:t>})</a:t>
            </a:r>
            <a:endParaRPr lang="it-IT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b="0" strike="noStrike" spc="-1">
                <a:solidFill>
                  <a:srgbClr val="000000"/>
                </a:solidFill>
                <a:latin typeface="FreeMono"/>
                <a:ea typeface="DejaVu Sans"/>
              </a:rPr>
              <a:t>export class NewCmpComponent implements OnInit {</a:t>
            </a:r>
            <a:endParaRPr lang="it-IT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todaydate;</a:t>
            </a:r>
            <a:endParaRPr lang="it-IT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newcomponent = "Entered in new component created";</a:t>
            </a:r>
            <a:endParaRPr lang="it-IT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b="0" strike="noStrike" spc="-1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lang="it-IT" b="1" strike="noStrike" spc="-1">
                <a:solidFill>
                  <a:srgbClr val="000000"/>
                </a:solidFill>
                <a:latin typeface="FreeMono"/>
                <a:ea typeface="DejaVu Sans"/>
              </a:rPr>
              <a:t>constructor(private myservice: MyserviceService) {}</a:t>
            </a:r>
            <a:endParaRPr lang="it-IT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b="1" strike="noStrike" spc="-1">
                <a:solidFill>
                  <a:srgbClr val="000000"/>
                </a:solidFill>
                <a:latin typeface="FreeMono"/>
                <a:ea typeface="DejaVu Sans"/>
              </a:rPr>
              <a:t>   ngOnInit() {</a:t>
            </a:r>
            <a:endParaRPr lang="it-IT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b="1" strike="noStrike" spc="-1">
                <a:solidFill>
                  <a:srgbClr val="000000"/>
                </a:solidFill>
                <a:latin typeface="FreeMono"/>
                <a:ea typeface="DejaVu Sans"/>
              </a:rPr>
              <a:t>      this.todaydate = this.myservice.showTodayDate();</a:t>
            </a:r>
            <a:endParaRPr lang="it-IT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b="1" strike="noStrike" spc="-1">
                <a:solidFill>
                  <a:srgbClr val="000000"/>
                </a:solidFill>
                <a:latin typeface="FreeMono"/>
                <a:ea typeface="DejaVu Sans"/>
              </a:rPr>
              <a:t>   }</a:t>
            </a:r>
            <a:endParaRPr lang="it-IT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b="0" strike="noStrike" spc="-1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lang="it-IT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- Services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348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9" name="CustomShape 3"/>
          <p:cNvSpPr/>
          <p:nvPr/>
        </p:nvSpPr>
        <p:spPr>
          <a:xfrm>
            <a:off x="360720" y="82782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Anche nel componente new-</a:t>
            </a:r>
            <a:r>
              <a:rPr lang="it-IT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cmp</a:t>
            </a:r>
            <a:r>
              <a:rPr lang="it-I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è necessario come prima cosa importare il servizio che si vuole utilizzare.</a:t>
            </a:r>
            <a:endParaRPr lang="it-IT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import { </a:t>
            </a:r>
            <a:r>
              <a:rPr lang="it-IT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MyserviceService</a:t>
            </a:r>
            <a:r>
              <a:rPr lang="it-IT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} from './</a:t>
            </a:r>
            <a:r>
              <a:rPr lang="it-IT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myservice.service</a:t>
            </a:r>
            <a:r>
              <a:rPr lang="it-IT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';</a:t>
            </a:r>
            <a:endParaRPr lang="it-IT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Ed anche qui verrà richiamata la funzione del servizio nel metodo </a:t>
            </a:r>
            <a:r>
              <a:rPr lang="it-IT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ngOnInit</a:t>
            </a:r>
            <a:r>
              <a:rPr lang="it-IT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().</a:t>
            </a:r>
            <a:endParaRPr lang="it-IT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Per ottenere la data richiesta dal componente </a:t>
            </a:r>
            <a:r>
              <a:rPr lang="it-IT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new-</a:t>
            </a:r>
            <a:r>
              <a:rPr lang="it-IT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cmp</a:t>
            </a:r>
            <a:r>
              <a:rPr lang="it-I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tramite il servizio </a:t>
            </a:r>
            <a:r>
              <a:rPr lang="it-IT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myservice</a:t>
            </a:r>
            <a:r>
              <a:rPr lang="it-I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si procede nel seguente modo:</a:t>
            </a:r>
            <a:endParaRPr lang="it-IT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&lt;p&gt;</a:t>
            </a:r>
            <a:endParaRPr lang="it-IT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{{</a:t>
            </a:r>
            <a:r>
              <a:rPr lang="it-IT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newcomponent</a:t>
            </a:r>
            <a:r>
              <a:rPr lang="it-IT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}}</a:t>
            </a:r>
            <a:endParaRPr lang="it-IT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&lt;/p&gt;</a:t>
            </a:r>
            <a:endParaRPr lang="it-IT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&lt;p&gt;</a:t>
            </a:r>
            <a:endParaRPr lang="it-IT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lang="it-IT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Today's</a:t>
            </a:r>
            <a:r>
              <a:rPr lang="it-IT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Date : {{</a:t>
            </a:r>
            <a:r>
              <a:rPr lang="it-IT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todaydate</a:t>
            </a:r>
            <a:r>
              <a:rPr lang="it-IT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}}</a:t>
            </a:r>
            <a:endParaRPr lang="it-IT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&lt;/p&gt;</a:t>
            </a:r>
            <a:endParaRPr lang="it-IT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Verrà in questo caso utilizzato il selettore del nuovo componente </a:t>
            </a:r>
            <a:r>
              <a:rPr lang="it-IT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{{</a:t>
            </a:r>
            <a:r>
              <a:rPr lang="it-IT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newcomponent</a:t>
            </a:r>
            <a:r>
              <a:rPr lang="it-IT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}}</a:t>
            </a:r>
            <a:r>
              <a:rPr lang="it-I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nel file </a:t>
            </a:r>
            <a:r>
              <a:rPr lang="it-IT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app.component.hmtl</a:t>
            </a:r>
            <a:r>
              <a:rPr lang="it-IT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it-IT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- Services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351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2" name="CustomShape 3"/>
          <p:cNvSpPr/>
          <p:nvPr/>
        </p:nvSpPr>
        <p:spPr>
          <a:xfrm>
            <a:off x="236895" y="73257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Otterremo il seguente output: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Nel caso in cui vengano cambiate le proprietà di un servizio in un qualsiasi componente,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gli stessi cambiamenti si rifletteranno per tutti gli altri componenti.</a:t>
            </a:r>
            <a:endParaRPr lang="it-IT" sz="1600" b="0" strike="noStrike" spc="-1" dirty="0">
              <a:latin typeface="Arial"/>
            </a:endParaRPr>
          </a:p>
        </p:txBody>
      </p:sp>
      <p:pic>
        <p:nvPicPr>
          <p:cNvPr id="353" name="Immagine 352"/>
          <p:cNvPicPr/>
          <p:nvPr/>
        </p:nvPicPr>
        <p:blipFill>
          <a:blip r:embed="rId2"/>
          <a:stretch/>
        </p:blipFill>
        <p:spPr>
          <a:xfrm>
            <a:off x="7289235" y="826905"/>
            <a:ext cx="3816000" cy="3480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CustomShape 1"/>
          <p:cNvSpPr/>
          <p:nvPr/>
        </p:nvSpPr>
        <p:spPr>
          <a:xfrm>
            <a:off x="9486360" y="59760"/>
            <a:ext cx="248832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- Services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355" name="CustomShape 2"/>
          <p:cNvSpPr/>
          <p:nvPr/>
        </p:nvSpPr>
        <p:spPr>
          <a:xfrm>
            <a:off x="2520000" y="1944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6" name="CustomShape 3"/>
          <p:cNvSpPr/>
          <p:nvPr/>
        </p:nvSpPr>
        <p:spPr>
          <a:xfrm>
            <a:off x="360720" y="542070"/>
            <a:ext cx="11157480" cy="623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Vediamo nel dettaglio come funziona la cosa.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Definiamo una variabile nel servizio e utilizziamola nel componente padre e nel componente new-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cmp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Cambieremo la proprietà nel componente padre e vedremo come essa si rifletterà anche nel nuovo componente.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myservice.service.ts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creiamo una proprietà,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serviceproperty</a:t>
            </a:r>
            <a:r>
              <a:rPr lang="it-I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che utilizzeremo in entrambi i componenti.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import {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Injectable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} from '@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angular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/core';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@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Injectable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()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export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class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MyserviceService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{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serviceproperty</a:t>
            </a:r>
            <a:r>
              <a:rPr lang="it-IT" sz="16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= "Service </a:t>
            </a:r>
            <a:r>
              <a:rPr lang="it-IT" sz="1600" b="1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Created</a:t>
            </a:r>
            <a:r>
              <a:rPr lang="it-IT" sz="1600" b="1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";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constructor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() { }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showTodayDate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() {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let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ndate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= new Date();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return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FreeMono"/>
                <a:ea typeface="DejaVu Sans"/>
              </a:rPr>
              <a:t>ndate</a:t>
            </a: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;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   }</a:t>
            </a:r>
            <a:endParaRPr lang="it-I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lang="it-IT" sz="1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1309</TotalTime>
  <Words>16793</Words>
  <Application>Microsoft Office PowerPoint</Application>
  <PresentationFormat>Personalizzato</PresentationFormat>
  <Paragraphs>3078</Paragraphs>
  <Slides>154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Titoli diapositive</vt:lpstr>
      </vt:variant>
      <vt:variant>
        <vt:i4>154</vt:i4>
      </vt:variant>
    </vt:vector>
  </HeadingPairs>
  <TitlesOfParts>
    <vt:vector size="156" baseType="lpstr">
      <vt:lpstr>Office Theme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Pascal</dc:creator>
  <cp:lastModifiedBy>giuseppe Claudio fahmy</cp:lastModifiedBy>
  <cp:revision>61</cp:revision>
  <dcterms:created xsi:type="dcterms:W3CDTF">2018-11-23T15:05:32Z</dcterms:created>
  <dcterms:modified xsi:type="dcterms:W3CDTF">2022-11-30T13:06:05Z</dcterms:modified>
  <dc:language>it-IT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</vt:i4>
  </property>
</Properties>
</file>