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9902-B088-4C0C-AF01-45A31770D4A7}" type="datetimeFigureOut">
              <a:rPr lang="it-IT" smtClean="0"/>
              <a:t>30/11/2022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930A1-F94B-4E99-8935-66CB67B367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0392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9902-B088-4C0C-AF01-45A31770D4A7}" type="datetimeFigureOut">
              <a:rPr lang="it-IT" smtClean="0"/>
              <a:t>30/11/2022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930A1-F94B-4E99-8935-66CB67B367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5125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9902-B088-4C0C-AF01-45A31770D4A7}" type="datetimeFigureOut">
              <a:rPr lang="it-IT" smtClean="0"/>
              <a:t>30/11/2022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930A1-F94B-4E99-8935-66CB67B367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612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9902-B088-4C0C-AF01-45A31770D4A7}" type="datetimeFigureOut">
              <a:rPr lang="it-IT" smtClean="0"/>
              <a:t>30/11/2022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930A1-F94B-4E99-8935-66CB67B367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2852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9902-B088-4C0C-AF01-45A31770D4A7}" type="datetimeFigureOut">
              <a:rPr lang="it-IT" smtClean="0"/>
              <a:t>30/11/2022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930A1-F94B-4E99-8935-66CB67B367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9417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9902-B088-4C0C-AF01-45A31770D4A7}" type="datetimeFigureOut">
              <a:rPr lang="it-IT" smtClean="0"/>
              <a:t>30/11/2022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930A1-F94B-4E99-8935-66CB67B367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1069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9902-B088-4C0C-AF01-45A31770D4A7}" type="datetimeFigureOut">
              <a:rPr lang="it-IT" smtClean="0"/>
              <a:t>30/11/2022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930A1-F94B-4E99-8935-66CB67B367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1435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9902-B088-4C0C-AF01-45A31770D4A7}" type="datetimeFigureOut">
              <a:rPr lang="it-IT" smtClean="0"/>
              <a:t>30/11/2022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930A1-F94B-4E99-8935-66CB67B367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822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9902-B088-4C0C-AF01-45A31770D4A7}" type="datetimeFigureOut">
              <a:rPr lang="it-IT" smtClean="0"/>
              <a:t>30/11/2022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930A1-F94B-4E99-8935-66CB67B367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8856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9902-B088-4C0C-AF01-45A31770D4A7}" type="datetimeFigureOut">
              <a:rPr lang="it-IT" smtClean="0"/>
              <a:t>30/11/2022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930A1-F94B-4E99-8935-66CB67B367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7566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9902-B088-4C0C-AF01-45A31770D4A7}" type="datetimeFigureOut">
              <a:rPr lang="it-IT" smtClean="0"/>
              <a:t>30/11/2022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930A1-F94B-4E99-8935-66CB67B367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414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39902-B088-4C0C-AF01-45A31770D4A7}" type="datetimeFigureOut">
              <a:rPr lang="it-IT" smtClean="0"/>
              <a:t>30/11/2022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930A1-F94B-4E99-8935-66CB67B367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2925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f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7" Type="http://schemas.openxmlformats.org/officeDocument/2006/relationships/image" Target="../media/image7.pn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f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32" y="-27384"/>
            <a:ext cx="9144000" cy="430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29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arrotondato 1"/>
          <p:cNvSpPr/>
          <p:nvPr/>
        </p:nvSpPr>
        <p:spPr>
          <a:xfrm>
            <a:off x="2411760" y="548680"/>
            <a:ext cx="4392488" cy="11521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800" dirty="0" smtClean="0">
                <a:solidFill>
                  <a:srgbClr val="0070C0"/>
                </a:solidFill>
              </a:rPr>
              <a:t>{ JSON }</a:t>
            </a:r>
          </a:p>
          <a:p>
            <a:pPr algn="ctr"/>
            <a:r>
              <a:rPr lang="it-IT" sz="2800" dirty="0" smtClean="0">
                <a:solidFill>
                  <a:srgbClr val="0070C0"/>
                </a:solidFill>
              </a:rPr>
              <a:t>Tipi dato e sintassi</a:t>
            </a:r>
            <a:endParaRPr lang="it-IT" sz="2800" dirty="0">
              <a:solidFill>
                <a:srgbClr val="0070C0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179512" y="2690336"/>
            <a:ext cx="86409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b="1" dirty="0"/>
              <a:t>Gli oggetti sono rappresentati tra parentesi graffe {"</a:t>
            </a:r>
            <a:r>
              <a:rPr lang="it-IT" sz="2000" b="1" dirty="0" err="1"/>
              <a:t>key</a:t>
            </a:r>
            <a:r>
              <a:rPr lang="it-IT" sz="2000" b="1" dirty="0"/>
              <a:t>": "</a:t>
            </a:r>
            <a:r>
              <a:rPr lang="it-IT" sz="2000" b="1" dirty="0" err="1"/>
              <a:t>value</a:t>
            </a:r>
            <a:r>
              <a:rPr lang="it-IT" sz="2000" b="1" dirty="0"/>
              <a:t>", </a:t>
            </a:r>
            <a:r>
              <a:rPr lang="it-IT" sz="2000" b="1" dirty="0" smtClean="0"/>
              <a:t>...}</a:t>
            </a:r>
          </a:p>
          <a:p>
            <a:endParaRPr lang="it-IT" sz="2000" b="1" dirty="0"/>
          </a:p>
          <a:p>
            <a:r>
              <a:rPr lang="it-IT" sz="2000" b="1" dirty="0"/>
              <a:t>Gli array memorizzano i valori tra parentesi quadre [{"chiave", "valore"}, ...] (valori ordinati)</a:t>
            </a:r>
          </a:p>
        </p:txBody>
      </p:sp>
    </p:spTree>
    <p:extLst>
      <p:ext uri="{BB962C8B-B14F-4D97-AF65-F5344CB8AC3E}">
        <p14:creationId xmlns:p14="http://schemas.microsoft.com/office/powerpoint/2010/main" val="236631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450329" y="1556792"/>
            <a:ext cx="82296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it-IT" sz="2800" b="1" dirty="0" smtClean="0">
                <a:latin typeface="Calibri" pitchFamily="34" charset="0"/>
              </a:rPr>
              <a:t>JSON Object </a:t>
            </a:r>
            <a:r>
              <a:rPr lang="en-US" altLang="it-IT" sz="2800" b="1" dirty="0" err="1" smtClean="0">
                <a:latin typeface="Calibri" pitchFamily="34" charset="0"/>
              </a:rPr>
              <a:t>esempi</a:t>
            </a:r>
            <a:r>
              <a:rPr lang="en-US" altLang="it-IT" sz="2800" b="1" dirty="0" smtClean="0">
                <a:latin typeface="Calibri" pitchFamily="34" charset="0"/>
              </a:rPr>
              <a:t>;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it-IT" sz="2800" dirty="0" smtClean="0">
                <a:latin typeface="Calibri" pitchFamily="34" charset="0"/>
              </a:rPr>
              <a:t>{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it-IT" sz="2800" dirty="0" smtClean="0">
                <a:latin typeface="Calibri" pitchFamily="34" charset="0"/>
              </a:rPr>
              <a:t>   "object": </a:t>
            </a:r>
            <a:r>
              <a:rPr lang="en-US" altLang="it-IT" sz="2800" b="1" dirty="0" smtClean="0">
                <a:latin typeface="Calibri" pitchFamily="34" charset="0"/>
              </a:rPr>
              <a:t>{"</a:t>
            </a:r>
            <a:r>
              <a:rPr lang="en-US" altLang="it-IT" sz="2800" b="1" dirty="0" err="1" smtClean="0">
                <a:latin typeface="Calibri" pitchFamily="34" charset="0"/>
              </a:rPr>
              <a:t>key":"value</a:t>
            </a:r>
            <a:r>
              <a:rPr lang="en-US" altLang="it-IT" sz="2800" b="1" dirty="0" smtClean="0">
                <a:latin typeface="Calibri" pitchFamily="34" charset="0"/>
              </a:rPr>
              <a:t>", "key1":"value1"}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it-IT" sz="2800" dirty="0" smtClean="0">
                <a:latin typeface="Calibri" pitchFamily="34" charset="0"/>
              </a:rPr>
              <a:t>}</a:t>
            </a:r>
            <a:br>
              <a:rPr lang="en-US" altLang="it-IT" sz="2800" dirty="0" smtClean="0">
                <a:latin typeface="Calibri" pitchFamily="34" charset="0"/>
              </a:rPr>
            </a:br>
            <a:endParaRPr lang="en-US" altLang="it-IT" sz="2800" dirty="0" smtClean="0">
              <a:latin typeface="Calibri" pitchFamily="34" charset="0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it-IT" sz="2800" b="1" dirty="0" smtClean="0">
                <a:latin typeface="Calibri" pitchFamily="34" charset="0"/>
              </a:rPr>
              <a:t>JSON Array Example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it-IT" sz="2800" dirty="0" smtClean="0">
                <a:latin typeface="Calibri" pitchFamily="34" charset="0"/>
              </a:rPr>
              <a:t>{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it-IT" sz="2800" dirty="0" smtClean="0">
                <a:latin typeface="Calibri" pitchFamily="34" charset="0"/>
              </a:rPr>
              <a:t>   "array": </a:t>
            </a:r>
            <a:r>
              <a:rPr lang="en-US" altLang="it-IT" sz="2800" b="1" dirty="0" smtClean="0">
                <a:latin typeface="Calibri" pitchFamily="34" charset="0"/>
              </a:rPr>
              <a:t>[{"key":"value"}, {"key1":"value1"}]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it-IT" sz="2800" dirty="0" smtClean="0">
                <a:latin typeface="Calibri" pitchFamily="34" charset="0"/>
              </a:rPr>
              <a:t>}</a:t>
            </a:r>
            <a:endParaRPr lang="en-GB" altLang="en-US" sz="2800" dirty="0" smtClean="0">
              <a:latin typeface="Calibri" pitchFamily="34" charset="0"/>
            </a:endParaRPr>
          </a:p>
          <a:p>
            <a:pPr marL="0" indent="0">
              <a:lnSpc>
                <a:spcPct val="80000"/>
              </a:lnSpc>
            </a:pPr>
            <a:endParaRPr lang="en-GB" altLang="en-US" sz="2800" dirty="0" smtClean="0">
              <a:latin typeface="Calibri" pitchFamily="34" charset="0"/>
            </a:endParaRPr>
          </a:p>
          <a:p>
            <a:pPr marL="0" indent="0">
              <a:lnSpc>
                <a:spcPct val="80000"/>
              </a:lnSpc>
            </a:pPr>
            <a:endParaRPr lang="it-IT" altLang="en-US" sz="2800" dirty="0">
              <a:latin typeface="Calibri" pitchFamily="34" charset="0"/>
            </a:endParaRPr>
          </a:p>
        </p:txBody>
      </p:sp>
      <p:sp>
        <p:nvSpPr>
          <p:cNvPr id="3" name="Rettangolo arrotondato 2"/>
          <p:cNvSpPr/>
          <p:nvPr/>
        </p:nvSpPr>
        <p:spPr>
          <a:xfrm>
            <a:off x="2411760" y="188640"/>
            <a:ext cx="4392488" cy="11521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800" dirty="0" smtClean="0">
                <a:solidFill>
                  <a:srgbClr val="0070C0"/>
                </a:solidFill>
              </a:rPr>
              <a:t>{ JSON }</a:t>
            </a:r>
          </a:p>
          <a:p>
            <a:pPr algn="ctr"/>
            <a:r>
              <a:rPr lang="it-IT" sz="2800" dirty="0" smtClean="0">
                <a:solidFill>
                  <a:srgbClr val="0070C0"/>
                </a:solidFill>
              </a:rPr>
              <a:t>Tipi dato e sintassi</a:t>
            </a:r>
            <a:endParaRPr lang="it-IT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77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457200" y="1556792"/>
            <a:ext cx="82296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Tx/>
              <a:buNone/>
            </a:pPr>
            <a:r>
              <a:rPr lang="en-GB" altLang="en-US" sz="2800" smtClean="0">
                <a:latin typeface="Calibri" pitchFamily="34" charset="0"/>
              </a:rPr>
              <a:t>{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GB" altLang="en-US" sz="2800" smtClean="0">
                <a:latin typeface="Calibri" pitchFamily="34" charset="0"/>
              </a:rPr>
              <a:t>  "key":</a:t>
            </a:r>
            <a:r>
              <a:rPr lang="en-GB" altLang="en-US" sz="2800" b="1" smtClean="0">
                <a:latin typeface="Calibri" pitchFamily="34" charset="0"/>
              </a:rPr>
              <a:t>"value"</a:t>
            </a:r>
            <a:r>
              <a:rPr lang="en-GB" altLang="en-US" sz="2800" smtClean="0">
                <a:latin typeface="Calibri" pitchFamily="34" charset="0"/>
              </a:rPr>
              <a:t>, 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GB" altLang="en-US" sz="2800" smtClean="0">
                <a:latin typeface="Calibri" pitchFamily="34" charset="0"/>
              </a:rPr>
              <a:t>  "booleankey":</a:t>
            </a:r>
            <a:r>
              <a:rPr lang="en-GB" altLang="en-US" sz="2800" b="1" smtClean="0">
                <a:latin typeface="Calibri" pitchFamily="34" charset="0"/>
              </a:rPr>
              <a:t>false</a:t>
            </a:r>
            <a:r>
              <a:rPr lang="en-GB" altLang="en-US" sz="2800" smtClean="0">
                <a:latin typeface="Calibri" pitchFamily="34" charset="0"/>
              </a:rPr>
              <a:t>,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GB" altLang="en-US" sz="2800" smtClean="0">
                <a:latin typeface="Calibri" pitchFamily="34" charset="0"/>
              </a:rPr>
              <a:t>  "objectKey": {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GB" altLang="en-US" sz="2800" smtClean="0">
                <a:latin typeface="Calibri" pitchFamily="34" charset="0"/>
              </a:rPr>
              <a:t>         </a:t>
            </a:r>
            <a:r>
              <a:rPr lang="en-GB" altLang="en-US" sz="2800" b="1" smtClean="0">
                <a:latin typeface="Calibri" pitchFamily="34" charset="0"/>
              </a:rPr>
              <a:t>"key1":"value1",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GB" altLang="en-US" sz="2800" b="1" smtClean="0">
                <a:latin typeface="Calibri" pitchFamily="34" charset="0"/>
              </a:rPr>
              <a:t>         "key2":"value2"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GB" altLang="en-US" sz="2800" smtClean="0">
                <a:latin typeface="Calibri" pitchFamily="34" charset="0"/>
              </a:rPr>
              <a:t>  },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GB" altLang="en-US" sz="2800" smtClean="0">
                <a:latin typeface="Calibri" pitchFamily="34" charset="0"/>
              </a:rPr>
              <a:t>  "array": </a:t>
            </a:r>
            <a:r>
              <a:rPr lang="en-GB" altLang="en-US" sz="2800" b="1" smtClean="0">
                <a:latin typeface="Calibri" pitchFamily="34" charset="0"/>
              </a:rPr>
              <a:t>[{"key1":"value1"},{"key2":"value2"}],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GB" altLang="en-US" sz="2800" smtClean="0">
                <a:latin typeface="Calibri" pitchFamily="34" charset="0"/>
              </a:rPr>
              <a:t>  "numberKey": </a:t>
            </a:r>
            <a:r>
              <a:rPr lang="en-GB" altLang="en-US" sz="2800" b="1" smtClean="0">
                <a:latin typeface="Calibri" pitchFamily="34" charset="0"/>
              </a:rPr>
              <a:t>9</a:t>
            </a:r>
            <a:r>
              <a:rPr lang="en-GB" altLang="en-US" sz="2800" smtClean="0">
                <a:latin typeface="Calibri" pitchFamily="34" charset="0"/>
              </a:rPr>
              <a:t>,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GB" altLang="en-US" sz="2800" smtClean="0">
                <a:latin typeface="Calibri" pitchFamily="34" charset="0"/>
              </a:rPr>
              <a:t>   "keyNull": </a:t>
            </a:r>
            <a:r>
              <a:rPr lang="en-GB" altLang="en-US" sz="2800" b="1" smtClean="0">
                <a:latin typeface="Calibri" pitchFamily="34" charset="0"/>
              </a:rPr>
              <a:t>null  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GB" altLang="en-US" sz="2800" smtClean="0">
                <a:latin typeface="Calibri" pitchFamily="34" charset="0"/>
              </a:rPr>
              <a:t>}</a:t>
            </a:r>
          </a:p>
          <a:p>
            <a:pPr marL="0" indent="0">
              <a:lnSpc>
                <a:spcPct val="80000"/>
              </a:lnSpc>
            </a:pPr>
            <a:endParaRPr lang="it-IT" altLang="en-US" sz="2800" dirty="0">
              <a:latin typeface="Calibri" pitchFamily="34" charset="0"/>
            </a:endParaRPr>
          </a:p>
        </p:txBody>
      </p:sp>
      <p:sp>
        <p:nvSpPr>
          <p:cNvPr id="3" name="Rettangolo arrotondato 2"/>
          <p:cNvSpPr/>
          <p:nvPr/>
        </p:nvSpPr>
        <p:spPr>
          <a:xfrm>
            <a:off x="2411760" y="188640"/>
            <a:ext cx="4392488" cy="11521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800" dirty="0" smtClean="0">
                <a:solidFill>
                  <a:srgbClr val="0070C0"/>
                </a:solidFill>
              </a:rPr>
              <a:t>{ JSON }</a:t>
            </a:r>
          </a:p>
          <a:p>
            <a:pPr algn="ctr"/>
            <a:r>
              <a:rPr lang="it-IT" sz="2800" dirty="0" smtClean="0">
                <a:solidFill>
                  <a:srgbClr val="0070C0"/>
                </a:solidFill>
              </a:rPr>
              <a:t>Tipi dato e sintassi</a:t>
            </a:r>
            <a:endParaRPr lang="it-IT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41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298723" y="1556792"/>
            <a:ext cx="828092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b="1" dirty="0"/>
              <a:t>// </a:t>
            </a:r>
            <a:r>
              <a:rPr lang="it-IT" sz="2000" b="1" dirty="0">
                <a:solidFill>
                  <a:srgbClr val="FF0000"/>
                </a:solidFill>
              </a:rPr>
              <a:t>dichiarazione di un oggetto </a:t>
            </a:r>
            <a:r>
              <a:rPr lang="it-IT" sz="2000" b="1" dirty="0" err="1">
                <a:solidFill>
                  <a:srgbClr val="FF0000"/>
                </a:solidFill>
              </a:rPr>
              <a:t>Employees</a:t>
            </a:r>
            <a:endParaRPr lang="it-IT" sz="2000" b="1" dirty="0">
              <a:solidFill>
                <a:srgbClr val="FF0000"/>
              </a:solidFill>
            </a:endParaRPr>
          </a:p>
          <a:p>
            <a:r>
              <a:rPr lang="it-IT" sz="2000" b="1" dirty="0" smtClean="0"/>
              <a:t>{"</a:t>
            </a:r>
            <a:r>
              <a:rPr lang="it-IT" sz="2000" b="1" dirty="0" err="1"/>
              <a:t>employees</a:t>
            </a:r>
            <a:r>
              <a:rPr lang="it-IT" sz="2000" b="1" dirty="0" smtClean="0"/>
              <a:t>":</a:t>
            </a:r>
          </a:p>
          <a:p>
            <a:r>
              <a:rPr lang="it-IT" sz="2000" b="1" dirty="0"/>
              <a:t> </a:t>
            </a:r>
            <a:r>
              <a:rPr lang="it-IT" sz="2000" b="1" dirty="0" smtClean="0"/>
              <a:t>    [</a:t>
            </a:r>
            <a:r>
              <a:rPr lang="it-IT" sz="2000" b="1" dirty="0"/>
              <a:t/>
            </a:r>
            <a:br>
              <a:rPr lang="it-IT" sz="2000" b="1" dirty="0"/>
            </a:br>
            <a:r>
              <a:rPr lang="it-IT" sz="2000" b="1" dirty="0"/>
              <a:t> 	</a:t>
            </a:r>
            <a:r>
              <a:rPr lang="it-IT" sz="2000" b="1" dirty="0" smtClean="0"/>
              <a:t> { "</a:t>
            </a:r>
            <a:r>
              <a:rPr lang="it-IT" sz="2000" b="1" dirty="0" err="1" smtClean="0"/>
              <a:t>firstName</a:t>
            </a:r>
            <a:r>
              <a:rPr lang="it-IT" sz="2000" b="1" dirty="0" smtClean="0"/>
              <a:t>":"John", "</a:t>
            </a:r>
            <a:r>
              <a:rPr lang="it-IT" sz="2000" b="1" dirty="0" err="1" smtClean="0"/>
              <a:t>lastName</a:t>
            </a:r>
            <a:r>
              <a:rPr lang="it-IT" sz="2000" b="1" dirty="0" smtClean="0"/>
              <a:t>":"</a:t>
            </a:r>
            <a:r>
              <a:rPr lang="it-IT" sz="2000" b="1" dirty="0" err="1" smtClean="0"/>
              <a:t>Doe</a:t>
            </a:r>
            <a:r>
              <a:rPr lang="it-IT" sz="2000" b="1" dirty="0" smtClean="0"/>
              <a:t>" },</a:t>
            </a:r>
            <a:br>
              <a:rPr lang="it-IT" sz="2000" b="1" dirty="0" smtClean="0"/>
            </a:br>
            <a:r>
              <a:rPr lang="it-IT" sz="2000" b="1" dirty="0" smtClean="0"/>
              <a:t> 	 { "</a:t>
            </a:r>
            <a:r>
              <a:rPr lang="it-IT" sz="2000" b="1" dirty="0" err="1" smtClean="0"/>
              <a:t>firstName</a:t>
            </a:r>
            <a:r>
              <a:rPr lang="it-IT" sz="2000" b="1" dirty="0" smtClean="0"/>
              <a:t>":"Anna", "</a:t>
            </a:r>
            <a:r>
              <a:rPr lang="it-IT" sz="2000" b="1" dirty="0" err="1" smtClean="0"/>
              <a:t>lastName</a:t>
            </a:r>
            <a:r>
              <a:rPr lang="it-IT" sz="2000" b="1" dirty="0" smtClean="0"/>
              <a:t>":"Smith" },</a:t>
            </a:r>
            <a:br>
              <a:rPr lang="it-IT" sz="2000" b="1" dirty="0" smtClean="0"/>
            </a:br>
            <a:r>
              <a:rPr lang="it-IT" sz="2000" b="1" dirty="0" smtClean="0"/>
              <a:t> 	 { "</a:t>
            </a:r>
            <a:r>
              <a:rPr lang="it-IT" sz="2000" b="1" dirty="0" err="1" smtClean="0"/>
              <a:t>firstName</a:t>
            </a:r>
            <a:r>
              <a:rPr lang="it-IT" sz="2000" b="1" dirty="0" smtClean="0"/>
              <a:t>":"Peter", "</a:t>
            </a:r>
            <a:r>
              <a:rPr lang="it-IT" sz="2000" b="1" dirty="0" err="1" smtClean="0"/>
              <a:t>lastName</a:t>
            </a:r>
            <a:r>
              <a:rPr lang="it-IT" sz="2000" b="1" dirty="0" smtClean="0"/>
              <a:t>":"Jones" }</a:t>
            </a:r>
            <a:r>
              <a:rPr lang="it-IT" sz="2000" b="1" dirty="0"/>
              <a:t/>
            </a:r>
            <a:br>
              <a:rPr lang="it-IT" sz="2000" b="1" dirty="0"/>
            </a:br>
            <a:r>
              <a:rPr lang="it-IT" sz="2000" b="1" dirty="0" smtClean="0"/>
              <a:t>    ]</a:t>
            </a:r>
          </a:p>
          <a:p>
            <a:r>
              <a:rPr lang="it-IT" sz="2000" b="1" dirty="0" smtClean="0"/>
              <a:t>}</a:t>
            </a:r>
          </a:p>
          <a:p>
            <a:r>
              <a:rPr lang="it-IT" sz="2000" b="1" dirty="0" smtClean="0"/>
              <a:t>//</a:t>
            </a:r>
            <a:r>
              <a:rPr lang="it-IT" sz="2000" b="1" dirty="0">
                <a:solidFill>
                  <a:srgbClr val="FF0000"/>
                </a:solidFill>
              </a:rPr>
              <a:t>tipo </a:t>
            </a:r>
            <a:r>
              <a:rPr lang="it-IT" sz="2000" b="1" dirty="0" err="1">
                <a:solidFill>
                  <a:srgbClr val="FF0000"/>
                </a:solidFill>
              </a:rPr>
              <a:t>String</a:t>
            </a:r>
            <a:endParaRPr lang="it-IT" sz="2000" b="1" dirty="0">
              <a:solidFill>
                <a:srgbClr val="FF0000"/>
              </a:solidFill>
            </a:endParaRPr>
          </a:p>
          <a:p>
            <a:r>
              <a:rPr lang="it-IT" sz="2000" b="1" dirty="0" smtClean="0"/>
              <a:t>{ "</a:t>
            </a:r>
            <a:r>
              <a:rPr lang="it-IT" sz="2000" b="1" dirty="0" err="1" smtClean="0"/>
              <a:t>nome":"Mario</a:t>
            </a:r>
            <a:r>
              <a:rPr lang="it-IT" sz="2000" b="1" dirty="0" smtClean="0"/>
              <a:t>"}</a:t>
            </a:r>
          </a:p>
          <a:p>
            <a:r>
              <a:rPr lang="it-IT" sz="2000" b="1" dirty="0" smtClean="0"/>
              <a:t>//</a:t>
            </a:r>
            <a:r>
              <a:rPr lang="it-IT" sz="2000" b="1" dirty="0">
                <a:solidFill>
                  <a:srgbClr val="FF0000"/>
                </a:solidFill>
              </a:rPr>
              <a:t>tipo </a:t>
            </a:r>
            <a:r>
              <a:rPr lang="it-IT" sz="2000" b="1" dirty="0" err="1">
                <a:solidFill>
                  <a:srgbClr val="FF0000"/>
                </a:solidFill>
              </a:rPr>
              <a:t>number</a:t>
            </a:r>
            <a:endParaRPr lang="it-IT" sz="2000" b="1" dirty="0">
              <a:solidFill>
                <a:srgbClr val="FF0000"/>
              </a:solidFill>
            </a:endParaRPr>
          </a:p>
          <a:p>
            <a:r>
              <a:rPr lang="it-IT" sz="2000" b="1" dirty="0" smtClean="0"/>
              <a:t>{ " </a:t>
            </a:r>
            <a:r>
              <a:rPr lang="it-IT" sz="2000" b="1" dirty="0" err="1" smtClean="0"/>
              <a:t>eta</a:t>
            </a:r>
            <a:r>
              <a:rPr lang="it-IT" sz="2000" b="1" dirty="0" smtClean="0"/>
              <a:t>" : 28}</a:t>
            </a:r>
          </a:p>
          <a:p>
            <a:r>
              <a:rPr lang="it-IT" sz="2000" b="1" dirty="0" smtClean="0"/>
              <a:t>//</a:t>
            </a:r>
            <a:r>
              <a:rPr lang="it-IT" sz="2000" b="1" dirty="0">
                <a:solidFill>
                  <a:srgbClr val="FF0000"/>
                </a:solidFill>
              </a:rPr>
              <a:t>tipo </a:t>
            </a:r>
            <a:r>
              <a:rPr lang="it-IT" sz="2000" b="1" dirty="0" err="1">
                <a:solidFill>
                  <a:srgbClr val="FF0000"/>
                </a:solidFill>
              </a:rPr>
              <a:t>boolean</a:t>
            </a:r>
            <a:endParaRPr lang="it-IT" sz="2000" b="1" dirty="0">
              <a:solidFill>
                <a:srgbClr val="FF0000"/>
              </a:solidFill>
            </a:endParaRPr>
          </a:p>
          <a:p>
            <a:r>
              <a:rPr lang="it-IT" sz="2000" b="1" dirty="0" smtClean="0"/>
              <a:t>{ "verifica" : </a:t>
            </a:r>
            <a:r>
              <a:rPr lang="it-IT" sz="2000" b="1" dirty="0" err="1" smtClean="0"/>
              <a:t>true</a:t>
            </a:r>
            <a:r>
              <a:rPr lang="it-IT" sz="2000" b="1" dirty="0" smtClean="0"/>
              <a:t>}</a:t>
            </a:r>
            <a:endParaRPr lang="it-IT" sz="2000" b="1" dirty="0"/>
          </a:p>
          <a:p>
            <a:r>
              <a:rPr lang="it-IT" sz="2000" b="1" dirty="0" smtClean="0"/>
              <a:t>//</a:t>
            </a:r>
            <a:r>
              <a:rPr lang="it-IT" sz="2000" b="1" dirty="0" smtClean="0">
                <a:solidFill>
                  <a:srgbClr val="FF0000"/>
                </a:solidFill>
              </a:rPr>
              <a:t>tipo array</a:t>
            </a:r>
          </a:p>
          <a:p>
            <a:r>
              <a:rPr lang="it-IT" sz="2000" b="1" dirty="0" smtClean="0"/>
              <a:t>{ "nomi" : [ "Elena","Mario","Sofia"]}</a:t>
            </a:r>
            <a:endParaRPr lang="it-IT" sz="2000" b="1" dirty="0"/>
          </a:p>
        </p:txBody>
      </p:sp>
      <p:sp>
        <p:nvSpPr>
          <p:cNvPr id="3" name="Rettangolo arrotondato 2"/>
          <p:cNvSpPr/>
          <p:nvPr/>
        </p:nvSpPr>
        <p:spPr>
          <a:xfrm>
            <a:off x="2411760" y="188640"/>
            <a:ext cx="4392488" cy="11521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800" dirty="0" smtClean="0">
                <a:solidFill>
                  <a:srgbClr val="0070C0"/>
                </a:solidFill>
              </a:rPr>
              <a:t>{ JSON }</a:t>
            </a:r>
          </a:p>
          <a:p>
            <a:pPr algn="ctr"/>
            <a:r>
              <a:rPr lang="it-IT" sz="2800" dirty="0" smtClean="0">
                <a:solidFill>
                  <a:srgbClr val="0070C0"/>
                </a:solidFill>
              </a:rPr>
              <a:t>Tipi dato e sintassi</a:t>
            </a:r>
            <a:endParaRPr lang="it-IT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58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2339752" y="1988840"/>
            <a:ext cx="4464496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 smtClean="0"/>
              <a:t>Creazione di un Web Service</a:t>
            </a:r>
          </a:p>
          <a:p>
            <a:pPr algn="ctr"/>
            <a:r>
              <a:rPr lang="it-IT" sz="2800" dirty="0"/>
              <a:t>c</a:t>
            </a:r>
            <a:r>
              <a:rPr lang="it-IT" sz="2800" dirty="0" smtClean="0"/>
              <a:t>on</a:t>
            </a:r>
          </a:p>
          <a:p>
            <a:pPr algn="ctr"/>
            <a:r>
              <a:rPr lang="it-IT" sz="2800" dirty="0" smtClean="0"/>
              <a:t>Spring boot</a:t>
            </a:r>
          </a:p>
          <a:p>
            <a:pPr algn="ctr"/>
            <a:r>
              <a:rPr lang="it-IT" sz="2800" dirty="0" smtClean="0"/>
              <a:t>Spring inizializr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156475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590" y="1337310"/>
            <a:ext cx="6560820" cy="4183380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8680"/>
            <a:ext cx="8928992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08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268760"/>
            <a:ext cx="4312920" cy="678180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204864"/>
            <a:ext cx="5435351" cy="272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44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4624"/>
            <a:ext cx="6192688" cy="6304936"/>
          </a:xfrm>
          <a:prstGeom prst="rect">
            <a:avLst/>
          </a:prstGeom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76672"/>
            <a:ext cx="4477279" cy="5044400"/>
          </a:xfrm>
          <a:prstGeom prst="rect">
            <a:avLst/>
          </a:prstGeom>
        </p:spPr>
      </p:pic>
      <p:sp>
        <p:nvSpPr>
          <p:cNvPr id="4" name="Ovale 3"/>
          <p:cNvSpPr/>
          <p:nvPr/>
        </p:nvSpPr>
        <p:spPr>
          <a:xfrm>
            <a:off x="179512" y="980728"/>
            <a:ext cx="3672408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/>
          <p:cNvSpPr/>
          <p:nvPr/>
        </p:nvSpPr>
        <p:spPr>
          <a:xfrm>
            <a:off x="7236296" y="2420888"/>
            <a:ext cx="1224136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400" dirty="0" smtClean="0"/>
              <a:t>1</a:t>
            </a:r>
            <a:endParaRPr lang="it-IT" sz="5400" dirty="0"/>
          </a:p>
        </p:txBody>
      </p:sp>
    </p:spTree>
    <p:extLst>
      <p:ext uri="{BB962C8B-B14F-4D97-AF65-F5344CB8AC3E}">
        <p14:creationId xmlns:p14="http://schemas.microsoft.com/office/powerpoint/2010/main" val="187656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8" y="13742"/>
            <a:ext cx="5999162" cy="6816032"/>
          </a:xfrm>
          <a:prstGeom prst="rect">
            <a:avLst/>
          </a:prstGeom>
        </p:spPr>
      </p:pic>
      <p:sp>
        <p:nvSpPr>
          <p:cNvPr id="3" name="Ovale 2"/>
          <p:cNvSpPr/>
          <p:nvPr/>
        </p:nvSpPr>
        <p:spPr>
          <a:xfrm>
            <a:off x="7236296" y="2420888"/>
            <a:ext cx="1224136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8687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23"/>
            <a:ext cx="5868144" cy="6674585"/>
          </a:xfrm>
          <a:prstGeom prst="rect">
            <a:avLst/>
          </a:prstGeom>
        </p:spPr>
      </p:pic>
      <p:sp>
        <p:nvSpPr>
          <p:cNvPr id="3" name="Ovale 2"/>
          <p:cNvSpPr/>
          <p:nvPr/>
        </p:nvSpPr>
        <p:spPr>
          <a:xfrm>
            <a:off x="7236296" y="2420888"/>
            <a:ext cx="1224136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400" dirty="0" smtClean="0"/>
              <a:t>3</a:t>
            </a:r>
            <a:endParaRPr lang="it-IT" sz="5400" dirty="0"/>
          </a:p>
        </p:txBody>
      </p:sp>
    </p:spTree>
    <p:extLst>
      <p:ext uri="{BB962C8B-B14F-4D97-AF65-F5344CB8AC3E}">
        <p14:creationId xmlns:p14="http://schemas.microsoft.com/office/powerpoint/2010/main" val="146954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rgbClr val="00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3200" dirty="0" smtClean="0"/>
              <a:t>Caratteristiche dei Web Services</a:t>
            </a:r>
            <a:endParaRPr lang="it-IT" sz="32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51521" y="2060848"/>
            <a:ext cx="82809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 dirty="0" smtClean="0"/>
              <a:t>I Web services sono sistemi software sviluppati per </a:t>
            </a:r>
            <a:r>
              <a:rPr lang="it-IT" sz="2400" b="1" dirty="0" smtClean="0">
                <a:solidFill>
                  <a:srgbClr val="FF0000"/>
                </a:solidFill>
              </a:rPr>
              <a:t>gestire l’interazione tra le macchine ( app to app)</a:t>
            </a:r>
          </a:p>
          <a:p>
            <a:endParaRPr lang="it-IT" sz="2400" b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 dirty="0" smtClean="0"/>
              <a:t>Devono essere indipendenti dalla </a:t>
            </a:r>
            <a:r>
              <a:rPr lang="it-IT" sz="2400" b="1" dirty="0" smtClean="0">
                <a:solidFill>
                  <a:srgbClr val="FF0000"/>
                </a:solidFill>
              </a:rPr>
              <a:t>piattaforma che li utilizza.</a:t>
            </a:r>
          </a:p>
          <a:p>
            <a:endParaRPr lang="it-IT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 dirty="0" smtClean="0"/>
              <a:t>Devono permettere la comunicazione tra gli elementi </a:t>
            </a:r>
            <a:r>
              <a:rPr lang="it-IT" sz="2400" b="1" dirty="0" smtClean="0">
                <a:solidFill>
                  <a:srgbClr val="FF0000"/>
                </a:solidFill>
              </a:rPr>
              <a:t>utilizzando la rete (locale o internet).</a:t>
            </a:r>
            <a:endParaRPr lang="it-IT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46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062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453" y="2210966"/>
            <a:ext cx="1354460" cy="1354460"/>
          </a:xfrm>
          <a:prstGeom prst="rect">
            <a:avLst/>
          </a:prstGeom>
        </p:spPr>
      </p:pic>
      <p:sp>
        <p:nvSpPr>
          <p:cNvPr id="8" name="Freccia a sinistra 7"/>
          <p:cNvSpPr/>
          <p:nvPr/>
        </p:nvSpPr>
        <p:spPr>
          <a:xfrm rot="2028201">
            <a:off x="1670656" y="1933307"/>
            <a:ext cx="1152128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prstClr val="white"/>
              </a:solidFill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3419872" y="3647346"/>
            <a:ext cx="248427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solidFill>
                  <a:srgbClr val="FF0000"/>
                </a:solidFill>
              </a:rPr>
              <a:t>p</a:t>
            </a:r>
            <a:r>
              <a:rPr lang="it-IT" sz="1600" b="1" dirty="0" smtClean="0">
                <a:solidFill>
                  <a:srgbClr val="FF0000"/>
                </a:solidFill>
              </a:rPr>
              <a:t>rotocollo</a:t>
            </a:r>
            <a:r>
              <a:rPr lang="it-IT" sz="1600" dirty="0" smtClean="0">
                <a:solidFill>
                  <a:prstClr val="black"/>
                </a:solidFill>
              </a:rPr>
              <a:t> </a:t>
            </a:r>
          </a:p>
          <a:p>
            <a:pPr algn="ctr"/>
            <a:r>
              <a:rPr lang="it-IT" sz="1600" b="1" dirty="0" smtClean="0">
                <a:solidFill>
                  <a:srgbClr val="1F497D">
                    <a:lumMod val="60000"/>
                    <a:lumOff val="40000"/>
                  </a:srgbClr>
                </a:solidFill>
              </a:rPr>
              <a:t>http/</a:t>
            </a:r>
            <a:r>
              <a:rPr lang="it-IT" sz="1600" b="1" dirty="0" err="1" smtClean="0">
                <a:solidFill>
                  <a:srgbClr val="1F497D">
                    <a:lumMod val="60000"/>
                    <a:lumOff val="40000"/>
                  </a:srgbClr>
                </a:solidFill>
              </a:rPr>
              <a:t>https</a:t>
            </a:r>
            <a:endParaRPr lang="it-IT" sz="1600" b="1" dirty="0" smtClean="0">
              <a:solidFill>
                <a:srgbClr val="1F497D">
                  <a:lumMod val="60000"/>
                  <a:lumOff val="40000"/>
                </a:srgbClr>
              </a:solidFill>
            </a:endParaRPr>
          </a:p>
          <a:p>
            <a:pPr algn="ctr"/>
            <a:r>
              <a:rPr lang="it-IT" sz="1600" b="1" dirty="0" err="1">
                <a:solidFill>
                  <a:prstClr val="black"/>
                </a:solidFill>
              </a:rPr>
              <a:t>g</a:t>
            </a:r>
            <a:r>
              <a:rPr lang="it-IT" sz="1600" b="1" dirty="0" err="1" smtClean="0">
                <a:solidFill>
                  <a:prstClr val="black"/>
                </a:solidFill>
              </a:rPr>
              <a:t>et</a:t>
            </a:r>
            <a:r>
              <a:rPr lang="it-IT" sz="1600" b="1" dirty="0" smtClean="0">
                <a:solidFill>
                  <a:prstClr val="black"/>
                </a:solidFill>
              </a:rPr>
              <a:t> – post - put - delete</a:t>
            </a:r>
            <a:endParaRPr lang="it-IT" sz="1600" b="1" dirty="0">
              <a:solidFill>
                <a:prstClr val="black"/>
              </a:solidFill>
            </a:endParaRPr>
          </a:p>
        </p:txBody>
      </p:sp>
      <p:sp>
        <p:nvSpPr>
          <p:cNvPr id="17" name="Freccia a sinistra 16"/>
          <p:cNvSpPr/>
          <p:nvPr/>
        </p:nvSpPr>
        <p:spPr>
          <a:xfrm rot="10800000">
            <a:off x="4178102" y="2658398"/>
            <a:ext cx="1152128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prstClr val="white"/>
              </a:solidFill>
            </a:endParaRPr>
          </a:p>
        </p:txBody>
      </p:sp>
      <p:sp>
        <p:nvSpPr>
          <p:cNvPr id="18" name="Freccia a destra 17"/>
          <p:cNvSpPr/>
          <p:nvPr/>
        </p:nvSpPr>
        <p:spPr>
          <a:xfrm rot="10800000">
            <a:off x="4178102" y="3090446"/>
            <a:ext cx="112236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prstClr val="white"/>
              </a:solidFill>
            </a:endParaRPr>
          </a:p>
        </p:txBody>
      </p:sp>
      <p:sp>
        <p:nvSpPr>
          <p:cNvPr id="19" name="CasellaDiTesto 18"/>
          <p:cNvSpPr txBox="1"/>
          <p:nvPr/>
        </p:nvSpPr>
        <p:spPr>
          <a:xfrm>
            <a:off x="4178102" y="2370366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smtClean="0">
                <a:solidFill>
                  <a:srgbClr val="FF0000"/>
                </a:solidFill>
              </a:rPr>
              <a:t>richiesta</a:t>
            </a:r>
            <a:endParaRPr lang="it-IT" sz="1600" b="1" dirty="0">
              <a:solidFill>
                <a:srgbClr val="FF0000"/>
              </a:solidFill>
            </a:endParaRPr>
          </a:p>
        </p:txBody>
      </p:sp>
      <p:sp>
        <p:nvSpPr>
          <p:cNvPr id="20" name="CasellaDiTesto 19"/>
          <p:cNvSpPr txBox="1"/>
          <p:nvPr/>
        </p:nvSpPr>
        <p:spPr>
          <a:xfrm>
            <a:off x="4122813" y="3378479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smtClean="0">
                <a:solidFill>
                  <a:srgbClr val="FF0000"/>
                </a:solidFill>
              </a:rPr>
              <a:t>risposta</a:t>
            </a:r>
            <a:endParaRPr lang="it-IT" sz="1600" b="1" dirty="0">
              <a:solidFill>
                <a:srgbClr val="FF0000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6855136" y="4544144"/>
            <a:ext cx="1368152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rgbClr val="FF0000"/>
                </a:solidFill>
              </a:rPr>
              <a:t>SERVER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22" name="CasellaDiTesto 21"/>
          <p:cNvSpPr txBox="1"/>
          <p:nvPr/>
        </p:nvSpPr>
        <p:spPr>
          <a:xfrm>
            <a:off x="3779912" y="1828686"/>
            <a:ext cx="237626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b="1" dirty="0" smtClean="0">
                <a:solidFill>
                  <a:prstClr val="black"/>
                </a:solidFill>
              </a:rPr>
              <a:t>https://10.8.6.2/api/....</a:t>
            </a:r>
            <a:endParaRPr lang="it-IT" sz="1600" b="1" dirty="0">
              <a:solidFill>
                <a:prstClr val="black"/>
              </a:solidFill>
            </a:endParaRPr>
          </a:p>
        </p:txBody>
      </p:sp>
      <p:sp>
        <p:nvSpPr>
          <p:cNvPr id="23" name="CasellaDiTesto 22"/>
          <p:cNvSpPr txBox="1"/>
          <p:nvPr/>
        </p:nvSpPr>
        <p:spPr>
          <a:xfrm>
            <a:off x="4034086" y="148478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rgbClr val="FF0000"/>
                </a:solidFill>
              </a:rPr>
              <a:t>End-</a:t>
            </a:r>
            <a:r>
              <a:rPr lang="it-IT" b="1" dirty="0" err="1" smtClean="0">
                <a:solidFill>
                  <a:srgbClr val="FF0000"/>
                </a:solidFill>
              </a:rPr>
              <a:t>point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24" name="Rettangolo 23"/>
          <p:cNvSpPr/>
          <p:nvPr/>
        </p:nvSpPr>
        <p:spPr>
          <a:xfrm>
            <a:off x="6228184" y="4005064"/>
            <a:ext cx="205446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 smtClean="0">
                <a:solidFill>
                  <a:srgbClr val="FF0000"/>
                </a:solidFill>
              </a:rPr>
              <a:t>{REST}  </a:t>
            </a:r>
            <a:r>
              <a:rPr lang="it-IT" sz="2400" b="1" dirty="0" smtClean="0">
                <a:solidFill>
                  <a:srgbClr val="92D050"/>
                </a:solidFill>
              </a:rPr>
              <a:t>{JSON}</a:t>
            </a:r>
            <a:endParaRPr lang="it-IT" sz="2400" b="1" dirty="0">
              <a:solidFill>
                <a:srgbClr val="92D050"/>
              </a:solidFill>
            </a:endParaRPr>
          </a:p>
        </p:txBody>
      </p:sp>
      <p:pic>
        <p:nvPicPr>
          <p:cNvPr id="27" name="Immagin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805" y="2586990"/>
            <a:ext cx="1418074" cy="1418074"/>
          </a:xfrm>
          <a:prstGeom prst="rect">
            <a:avLst/>
          </a:prstGeom>
        </p:spPr>
      </p:pic>
      <p:sp>
        <p:nvSpPr>
          <p:cNvPr id="28" name="Rettangolo 27"/>
          <p:cNvSpPr/>
          <p:nvPr/>
        </p:nvSpPr>
        <p:spPr>
          <a:xfrm>
            <a:off x="6953040" y="768073"/>
            <a:ext cx="1797335" cy="72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rgbClr val="92D050"/>
                </a:solidFill>
              </a:rPr>
              <a:t>Web - services</a:t>
            </a:r>
            <a:endParaRPr lang="it-IT" b="1" dirty="0">
              <a:solidFill>
                <a:srgbClr val="92D050"/>
              </a:solidFill>
            </a:endParaRPr>
          </a:p>
        </p:txBody>
      </p:sp>
      <p:pic>
        <p:nvPicPr>
          <p:cNvPr id="26" name="Immagin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040" y="1297180"/>
            <a:ext cx="1172344" cy="1220304"/>
          </a:xfrm>
          <a:prstGeom prst="rect">
            <a:avLst/>
          </a:prstGeom>
        </p:spPr>
      </p:pic>
      <p:pic>
        <p:nvPicPr>
          <p:cNvPr id="29" name="Immagin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8" y="332657"/>
            <a:ext cx="1652707" cy="1652707"/>
          </a:xfrm>
          <a:prstGeom prst="rect">
            <a:avLst/>
          </a:prstGeom>
        </p:spPr>
      </p:pic>
      <p:pic>
        <p:nvPicPr>
          <p:cNvPr id="30" name="Immagin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99" y="4046934"/>
            <a:ext cx="1714500" cy="1714500"/>
          </a:xfrm>
          <a:prstGeom prst="rect">
            <a:avLst/>
          </a:prstGeom>
        </p:spPr>
      </p:pic>
      <p:pic>
        <p:nvPicPr>
          <p:cNvPr id="31" name="Immagine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7" y="2370366"/>
            <a:ext cx="1156531" cy="1454224"/>
          </a:xfrm>
          <a:prstGeom prst="rect">
            <a:avLst/>
          </a:prstGeom>
        </p:spPr>
      </p:pic>
      <p:sp>
        <p:nvSpPr>
          <p:cNvPr id="32" name="Freccia a sinistra 31"/>
          <p:cNvSpPr/>
          <p:nvPr/>
        </p:nvSpPr>
        <p:spPr>
          <a:xfrm>
            <a:off x="1123672" y="2770029"/>
            <a:ext cx="1152128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prstClr val="white"/>
              </a:solidFill>
            </a:endParaRPr>
          </a:p>
        </p:txBody>
      </p:sp>
      <p:sp>
        <p:nvSpPr>
          <p:cNvPr id="33" name="Freccia a sinistra 32"/>
          <p:cNvSpPr/>
          <p:nvPr/>
        </p:nvSpPr>
        <p:spPr>
          <a:xfrm rot="19611840">
            <a:off x="1672960" y="3680574"/>
            <a:ext cx="1152128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prstClr val="white"/>
              </a:solidFill>
            </a:endParaRPr>
          </a:p>
        </p:txBody>
      </p:sp>
      <p:sp>
        <p:nvSpPr>
          <p:cNvPr id="34" name="CasellaDiTesto 33"/>
          <p:cNvSpPr txBox="1"/>
          <p:nvPr/>
        </p:nvSpPr>
        <p:spPr>
          <a:xfrm>
            <a:off x="1906800" y="548680"/>
            <a:ext cx="13690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rgbClr val="00B050"/>
                </a:solidFill>
              </a:rPr>
              <a:t>IOT - CLIENT</a:t>
            </a:r>
            <a:endParaRPr lang="it-IT" b="1" dirty="0">
              <a:solidFill>
                <a:srgbClr val="00B050"/>
              </a:solidFill>
            </a:endParaRPr>
          </a:p>
        </p:txBody>
      </p:sp>
      <p:sp>
        <p:nvSpPr>
          <p:cNvPr id="35" name="CasellaDiTesto 34"/>
          <p:cNvSpPr txBox="1"/>
          <p:nvPr/>
        </p:nvSpPr>
        <p:spPr>
          <a:xfrm>
            <a:off x="18331" y="2132856"/>
            <a:ext cx="167774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b="1" dirty="0" smtClean="0">
                <a:solidFill>
                  <a:srgbClr val="FFC000"/>
                </a:solidFill>
              </a:rPr>
              <a:t>MOBILE - CLIENT</a:t>
            </a:r>
            <a:endParaRPr lang="it-IT" sz="1600" b="1" dirty="0">
              <a:solidFill>
                <a:srgbClr val="FFC000"/>
              </a:solidFill>
            </a:endParaRPr>
          </a:p>
        </p:txBody>
      </p:sp>
      <p:sp>
        <p:nvSpPr>
          <p:cNvPr id="36" name="CasellaDiTesto 35"/>
          <p:cNvSpPr txBox="1"/>
          <p:nvPr/>
        </p:nvSpPr>
        <p:spPr>
          <a:xfrm>
            <a:off x="353158" y="5592157"/>
            <a:ext cx="167774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b="1" dirty="0" smtClean="0">
                <a:solidFill>
                  <a:srgbClr val="FF0000"/>
                </a:solidFill>
              </a:rPr>
              <a:t>WEB - CLIENT</a:t>
            </a:r>
            <a:endParaRPr lang="it-IT" sz="1600" b="1" dirty="0">
              <a:solidFill>
                <a:srgbClr val="FF0000"/>
              </a:solidFill>
            </a:endParaRPr>
          </a:p>
        </p:txBody>
      </p:sp>
      <p:sp>
        <p:nvSpPr>
          <p:cNvPr id="37" name="CasellaDiTesto 36"/>
          <p:cNvSpPr txBox="1"/>
          <p:nvPr/>
        </p:nvSpPr>
        <p:spPr>
          <a:xfrm>
            <a:off x="2629930" y="5392102"/>
            <a:ext cx="309634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7030A0"/>
                </a:solidFill>
              </a:rPr>
              <a:t>Consumer web - services</a:t>
            </a:r>
            <a:endParaRPr lang="it-IT" sz="2000" b="1" dirty="0">
              <a:solidFill>
                <a:srgbClr val="7030A0"/>
              </a:solidFill>
            </a:endParaRPr>
          </a:p>
        </p:txBody>
      </p:sp>
      <p:cxnSp>
        <p:nvCxnSpPr>
          <p:cNvPr id="39" name="Connettore 2 38"/>
          <p:cNvCxnSpPr/>
          <p:nvPr/>
        </p:nvCxnSpPr>
        <p:spPr>
          <a:xfrm flipH="1" flipV="1">
            <a:off x="2483768" y="4078235"/>
            <a:ext cx="504056" cy="1313869"/>
          </a:xfrm>
          <a:prstGeom prst="straightConnector1">
            <a:avLst/>
          </a:prstGeom>
          <a:ln w="571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55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7" y="116632"/>
            <a:ext cx="8113690" cy="608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3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rgbClr val="00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3200" dirty="0" smtClean="0"/>
              <a:t>Tipi di Web Services</a:t>
            </a:r>
            <a:endParaRPr lang="it-IT" sz="3200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251520" y="1916832"/>
            <a:ext cx="8640960" cy="31700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 smtClean="0">
                <a:solidFill>
                  <a:srgbClr val="FF0000"/>
                </a:solidFill>
              </a:rPr>
              <a:t>SOAP</a:t>
            </a:r>
            <a:r>
              <a:rPr lang="it-IT" sz="2000" b="1" dirty="0" smtClean="0"/>
              <a:t> ( </a:t>
            </a:r>
            <a:r>
              <a:rPr lang="it-IT" sz="2000" b="1" dirty="0" smtClean="0">
                <a:solidFill>
                  <a:srgbClr val="FF0000"/>
                </a:solidFill>
              </a:rPr>
              <a:t>S</a:t>
            </a:r>
            <a:r>
              <a:rPr lang="it-IT" sz="2000" b="1" dirty="0" smtClean="0"/>
              <a:t>imple </a:t>
            </a:r>
            <a:r>
              <a:rPr lang="it-IT" sz="2000" b="1" dirty="0" smtClean="0">
                <a:solidFill>
                  <a:srgbClr val="FF0000"/>
                </a:solidFill>
              </a:rPr>
              <a:t>O</a:t>
            </a:r>
            <a:r>
              <a:rPr lang="it-IT" sz="2000" b="1" dirty="0" smtClean="0"/>
              <a:t>bject </a:t>
            </a:r>
            <a:r>
              <a:rPr lang="it-IT" sz="2000" b="1" dirty="0" smtClean="0">
                <a:solidFill>
                  <a:srgbClr val="FF0000"/>
                </a:solidFill>
              </a:rPr>
              <a:t>A</a:t>
            </a:r>
            <a:r>
              <a:rPr lang="it-IT" sz="2000" b="1" dirty="0" smtClean="0"/>
              <a:t>ccess </a:t>
            </a:r>
            <a:r>
              <a:rPr lang="it-IT" sz="2000" b="1" dirty="0">
                <a:solidFill>
                  <a:srgbClr val="FF0000"/>
                </a:solidFill>
              </a:rPr>
              <a:t>P</a:t>
            </a:r>
            <a:r>
              <a:rPr lang="it-IT" sz="2000" b="1" dirty="0" smtClean="0"/>
              <a:t>rotocol)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b="1" dirty="0" smtClean="0"/>
              <a:t>È un protocollo basato sull’ XML, indipendente dalla piattaforma, avente lo scopo di permettere l’interscambio di dati tra Client e Server. Il dialogo avviene attraverso un contratto WSDL ( </a:t>
            </a:r>
            <a:r>
              <a:rPr lang="it-IT" sz="2000" b="1" dirty="0" smtClean="0">
                <a:solidFill>
                  <a:srgbClr val="FF0000"/>
                </a:solidFill>
              </a:rPr>
              <a:t>Web Service Description Language</a:t>
            </a:r>
            <a:r>
              <a:rPr lang="it-IT" sz="2000" b="1" dirty="0" smtClean="0"/>
              <a:t>)</a:t>
            </a:r>
          </a:p>
          <a:p>
            <a:pPr lvl="1"/>
            <a:endParaRPr lang="it-IT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FF0000"/>
                </a:solidFill>
              </a:rPr>
              <a:t>REST</a:t>
            </a:r>
            <a:r>
              <a:rPr lang="it-IT" sz="2000" b="1" dirty="0" smtClean="0"/>
              <a:t> ( </a:t>
            </a:r>
            <a:r>
              <a:rPr lang="it-IT" sz="2000" b="1" dirty="0" smtClean="0">
                <a:solidFill>
                  <a:srgbClr val="FF0000"/>
                </a:solidFill>
              </a:rPr>
              <a:t>Re</a:t>
            </a:r>
            <a:r>
              <a:rPr lang="it-IT" sz="2000" b="1" dirty="0" smtClean="0"/>
              <a:t>presentation </a:t>
            </a:r>
            <a:r>
              <a:rPr lang="it-IT" sz="2000" b="1" dirty="0" smtClean="0">
                <a:solidFill>
                  <a:srgbClr val="FF0000"/>
                </a:solidFill>
              </a:rPr>
              <a:t>S</a:t>
            </a:r>
            <a:r>
              <a:rPr lang="it-IT" sz="2000" b="1" dirty="0" smtClean="0"/>
              <a:t>tate </a:t>
            </a:r>
            <a:r>
              <a:rPr lang="it-IT" sz="2000" b="1" dirty="0" smtClean="0">
                <a:solidFill>
                  <a:srgbClr val="FF0000"/>
                </a:solidFill>
              </a:rPr>
              <a:t>T</a:t>
            </a:r>
            <a:r>
              <a:rPr lang="it-IT" sz="2000" b="1" dirty="0" smtClean="0"/>
              <a:t>ransfer)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b="1" dirty="0" smtClean="0"/>
              <a:t>Architettura software basata sul trasferimento dei dati in formato rappresentativo ( </a:t>
            </a:r>
            <a:r>
              <a:rPr lang="it-IT" sz="2000" b="1" dirty="0" smtClean="0">
                <a:solidFill>
                  <a:srgbClr val="00B050"/>
                </a:solidFill>
              </a:rPr>
              <a:t>XML, JSON, HTML</a:t>
            </a:r>
            <a:r>
              <a:rPr lang="it-IT" sz="2000" b="1" dirty="0" smtClean="0"/>
              <a:t>), privo di intermediari e volto a soddisfare il consumatore di dati.</a:t>
            </a:r>
            <a:endParaRPr lang="it-IT" sz="2000" b="1" dirty="0"/>
          </a:p>
        </p:txBody>
      </p:sp>
    </p:spTree>
    <p:extLst>
      <p:ext uri="{BB962C8B-B14F-4D97-AF65-F5344CB8AC3E}">
        <p14:creationId xmlns:p14="http://schemas.microsoft.com/office/powerpoint/2010/main" val="396938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rgbClr val="00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3200" dirty="0" smtClean="0"/>
              <a:t>Vantaggi del Rest</a:t>
            </a:r>
            <a:endParaRPr lang="it-IT" sz="32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51520" y="1916832"/>
            <a:ext cx="8640960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 dirty="0" smtClean="0">
                <a:solidFill>
                  <a:srgbClr val="FF0000"/>
                </a:solidFill>
              </a:rPr>
              <a:t>Veloce, leggero e basato sull’HTTP: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400" b="1" dirty="0" smtClean="0"/>
              <a:t>Il REST utilizza il protocollo HTTP e i suoi metodi ( GET, POST, PUT etc. etc.) per trasferire o modificare i dati tra applicazioni eterogenee.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2400" b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rgbClr val="FF0000"/>
                </a:solidFill>
              </a:rPr>
              <a:t>Indipendente dalla piattaforma: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2400" b="1" dirty="0" smtClean="0"/>
              <a:t>Può essere scritto ed eseguito su qualsiasi piattaforma.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it-IT" sz="2400" b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rgbClr val="FF0000"/>
                </a:solidFill>
              </a:rPr>
              <a:t>Multiformato: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2400" b="1" dirty="0" smtClean="0"/>
              <a:t>È compatibile con i formati XML, JSON, HTML e testo</a:t>
            </a:r>
          </a:p>
        </p:txBody>
      </p:sp>
    </p:spTree>
    <p:extLst>
      <p:ext uri="{BB962C8B-B14F-4D97-AF65-F5344CB8AC3E}">
        <p14:creationId xmlns:p14="http://schemas.microsoft.com/office/powerpoint/2010/main" val="399519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58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arrotondato 1"/>
          <p:cNvSpPr/>
          <p:nvPr/>
        </p:nvSpPr>
        <p:spPr>
          <a:xfrm>
            <a:off x="2411760" y="548680"/>
            <a:ext cx="4392488" cy="10081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800" dirty="0" smtClean="0">
                <a:solidFill>
                  <a:srgbClr val="0070C0"/>
                </a:solidFill>
              </a:rPr>
              <a:t>{ JSON }</a:t>
            </a:r>
            <a:endParaRPr lang="it-IT" sz="4800" dirty="0">
              <a:solidFill>
                <a:srgbClr val="0070C0"/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323528" y="2060848"/>
            <a:ext cx="8496944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2400" b="1" dirty="0" smtClean="0"/>
              <a:t>Tra i tipi di dato che un </a:t>
            </a:r>
            <a:r>
              <a:rPr lang="it-IT" sz="2400" b="1" u="sng" dirty="0" smtClean="0">
                <a:solidFill>
                  <a:srgbClr val="0070C0"/>
                </a:solidFill>
              </a:rPr>
              <a:t>Web services Rest</a:t>
            </a:r>
            <a:r>
              <a:rPr lang="it-IT" sz="2400" b="1" u="sng" dirty="0" smtClean="0"/>
              <a:t> </a:t>
            </a:r>
            <a:r>
              <a:rPr lang="it-IT" sz="2400" b="1" dirty="0" smtClean="0"/>
              <a:t>può trattare, il tipo </a:t>
            </a:r>
            <a:r>
              <a:rPr lang="it-IT" sz="2400" b="1" dirty="0" smtClean="0">
                <a:solidFill>
                  <a:srgbClr val="FF0000"/>
                </a:solidFill>
              </a:rPr>
              <a:t>JSON</a:t>
            </a:r>
            <a:r>
              <a:rPr lang="it-IT" sz="2400" b="1" dirty="0" smtClean="0"/>
              <a:t> è sicuramente il più popolare.</a:t>
            </a:r>
          </a:p>
          <a:p>
            <a:endParaRPr lang="it-IT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 dirty="0" smtClean="0"/>
              <a:t>JS – O – N </a:t>
            </a:r>
            <a:r>
              <a:rPr lang="it-IT" sz="2400" b="1" dirty="0" smtClean="0">
                <a:sym typeface="Wingdings" panose="05000000000000000000" pitchFamily="2" charset="2"/>
              </a:rPr>
              <a:t> </a:t>
            </a:r>
            <a:r>
              <a:rPr lang="it-IT" sz="2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J</a:t>
            </a:r>
            <a:r>
              <a:rPr lang="it-IT" sz="2400" b="1" dirty="0" smtClean="0">
                <a:sym typeface="Wingdings" panose="05000000000000000000" pitchFamily="2" charset="2"/>
              </a:rPr>
              <a:t>ava</a:t>
            </a:r>
            <a:r>
              <a:rPr lang="it-IT" sz="2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S</a:t>
            </a:r>
            <a:r>
              <a:rPr lang="it-IT" sz="2400" b="1" dirty="0" smtClean="0">
                <a:sym typeface="Wingdings" panose="05000000000000000000" pitchFamily="2" charset="2"/>
              </a:rPr>
              <a:t>cript </a:t>
            </a:r>
            <a:r>
              <a:rPr lang="it-IT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O</a:t>
            </a:r>
            <a:r>
              <a:rPr lang="it-IT" sz="2400" b="1" dirty="0" smtClean="0">
                <a:sym typeface="Wingdings" panose="05000000000000000000" pitchFamily="2" charset="2"/>
              </a:rPr>
              <a:t>bject </a:t>
            </a:r>
            <a:r>
              <a:rPr lang="it-IT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N</a:t>
            </a:r>
            <a:r>
              <a:rPr lang="it-IT" sz="2400" b="1" dirty="0" smtClean="0">
                <a:sym typeface="Wingdings" panose="05000000000000000000" pitchFamily="2" charset="2"/>
              </a:rPr>
              <a:t>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 dirty="0" smtClean="0"/>
              <a:t>Sintassi per l’archiviazione e lo scambio dati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 u="sng" dirty="0" smtClean="0">
                <a:solidFill>
                  <a:srgbClr val="FF0000"/>
                </a:solidFill>
              </a:rPr>
              <a:t>È testo</a:t>
            </a:r>
            <a:r>
              <a:rPr lang="it-IT" sz="2400" b="1" dirty="0" smtClean="0"/>
              <a:t>, scritto con sintassi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 dirty="0" smtClean="0"/>
              <a:t>L’estensione dei file è .</a:t>
            </a:r>
            <a:r>
              <a:rPr lang="it-IT" sz="2400" b="1" dirty="0" err="1" smtClean="0"/>
              <a:t>json</a:t>
            </a:r>
            <a:endParaRPr lang="it-IT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 dirty="0" smtClean="0"/>
              <a:t>Il MIME type è  " application/</a:t>
            </a:r>
            <a:r>
              <a:rPr lang="it-IT" sz="2400" b="1" dirty="0" err="1" smtClean="0"/>
              <a:t>json</a:t>
            </a:r>
            <a:r>
              <a:rPr lang="it-IT" sz="2400" b="1" dirty="0"/>
              <a:t> </a:t>
            </a:r>
            <a:r>
              <a:rPr lang="it-IT" sz="2400" b="1" dirty="0" smtClean="0"/>
              <a:t>"</a:t>
            </a:r>
            <a:endParaRPr lang="it-IT" sz="2400" b="1" dirty="0"/>
          </a:p>
        </p:txBody>
      </p:sp>
    </p:spTree>
    <p:extLst>
      <p:ext uri="{BB962C8B-B14F-4D97-AF65-F5344CB8AC3E}">
        <p14:creationId xmlns:p14="http://schemas.microsoft.com/office/powerpoint/2010/main" val="282200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arrotondato 1"/>
          <p:cNvSpPr/>
          <p:nvPr/>
        </p:nvSpPr>
        <p:spPr>
          <a:xfrm>
            <a:off x="2411760" y="548680"/>
            <a:ext cx="4392488" cy="11521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800" dirty="0" smtClean="0">
                <a:solidFill>
                  <a:srgbClr val="0070C0"/>
                </a:solidFill>
              </a:rPr>
              <a:t>{ JSON }</a:t>
            </a:r>
          </a:p>
          <a:p>
            <a:pPr algn="ctr"/>
            <a:r>
              <a:rPr lang="it-IT" sz="2800" dirty="0" smtClean="0">
                <a:solidFill>
                  <a:srgbClr val="0070C0"/>
                </a:solidFill>
              </a:rPr>
              <a:t>Tipi dato e sintassi</a:t>
            </a:r>
            <a:endParaRPr lang="it-IT" sz="2800" dirty="0">
              <a:solidFill>
                <a:srgbClr val="0070C0"/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179512" y="2060848"/>
            <a:ext cx="871296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I dati vengono archiviati utilizzando coppie </a:t>
            </a:r>
            <a:r>
              <a:rPr lang="it-IT" sz="2000" b="1" dirty="0">
                <a:solidFill>
                  <a:srgbClr val="FF0000"/>
                </a:solidFill>
              </a:rPr>
              <a:t>chiave-valore</a:t>
            </a:r>
            <a:r>
              <a:rPr lang="it-IT" sz="2000" b="1" dirty="0"/>
              <a:t> in formato </a:t>
            </a:r>
            <a:r>
              <a:rPr lang="it-IT" sz="2000" b="1" dirty="0" smtClean="0"/>
              <a:t>testo</a:t>
            </a:r>
          </a:p>
          <a:p>
            <a:endParaRPr lang="it-IT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La chiave è sempre racchiusa tra virgolette </a:t>
            </a:r>
            <a:r>
              <a:rPr lang="it-IT" sz="2000" b="1" dirty="0" smtClean="0"/>
              <a:t>doppie</a:t>
            </a:r>
          </a:p>
          <a:p>
            <a:endParaRPr lang="it-IT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Il valore può essere </a:t>
            </a:r>
            <a:r>
              <a:rPr lang="it-IT" sz="2000" b="1" dirty="0" err="1"/>
              <a:t>String</a:t>
            </a:r>
            <a:r>
              <a:rPr lang="it-IT" sz="2000" b="1" dirty="0"/>
              <a:t> (virgolette doppie), </a:t>
            </a:r>
            <a:r>
              <a:rPr lang="it-IT" sz="2000" b="1" dirty="0" err="1"/>
              <a:t>Number</a:t>
            </a:r>
            <a:r>
              <a:rPr lang="it-IT" sz="2000" b="1" dirty="0"/>
              <a:t>, </a:t>
            </a:r>
            <a:r>
              <a:rPr lang="it-IT" sz="2000" b="1" dirty="0" err="1"/>
              <a:t>Boolean</a:t>
            </a:r>
            <a:r>
              <a:rPr lang="it-IT" sz="2000" b="1" dirty="0"/>
              <a:t>, </a:t>
            </a:r>
            <a:r>
              <a:rPr lang="it-IT" sz="2000" b="1" dirty="0" err="1"/>
              <a:t>Whitespace</a:t>
            </a:r>
            <a:r>
              <a:rPr lang="it-IT" sz="2000" b="1" dirty="0"/>
              <a:t>, </a:t>
            </a:r>
            <a:r>
              <a:rPr lang="it-IT" sz="2000" b="1" dirty="0" err="1"/>
              <a:t>null</a:t>
            </a:r>
            <a:r>
              <a:rPr lang="it-IT" sz="2000" b="1" dirty="0"/>
              <a:t> (vuoto), Array, </a:t>
            </a:r>
            <a:r>
              <a:rPr lang="it-IT" sz="2000" b="1" dirty="0" smtClean="0"/>
              <a:t>Object</a:t>
            </a:r>
          </a:p>
          <a:p>
            <a:endParaRPr lang="it-IT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Coppie chiave-valore mostrate come chiave: valore e separate da </a:t>
            </a:r>
            <a:r>
              <a:rPr lang="it-IT" sz="2000" b="1" dirty="0" smtClean="0"/>
              <a:t>virgola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È costruito su due strutture come Object e </a:t>
            </a:r>
            <a:r>
              <a:rPr lang="it-IT" sz="2000" b="1" dirty="0" err="1"/>
              <a:t>Ordered</a:t>
            </a:r>
            <a:r>
              <a:rPr lang="it-IT" sz="2000" b="1" dirty="0"/>
              <a:t> List of </a:t>
            </a:r>
            <a:r>
              <a:rPr lang="it-IT" sz="2000" b="1" dirty="0" err="1"/>
              <a:t>values</a:t>
            </a:r>
            <a:r>
              <a:rPr lang="it-IT" sz="2000" b="1" dirty="0"/>
              <a:t> </a:t>
            </a:r>
            <a:r>
              <a:rPr lang="it-IT" sz="2000" b="1" dirty="0" smtClean="0"/>
              <a:t>cioè un Arrays</a:t>
            </a:r>
            <a:endParaRPr lang="it-IT" sz="2000" b="1" dirty="0"/>
          </a:p>
        </p:txBody>
      </p:sp>
    </p:spTree>
    <p:extLst>
      <p:ext uri="{BB962C8B-B14F-4D97-AF65-F5344CB8AC3E}">
        <p14:creationId xmlns:p14="http://schemas.microsoft.com/office/powerpoint/2010/main" val="52277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532</Words>
  <Application>Microsoft Office PowerPoint</Application>
  <PresentationFormat>Presentazione su schermo (4:3)</PresentationFormat>
  <Paragraphs>103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1" baseType="lpstr"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giuseppe Claudio fahmy</dc:creator>
  <cp:lastModifiedBy>giuseppe Claudio fahmy</cp:lastModifiedBy>
  <cp:revision>27</cp:revision>
  <dcterms:created xsi:type="dcterms:W3CDTF">2020-12-09T14:14:02Z</dcterms:created>
  <dcterms:modified xsi:type="dcterms:W3CDTF">2022-11-30T13:05:13Z</dcterms:modified>
</cp:coreProperties>
</file>