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91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2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3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35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50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73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53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1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65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9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0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AB32E-0267-4307-BAE4-B3DF9E307261}" type="datetimeFigureOut">
              <a:rPr lang="it-IT" smtClean="0"/>
              <a:t>30/11/2022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3928-FF19-4CF5-97F6-618829FC86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1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f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f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jfif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7" Type="http://schemas.openxmlformats.org/officeDocument/2006/relationships/image" Target="../media/image17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f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1763688" y="1412776"/>
            <a:ext cx="5760640" cy="2952328"/>
            <a:chOff x="1763688" y="1412776"/>
            <a:chExt cx="5760640" cy="2952328"/>
          </a:xfrm>
        </p:grpSpPr>
        <p:sp>
          <p:nvSpPr>
            <p:cNvPr id="4" name="Rettangolo 3"/>
            <p:cNvSpPr/>
            <p:nvPr/>
          </p:nvSpPr>
          <p:spPr>
            <a:xfrm>
              <a:off x="1763688" y="1412776"/>
              <a:ext cx="5760640" cy="2952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 smtClean="0"/>
                <a:t>Creazione di un </a:t>
              </a:r>
              <a:r>
                <a:rPr lang="it-IT" sz="2800" dirty="0" err="1" smtClean="0"/>
                <a:t>un</a:t>
              </a:r>
              <a:r>
                <a:rPr lang="it-IT" sz="2800" dirty="0" smtClean="0"/>
                <a:t> progetto web</a:t>
              </a:r>
            </a:p>
            <a:p>
              <a:pPr algn="ctr"/>
              <a:r>
                <a:rPr lang="it-IT" sz="2800" dirty="0"/>
                <a:t>a</a:t>
              </a:r>
              <a:r>
                <a:rPr lang="it-IT" sz="2800" dirty="0" smtClean="0"/>
                <a:t> </a:t>
              </a:r>
              <a:r>
                <a:rPr lang="it-IT" sz="2800" dirty="0" err="1" smtClean="0"/>
                <a:t>microservizi</a:t>
              </a:r>
              <a:endParaRPr lang="it-IT" sz="2800" dirty="0" smtClean="0"/>
            </a:p>
            <a:p>
              <a:pPr algn="ctr"/>
              <a:r>
                <a:rPr lang="it-IT" sz="2800" dirty="0"/>
                <a:t>c</a:t>
              </a:r>
              <a:r>
                <a:rPr lang="it-IT" sz="2800" dirty="0" smtClean="0"/>
                <a:t>on </a:t>
              </a:r>
              <a:r>
                <a:rPr lang="it-IT" sz="2800" dirty="0" err="1" smtClean="0"/>
                <a:t>Angular</a:t>
              </a:r>
              <a:endParaRPr lang="it-IT" sz="2800" dirty="0" smtClean="0"/>
            </a:p>
            <a:p>
              <a:pPr algn="ctr"/>
              <a:r>
                <a:rPr lang="it-IT" sz="2800" dirty="0"/>
                <a:t>e</a:t>
              </a:r>
              <a:endParaRPr lang="it-IT" sz="2800" dirty="0" smtClean="0"/>
            </a:p>
            <a:p>
              <a:pPr algn="ctr"/>
              <a:r>
                <a:rPr lang="it-IT" sz="2800" dirty="0" smtClean="0"/>
                <a:t>Spring </a:t>
              </a:r>
              <a:r>
                <a:rPr lang="it-IT" sz="2800" dirty="0" err="1" smtClean="0"/>
                <a:t>boot</a:t>
              </a:r>
              <a:endParaRPr lang="it-IT" sz="2800" dirty="0"/>
            </a:p>
          </p:txBody>
        </p:sp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152" y="2708920"/>
              <a:ext cx="1498104" cy="1347442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2708920"/>
              <a:ext cx="1282452" cy="1282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0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" y="1634344"/>
            <a:ext cx="883023" cy="883023"/>
          </a:xfrm>
          <a:prstGeom prst="rect">
            <a:avLst/>
          </a:prstGeom>
        </p:spPr>
      </p:pic>
      <p:grpSp>
        <p:nvGrpSpPr>
          <p:cNvPr id="25" name="Gruppo 24"/>
          <p:cNvGrpSpPr/>
          <p:nvPr/>
        </p:nvGrpSpPr>
        <p:grpSpPr>
          <a:xfrm>
            <a:off x="194896" y="1340768"/>
            <a:ext cx="8299394" cy="3312368"/>
            <a:chOff x="194896" y="1340768"/>
            <a:chExt cx="8299394" cy="3312368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204864"/>
              <a:ext cx="1354460" cy="1354460"/>
            </a:xfrm>
            <a:prstGeom prst="rect">
              <a:avLst/>
            </a:prstGeom>
          </p:spPr>
        </p:pic>
        <p:sp>
          <p:nvSpPr>
            <p:cNvPr id="4" name="Freccia a sinistra 3"/>
            <p:cNvSpPr/>
            <p:nvPr/>
          </p:nvSpPr>
          <p:spPr>
            <a:xfrm>
              <a:off x="2483768" y="2564904"/>
              <a:ext cx="115212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reccia a destra 4"/>
            <p:cNvSpPr/>
            <p:nvPr/>
          </p:nvSpPr>
          <p:spPr>
            <a:xfrm>
              <a:off x="2483768" y="2996952"/>
              <a:ext cx="122413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71600" y="2564904"/>
              <a:ext cx="1368152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rgbClr val="FF0000"/>
                  </a:solidFill>
                </a:rPr>
                <a:t>CLIENT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628800"/>
              <a:ext cx="857250" cy="857250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98" y="2589752"/>
              <a:ext cx="670384" cy="67038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96" y="3442621"/>
              <a:ext cx="670384" cy="670384"/>
            </a:xfrm>
            <a:prstGeom prst="rect">
              <a:avLst/>
            </a:prstGeom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32" y="3466089"/>
              <a:ext cx="646916" cy="646916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842" y="3386079"/>
              <a:ext cx="726926" cy="726926"/>
            </a:xfrm>
            <a:prstGeom prst="rect">
              <a:avLst/>
            </a:prstGeom>
          </p:spPr>
        </p:pic>
        <p:sp>
          <p:nvSpPr>
            <p:cNvPr id="14" name="CasellaDiTesto 13"/>
            <p:cNvSpPr txBox="1"/>
            <p:nvPr/>
          </p:nvSpPr>
          <p:spPr>
            <a:xfrm>
              <a:off x="3167844" y="1340768"/>
              <a:ext cx="2484276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FF0000"/>
                  </a:solidFill>
                </a:rPr>
                <a:t>p</a:t>
              </a:r>
              <a:r>
                <a:rPr lang="it-IT" sz="1600" b="1" dirty="0" smtClean="0">
                  <a:solidFill>
                    <a:srgbClr val="FF0000"/>
                  </a:solidFill>
                </a:rPr>
                <a:t>rotocollo</a:t>
              </a:r>
              <a:r>
                <a:rPr lang="it-IT" sz="1600" dirty="0" smtClean="0"/>
                <a:t> </a:t>
              </a:r>
            </a:p>
            <a:p>
              <a:pPr algn="ctr"/>
              <a:r>
                <a:rPr lang="it-IT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http/</a:t>
              </a:r>
              <a:r>
                <a:rPr lang="it-IT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</a:t>
              </a:r>
              <a:endParaRPr lang="it-IT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it-IT" sz="1600" b="1" dirty="0" err="1"/>
                <a:t>g</a:t>
              </a:r>
              <a:r>
                <a:rPr lang="it-IT" sz="1600" b="1" dirty="0" err="1" smtClean="0"/>
                <a:t>et</a:t>
              </a:r>
              <a:r>
                <a:rPr lang="it-IT" sz="1600" b="1" dirty="0" smtClean="0"/>
                <a:t> – post - put - delete</a:t>
              </a:r>
              <a:endParaRPr lang="it-IT" sz="1600" b="1" dirty="0"/>
            </a:p>
          </p:txBody>
        </p:sp>
        <p:sp>
          <p:nvSpPr>
            <p:cNvPr id="15" name="Freccia a sinistra 14"/>
            <p:cNvSpPr/>
            <p:nvPr/>
          </p:nvSpPr>
          <p:spPr>
            <a:xfrm rot="10800000">
              <a:off x="4995664" y="2564904"/>
              <a:ext cx="115212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reccia a destra 15"/>
            <p:cNvSpPr/>
            <p:nvPr/>
          </p:nvSpPr>
          <p:spPr>
            <a:xfrm rot="10800000">
              <a:off x="4995664" y="2996952"/>
              <a:ext cx="112236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995664" y="227687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FF0000"/>
                  </a:solidFill>
                </a:rPr>
                <a:t>richiesta</a:t>
              </a:r>
              <a:endParaRPr lang="it-I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5148064" y="321297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FF0000"/>
                  </a:solidFill>
                </a:rPr>
                <a:t>risposta</a:t>
              </a:r>
              <a:endParaRPr lang="it-I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6588224" y="2564904"/>
              <a:ext cx="1368152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rgbClr val="FF0000"/>
                  </a:solidFill>
                </a:rPr>
                <a:t>SERVER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6118026" y="2116718"/>
              <a:ext cx="237626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/>
                <a:t>https://10.8.6.2/api/....</a:t>
              </a:r>
              <a:endParaRPr lang="it-IT" sz="1600" b="1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6372200" y="1772816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smtClean="0">
                  <a:solidFill>
                    <a:srgbClr val="FF0000"/>
                  </a:solidFill>
                </a:rPr>
                <a:t>End-</a:t>
              </a:r>
              <a:r>
                <a:rPr lang="it-IT" b="1" dirty="0" err="1" smtClean="0">
                  <a:solidFill>
                    <a:srgbClr val="FF0000"/>
                  </a:solidFill>
                </a:rPr>
                <a:t>point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6372200" y="3442621"/>
              <a:ext cx="2016224" cy="850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 smtClean="0">
                  <a:solidFill>
                    <a:srgbClr val="FF0000"/>
                  </a:solidFill>
                </a:rPr>
                <a:t>{REST}  </a:t>
              </a:r>
              <a:r>
                <a:rPr lang="it-IT" sz="2400" b="1" dirty="0" smtClean="0">
                  <a:solidFill>
                    <a:srgbClr val="92D050"/>
                  </a:solidFill>
                </a:rPr>
                <a:t>{JSON}</a:t>
              </a:r>
              <a:endParaRPr lang="it-IT" sz="2400" b="1" dirty="0">
                <a:solidFill>
                  <a:srgbClr val="92D050"/>
                </a:solidFill>
              </a:endParaRPr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6660232" y="4283804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/>
                <a:t>Formato</a:t>
              </a:r>
              <a:endParaRPr lang="it-IT" b="1" dirty="0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971600" y="486916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7030A0"/>
                </a:solidFill>
              </a:rPr>
              <a:t>Architettura </a:t>
            </a:r>
            <a:r>
              <a:rPr lang="it-IT" sz="2400" b="1" dirty="0" err="1" smtClean="0">
                <a:solidFill>
                  <a:srgbClr val="7030A0"/>
                </a:solidFill>
              </a:rPr>
              <a:t>Restfull</a:t>
            </a:r>
            <a:r>
              <a:rPr lang="it-IT" sz="2400" b="1" dirty="0" smtClean="0">
                <a:solidFill>
                  <a:srgbClr val="7030A0"/>
                </a:solidFill>
              </a:rPr>
              <a:t> a micro - servizi</a:t>
            </a:r>
            <a:endParaRPr lang="it-IT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" y="1634344"/>
            <a:ext cx="883023" cy="883023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971600" y="4869160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7030A0"/>
                </a:solidFill>
              </a:rPr>
              <a:t>Architettura </a:t>
            </a:r>
            <a:r>
              <a:rPr lang="it-IT" sz="2400" b="1" dirty="0" err="1" smtClean="0">
                <a:solidFill>
                  <a:srgbClr val="7030A0"/>
                </a:solidFill>
              </a:rPr>
              <a:t>Restfull</a:t>
            </a:r>
            <a:r>
              <a:rPr lang="it-IT" sz="2400" b="1" dirty="0" smtClean="0">
                <a:solidFill>
                  <a:srgbClr val="7030A0"/>
                </a:solidFill>
              </a:rPr>
              <a:t> a micro – servizi con </a:t>
            </a:r>
            <a:r>
              <a:rPr lang="it-IT" sz="2400" b="1" dirty="0" err="1" smtClean="0">
                <a:solidFill>
                  <a:srgbClr val="7030A0"/>
                </a:solidFill>
              </a:rPr>
              <a:t>spring</a:t>
            </a:r>
            <a:r>
              <a:rPr lang="it-IT" sz="2400" b="1" dirty="0" smtClean="0">
                <a:solidFill>
                  <a:srgbClr val="7030A0"/>
                </a:solidFill>
              </a:rPr>
              <a:t> </a:t>
            </a:r>
            <a:r>
              <a:rPr lang="it-IT" sz="2400" b="1" dirty="0" err="1" smtClean="0">
                <a:solidFill>
                  <a:srgbClr val="7030A0"/>
                </a:solidFill>
              </a:rPr>
              <a:t>boot</a:t>
            </a:r>
            <a:endParaRPr lang="it-IT" sz="2400" b="1" dirty="0">
              <a:solidFill>
                <a:srgbClr val="7030A0"/>
              </a:solidFill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194896" y="1176566"/>
            <a:ext cx="8949104" cy="3116530"/>
            <a:chOff x="194896" y="1176566"/>
            <a:chExt cx="8949104" cy="3116530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904" y="2204864"/>
              <a:ext cx="1354460" cy="1354460"/>
            </a:xfrm>
            <a:prstGeom prst="rect">
              <a:avLst/>
            </a:prstGeom>
          </p:spPr>
        </p:pic>
        <p:sp>
          <p:nvSpPr>
            <p:cNvPr id="4" name="Freccia a sinistra 3"/>
            <p:cNvSpPr/>
            <p:nvPr/>
          </p:nvSpPr>
          <p:spPr>
            <a:xfrm>
              <a:off x="2483768" y="2564904"/>
              <a:ext cx="115212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reccia a destra 4"/>
            <p:cNvSpPr/>
            <p:nvPr/>
          </p:nvSpPr>
          <p:spPr>
            <a:xfrm>
              <a:off x="2483768" y="2996952"/>
              <a:ext cx="1224136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5"/>
            <p:cNvSpPr/>
            <p:nvPr/>
          </p:nvSpPr>
          <p:spPr>
            <a:xfrm>
              <a:off x="971600" y="2564904"/>
              <a:ext cx="1368152" cy="720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>
                  <a:solidFill>
                    <a:srgbClr val="FF0000"/>
                  </a:solidFill>
                </a:rPr>
                <a:t>CLIENT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628800"/>
              <a:ext cx="857250" cy="857250"/>
            </a:xfrm>
            <a:prstGeom prst="rect">
              <a:avLst/>
            </a:prstGeom>
          </p:spPr>
        </p:pic>
        <p:pic>
          <p:nvPicPr>
            <p:cNvPr id="10" name="Immagin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98" y="2589752"/>
              <a:ext cx="670384" cy="670384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96" y="3442621"/>
              <a:ext cx="670384" cy="670384"/>
            </a:xfrm>
            <a:prstGeom prst="rect">
              <a:avLst/>
            </a:prstGeom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32" y="3466089"/>
              <a:ext cx="646916" cy="646916"/>
            </a:xfrm>
            <a:prstGeom prst="rect">
              <a:avLst/>
            </a:prstGeom>
          </p:spPr>
        </p:pic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842" y="3386079"/>
              <a:ext cx="726926" cy="726926"/>
            </a:xfrm>
            <a:prstGeom prst="rect">
              <a:avLst/>
            </a:prstGeom>
          </p:spPr>
        </p:pic>
        <p:sp>
          <p:nvSpPr>
            <p:cNvPr id="14" name="CasellaDiTesto 13"/>
            <p:cNvSpPr txBox="1"/>
            <p:nvPr/>
          </p:nvSpPr>
          <p:spPr>
            <a:xfrm>
              <a:off x="3167844" y="1340768"/>
              <a:ext cx="2484276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FF0000"/>
                  </a:solidFill>
                </a:rPr>
                <a:t>p</a:t>
              </a:r>
              <a:r>
                <a:rPr lang="it-IT" sz="1600" b="1" dirty="0" smtClean="0">
                  <a:solidFill>
                    <a:srgbClr val="FF0000"/>
                  </a:solidFill>
                </a:rPr>
                <a:t>rotocollo</a:t>
              </a:r>
              <a:r>
                <a:rPr lang="it-IT" sz="1600" dirty="0" smtClean="0"/>
                <a:t> </a:t>
              </a:r>
            </a:p>
            <a:p>
              <a:pPr algn="ctr"/>
              <a:r>
                <a:rPr lang="it-IT" sz="16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http/</a:t>
              </a:r>
              <a:r>
                <a:rPr lang="it-IT" sz="16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https</a:t>
              </a:r>
              <a:endParaRPr lang="it-IT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it-IT" sz="1600" b="1" dirty="0" err="1"/>
                <a:t>g</a:t>
              </a:r>
              <a:r>
                <a:rPr lang="it-IT" sz="1600" b="1" dirty="0" err="1" smtClean="0"/>
                <a:t>et</a:t>
              </a:r>
              <a:r>
                <a:rPr lang="it-IT" sz="1600" b="1" dirty="0" smtClean="0"/>
                <a:t> – post - put - delete</a:t>
              </a:r>
              <a:endParaRPr lang="it-IT" sz="1600" b="1" dirty="0"/>
            </a:p>
          </p:txBody>
        </p:sp>
        <p:sp>
          <p:nvSpPr>
            <p:cNvPr id="15" name="Freccia a sinistra 14"/>
            <p:cNvSpPr/>
            <p:nvPr/>
          </p:nvSpPr>
          <p:spPr>
            <a:xfrm rot="10800000">
              <a:off x="4995664" y="2564904"/>
              <a:ext cx="115212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reccia a destra 15"/>
            <p:cNvSpPr/>
            <p:nvPr/>
          </p:nvSpPr>
          <p:spPr>
            <a:xfrm rot="10800000">
              <a:off x="4995664" y="2996952"/>
              <a:ext cx="112236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995664" y="227687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FF0000"/>
                  </a:solidFill>
                </a:rPr>
                <a:t>richiesta</a:t>
              </a:r>
              <a:endParaRPr lang="it-I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5148064" y="3212976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FF0000"/>
                  </a:solidFill>
                </a:rPr>
                <a:t>risposta</a:t>
              </a:r>
              <a:endParaRPr lang="it-I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6372200" y="3442621"/>
              <a:ext cx="2016224" cy="850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 smtClean="0">
                  <a:solidFill>
                    <a:srgbClr val="FF0000"/>
                  </a:solidFill>
                </a:rPr>
                <a:t>{REST}  </a:t>
              </a:r>
              <a:r>
                <a:rPr lang="it-IT" sz="2400" b="1" dirty="0" smtClean="0">
                  <a:solidFill>
                    <a:srgbClr val="92D050"/>
                  </a:solidFill>
                </a:rPr>
                <a:t>{JSON}</a:t>
              </a:r>
              <a:endParaRPr lang="it-IT" sz="2400" b="1" dirty="0">
                <a:solidFill>
                  <a:srgbClr val="92D050"/>
                </a:solidFill>
              </a:endParaRPr>
            </a:p>
          </p:txBody>
        </p:sp>
        <p:pic>
          <p:nvPicPr>
            <p:cNvPr id="25" name="Immagin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792" y="2517367"/>
              <a:ext cx="883023" cy="883023"/>
            </a:xfrm>
            <a:prstGeom prst="rect">
              <a:avLst/>
            </a:prstGeom>
          </p:spPr>
        </p:pic>
        <p:sp>
          <p:nvSpPr>
            <p:cNvPr id="2" name="Freccia tridirezionale 1"/>
            <p:cNvSpPr/>
            <p:nvPr/>
          </p:nvSpPr>
          <p:spPr>
            <a:xfrm>
              <a:off x="6850013" y="2446149"/>
              <a:ext cx="1394395" cy="695588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6" name="Immagin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489" y="2492896"/>
              <a:ext cx="846511" cy="883023"/>
            </a:xfrm>
            <a:prstGeom prst="rect">
              <a:avLst/>
            </a:prstGeom>
          </p:spPr>
        </p:pic>
        <p:pic>
          <p:nvPicPr>
            <p:cNvPr id="27" name="Immagin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1556792"/>
              <a:ext cx="883023" cy="883023"/>
            </a:xfrm>
            <a:prstGeom prst="rect">
              <a:avLst/>
            </a:prstGeom>
          </p:spPr>
        </p:pic>
        <p:sp>
          <p:nvSpPr>
            <p:cNvPr id="7" name="CasellaDiTesto 6"/>
            <p:cNvSpPr txBox="1"/>
            <p:nvPr/>
          </p:nvSpPr>
          <p:spPr>
            <a:xfrm>
              <a:off x="7030815" y="1176566"/>
              <a:ext cx="944488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/>
                <a:t>m</a:t>
              </a:r>
              <a:r>
                <a:rPr lang="it-IT" sz="1600" b="1" dirty="0" smtClean="0"/>
                <a:t>icro </a:t>
              </a:r>
            </a:p>
            <a:p>
              <a:pPr algn="ctr"/>
              <a:r>
                <a:rPr lang="it-IT" sz="1600" b="1" dirty="0" smtClean="0"/>
                <a:t>servizio</a:t>
              </a:r>
              <a:endParaRPr lang="it-IT" sz="1600" b="1" dirty="0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6147792" y="2052137"/>
              <a:ext cx="944488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/>
                <a:t>m</a:t>
              </a:r>
              <a:r>
                <a:rPr lang="it-IT" sz="1600" b="1" dirty="0" smtClean="0"/>
                <a:t>icro </a:t>
              </a:r>
            </a:p>
            <a:p>
              <a:pPr algn="ctr"/>
              <a:r>
                <a:rPr lang="it-IT" sz="1600" b="1" dirty="0" smtClean="0"/>
                <a:t>servizio</a:t>
              </a:r>
              <a:endParaRPr lang="it-IT" sz="1600" b="1" dirty="0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8164016" y="2060848"/>
              <a:ext cx="944488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/>
                <a:t>m</a:t>
              </a:r>
              <a:r>
                <a:rPr lang="it-IT" sz="1600" b="1" dirty="0" smtClean="0"/>
                <a:t>icro </a:t>
              </a:r>
            </a:p>
            <a:p>
              <a:pPr algn="ctr"/>
              <a:r>
                <a:rPr lang="it-IT" sz="1600" b="1" dirty="0" smtClean="0"/>
                <a:t>servizio</a:t>
              </a:r>
              <a:endParaRPr lang="it-IT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/>
          <p:cNvGrpSpPr/>
          <p:nvPr/>
        </p:nvGrpSpPr>
        <p:grpSpPr>
          <a:xfrm>
            <a:off x="107504" y="786977"/>
            <a:ext cx="8915300" cy="4146457"/>
            <a:chOff x="107504" y="786977"/>
            <a:chExt cx="8915300" cy="4146457"/>
          </a:xfrm>
        </p:grpSpPr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1568430"/>
              <a:ext cx="1714500" cy="1714500"/>
            </a:xfrm>
            <a:prstGeom prst="rect">
              <a:avLst/>
            </a:prstGeom>
          </p:spPr>
        </p:pic>
        <p:sp>
          <p:nvSpPr>
            <p:cNvPr id="6" name="Rettangolo arrotondato 5"/>
            <p:cNvSpPr/>
            <p:nvPr/>
          </p:nvSpPr>
          <p:spPr>
            <a:xfrm>
              <a:off x="2411760" y="2267580"/>
              <a:ext cx="3892227" cy="21602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556" y="2706866"/>
              <a:ext cx="1152128" cy="1152128"/>
            </a:xfrm>
            <a:prstGeom prst="rect">
              <a:avLst/>
            </a:prstGeom>
          </p:spPr>
        </p:pic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2821166"/>
              <a:ext cx="1322457" cy="1322457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852" y="2627620"/>
              <a:ext cx="1152128" cy="1152128"/>
            </a:xfrm>
            <a:prstGeom prst="rect">
              <a:avLst/>
            </a:prstGeom>
          </p:spPr>
        </p:pic>
        <p:sp>
          <p:nvSpPr>
            <p:cNvPr id="7" name="Freccia a sinistra 6"/>
            <p:cNvSpPr/>
            <p:nvPr/>
          </p:nvSpPr>
          <p:spPr>
            <a:xfrm rot="10800000">
              <a:off x="3783708" y="2915652"/>
              <a:ext cx="115212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Freccia a destra 7"/>
            <p:cNvSpPr/>
            <p:nvPr/>
          </p:nvSpPr>
          <p:spPr>
            <a:xfrm rot="10800000">
              <a:off x="3783708" y="3347700"/>
              <a:ext cx="112236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reccia a destra 8"/>
            <p:cNvSpPr/>
            <p:nvPr/>
          </p:nvSpPr>
          <p:spPr>
            <a:xfrm rot="10800000">
              <a:off x="1429960" y="3059668"/>
              <a:ext cx="847899" cy="4755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2411761" y="3888353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FF0000"/>
                  </a:solidFill>
                </a:rPr>
                <a:t>componenti</a:t>
              </a:r>
              <a:endParaRPr lang="it-I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5079852" y="3851756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smtClean="0">
                  <a:solidFill>
                    <a:srgbClr val="FF0000"/>
                  </a:solidFill>
                </a:rPr>
                <a:t>servizi</a:t>
              </a:r>
              <a:endParaRPr lang="it-IT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207644" y="449982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>
                  <a:solidFill>
                    <a:srgbClr val="FF0000"/>
                  </a:solidFill>
                </a:rPr>
                <a:t>Front - end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335" y="986691"/>
              <a:ext cx="1148705" cy="1148705"/>
            </a:xfrm>
            <a:prstGeom prst="rect">
              <a:avLst/>
            </a:prstGeom>
          </p:spPr>
        </p:pic>
        <p:pic>
          <p:nvPicPr>
            <p:cNvPr id="14" name="Immagin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2571750"/>
              <a:ext cx="1714500" cy="1714500"/>
            </a:xfrm>
            <a:prstGeom prst="rect">
              <a:avLst/>
            </a:prstGeom>
          </p:spPr>
        </p:pic>
        <p:sp>
          <p:nvSpPr>
            <p:cNvPr id="16" name="Freccia a sinistra 15"/>
            <p:cNvSpPr/>
            <p:nvPr/>
          </p:nvSpPr>
          <p:spPr>
            <a:xfrm rot="10800000">
              <a:off x="6372200" y="3059668"/>
              <a:ext cx="936104" cy="5133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7" name="Immagin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304" y="786977"/>
              <a:ext cx="1082737" cy="1082737"/>
            </a:xfrm>
            <a:prstGeom prst="rect">
              <a:avLst/>
            </a:prstGeom>
          </p:spPr>
        </p:pic>
        <p:sp>
          <p:nvSpPr>
            <p:cNvPr id="18" name="CasellaDiTesto 17"/>
            <p:cNvSpPr txBox="1"/>
            <p:nvPr/>
          </p:nvSpPr>
          <p:spPr>
            <a:xfrm>
              <a:off x="6862564" y="4287103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smtClean="0">
                  <a:solidFill>
                    <a:srgbClr val="FF0000"/>
                  </a:solidFill>
                </a:rPr>
                <a:t>Back – end</a:t>
              </a:r>
            </a:p>
            <a:p>
              <a:pPr algn="ctr"/>
              <a:r>
                <a:rPr lang="it-IT" b="1" dirty="0" smtClean="0">
                  <a:solidFill>
                    <a:srgbClr val="FF0000"/>
                  </a:solidFill>
                </a:rPr>
                <a:t>Web - </a:t>
              </a:r>
              <a:r>
                <a:rPr lang="it-IT" b="1" dirty="0" err="1" smtClean="0">
                  <a:solidFill>
                    <a:srgbClr val="FF0000"/>
                  </a:solidFill>
                </a:rPr>
                <a:t>services</a:t>
              </a:r>
              <a:endParaRPr lang="it-IT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2123728" y="5301208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algn="ctr">
              <a:defRPr sz="2400" b="1">
                <a:solidFill>
                  <a:srgbClr val="7030A0"/>
                </a:solidFill>
              </a:defRPr>
            </a:lvl1pPr>
          </a:lstStyle>
          <a:p>
            <a:r>
              <a:rPr lang="it-IT" dirty="0"/>
              <a:t>Architettura di una moderna Web - app</a:t>
            </a:r>
          </a:p>
        </p:txBody>
      </p:sp>
    </p:spTree>
    <p:extLst>
      <p:ext uri="{BB962C8B-B14F-4D97-AF65-F5344CB8AC3E}">
        <p14:creationId xmlns:p14="http://schemas.microsoft.com/office/powerpoint/2010/main" val="21588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52" y="2210966"/>
            <a:ext cx="1354460" cy="1354460"/>
          </a:xfrm>
          <a:prstGeom prst="rect">
            <a:avLst/>
          </a:prstGeom>
        </p:spPr>
      </p:pic>
      <p:sp>
        <p:nvSpPr>
          <p:cNvPr id="8" name="Freccia a sinistra 7"/>
          <p:cNvSpPr/>
          <p:nvPr/>
        </p:nvSpPr>
        <p:spPr>
          <a:xfrm rot="2028201">
            <a:off x="1670656" y="1933307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3419872" y="3647346"/>
            <a:ext cx="248427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rgbClr val="FF0000"/>
                </a:solidFill>
              </a:rPr>
              <a:t>p</a:t>
            </a:r>
            <a:r>
              <a:rPr lang="it-IT" sz="1600" b="1" dirty="0" smtClean="0">
                <a:solidFill>
                  <a:srgbClr val="FF0000"/>
                </a:solidFill>
              </a:rPr>
              <a:t>rotocollo</a:t>
            </a:r>
            <a:r>
              <a:rPr lang="it-IT" sz="1600" dirty="0" smtClean="0"/>
              <a:t> </a:t>
            </a:r>
          </a:p>
          <a:p>
            <a:pPr algn="ctr"/>
            <a:r>
              <a:rPr lang="it-IT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http/</a:t>
            </a:r>
            <a:r>
              <a:rPr lang="it-IT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</a:t>
            </a:r>
            <a:endParaRPr lang="it-IT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it-IT" sz="1600" b="1" dirty="0" err="1"/>
              <a:t>g</a:t>
            </a:r>
            <a:r>
              <a:rPr lang="it-IT" sz="1600" b="1" dirty="0" err="1" smtClean="0"/>
              <a:t>et</a:t>
            </a:r>
            <a:r>
              <a:rPr lang="it-IT" sz="1600" b="1" dirty="0" smtClean="0"/>
              <a:t> – post - put - delete</a:t>
            </a:r>
            <a:endParaRPr lang="it-IT" sz="1600" b="1" dirty="0"/>
          </a:p>
        </p:txBody>
      </p:sp>
      <p:sp>
        <p:nvSpPr>
          <p:cNvPr id="17" name="Freccia a sinistra 16"/>
          <p:cNvSpPr/>
          <p:nvPr/>
        </p:nvSpPr>
        <p:spPr>
          <a:xfrm rot="10800000">
            <a:off x="4178102" y="2658398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 rot="10800000">
            <a:off x="4178102" y="3090446"/>
            <a:ext cx="112236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178102" y="237036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richiesta</a:t>
            </a:r>
            <a:endParaRPr lang="it-IT" sz="1600" b="1" dirty="0">
              <a:solidFill>
                <a:srgbClr val="FF000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4122812" y="337847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risposta</a:t>
            </a:r>
            <a:endParaRPr lang="it-IT" sz="1600" b="1" dirty="0">
              <a:solidFill>
                <a:srgbClr val="FF0000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5135" y="4544144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FF0000"/>
                </a:solidFill>
              </a:rPr>
              <a:t>SERVER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3779912" y="1828686"/>
            <a:ext cx="23762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https://10.8.6.2/api/....</a:t>
            </a:r>
            <a:endParaRPr lang="it-IT" sz="1600" b="1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034086" y="14847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End-</a:t>
            </a:r>
            <a:r>
              <a:rPr lang="it-IT" b="1" dirty="0" err="1" smtClean="0">
                <a:solidFill>
                  <a:srgbClr val="FF0000"/>
                </a:solidFill>
              </a:rPr>
              <a:t>point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6228184" y="4005064"/>
            <a:ext cx="205446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rgbClr val="FF0000"/>
                </a:solidFill>
              </a:rPr>
              <a:t>{REST}  </a:t>
            </a:r>
            <a:r>
              <a:rPr lang="it-IT" sz="2400" b="1" dirty="0" smtClean="0">
                <a:solidFill>
                  <a:srgbClr val="92D050"/>
                </a:solidFill>
              </a:rPr>
              <a:t>{JSON}</a:t>
            </a:r>
            <a:endParaRPr lang="it-IT" sz="2400" b="1" dirty="0">
              <a:solidFill>
                <a:srgbClr val="92D050"/>
              </a:solidFill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04" y="2586990"/>
            <a:ext cx="1418074" cy="1418074"/>
          </a:xfrm>
          <a:prstGeom prst="rect">
            <a:avLst/>
          </a:prstGeom>
        </p:spPr>
      </p:pic>
      <p:sp>
        <p:nvSpPr>
          <p:cNvPr id="28" name="Rettangolo 27"/>
          <p:cNvSpPr/>
          <p:nvPr/>
        </p:nvSpPr>
        <p:spPr>
          <a:xfrm>
            <a:off x="6953039" y="768073"/>
            <a:ext cx="1797335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92D050"/>
                </a:solidFill>
              </a:rPr>
              <a:t>Web - </a:t>
            </a:r>
            <a:r>
              <a:rPr lang="it-IT" b="1" dirty="0" err="1" smtClean="0">
                <a:solidFill>
                  <a:srgbClr val="92D050"/>
                </a:solidFill>
              </a:rPr>
              <a:t>services</a:t>
            </a:r>
            <a:endParaRPr lang="it-IT" b="1" dirty="0">
              <a:solidFill>
                <a:srgbClr val="92D050"/>
              </a:solidFill>
            </a:endParaRP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39" y="1297180"/>
            <a:ext cx="1172344" cy="1220304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" y="332655"/>
            <a:ext cx="1652707" cy="1652707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9" y="4046934"/>
            <a:ext cx="1714500" cy="1714500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370366"/>
            <a:ext cx="1156531" cy="1454224"/>
          </a:xfrm>
          <a:prstGeom prst="rect">
            <a:avLst/>
          </a:prstGeom>
        </p:spPr>
      </p:pic>
      <p:sp>
        <p:nvSpPr>
          <p:cNvPr id="32" name="Freccia a sinistra 31"/>
          <p:cNvSpPr/>
          <p:nvPr/>
        </p:nvSpPr>
        <p:spPr>
          <a:xfrm>
            <a:off x="1123671" y="2770029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sinistra 32"/>
          <p:cNvSpPr/>
          <p:nvPr/>
        </p:nvSpPr>
        <p:spPr>
          <a:xfrm rot="19611840">
            <a:off x="1672959" y="3680574"/>
            <a:ext cx="115212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1906799" y="548680"/>
            <a:ext cx="13690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B050"/>
                </a:solidFill>
              </a:rPr>
              <a:t>IOT - CLIENT</a:t>
            </a:r>
            <a:endParaRPr lang="it-IT" b="1" dirty="0">
              <a:solidFill>
                <a:srgbClr val="00B050"/>
              </a:solidFill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8331" y="2132856"/>
            <a:ext cx="16777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C000"/>
                </a:solidFill>
              </a:rPr>
              <a:t>MOBILE - CLIENT</a:t>
            </a:r>
            <a:endParaRPr lang="it-IT" sz="1600" b="1" dirty="0">
              <a:solidFill>
                <a:srgbClr val="FFC000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353157" y="5592157"/>
            <a:ext cx="16777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FF0000"/>
                </a:solidFill>
              </a:rPr>
              <a:t>WEB - CLIENT</a:t>
            </a:r>
            <a:endParaRPr lang="it-IT" sz="1600" b="1" dirty="0">
              <a:solidFill>
                <a:srgbClr val="FF0000"/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2629930" y="5392102"/>
            <a:ext cx="30963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7030A0"/>
                </a:solidFill>
              </a:rPr>
              <a:t>Consumer web - </a:t>
            </a:r>
            <a:r>
              <a:rPr lang="it-IT" sz="2000" b="1" dirty="0" err="1" smtClean="0">
                <a:solidFill>
                  <a:srgbClr val="7030A0"/>
                </a:solidFill>
              </a:rPr>
              <a:t>services</a:t>
            </a:r>
            <a:endParaRPr lang="it-IT" sz="2000" b="1" dirty="0">
              <a:solidFill>
                <a:srgbClr val="7030A0"/>
              </a:solidFill>
            </a:endParaRPr>
          </a:p>
        </p:txBody>
      </p:sp>
      <p:cxnSp>
        <p:nvCxnSpPr>
          <p:cNvPr id="39" name="Connettore 2 38"/>
          <p:cNvCxnSpPr/>
          <p:nvPr/>
        </p:nvCxnSpPr>
        <p:spPr>
          <a:xfrm flipH="1" flipV="1">
            <a:off x="2483768" y="4078233"/>
            <a:ext cx="504056" cy="1313869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3528" y="548680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/>
              <a:t>Step</a:t>
            </a:r>
            <a:r>
              <a:rPr lang="it-IT" sz="2000" b="1" dirty="0" smtClean="0"/>
              <a:t> creazione progetto: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Installazione </a:t>
            </a:r>
            <a:r>
              <a:rPr lang="it-IT" sz="2000" b="1" dirty="0" err="1" smtClean="0"/>
              <a:t>Nodejs</a:t>
            </a:r>
            <a:r>
              <a:rPr lang="it-IT" sz="2000" b="1" dirty="0" smtClean="0"/>
              <a:t> e </a:t>
            </a:r>
            <a:r>
              <a:rPr lang="it-IT" sz="2000" b="1" dirty="0" err="1" smtClean="0"/>
              <a:t>npm</a:t>
            </a:r>
            <a:endParaRPr lang="it-IT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Installazione dell’ </a:t>
            </a:r>
            <a:r>
              <a:rPr lang="it-IT" sz="2000" b="1" dirty="0" err="1"/>
              <a:t>A</a:t>
            </a:r>
            <a:r>
              <a:rPr lang="it-IT" sz="2000" b="1" dirty="0" err="1" smtClean="0"/>
              <a:t>ngular</a:t>
            </a:r>
            <a:r>
              <a:rPr lang="it-IT" sz="2000" b="1" dirty="0" smtClean="0"/>
              <a:t>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/>
              <a:t>Creazione del progetto </a:t>
            </a:r>
            <a:r>
              <a:rPr lang="it-IT" sz="2000" b="1" dirty="0" err="1" smtClean="0"/>
              <a:t>Angular</a:t>
            </a:r>
            <a:endParaRPr lang="it-IT" sz="20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</p:txBody>
      </p:sp>
      <p:sp>
        <p:nvSpPr>
          <p:cNvPr id="2" name="Rettangolo 1"/>
          <p:cNvSpPr/>
          <p:nvPr/>
        </p:nvSpPr>
        <p:spPr>
          <a:xfrm>
            <a:off x="827584" y="2348880"/>
            <a:ext cx="7056784" cy="38164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it-IT" sz="2800" dirty="0" err="1" smtClean="0"/>
              <a:t>npm</a:t>
            </a:r>
            <a:r>
              <a:rPr lang="it-IT" sz="2800" dirty="0" smtClean="0"/>
              <a:t> </a:t>
            </a:r>
            <a:r>
              <a:rPr lang="it-IT" sz="2800" dirty="0" err="1"/>
              <a:t>install</a:t>
            </a:r>
            <a:r>
              <a:rPr lang="it-IT" sz="2800" dirty="0"/>
              <a:t> -g @</a:t>
            </a:r>
            <a:r>
              <a:rPr lang="it-IT" sz="2800" dirty="0" err="1" smtClean="0"/>
              <a:t>angular</a:t>
            </a:r>
            <a:r>
              <a:rPr lang="it-IT" sz="2800" dirty="0" smtClean="0"/>
              <a:t>/cli</a:t>
            </a:r>
          </a:p>
          <a:p>
            <a:pPr marL="285750" indent="-285750">
              <a:buFont typeface="Wingdings"/>
              <a:buChar char="Ø"/>
            </a:pPr>
            <a:r>
              <a:rPr lang="en-US" sz="2800" dirty="0"/>
              <a:t>ng new my-first-project </a:t>
            </a:r>
            <a:endParaRPr lang="en-US" sz="2800" dirty="0" smtClean="0"/>
          </a:p>
          <a:p>
            <a:pPr marL="285750" indent="-285750">
              <a:buFont typeface="Wingdings"/>
              <a:buChar char="Ø"/>
            </a:pPr>
            <a:r>
              <a:rPr lang="en-US" sz="2800" dirty="0" smtClean="0"/>
              <a:t>cd </a:t>
            </a:r>
            <a:r>
              <a:rPr lang="en-US" sz="2800" dirty="0"/>
              <a:t>my-first-project </a:t>
            </a:r>
            <a:endParaRPr lang="en-US" sz="2800" dirty="0" smtClean="0"/>
          </a:p>
          <a:p>
            <a:pPr marL="285750" indent="-285750">
              <a:buFont typeface="Wingdings"/>
              <a:buChar char="Ø"/>
            </a:pPr>
            <a:r>
              <a:rPr lang="en-US" sz="2800" dirty="0" smtClean="0"/>
              <a:t>ng </a:t>
            </a:r>
            <a:r>
              <a:rPr lang="en-US" sz="2800" dirty="0"/>
              <a:t>serve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"/>
            <a:ext cx="3909417" cy="68580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355976" y="270892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Struttura di un progetto </a:t>
            </a:r>
            <a:r>
              <a:rPr lang="it-IT" sz="2400" dirty="0" err="1" smtClean="0"/>
              <a:t>Angular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308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169</Words>
  <Application>Microsoft Office PowerPoint</Application>
  <PresentationFormat>Presentazione su schermo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Claudio fahmy</dc:creator>
  <cp:lastModifiedBy>giuseppe Claudio fahmy</cp:lastModifiedBy>
  <cp:revision>16</cp:revision>
  <dcterms:created xsi:type="dcterms:W3CDTF">2020-12-11T08:08:15Z</dcterms:created>
  <dcterms:modified xsi:type="dcterms:W3CDTF">2022-11-30T13:05:36Z</dcterms:modified>
</cp:coreProperties>
</file>