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nife.media/pathfinder/" TargetMode="External"/><Relationship Id="rId7" Type="http://schemas.openxmlformats.org/officeDocument/2006/relationships/hyperlink" Target="https://epizodsspace.airbase.ru/bibl/zemlya_i_vselennaya/2002/2/2-form-tsiol.html" TargetMode="External"/><Relationship Id="rId2" Type="http://schemas.openxmlformats.org/officeDocument/2006/relationships/hyperlink" Target="https://translated.turbopages.org/proxy_u/en-ru.ru.3ffe341c-642bb694-632ad13a-74722d776562/https/nasa.fandom.com/wiki/Mars_Pathfin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rpc.github.io/krpc/" TargetMode="External"/><Relationship Id="rId5" Type="http://schemas.openxmlformats.org/officeDocument/2006/relationships/hyperlink" Target="https://ksp.olex.biz/" TargetMode="External"/><Relationship Id="rId4" Type="http://schemas.openxmlformats.org/officeDocument/2006/relationships/hyperlink" Target="https://kiri2ll.livejournal.com/1997013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Mars Pathfinder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Участники команды </a:t>
            </a:r>
            <a:r>
              <a:rPr lang="en-US" dirty="0" smtClean="0"/>
              <a:t>“</a:t>
            </a:r>
            <a:r>
              <a:rPr lang="ru-RU" dirty="0" err="1" smtClean="0"/>
              <a:t>Кодик</a:t>
            </a:r>
            <a:r>
              <a:rPr lang="en-US" dirty="0" smtClean="0"/>
              <a:t>”</a:t>
            </a:r>
            <a:r>
              <a:rPr lang="ru-RU" dirty="0" smtClean="0"/>
              <a:t>:</a:t>
            </a:r>
          </a:p>
          <a:p>
            <a:r>
              <a:rPr lang="ru-RU" dirty="0" smtClean="0"/>
              <a:t>Никитин Максим</a:t>
            </a:r>
          </a:p>
          <a:p>
            <a:r>
              <a:rPr lang="ru-RU" dirty="0" smtClean="0"/>
              <a:t>Ермолаев Фёдор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72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 тяги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5523" y="2191876"/>
            <a:ext cx="8596668" cy="3880773"/>
          </a:xfrm>
        </p:spPr>
        <p:txBody>
          <a:bodyPr/>
          <a:lstStyle/>
          <a:p>
            <a:r>
              <a:rPr lang="ru-RU" dirty="0"/>
              <a:t>Предположим, что наш зонд имеет форму схожую на длинный цилиндр, тогда коэффициент сопротивления окажется равным – </a:t>
            </a:r>
            <a:r>
              <a:rPr lang="ru-RU" dirty="0" smtClean="0"/>
              <a:t>0.85</a:t>
            </a:r>
            <a:endParaRPr lang="ru-RU" dirty="0"/>
          </a:p>
          <a:p>
            <a:r>
              <a:rPr lang="ru-RU" dirty="0"/>
              <a:t>Пусть масса равна 463 кг, площадь поперечного сечения – 3.975м^2, а скорость приземления 1 м/с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Тогда по расчетам, </a:t>
            </a:r>
            <a:r>
              <a:rPr lang="en-US" dirty="0" smtClean="0"/>
              <a:t>F</a:t>
            </a:r>
            <a:r>
              <a:rPr lang="ru-RU" dirty="0"/>
              <a:t>тяги=1722.79 н</a:t>
            </a:r>
          </a:p>
        </p:txBody>
      </p:sp>
      <p:pic>
        <p:nvPicPr>
          <p:cNvPr id="5" name="Рисунок 4" descr="undefin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297" y="676101"/>
            <a:ext cx="3048000" cy="58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62937" y="4209415"/>
            <a:ext cx="5958205" cy="212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5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Симуляция в </a:t>
            </a:r>
            <a:r>
              <a:rPr lang="en-US" dirty="0" smtClean="0"/>
              <a:t>KSP</a:t>
            </a:r>
            <a:r>
              <a:rPr lang="ru-RU" dirty="0" smtClean="0"/>
              <a:t>. Вид в игре.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29069"/>
            <a:ext cx="8596668" cy="3880773"/>
          </a:xfrm>
        </p:spPr>
        <p:txBody>
          <a:bodyPr/>
          <a:lstStyle/>
          <a:p>
            <a:r>
              <a:rPr lang="ru-RU" dirty="0" smtClean="0"/>
              <a:t>Данные в игре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89032" y="1861330"/>
            <a:ext cx="7573271" cy="411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2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Благодаря </a:t>
            </a:r>
            <a:r>
              <a:rPr lang="en-US" dirty="0" err="1" smtClean="0"/>
              <a:t>krpc</a:t>
            </a:r>
            <a:r>
              <a:rPr lang="ru-RU" dirty="0" smtClean="0"/>
              <a:t>, мы можем брать данные с игры через питон. А именно:</a:t>
            </a:r>
            <a:r>
              <a:rPr lang="ru-RU" dirty="0"/>
              <a:t> </a:t>
            </a:r>
            <a:r>
              <a:rPr lang="ru-RU" dirty="0" smtClean="0"/>
              <a:t>тягу, скорость по вертикали, высоту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67" y="3378360"/>
            <a:ext cx="6239746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5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Данные в режиме онлайн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Данные обновляются каждую секунду. Поскольку некоторые данные в симуляции были произвольными, то и тяга не вполне соответствует рассчитанному, однако скорость меняется относительно медленно, что означает, что формула относительно верна, при полном известии ее данных</a:t>
            </a:r>
          </a:p>
          <a:p>
            <a:r>
              <a:rPr lang="ru-RU" dirty="0" smtClean="0"/>
              <a:t>Кроме того, настоящая тяга двигателя(-ей), была бы не на порядок больше, поскольку при подлете на марс, у нас есть некоторая скорость.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90496" y="4336186"/>
            <a:ext cx="4759192" cy="223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76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Благодаря данному проекту и игре </a:t>
            </a:r>
            <a:r>
              <a:rPr lang="en-US" dirty="0" smtClean="0"/>
              <a:t>KSP</a:t>
            </a:r>
            <a:r>
              <a:rPr lang="ru-RU" dirty="0" smtClean="0"/>
              <a:t>, мы осуществили свои детские мечты. Запустили ракету, получая данные в режиме онлайн. Углубились слегка в физические процессы полета. Ознакомились с программированием в </a:t>
            </a:r>
            <a:r>
              <a:rPr lang="en-US" dirty="0" smtClean="0"/>
              <a:t>KSP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371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ru-RU" dirty="0">
                <a:solidFill>
                  <a:schemeClr val="accent2"/>
                </a:solidFill>
                <a:hlinkClick r:id="rId2"/>
              </a:rPr>
              <a:t>https://translated.turbopages.org/proxy_u/en-ru.ru.3ffe341c-642bb694-632ad13a-74722d776562/https/nasa.fandom.com/wiki/Mars_Pathfinder</a:t>
            </a:r>
            <a:endParaRPr lang="ru-RU" dirty="0">
              <a:solidFill>
                <a:schemeClr val="accent2"/>
              </a:solidFill>
            </a:endParaRPr>
          </a:p>
          <a:p>
            <a:pPr lvl="0"/>
            <a:r>
              <a:rPr lang="ru-RU" dirty="0">
                <a:solidFill>
                  <a:schemeClr val="accent2"/>
                </a:solidFill>
                <a:hlinkClick r:id="rId3"/>
              </a:rPr>
              <a:t>https://knife.media/pathfinder/</a:t>
            </a:r>
            <a:endParaRPr lang="ru-RU" dirty="0">
              <a:solidFill>
                <a:schemeClr val="accent2"/>
              </a:solidFill>
            </a:endParaRPr>
          </a:p>
          <a:p>
            <a:pPr lvl="0"/>
            <a:r>
              <a:rPr lang="ru-RU" dirty="0">
                <a:solidFill>
                  <a:schemeClr val="accent2"/>
                </a:solidFill>
                <a:hlinkClick r:id="rId4"/>
              </a:rPr>
              <a:t>https://kiri2ll.livejournal.com/1997013.html</a:t>
            </a:r>
            <a:endParaRPr lang="ru-RU" dirty="0">
              <a:solidFill>
                <a:schemeClr val="accent2"/>
              </a:solidFill>
            </a:endParaRPr>
          </a:p>
          <a:p>
            <a:pPr lvl="0"/>
            <a:r>
              <a:rPr lang="ru-RU" u="sng" dirty="0">
                <a:solidFill>
                  <a:schemeClr val="accent2"/>
                </a:solidFill>
              </a:rPr>
              <a:t>https://wiki.kerbalspaceprogram.com/wiki/Kerbin</a:t>
            </a:r>
            <a:endParaRPr lang="ru-RU" dirty="0">
              <a:solidFill>
                <a:schemeClr val="accent2"/>
              </a:solidFill>
            </a:endParaRPr>
          </a:p>
          <a:p>
            <a:pPr lvl="0"/>
            <a:r>
              <a:rPr lang="ru-RU" dirty="0">
                <a:solidFill>
                  <a:schemeClr val="accent2"/>
                </a:solidFill>
                <a:hlinkClick r:id="rId5"/>
              </a:rPr>
              <a:t>https://ksp.olex.biz/</a:t>
            </a:r>
            <a:endParaRPr lang="ru-RU" dirty="0">
              <a:solidFill>
                <a:schemeClr val="accent2"/>
              </a:solidFill>
            </a:endParaRPr>
          </a:p>
          <a:p>
            <a:pPr lvl="0"/>
            <a:r>
              <a:rPr lang="ru-RU" u="sng" dirty="0">
                <a:solidFill>
                  <a:schemeClr val="accent2"/>
                </a:solidFill>
              </a:rPr>
              <a:t>https://www.grc.nasa.gov/www/k-12/rocket/drageq.html#:~:text=The%20drag%20equation%20states%20that,times%20the%20reference%20area%20A.&amp;text=For%20given%20air%20conditions%2C%20shape,for%20Cd%20to%20determine%20dra</a:t>
            </a:r>
            <a:r>
              <a:rPr lang="en-US" u="sng" dirty="0">
                <a:solidFill>
                  <a:schemeClr val="accent2"/>
                </a:solidFill>
              </a:rPr>
              <a:t>g</a:t>
            </a:r>
            <a:r>
              <a:rPr lang="ru-RU" u="sng" dirty="0">
                <a:solidFill>
                  <a:schemeClr val="accent2"/>
                </a:solidFill>
              </a:rPr>
              <a:t>.</a:t>
            </a:r>
            <a:endParaRPr lang="ru-RU" dirty="0">
              <a:solidFill>
                <a:schemeClr val="accent2"/>
              </a:solidFill>
            </a:endParaRPr>
          </a:p>
          <a:p>
            <a:pPr lvl="0"/>
            <a:r>
              <a:rPr lang="ru-RU" dirty="0">
                <a:solidFill>
                  <a:schemeClr val="accent2"/>
                </a:solidFill>
                <a:hlinkClick r:id="rId6"/>
              </a:rPr>
              <a:t>https://krpc.github.io/krpc/</a:t>
            </a:r>
            <a:endParaRPr lang="ru-RU" dirty="0">
              <a:solidFill>
                <a:schemeClr val="accent2"/>
              </a:solidFill>
            </a:endParaRPr>
          </a:p>
          <a:p>
            <a:pPr lvl="0"/>
            <a:r>
              <a:rPr lang="ru-RU" dirty="0">
                <a:solidFill>
                  <a:schemeClr val="accent2"/>
                </a:solidFill>
              </a:rPr>
              <a:t>Левантовский В. И. Механика космического полета в элементарном изложении. — М.: Наука, 1980. — 512 с.</a:t>
            </a:r>
          </a:p>
          <a:p>
            <a:pPr lvl="0"/>
            <a:r>
              <a:rPr lang="ru-RU" dirty="0">
                <a:solidFill>
                  <a:schemeClr val="accent2"/>
                </a:solidFill>
                <a:hlinkClick r:id="rId7"/>
              </a:rPr>
              <a:t>https://</a:t>
            </a:r>
            <a:r>
              <a:rPr lang="ru-RU" dirty="0" smtClean="0">
                <a:solidFill>
                  <a:schemeClr val="accent2"/>
                </a:solidFill>
                <a:hlinkClick r:id="rId7"/>
              </a:rPr>
              <a:t>epizodsspace.airbase.ru/bibl/zemlya_i_vselennaya/2002/2/2-form-tsiol.html</a:t>
            </a:r>
            <a:endParaRPr lang="ru-RU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77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	Цель </a:t>
            </a:r>
            <a:r>
              <a:rPr lang="ru-RU" b="1" dirty="0"/>
              <a:t>миссии: </a:t>
            </a:r>
          </a:p>
          <a:p>
            <a:r>
              <a:rPr lang="ru-RU" dirty="0"/>
              <a:t>В KSP построить и запустить зонд к планете Дюна, спустить космический аппарат на поверхность марса, сравнить данные полёта с реальной миссией </a:t>
            </a:r>
            <a:r>
              <a:rPr lang="en-US" dirty="0"/>
              <a:t>Mars Pathfinder</a:t>
            </a:r>
            <a:r>
              <a:rPr lang="ru-RU" dirty="0" smtClean="0"/>
              <a:t>.</a:t>
            </a: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b="1" dirty="0" smtClean="0"/>
              <a:t>	Задачи </a:t>
            </a:r>
            <a:r>
              <a:rPr lang="ru-RU" b="1" dirty="0"/>
              <a:t>миссии:</a:t>
            </a:r>
          </a:p>
          <a:p>
            <a:pPr lvl="0"/>
            <a:r>
              <a:rPr lang="ru-RU" dirty="0"/>
              <a:t>Разобраться в истории</a:t>
            </a:r>
          </a:p>
          <a:p>
            <a:pPr lvl="0"/>
            <a:r>
              <a:rPr lang="ru-RU" dirty="0"/>
              <a:t>Рассчитать характеристики косм. аппарата</a:t>
            </a:r>
          </a:p>
          <a:p>
            <a:pPr lvl="0"/>
            <a:r>
              <a:rPr lang="ru-RU" dirty="0" smtClean="0"/>
              <a:t>Спуск космического аппарата на поверхность марса.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459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реальной миссии. Историческая справка.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Mars</a:t>
            </a:r>
            <a:r>
              <a:rPr lang="ru-RU" dirty="0"/>
              <a:t> </a:t>
            </a:r>
            <a:r>
              <a:rPr lang="ru-RU" dirty="0" err="1"/>
              <a:t>Pathfinder</a:t>
            </a:r>
            <a:r>
              <a:rPr lang="ru-RU" dirty="0"/>
              <a:t> — американский автоматический космический корабль, который в 1997 году приземлился на Марсе с передвижным зондом. Он состоял из посадочного модуля, переименованного в Мемориальную станцию ​​Карла Сагана, и легкого колесного роботизированного </a:t>
            </a:r>
            <a:r>
              <a:rPr lang="ru-RU" dirty="0" err="1"/>
              <a:t>марсохода</a:t>
            </a:r>
            <a:r>
              <a:rPr lang="ru-RU" dirty="0"/>
              <a:t> по имени </a:t>
            </a:r>
            <a:r>
              <a:rPr lang="en-US" dirty="0"/>
              <a:t>Sojourner</a:t>
            </a:r>
            <a:r>
              <a:rPr lang="ru-RU" dirty="0"/>
              <a:t>, который стал первым </a:t>
            </a:r>
            <a:r>
              <a:rPr lang="ru-RU" dirty="0" err="1"/>
              <a:t>марсоходом</a:t>
            </a:r>
            <a:r>
              <a:rPr lang="ru-RU" dirty="0"/>
              <a:t>, работавшим за пределами системы Земля-Луна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806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полета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Запущен он был НАСА 4 декабря 1996 года при помощи ракеты носителя Дельта-2, спустя месяц после запуска Американской автоматической межпланетной станции “</a:t>
            </a:r>
            <a:r>
              <a:rPr lang="en-US" dirty="0"/>
              <a:t>Mars Global Surveyor</a:t>
            </a:r>
            <a:r>
              <a:rPr lang="ru-RU" dirty="0"/>
              <a:t>”. Приземлился он 4 июля 1997 года в Долине Арес, в районе равнины </a:t>
            </a:r>
            <a:r>
              <a:rPr lang="ru-RU" dirty="0" err="1"/>
              <a:t>Хриса</a:t>
            </a:r>
            <a:r>
              <a:rPr lang="ru-RU" dirty="0"/>
              <a:t>. Аппарат вошёл в атмосферу на скорости свыше 7.5 км/с,  при этом теплоизоляционная защита предохраняла его от перегрева во время торможения в атмосфере. Лобовой экран в течение двух минут погасил скорость до 400 м/с. Затем был раскрыт парашют диаметром 12.7 метров. Примерно за 8 секунд до удара о поверхность включились тормозные двигатели, и надулись амортизационные баллоны. Достиг поверхности аппарат на скорости 90 км/ч и отскочил от неё несколько раз до полной остановки.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629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Всего после посадки 4 июля 1997 года </a:t>
            </a:r>
            <a:r>
              <a:rPr lang="ru-RU" dirty="0" err="1"/>
              <a:t>Mars</a:t>
            </a:r>
            <a:r>
              <a:rPr lang="ru-RU" dirty="0"/>
              <a:t> </a:t>
            </a:r>
            <a:r>
              <a:rPr lang="ru-RU" dirty="0" err="1"/>
              <a:t>Pathfinder</a:t>
            </a:r>
            <a:r>
              <a:rPr lang="ru-RU" dirty="0"/>
              <a:t> передал на Землю 2,6 млрд бит информации, в том числе более 16 000 фотографий с корабля и 550 изображений с </a:t>
            </a:r>
            <a:r>
              <a:rPr lang="ru-RU" dirty="0" err="1"/>
              <a:t>марсохода</a:t>
            </a:r>
            <a:r>
              <a:rPr lang="ru-RU" dirty="0"/>
              <a:t>. Помимо этого, было выполнено 15 химических анализов скальных пород, проведены многочисленные метеорологические исследования. В числе достоинств экспедиции называлась и ее дешевизна — общие затраты на миссию, включая стоимость ракеты и ее пуска, составили всего лишь 280 млн долларов.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436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корабля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Стационарная платформа </a:t>
            </a:r>
            <a:r>
              <a:rPr lang="ru-RU" dirty="0" err="1"/>
              <a:t>Mars</a:t>
            </a:r>
            <a:r>
              <a:rPr lang="ru-RU" dirty="0"/>
              <a:t> </a:t>
            </a:r>
            <a:r>
              <a:rPr lang="ru-RU" dirty="0" err="1"/>
              <a:t>Pathfinder</a:t>
            </a:r>
            <a:r>
              <a:rPr lang="ru-RU" dirty="0"/>
              <a:t> имела массу 370 кг (584 кг с учетом теплозащитного экрана, парашюта и других компонентов посадочной системы). Ее научное оснащение состояло из трех приборов: стереоскопической камеры, альфа-протон-рентгеновского спектрометра и метеостанции, предназначенной для сбора данных о давлении, скорости ветра и температуры. Платформа получала энергию от солнечных </a:t>
            </a:r>
            <a:r>
              <a:rPr lang="ru-RU" dirty="0" smtClean="0"/>
              <a:t>батарей.</a:t>
            </a:r>
          </a:p>
          <a:p>
            <a:r>
              <a:rPr lang="ru-RU" dirty="0" err="1" smtClean="0"/>
              <a:t>Марсоход</a:t>
            </a:r>
            <a:r>
              <a:rPr lang="ru-RU" dirty="0" smtClean="0"/>
              <a:t> </a:t>
            </a:r>
            <a:r>
              <a:rPr lang="ru-RU" dirty="0" err="1"/>
              <a:t>Sojourner</a:t>
            </a:r>
            <a:r>
              <a:rPr lang="ru-RU" dirty="0"/>
              <a:t> имел размеры 0.65 × 0.48 × 0.3 метра и массу в 11.5 кг. Он был оснащен тремя камерами и спектрометром. Для получения энергии использовалась солнечная батарея и </a:t>
            </a:r>
            <a:r>
              <a:rPr lang="ru-RU" dirty="0" err="1"/>
              <a:t>неперезаряжаемый</a:t>
            </a:r>
            <a:r>
              <a:rPr lang="ru-RU" dirty="0"/>
              <a:t> аккумулятор. Для защиты электроники от воздействия низких температур, аппарат также был оснащен тремя радиоизотопными нагревателями, содержащими несколько грамм плутония-238.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23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Математическая модель. Расчет окна запуска ракеты. Формула вычисления тяги.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b="1" dirty="0"/>
                  <a:t>Угол фазы:</a:t>
                </a:r>
                <a:r>
                  <a:rPr lang="ru-RU" dirty="0"/>
                  <a:t> 44.36°(Планетарный фазовый угол — это угол, под которым планета или луна назначения должны находиться впереди или позади источника вдоль своей орбиты)			</a:t>
                </a:r>
              </a:p>
              <a:p>
                <a:r>
                  <a:rPr lang="ru-RU" b="1" dirty="0"/>
                  <a:t>Угол выброса: </a:t>
                </a:r>
                <a:r>
                  <a:rPr lang="ru-RU" dirty="0"/>
                  <a:t>150,91 ° (Угол выброса - это угол, под которым вы хотите начать перенос на орбиту вашей исходной планеты или луны. </a:t>
                </a:r>
                <a:r>
                  <a:rPr lang="ru-RU" dirty="0" smtClean="0"/>
                  <a:t>Угол нужен для того, </a:t>
                </a:r>
                <a:r>
                  <a:rPr lang="ru-RU" dirty="0"/>
                  <a:t>чтобы выйти из сферы влияния </a:t>
                </a:r>
                <a:r>
                  <a:rPr lang="ru-RU" dirty="0" smtClean="0"/>
                  <a:t>вашей планеты)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𝑠𝑦𝑛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ru-RU" dirty="0" smtClean="0"/>
                  <a:t>, формула показывает время между полетами, исходя из этого можно найти даты полета, а именно 9 октября </a:t>
                </a:r>
                <a:r>
                  <a:rPr lang="ru-RU" dirty="0"/>
                  <a:t>2023 </a:t>
                </a:r>
                <a:r>
                  <a:rPr lang="ru-RU" dirty="0" smtClean="0"/>
                  <a:t>года; 15 ноября </a:t>
                </a:r>
                <a:r>
                  <a:rPr lang="ru-RU" dirty="0"/>
                  <a:t>2025 </a:t>
                </a:r>
                <a:r>
                  <a:rPr lang="ru-RU" dirty="0" smtClean="0"/>
                  <a:t>года;  23 января </a:t>
                </a:r>
                <a:r>
                  <a:rPr lang="ru-RU" dirty="0"/>
                  <a:t>2028 </a:t>
                </a:r>
                <a:r>
                  <a:rPr lang="ru-RU" dirty="0" smtClean="0"/>
                  <a:t>года;  2 февраля </a:t>
                </a:r>
                <a:r>
                  <a:rPr lang="ru-RU" dirty="0"/>
                  <a:t>2030 года;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07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Угол фазы и выброса</a:t>
            </a:r>
            <a:endParaRPr lang="ru-RU" dirty="0"/>
          </a:p>
        </p:txBody>
      </p:sp>
      <p:pic>
        <p:nvPicPr>
          <p:cNvPr id="8" name="Объект 7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500" y="2088430"/>
            <a:ext cx="3534268" cy="347711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4740159" y="2012715"/>
            <a:ext cx="3409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0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Формула тяги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/>
                        </m:ctrlPr>
                      </m:sSubPr>
                      <m:e>
                        <m:r>
                          <a:rPr lang="ru-RU" b="1" i="1"/>
                          <m:t>𝑭</m:t>
                        </m:r>
                      </m:e>
                      <m:sub>
                        <m:r>
                          <a:rPr lang="ru-RU" b="1" i="1"/>
                          <m:t>тяги</m:t>
                        </m:r>
                      </m:sub>
                    </m:sSub>
                    <m:r>
                      <a:rPr lang="en-US" b="1" i="1"/>
                      <m:t>= </m:t>
                    </m:r>
                    <m:sSub>
                      <m:sSubPr>
                        <m:ctrlPr>
                          <a:rPr lang="ru-RU" b="1" i="1"/>
                        </m:ctrlPr>
                      </m:sSubPr>
                      <m:e>
                        <m:r>
                          <a:rPr lang="en-US" b="1" i="1"/>
                          <m:t>𝑭</m:t>
                        </m:r>
                      </m:e>
                      <m:sub>
                        <m:r>
                          <a:rPr lang="en-US" b="1" i="1"/>
                          <m:t>пад</m:t>
                        </m:r>
                      </m:sub>
                    </m:sSub>
                    <m:r>
                      <a:rPr lang="en-US" b="1" i="1"/>
                      <m:t>− </m:t>
                    </m:r>
                    <m:sSub>
                      <m:sSubPr>
                        <m:ctrlPr>
                          <a:rPr lang="ru-RU" b="1" i="1"/>
                        </m:ctrlPr>
                      </m:sSubPr>
                      <m:e>
                        <m:r>
                          <a:rPr lang="en-US" b="1" i="1"/>
                          <m:t>𝑭</m:t>
                        </m:r>
                      </m:e>
                      <m:sub>
                        <m:r>
                          <a:rPr lang="en-US" b="1" i="1"/>
                          <m:t>сопр</m:t>
                        </m:r>
                      </m:sub>
                    </m:sSub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b="1" i="1"/>
                        </m:ctrlPr>
                      </m:sSubPr>
                      <m:e>
                        <m:r>
                          <a:rPr lang="ru-RU" b="1" i="1"/>
                          <m:t>𝑭</m:t>
                        </m:r>
                      </m:e>
                      <m:sub>
                        <m:r>
                          <a:rPr lang="ru-RU" b="1" i="1"/>
                          <m:t>тяги</m:t>
                        </m:r>
                      </m:sub>
                    </m:sSub>
                    <m:r>
                      <a:rPr lang="ru-RU" b="1" i="1"/>
                      <m:t>=</m:t>
                    </m:r>
                    <m:sSub>
                      <m:sSubPr>
                        <m:ctrlPr>
                          <a:rPr lang="ru-RU" b="1" i="1"/>
                        </m:ctrlPr>
                      </m:sSubPr>
                      <m:e>
                        <m:r>
                          <a:rPr lang="en-US" b="1" i="1"/>
                          <m:t>𝒎</m:t>
                        </m:r>
                      </m:e>
                      <m:sub>
                        <m:r>
                          <a:rPr lang="ru-RU" b="1" i="1"/>
                          <m:t>з</m:t>
                        </m:r>
                      </m:sub>
                    </m:sSub>
                    <m:sSub>
                      <m:sSubPr>
                        <m:ctrlPr>
                          <a:rPr lang="ru-RU" b="1" i="1"/>
                        </m:ctrlPr>
                      </m:sSubPr>
                      <m:e>
                        <m:r>
                          <a:rPr lang="en-US" b="1" i="1"/>
                          <m:t>𝒂</m:t>
                        </m:r>
                      </m:e>
                      <m:sub>
                        <m:r>
                          <a:rPr lang="en-US" b="1" i="1"/>
                          <m:t>м</m:t>
                        </m:r>
                      </m:sub>
                    </m:sSub>
                    <m:r>
                      <a:rPr lang="en-US" b="1" i="1"/>
                      <m:t>−</m:t>
                    </m:r>
                    <m:f>
                      <m:fPr>
                        <m:ctrlPr>
                          <a:rPr lang="ru-RU" b="1" i="1"/>
                        </m:ctrlPr>
                      </m:fPr>
                      <m:num>
                        <m:r>
                          <a:rPr lang="en-US" b="1" i="1"/>
                          <m:t>𝟏</m:t>
                        </m:r>
                      </m:num>
                      <m:den>
                        <m:r>
                          <a:rPr lang="en-US" b="1" i="1"/>
                          <m:t>𝟐</m:t>
                        </m:r>
                      </m:den>
                    </m:f>
                    <m:sSub>
                      <m:sSubPr>
                        <m:ctrlPr>
                          <a:rPr lang="ru-RU" b="1" i="1"/>
                        </m:ctrlPr>
                      </m:sSubPr>
                      <m:e>
                        <m:r>
                          <a:rPr lang="en-US" b="1" i="1"/>
                          <m:t>𝑷</m:t>
                        </m:r>
                      </m:e>
                      <m:sub>
                        <m:r>
                          <a:rPr lang="en-US" b="1" i="1"/>
                          <m:t>м</m:t>
                        </m:r>
                      </m:sub>
                    </m:sSub>
                    <m:sSub>
                      <m:sSubPr>
                        <m:ctrlPr>
                          <a:rPr lang="ru-RU" b="1" i="1"/>
                        </m:ctrlPr>
                      </m:sSubPr>
                      <m:e>
                        <m:r>
                          <a:rPr lang="en-US" b="1" i="1"/>
                          <m:t>𝑺</m:t>
                        </m:r>
                      </m:e>
                      <m:sub>
                        <m:r>
                          <a:rPr lang="ru-RU" b="1" i="1"/>
                          <m:t>з</m:t>
                        </m:r>
                      </m:sub>
                    </m:sSub>
                    <m:sSub>
                      <m:sSubPr>
                        <m:ctrlPr>
                          <a:rPr lang="ru-RU" b="1" i="1"/>
                        </m:ctrlPr>
                      </m:sSubPr>
                      <m:e>
                        <m:r>
                          <a:rPr lang="en-US" b="1" i="1"/>
                          <m:t>𝑪</m:t>
                        </m:r>
                      </m:e>
                      <m:sub>
                        <m:r>
                          <a:rPr lang="en-US" b="1" i="1"/>
                          <m:t>з</m:t>
                        </m:r>
                      </m:sub>
                    </m:sSub>
                    <m:sSubSup>
                      <m:sSubSupPr>
                        <m:ctrlPr>
                          <a:rPr lang="ru-RU" b="1" i="1"/>
                        </m:ctrlPr>
                      </m:sSubSupPr>
                      <m:e>
                        <m:r>
                          <a:rPr lang="en-US" b="1" i="1"/>
                          <m:t>𝑽</m:t>
                        </m:r>
                      </m:e>
                      <m:sub>
                        <m:r>
                          <a:rPr lang="ru-RU" b="1" i="1"/>
                          <m:t>з</m:t>
                        </m:r>
                      </m:sub>
                      <m:sup>
                        <m:r>
                          <a:rPr lang="en-US" b="1" i="1"/>
                          <m:t>𝟐</m:t>
                        </m:r>
                      </m:sup>
                    </m:sSubSup>
                  </m:oMath>
                </a14:m>
                <a:endParaRPr lang="ru-RU" dirty="0"/>
              </a:p>
              <a:p>
                <a:r>
                  <a:rPr lang="en-US" b="1" dirty="0"/>
                  <a:t>m</a:t>
                </a:r>
                <a:r>
                  <a:rPr lang="ru-RU" b="1" baseline="-25000" dirty="0"/>
                  <a:t>3 </a:t>
                </a:r>
                <a:r>
                  <a:rPr lang="ru-RU" dirty="0"/>
                  <a:t> - масса зонда</a:t>
                </a:r>
              </a:p>
              <a:p>
                <a:r>
                  <a:rPr lang="en-US" b="1" dirty="0"/>
                  <a:t>a</a:t>
                </a:r>
                <a:r>
                  <a:rPr lang="ru-RU" b="1" baseline="-25000" dirty="0"/>
                  <a:t>м</a:t>
                </a:r>
                <a:r>
                  <a:rPr lang="ru-RU" b="1" dirty="0"/>
                  <a:t>  - </a:t>
                </a:r>
                <a:r>
                  <a:rPr lang="ru-RU" dirty="0"/>
                  <a:t>ускорение свободного падения марса</a:t>
                </a:r>
              </a:p>
              <a:p>
                <a:r>
                  <a:rPr lang="en-US" b="1" dirty="0"/>
                  <a:t>P</a:t>
                </a:r>
                <a:r>
                  <a:rPr lang="ru-RU" b="1" baseline="-25000" dirty="0"/>
                  <a:t>м  </a:t>
                </a:r>
                <a:r>
                  <a:rPr lang="ru-RU" b="1" dirty="0"/>
                  <a:t>- </a:t>
                </a:r>
                <a:r>
                  <a:rPr lang="ru-RU" dirty="0"/>
                  <a:t>плотность атмосферы марса</a:t>
                </a:r>
              </a:p>
              <a:p>
                <a:r>
                  <a:rPr lang="en-US" b="1" dirty="0"/>
                  <a:t>S</a:t>
                </a:r>
                <a:r>
                  <a:rPr lang="ru-RU" b="1" baseline="-25000" dirty="0"/>
                  <a:t>з   </a:t>
                </a:r>
                <a:r>
                  <a:rPr lang="ru-RU" b="1" dirty="0"/>
                  <a:t>-  </a:t>
                </a:r>
                <a:r>
                  <a:rPr lang="ru-RU" dirty="0"/>
                  <a:t>площадь поперечного сечения зонда</a:t>
                </a:r>
              </a:p>
              <a:p>
                <a:r>
                  <a:rPr lang="en-US" b="1" dirty="0"/>
                  <a:t>C</a:t>
                </a:r>
                <a:r>
                  <a:rPr lang="ru-RU" b="1" baseline="-25000" dirty="0"/>
                  <a:t>з  </a:t>
                </a:r>
                <a:r>
                  <a:rPr lang="ru-RU" b="1" dirty="0"/>
                  <a:t>- </a:t>
                </a:r>
                <a:r>
                  <a:rPr lang="ru-RU" dirty="0"/>
                  <a:t> коэффициент сопротивления зонда</a:t>
                </a:r>
              </a:p>
              <a:p>
                <a:r>
                  <a:rPr lang="en-US" b="1" dirty="0"/>
                  <a:t>V</a:t>
                </a:r>
                <a:r>
                  <a:rPr lang="ru-RU" b="1" baseline="-25000" dirty="0"/>
                  <a:t>з</a:t>
                </a:r>
                <a:r>
                  <a:rPr lang="ru-RU" b="1" dirty="0"/>
                  <a:t> - </a:t>
                </a:r>
                <a:r>
                  <a:rPr lang="ru-RU" dirty="0"/>
                  <a:t> скорость приземления зонда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22280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606</Words>
  <Application>Microsoft Office PowerPoint</Application>
  <PresentationFormat>Широкоэкранный</PresentationFormat>
  <Paragraphs>58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Trebuchet MS</vt:lpstr>
      <vt:lpstr>Wingdings 3</vt:lpstr>
      <vt:lpstr>Аспект</vt:lpstr>
      <vt:lpstr>Mars Pathfinder</vt:lpstr>
      <vt:lpstr>Введение</vt:lpstr>
      <vt:lpstr>Описание реальной миссии. Историческая справка.</vt:lpstr>
      <vt:lpstr>Ход полета</vt:lpstr>
      <vt:lpstr>Исследования</vt:lpstr>
      <vt:lpstr>Устройство корабля</vt:lpstr>
      <vt:lpstr>Математическая модель. Расчет окна запуска ракеты. Формула вычисления тяги.</vt:lpstr>
      <vt:lpstr>Угол фазы и выброса</vt:lpstr>
      <vt:lpstr>Формула тяги</vt:lpstr>
      <vt:lpstr>Расчет тяги</vt:lpstr>
      <vt:lpstr>Симуляция в KSP. Вид в игре.</vt:lpstr>
      <vt:lpstr>Программа</vt:lpstr>
      <vt:lpstr>Данные в режиме онлайн</vt:lpstr>
      <vt:lpstr>Заключение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Mars Pathfinder</dc:title>
  <dc:creator>Максим Январёв</dc:creator>
  <cp:lastModifiedBy>Максим Январёв</cp:lastModifiedBy>
  <cp:revision>5</cp:revision>
  <dcterms:created xsi:type="dcterms:W3CDTF">2023-04-04T08:08:34Z</dcterms:created>
  <dcterms:modified xsi:type="dcterms:W3CDTF">2023-04-04T08:49:53Z</dcterms:modified>
</cp:coreProperties>
</file>