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98" r:id="rId3"/>
    <p:sldId id="281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9" r:id="rId14"/>
    <p:sldId id="30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2DF0F-39BC-2146-94BF-656A9CA6D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7E3CBA-9804-E344-8E4E-D23C0814C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A4384-FABF-6647-BFAF-4BAD4C6E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B82E2-0C33-CA46-BBC3-03C5473C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9F9460A-060F-9344-AD72-9DD67C85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86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B7717-7142-7C42-854F-66C4DABF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BF894E38-0B52-5E44-8B1C-A0AF01CC1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38352-D99D-1B45-8E5D-FA9AD272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907B0-CA9F-B048-9427-CA83E3FE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048557B-E21B-EA43-8802-B1F98B64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568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00D0A6-C53A-4141-9471-5ECD6890A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E1664CDD-164B-E343-B20D-F76B81B49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E9059-A4E4-7542-BAE3-CC53E34C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C5C76-FA91-0647-8DD1-DB8F90EE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7BAA3EB-4AE2-334C-9126-75B84CE5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821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EE5B4-ABEF-B549-BBB1-043CB1DE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AC9B43-A0AA-E14D-9868-15F1DD38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365A6E4-9AC8-0B48-93D6-007C78494B13}" type="datetime1">
              <a:rPr lang="zh-CN" altLang="en-US"/>
              <a:pPr/>
              <a:t>2018/5/17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8CA172-1162-4746-B899-1143F2CD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A5B5FF99-BECB-4946-9D5D-E001F283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862D8F07-66B1-C046-9C91-32643663A23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5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9A3C6-A395-1844-8479-22350127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D3A0A-31C8-584F-9AAF-7F79AFB12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FF7E42-7963-9A4D-9CDB-AA589CA9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7A48C2-0FA1-F846-B30B-6F2E2E22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E014B9C-CA46-CB4E-AC02-C7D9CCCF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94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D5975-9203-5A46-821D-A304ECCC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1CDA7-1D11-FE47-903B-55812D046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833E4-3107-714C-A890-BBB4FB68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67D6F6-5988-8E48-9961-A66FBF68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20069FA-B980-2F45-9770-BE6AA3BE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670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3011E-3963-B741-9B74-DD42056D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20C2B-9D24-BB4B-AF27-87CB859DB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457C51-A5C8-9745-A874-02E8A5A03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DAA27-086D-8342-A6B0-9A57EE37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0BC533-9FDC-C24B-9AF0-2CB7186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50276EEA-72FE-7041-8B13-E55F09EE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554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1CC08-E8D6-A749-B1BB-BD23CA3B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570FE-86B5-924B-AF22-14E2CFF95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306C01-B1DC-0347-AFE4-3DCCC7D42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2286A9-E6CA-3946-BA5D-00725ACD6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568826-16D2-9149-85A6-6E7BE7EA4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840CFB-92EE-B544-9C05-233B5BC0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3606E4-25F2-2046-9310-B5D42A2A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E57B8CD4-F544-A748-81A5-9722DB19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1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0CB7C-045F-D347-9CF7-6AEC2392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826722-99FC-5047-94F5-803F010B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CC5F19-4EB8-D348-8F32-3392B09F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A9C33116-EA27-5F4D-9A22-62708BF7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3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6B0EEE-5799-3242-91F9-C6CEDB34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84CE2E-92F2-C848-9907-BF1A8BAF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FFBD2B0-EDA6-654D-AB1C-F70E1D40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666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76F52-6116-3541-A100-33CBF5EC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78407-DA5B-324C-BF16-0AF0F9C20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060055-BB81-D74F-B1CD-99B64DD12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14923-7C72-714D-BDDB-0E5EF7ED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4681D1-2696-AB44-925B-2698C8A9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2E2E6E0-4381-A944-BC2E-BE76576D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984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9E5B7-4454-C94E-8F9C-A2796743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8E4D4E-6172-2A44-B32D-303CA59B6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03DEE0-C8B7-C846-9354-4C37CC298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990B0F-64E6-B84B-9D47-4841B6B5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2D503C-1108-6749-947E-40713451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61FA5B4D-E149-8F47-ADDE-2D5FA8D0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309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12315C-6C1F-BD4A-81B9-3666D200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7A0C22-5A29-F74A-82AF-C7F62E082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AB2E5-4A3C-BD4A-8671-A9101A248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5052A-26B4-EA47-A54F-A872F6359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CAF27F9-9FDE-F34C-8238-6C59D2409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86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travis-ci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github.com/myuaggie/wordladder_restful_security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55">
            <a:extLst>
              <a:ext uri="{FF2B5EF4-FFF2-40B4-BE49-F238E27FC236}">
                <a16:creationId xmlns:a16="http://schemas.microsoft.com/office/drawing/2014/main" id="{0422E4C6-2EF8-2A41-BEA7-FFE5E1048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7" y="3779837"/>
            <a:ext cx="87757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6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r>
              <a:rPr lang="en-US" altLang="zh-Hans" sz="6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I/CD</a:t>
            </a:r>
            <a:endParaRPr lang="zh-CN" altLang="en-US" sz="6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5" name="文本框 56">
            <a:extLst>
              <a:ext uri="{FF2B5EF4-FFF2-40B4-BE49-F238E27FC236}">
                <a16:creationId xmlns:a16="http://schemas.microsoft.com/office/drawing/2014/main" id="{753CC23E-CE6D-474F-9FF4-C57342D3F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109" y="4795837"/>
            <a:ext cx="6921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Han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Members:</a:t>
            </a:r>
            <a:r>
              <a:rPr lang="zh-Hans" altLang="en-U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Hans" sz="24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Mengyao</a:t>
            </a:r>
            <a:r>
              <a:rPr lang="zh-Hans" altLang="en-U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Han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Wang(516030910177)</a:t>
            </a:r>
          </a:p>
          <a:p>
            <a:pPr algn="ctr"/>
            <a:r>
              <a:rPr lang="en-US" altLang="zh-Han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Shan</a:t>
            </a:r>
            <a:r>
              <a:rPr lang="zh-Hans" altLang="en-U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Han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Li(516030910175)</a:t>
            </a:r>
          </a:p>
        </p:txBody>
      </p:sp>
      <p:sp>
        <p:nvSpPr>
          <p:cNvPr id="3076" name="同心圆 61">
            <a:extLst>
              <a:ext uri="{FF2B5EF4-FFF2-40B4-BE49-F238E27FC236}">
                <a16:creationId xmlns:a16="http://schemas.microsoft.com/office/drawing/2014/main" id="{14A2C9D1-1349-664B-9559-D4ADBEAC4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175" y="1528763"/>
            <a:ext cx="2560638" cy="2182812"/>
          </a:xfrm>
          <a:custGeom>
            <a:avLst/>
            <a:gdLst>
              <a:gd name="G0" fmla="+- 3413 0 0"/>
              <a:gd name="G1" fmla="+- 21600 0 3413"/>
              <a:gd name="G2" fmla="+- 21600 0 3413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413" y="10800"/>
                </a:moveTo>
                <a:cubicBezTo>
                  <a:pt x="3413" y="14880"/>
                  <a:pt x="6720" y="18187"/>
                  <a:pt x="10800" y="18187"/>
                </a:cubicBezTo>
                <a:cubicBezTo>
                  <a:pt x="14880" y="18187"/>
                  <a:pt x="18187" y="14880"/>
                  <a:pt x="18187" y="10800"/>
                </a:cubicBezTo>
                <a:cubicBezTo>
                  <a:pt x="18187" y="6720"/>
                  <a:pt x="14880" y="3413"/>
                  <a:pt x="10800" y="3413"/>
                </a:cubicBezTo>
                <a:cubicBezTo>
                  <a:pt x="6720" y="3413"/>
                  <a:pt x="3413" y="6720"/>
                  <a:pt x="3413" y="10800"/>
                </a:cubicBezTo>
                <a:close/>
              </a:path>
            </a:pathLst>
          </a:custGeom>
          <a:gradFill rotWithShape="1">
            <a:gsLst>
              <a:gs pos="0">
                <a:srgbClr val="7F7F7F"/>
              </a:gs>
              <a:gs pos="50000">
                <a:srgbClr val="D8D8D8"/>
              </a:gs>
              <a:gs pos="100000">
                <a:srgbClr val="BFBFBF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椭圆 62">
            <a:extLst>
              <a:ext uri="{FF2B5EF4-FFF2-40B4-BE49-F238E27FC236}">
                <a16:creationId xmlns:a16="http://schemas.microsoft.com/office/drawing/2014/main" id="{0F528509-995D-A54B-88FA-C82F426DA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2046288"/>
            <a:ext cx="1871663" cy="114935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rgbClr val="BFBFB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椭圆 63">
            <a:extLst>
              <a:ext uri="{FF2B5EF4-FFF2-40B4-BE49-F238E27FC236}">
                <a16:creationId xmlns:a16="http://schemas.microsoft.com/office/drawing/2014/main" id="{07E580E2-8FAB-AB40-8F38-5088A0D2B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230438"/>
            <a:ext cx="781050" cy="781050"/>
          </a:xfrm>
          <a:prstGeom prst="ellipse">
            <a:avLst/>
          </a:prstGeom>
          <a:gradFill rotWithShape="1">
            <a:gsLst>
              <a:gs pos="0">
                <a:srgbClr val="385623"/>
              </a:gs>
              <a:gs pos="50000">
                <a:srgbClr val="385623"/>
              </a:gs>
              <a:gs pos="100000">
                <a:srgbClr val="9E392E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椭圆 64">
            <a:extLst>
              <a:ext uri="{FF2B5EF4-FFF2-40B4-BE49-F238E27FC236}">
                <a16:creationId xmlns:a16="http://schemas.microsoft.com/office/drawing/2014/main" id="{9200C15D-4952-4148-BE8E-317B454BA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2478088"/>
            <a:ext cx="371475" cy="371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椭圆 65">
            <a:extLst>
              <a:ext uri="{FF2B5EF4-FFF2-40B4-BE49-F238E27FC236}">
                <a16:creationId xmlns:a16="http://schemas.microsoft.com/office/drawing/2014/main" id="{02E8E778-8B07-2E49-AF26-C4C56C13B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2511425"/>
            <a:ext cx="219075" cy="2190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同心圆 66">
            <a:extLst>
              <a:ext uri="{FF2B5EF4-FFF2-40B4-BE49-F238E27FC236}">
                <a16:creationId xmlns:a16="http://schemas.microsoft.com/office/drawing/2014/main" id="{E930E423-91B1-9440-9037-5B465D5E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575" y="1563688"/>
            <a:ext cx="2560638" cy="2182812"/>
          </a:xfrm>
          <a:custGeom>
            <a:avLst/>
            <a:gdLst>
              <a:gd name="G0" fmla="+- 3413 0 0"/>
              <a:gd name="G1" fmla="+- 21600 0 3413"/>
              <a:gd name="G2" fmla="+- 21600 0 3413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413" y="10800"/>
                </a:moveTo>
                <a:cubicBezTo>
                  <a:pt x="3413" y="14880"/>
                  <a:pt x="6720" y="18187"/>
                  <a:pt x="10800" y="18187"/>
                </a:cubicBezTo>
                <a:cubicBezTo>
                  <a:pt x="14880" y="18187"/>
                  <a:pt x="18187" y="14880"/>
                  <a:pt x="18187" y="10800"/>
                </a:cubicBezTo>
                <a:cubicBezTo>
                  <a:pt x="18187" y="6720"/>
                  <a:pt x="14880" y="3413"/>
                  <a:pt x="10800" y="3413"/>
                </a:cubicBezTo>
                <a:cubicBezTo>
                  <a:pt x="6720" y="3413"/>
                  <a:pt x="3413" y="6720"/>
                  <a:pt x="3413" y="10800"/>
                </a:cubicBezTo>
                <a:close/>
              </a:path>
            </a:pathLst>
          </a:custGeom>
          <a:gradFill rotWithShape="1">
            <a:gsLst>
              <a:gs pos="0">
                <a:srgbClr val="7F7F7F"/>
              </a:gs>
              <a:gs pos="50000">
                <a:srgbClr val="D8D8D8"/>
              </a:gs>
              <a:gs pos="100000">
                <a:srgbClr val="BFBFBF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椭圆 67">
            <a:extLst>
              <a:ext uri="{FF2B5EF4-FFF2-40B4-BE49-F238E27FC236}">
                <a16:creationId xmlns:a16="http://schemas.microsoft.com/office/drawing/2014/main" id="{B4FC68DD-05F8-744A-91C4-E4BC5C7BE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079625"/>
            <a:ext cx="1871663" cy="114935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rgbClr val="BFBFB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3" name="椭圆 68">
            <a:extLst>
              <a:ext uri="{FF2B5EF4-FFF2-40B4-BE49-F238E27FC236}">
                <a16:creationId xmlns:a16="http://schemas.microsoft.com/office/drawing/2014/main" id="{6B2666C4-67A3-6A4D-95BD-894EB6C9B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3" y="2263775"/>
            <a:ext cx="781050" cy="781050"/>
          </a:xfrm>
          <a:prstGeom prst="ellipse">
            <a:avLst/>
          </a:prstGeom>
          <a:gradFill rotWithShape="1">
            <a:gsLst>
              <a:gs pos="0">
                <a:srgbClr val="385623"/>
              </a:gs>
              <a:gs pos="50000">
                <a:srgbClr val="385623"/>
              </a:gs>
              <a:gs pos="100000">
                <a:srgbClr val="9E392E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4" name="椭圆 69">
            <a:extLst>
              <a:ext uri="{FF2B5EF4-FFF2-40B4-BE49-F238E27FC236}">
                <a16:creationId xmlns:a16="http://schemas.microsoft.com/office/drawing/2014/main" id="{695C33BA-B046-9241-83B6-5EF790A21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8" y="2511425"/>
            <a:ext cx="371475" cy="371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5" name="椭圆 70">
            <a:extLst>
              <a:ext uri="{FF2B5EF4-FFF2-40B4-BE49-F238E27FC236}">
                <a16:creationId xmlns:a16="http://schemas.microsoft.com/office/drawing/2014/main" id="{6B15338B-000E-AF4C-9949-957441986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50" y="2544763"/>
            <a:ext cx="219075" cy="2190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6" name="等腰三角形 87">
            <a:extLst>
              <a:ext uri="{FF2B5EF4-FFF2-40B4-BE49-F238E27FC236}">
                <a16:creationId xmlns:a16="http://schemas.microsoft.com/office/drawing/2014/main" id="{DD844F8C-4651-784F-A2D4-38E40AAEB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38800"/>
            <a:ext cx="2960688" cy="1219200"/>
          </a:xfrm>
          <a:prstGeom prst="triangle">
            <a:avLst>
              <a:gd name="adj" fmla="val 50000"/>
            </a:avLst>
          </a:pr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7" name="等腰三角形 88">
            <a:extLst>
              <a:ext uri="{FF2B5EF4-FFF2-40B4-BE49-F238E27FC236}">
                <a16:creationId xmlns:a16="http://schemas.microsoft.com/office/drawing/2014/main" id="{B19A6EB6-A25B-AC44-B1BE-2085A7FA4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6100763"/>
            <a:ext cx="2725738" cy="757237"/>
          </a:xfrm>
          <a:prstGeom prst="triangle">
            <a:avLst>
              <a:gd name="adj" fmla="val 50000"/>
            </a:avLst>
          </a:prstGeom>
          <a:solidFill>
            <a:srgbClr val="F7CA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8" name="等腰三角形 89">
            <a:extLst>
              <a:ext uri="{FF2B5EF4-FFF2-40B4-BE49-F238E27FC236}">
                <a16:creationId xmlns:a16="http://schemas.microsoft.com/office/drawing/2014/main" id="{B821B947-61C5-D947-9585-7B23EBA90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5730875"/>
            <a:ext cx="2563813" cy="1127125"/>
          </a:xfrm>
          <a:prstGeom prst="triangle">
            <a:avLst>
              <a:gd name="adj" fmla="val 50000"/>
            </a:avLst>
          </a:prstGeom>
          <a:solidFill>
            <a:srgbClr val="FF0000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9" name="等腰三角形 90">
            <a:extLst>
              <a:ext uri="{FF2B5EF4-FFF2-40B4-BE49-F238E27FC236}">
                <a16:creationId xmlns:a16="http://schemas.microsoft.com/office/drawing/2014/main" id="{6EC38646-523F-5641-BC41-B0A500FDA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975" y="5638800"/>
            <a:ext cx="1671638" cy="1219200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90" name="等腰三角形 91">
            <a:extLst>
              <a:ext uri="{FF2B5EF4-FFF2-40B4-BE49-F238E27FC236}">
                <a16:creationId xmlns:a16="http://schemas.microsoft.com/office/drawing/2014/main" id="{B0A24E87-D6AC-2140-8121-4C98A5D2F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413" y="5308600"/>
            <a:ext cx="4506912" cy="1549400"/>
          </a:xfrm>
          <a:prstGeom prst="triangle">
            <a:avLst>
              <a:gd name="adj" fmla="val 50000"/>
            </a:avLst>
          </a:prstGeom>
          <a:solidFill>
            <a:srgbClr val="FFE5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49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 autoUpdateAnimBg="0"/>
      <p:bldP spid="3075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35782" y="20243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五边形 44">
            <a:extLst>
              <a:ext uri="{FF2B5EF4-FFF2-40B4-BE49-F238E27FC236}">
                <a16:creationId xmlns:a16="http://schemas.microsoft.com/office/drawing/2014/main" id="{767F1DCD-1A48-684E-8BBE-5F968C3D67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4117A0-03D1-F248-BE21-4CBC3C5FAF46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1CFD87-086A-9749-98AC-939474BC7EFD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F6A4751D-89D2-4F4D-8EDE-FFE94DC52A88}"/>
              </a:ext>
            </a:extLst>
          </p:cNvPr>
          <p:cNvSpPr/>
          <p:nvPr/>
        </p:nvSpPr>
        <p:spPr>
          <a:xfrm>
            <a:off x="555585" y="1307689"/>
            <a:ext cx="342679" cy="5035238"/>
          </a:xfrm>
          <a:prstGeom prst="downArrow">
            <a:avLst>
              <a:gd name="adj1" fmla="val 50000"/>
              <a:gd name="adj2" fmla="val 8715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6A8C77-2A2C-0A4A-9809-C439DA977632}"/>
              </a:ext>
            </a:extLst>
          </p:cNvPr>
          <p:cNvSpPr txBox="1"/>
          <p:nvPr/>
        </p:nvSpPr>
        <p:spPr>
          <a:xfrm>
            <a:off x="1222590" y="1244579"/>
            <a:ext cx="1106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onnect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to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the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 err="1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cleardb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according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to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the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given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LEARDB_DATABASE_URL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with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MySQL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Workbench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kumimoji="1" lang="zh-CN" altLang="en-US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F443ED-8119-EA4A-A31F-779B19E2B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90" y="1718119"/>
            <a:ext cx="8216900" cy="2870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C711CAE-7264-D84F-8507-479C1C867583}"/>
              </a:ext>
            </a:extLst>
          </p:cNvPr>
          <p:cNvSpPr txBox="1"/>
          <p:nvPr/>
        </p:nvSpPr>
        <p:spPr>
          <a:xfrm>
            <a:off x="1222590" y="4817560"/>
            <a:ext cx="438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reate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table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users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and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insert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user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info</a:t>
            </a:r>
            <a:endParaRPr kumimoji="1" lang="zh-CN" altLang="en-US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58DD77-AC0A-B443-B39A-3E450CC9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90" y="5288827"/>
            <a:ext cx="72771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35782" y="20243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五边形 44">
            <a:extLst>
              <a:ext uri="{FF2B5EF4-FFF2-40B4-BE49-F238E27FC236}">
                <a16:creationId xmlns:a16="http://schemas.microsoft.com/office/drawing/2014/main" id="{767F1DCD-1A48-684E-8BBE-5F968C3D67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4117A0-03D1-F248-BE21-4CBC3C5FAF46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1CFD87-086A-9749-98AC-939474BC7EFD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F6A4751D-89D2-4F4D-8EDE-FFE94DC52A88}"/>
              </a:ext>
            </a:extLst>
          </p:cNvPr>
          <p:cNvSpPr/>
          <p:nvPr/>
        </p:nvSpPr>
        <p:spPr>
          <a:xfrm>
            <a:off x="552134" y="1220630"/>
            <a:ext cx="342679" cy="5035238"/>
          </a:xfrm>
          <a:prstGeom prst="downArrow">
            <a:avLst>
              <a:gd name="adj1" fmla="val 50000"/>
              <a:gd name="adj2" fmla="val 8715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C2B528-0E1A-2449-A8A0-F80CA86C93C3}"/>
              </a:ext>
            </a:extLst>
          </p:cNvPr>
          <p:cNvSpPr txBox="1"/>
          <p:nvPr/>
        </p:nvSpPr>
        <p:spPr>
          <a:xfrm>
            <a:off x="1141413" y="1220630"/>
            <a:ext cx="399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odify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 err="1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DBConfig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endParaRPr kumimoji="1" lang="zh-CN" altLang="en-US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31EE2B-9BB2-7E4E-BC8A-BDEFE0DA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589962"/>
            <a:ext cx="73025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2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2795" y="87756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8B2E27B-4B42-2043-B359-4117B23E5523}"/>
              </a:ext>
            </a:extLst>
          </p:cNvPr>
          <p:cNvSpPr/>
          <p:nvPr/>
        </p:nvSpPr>
        <p:spPr>
          <a:xfrm>
            <a:off x="439838" y="1070757"/>
            <a:ext cx="105672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FontTx/>
              <a:buChar char="-"/>
            </a:pP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now,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can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access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our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database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successfully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Hans" sz="3000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五边形 44">
            <a:extLst>
              <a:ext uri="{FF2B5EF4-FFF2-40B4-BE49-F238E27FC236}">
                <a16:creationId xmlns:a16="http://schemas.microsoft.com/office/drawing/2014/main" id="{B74BDB2F-FC88-7A4C-999E-DB9A8B2A71E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C4F0BC-E4EF-9C48-8BB7-4522DEF1E692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6CDA8A-4E63-AC4D-A2EC-45E958190601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EA19BB-85CB-2D48-8C97-41FD7B2D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8" y="1793875"/>
            <a:ext cx="11315700" cy="4013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08D6FD9-FFD6-0B45-9BAD-292A8FA7BC92}"/>
              </a:ext>
            </a:extLst>
          </p:cNvPr>
          <p:cNvSpPr txBox="1"/>
          <p:nvPr/>
        </p:nvSpPr>
        <p:spPr>
          <a:xfrm>
            <a:off x="542925" y="5976195"/>
            <a:ext cx="695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But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there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still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bugs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handled</a:t>
            </a:r>
            <a:endParaRPr kumimoji="1" lang="zh-CN" altLang="en-US" sz="2400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14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35782" y="20243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五边形 44">
            <a:extLst>
              <a:ext uri="{FF2B5EF4-FFF2-40B4-BE49-F238E27FC236}">
                <a16:creationId xmlns:a16="http://schemas.microsoft.com/office/drawing/2014/main" id="{767F1DCD-1A48-684E-8BBE-5F968C3D67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4117A0-03D1-F248-BE21-4CBC3C5FAF46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1CFD87-086A-9749-98AC-939474BC7EFD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A48BC8-161C-5A4B-B624-CB4632E3DC8F}"/>
              </a:ext>
            </a:extLst>
          </p:cNvPr>
          <p:cNvSpPr txBox="1"/>
          <p:nvPr/>
        </p:nvSpPr>
        <p:spPr>
          <a:xfrm>
            <a:off x="8690513" y="3620048"/>
            <a:ext cx="313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ow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can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deploy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our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successfully</a:t>
            </a:r>
            <a:endParaRPr kumimoji="1" lang="zh-CN" altLang="en-US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292344-4D4E-9647-9131-FB3D4CD780A3}"/>
              </a:ext>
            </a:extLst>
          </p:cNvPr>
          <p:cNvSpPr/>
          <p:nvPr/>
        </p:nvSpPr>
        <p:spPr>
          <a:xfrm>
            <a:off x="8690513" y="2893991"/>
            <a:ext cx="2518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push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master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3430745-E6B3-9A47-B8F7-2631A5B9C7EF}"/>
              </a:ext>
            </a:extLst>
          </p:cNvPr>
          <p:cNvSpPr/>
          <p:nvPr/>
        </p:nvSpPr>
        <p:spPr>
          <a:xfrm>
            <a:off x="8690513" y="3188469"/>
            <a:ext cx="1599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9C4065-3314-3A46-9BA7-0451483EA43B}"/>
              </a:ext>
            </a:extLst>
          </p:cNvPr>
          <p:cNvSpPr txBox="1"/>
          <p:nvPr/>
        </p:nvSpPr>
        <p:spPr>
          <a:xfrm>
            <a:off x="1160463" y="868084"/>
            <a:ext cx="4900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file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resources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our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endParaRPr kumimoji="1" lang="zh-CN" altLang="en-US" sz="2400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E57B91-A438-424C-BE9B-33FF8F56A646}"/>
              </a:ext>
            </a:extLst>
          </p:cNvPr>
          <p:cNvSpPr txBox="1"/>
          <p:nvPr/>
        </p:nvSpPr>
        <p:spPr>
          <a:xfrm>
            <a:off x="1160463" y="1414787"/>
            <a:ext cx="7841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ut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when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deployed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Heroku,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didn</a:t>
            </a:r>
            <a:r>
              <a:rPr kumimoji="1" lang="en-US" altLang="zh-CN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’t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</a:t>
            </a:r>
            <a:endParaRPr kumimoji="1" lang="en-US" altLang="zh-Hans" sz="2400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4A6AC8-CC7E-E349-8D49-F79957D646A2}"/>
              </a:ext>
            </a:extLst>
          </p:cNvPr>
          <p:cNvSpPr txBox="1"/>
          <p:nvPr/>
        </p:nvSpPr>
        <p:spPr>
          <a:xfrm>
            <a:off x="894813" y="1924010"/>
            <a:ext cx="3722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reason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zh-CN" altLang="en-US" sz="28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D546BB-2D9D-5D4B-B329-05C9D9EDBF94}"/>
              </a:ext>
            </a:extLst>
          </p:cNvPr>
          <p:cNvSpPr txBox="1"/>
          <p:nvPr/>
        </p:nvSpPr>
        <p:spPr>
          <a:xfrm>
            <a:off x="1222590" y="2531883"/>
            <a:ext cx="641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hen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locally,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picked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an exploded JAR file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regular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file.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E956C9-FE25-7E46-B58D-A5EE20C912C8}"/>
              </a:ext>
            </a:extLst>
          </p:cNvPr>
          <p:cNvSpPr/>
          <p:nvPr/>
        </p:nvSpPr>
        <p:spPr>
          <a:xfrm>
            <a:off x="1222590" y="3198635"/>
            <a:ext cx="6159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Heroku, it is in the JAR file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trying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pick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regular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C1AA00A-DB99-A744-8B13-184D32187619}"/>
              </a:ext>
            </a:extLst>
          </p:cNvPr>
          <p:cNvSpPr txBox="1"/>
          <p:nvPr/>
        </p:nvSpPr>
        <p:spPr>
          <a:xfrm>
            <a:off x="894813" y="3922183"/>
            <a:ext cx="3985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solution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zh-CN" altLang="en-US" sz="28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9B3D01-CEDC-4E47-A8E3-15F15598F68E}"/>
              </a:ext>
            </a:extLst>
          </p:cNvPr>
          <p:cNvSpPr txBox="1"/>
          <p:nvPr/>
        </p:nvSpPr>
        <p:spPr>
          <a:xfrm>
            <a:off x="1222590" y="4368301"/>
            <a:ext cx="467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D1C7495-864F-9B44-A577-9EC7B859D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90" y="4891521"/>
            <a:ext cx="7137400" cy="1739900"/>
          </a:xfrm>
          <a:prstGeom prst="rect">
            <a:avLst/>
          </a:prstGeom>
        </p:spPr>
      </p:pic>
      <p:sp>
        <p:nvSpPr>
          <p:cNvPr id="17" name="上箭头 16">
            <a:extLst>
              <a:ext uri="{FF2B5EF4-FFF2-40B4-BE49-F238E27FC236}">
                <a16:creationId xmlns:a16="http://schemas.microsoft.com/office/drawing/2014/main" id="{3DF95B15-529D-E642-9131-DF62297AE1FF}"/>
              </a:ext>
            </a:extLst>
          </p:cNvPr>
          <p:cNvSpPr/>
          <p:nvPr/>
        </p:nvSpPr>
        <p:spPr>
          <a:xfrm rot="3438711">
            <a:off x="7609430" y="3719941"/>
            <a:ext cx="496168" cy="810658"/>
          </a:xfrm>
          <a:prstGeom prst="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41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  <p:bldP spid="2" grpId="0"/>
      <p:bldP spid="3" grpId="0"/>
      <p:bldP spid="4" grpId="0"/>
      <p:bldP spid="7" grpId="0"/>
      <p:bldP spid="21" grpId="0"/>
      <p:bldP spid="14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2795" y="87756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8B2E27B-4B42-2043-B359-4117B23E5523}"/>
              </a:ext>
            </a:extLst>
          </p:cNvPr>
          <p:cNvSpPr/>
          <p:nvPr/>
        </p:nvSpPr>
        <p:spPr>
          <a:xfrm>
            <a:off x="439838" y="1054063"/>
            <a:ext cx="17647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just">
              <a:buFontTx/>
              <a:buChar char="-"/>
            </a:pPr>
            <a:r>
              <a:rPr lang="en-US" altLang="zh-Hans" sz="3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</a:p>
        </p:txBody>
      </p:sp>
      <p:sp>
        <p:nvSpPr>
          <p:cNvPr id="10" name="五边形 44">
            <a:extLst>
              <a:ext uri="{FF2B5EF4-FFF2-40B4-BE49-F238E27FC236}">
                <a16:creationId xmlns:a16="http://schemas.microsoft.com/office/drawing/2014/main" id="{B74BDB2F-FC88-7A4C-999E-DB9A8B2A71E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C4F0BC-E4EF-9C48-8BB7-4522DEF1E692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6CDA8A-4E63-AC4D-A2EC-45E958190601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D057B1-E973-C34C-AD6D-6F4962F14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8" y="1700961"/>
            <a:ext cx="6756400" cy="419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7378C0-8A40-0648-B30A-03D132A7B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38" y="2212961"/>
            <a:ext cx="3962400" cy="1625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6CC8E3-7521-7243-A46B-94391B07F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38" y="4146550"/>
            <a:ext cx="6502400" cy="279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4DF420-E744-2D48-9C75-90008EB95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38" y="4733939"/>
            <a:ext cx="4889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五边形 44">
            <a:extLst>
              <a:ext uri="{FF2B5EF4-FFF2-40B4-BE49-F238E27FC236}">
                <a16:creationId xmlns:a16="http://schemas.microsoft.com/office/drawing/2014/main" id="{2ED55273-8B0F-3942-B038-8AA0B75B678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直接连接符 48">
            <a:extLst>
              <a:ext uri="{FF2B5EF4-FFF2-40B4-BE49-F238E27FC236}">
                <a16:creationId xmlns:a16="http://schemas.microsoft.com/office/drawing/2014/main" id="{FC59CA36-3820-9C4B-9C7B-4E04485DB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63188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Rectangle 42">
            <a:extLst>
              <a:ext uri="{FF2B5EF4-FFF2-40B4-BE49-F238E27FC236}">
                <a16:creationId xmlns:a16="http://schemas.microsoft.com/office/drawing/2014/main" id="{07A678D1-A43F-F646-930E-AB331B735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445" y="1060446"/>
            <a:ext cx="102616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tIns="0" bIns="0"/>
          <a:lstStyle/>
          <a:p>
            <a:pPr algn="just"/>
            <a:r>
              <a:rPr lang="en" altLang="zh-Hans" sz="2000" b="1" dirty="0">
                <a:solidFill>
                  <a:srgbClr val="7F7F7F"/>
                </a:solidFill>
                <a:sym typeface="Arial" panose="020B0604020202020204" pitchFamily="34" charset="0"/>
              </a:rPr>
              <a:t>Travis CI</a:t>
            </a:r>
            <a:r>
              <a:rPr lang="en" altLang="zh-Hans" sz="2000" dirty="0">
                <a:solidFill>
                  <a:srgbClr val="7F7F7F"/>
                </a:solidFill>
                <a:sym typeface="Arial" panose="020B0604020202020204" pitchFamily="34" charset="0"/>
              </a:rPr>
              <a:t> is a hosted, distributed </a:t>
            </a:r>
            <a:r>
              <a:rPr lang="en" altLang="zh-Hans" sz="2000" b="1" dirty="0">
                <a:solidFill>
                  <a:srgbClr val="C00000"/>
                </a:solidFill>
                <a:sym typeface="Arial" panose="020B0604020202020204" pitchFamily="34" charset="0"/>
              </a:rPr>
              <a:t>continuous integration</a:t>
            </a:r>
            <a:r>
              <a:rPr lang="en" altLang="zh-Hans" sz="2000" dirty="0">
                <a:solidFill>
                  <a:srgbClr val="7F7F7F"/>
                </a:solidFill>
                <a:sym typeface="Arial" panose="020B0604020202020204" pitchFamily="34" charset="0"/>
              </a:rPr>
              <a:t> service used to build and test software projects hosted at</a:t>
            </a:r>
            <a:r>
              <a:rPr lang="en" altLang="zh-Hans" sz="2000" b="1" dirty="0">
                <a:solidFill>
                  <a:srgbClr val="7F7F7F"/>
                </a:solidFill>
                <a:sym typeface="Arial" panose="020B0604020202020204" pitchFamily="34" charset="0"/>
              </a:rPr>
              <a:t> </a:t>
            </a:r>
            <a:r>
              <a:rPr lang="en" altLang="zh-Hans" sz="2000" b="1" dirty="0">
                <a:solidFill>
                  <a:srgbClr val="7030A0"/>
                </a:solidFill>
                <a:sym typeface="Arial" panose="020B0604020202020204" pitchFamily="34" charset="0"/>
              </a:rPr>
              <a:t>GitHub</a:t>
            </a:r>
            <a:r>
              <a:rPr lang="en" altLang="zh-Hans" sz="2000" dirty="0">
                <a:solidFill>
                  <a:srgbClr val="7F7F7F"/>
                </a:solidFill>
                <a:sym typeface="Arial" panose="020B0604020202020204" pitchFamily="34" charset="0"/>
              </a:rPr>
              <a:t>.</a:t>
            </a:r>
            <a:r>
              <a:rPr lang="zh-Hans" altLang="en-US" sz="2000" dirty="0">
                <a:solidFill>
                  <a:srgbClr val="7F7F7F"/>
                </a:solidFill>
                <a:sym typeface="Arial" panose="020B0604020202020204" pitchFamily="34" charset="0"/>
              </a:rPr>
              <a:t> </a:t>
            </a:r>
            <a:endParaRPr lang="zh-CN" altLang="en-US" sz="2000" dirty="0"/>
          </a:p>
        </p:txBody>
      </p:sp>
      <p:sp>
        <p:nvSpPr>
          <p:cNvPr id="16392" name="任意多边形 41">
            <a:extLst>
              <a:ext uri="{FF2B5EF4-FFF2-40B4-BE49-F238E27FC236}">
                <a16:creationId xmlns:a16="http://schemas.microsoft.com/office/drawing/2014/main" id="{ADD12FB1-F4E0-BB44-B27F-23C138B3001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320800" y="2146300"/>
            <a:ext cx="2000250" cy="2606675"/>
          </a:xfrm>
          <a:custGeom>
            <a:avLst/>
            <a:gdLst>
              <a:gd name="T0" fmla="*/ 2001078 w 2001078"/>
              <a:gd name="T1" fmla="*/ 3223591 h 3223591"/>
              <a:gd name="T2" fmla="*/ 0 w 2001078"/>
              <a:gd name="T3" fmla="*/ 3223591 h 3223591"/>
              <a:gd name="T4" fmla="*/ 0 w 2001078"/>
              <a:gd name="T5" fmla="*/ 1252330 h 3223591"/>
              <a:gd name="T6" fmla="*/ 0 w 2001078"/>
              <a:gd name="T7" fmla="*/ 626165 h 3223591"/>
              <a:gd name="T8" fmla="*/ 500270 w 2001078"/>
              <a:gd name="T9" fmla="*/ 626165 h 3223591"/>
              <a:gd name="T10" fmla="*/ 1000539 w 2001078"/>
              <a:gd name="T11" fmla="*/ 0 h 3223591"/>
              <a:gd name="T12" fmla="*/ 1500809 w 2001078"/>
              <a:gd name="T13" fmla="*/ 626165 h 3223591"/>
              <a:gd name="T14" fmla="*/ 2001078 w 2001078"/>
              <a:gd name="T15" fmla="*/ 626165 h 3223591"/>
              <a:gd name="T16" fmla="*/ 2001078 w 2001078"/>
              <a:gd name="T17" fmla="*/ 1252330 h 32235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1078"/>
              <a:gd name="T28" fmla="*/ 0 h 3223591"/>
              <a:gd name="T29" fmla="*/ 2001078 w 2001078"/>
              <a:gd name="T30" fmla="*/ 3223591 h 322359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1078" h="3223591">
                <a:moveTo>
                  <a:pt x="2001078" y="3223591"/>
                </a:moveTo>
                <a:lnTo>
                  <a:pt x="0" y="3223591"/>
                </a:lnTo>
                <a:lnTo>
                  <a:pt x="0" y="1252330"/>
                </a:lnTo>
                <a:lnTo>
                  <a:pt x="0" y="626165"/>
                </a:lnTo>
                <a:lnTo>
                  <a:pt x="500270" y="626165"/>
                </a:lnTo>
                <a:lnTo>
                  <a:pt x="1000539" y="0"/>
                </a:lnTo>
                <a:lnTo>
                  <a:pt x="1500809" y="626165"/>
                </a:lnTo>
                <a:lnTo>
                  <a:pt x="2001078" y="626165"/>
                </a:lnTo>
                <a:lnTo>
                  <a:pt x="2001078" y="1252330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3" name="任意多边形 42">
            <a:extLst>
              <a:ext uri="{FF2B5EF4-FFF2-40B4-BE49-F238E27FC236}">
                <a16:creationId xmlns:a16="http://schemas.microsoft.com/office/drawing/2014/main" id="{0547437F-3C2D-9044-B0B4-DA2BE7636E1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990975" y="2146300"/>
            <a:ext cx="2001838" cy="2606675"/>
          </a:xfrm>
          <a:custGeom>
            <a:avLst/>
            <a:gdLst>
              <a:gd name="T0" fmla="*/ 2001078 w 2001078"/>
              <a:gd name="T1" fmla="*/ 3223591 h 3223591"/>
              <a:gd name="T2" fmla="*/ 0 w 2001078"/>
              <a:gd name="T3" fmla="*/ 3223591 h 3223591"/>
              <a:gd name="T4" fmla="*/ 0 w 2001078"/>
              <a:gd name="T5" fmla="*/ 1252330 h 3223591"/>
              <a:gd name="T6" fmla="*/ 0 w 2001078"/>
              <a:gd name="T7" fmla="*/ 626165 h 3223591"/>
              <a:gd name="T8" fmla="*/ 500270 w 2001078"/>
              <a:gd name="T9" fmla="*/ 626165 h 3223591"/>
              <a:gd name="T10" fmla="*/ 1000539 w 2001078"/>
              <a:gd name="T11" fmla="*/ 0 h 3223591"/>
              <a:gd name="T12" fmla="*/ 1500809 w 2001078"/>
              <a:gd name="T13" fmla="*/ 626165 h 3223591"/>
              <a:gd name="T14" fmla="*/ 2001078 w 2001078"/>
              <a:gd name="T15" fmla="*/ 626165 h 3223591"/>
              <a:gd name="T16" fmla="*/ 2001078 w 2001078"/>
              <a:gd name="T17" fmla="*/ 1252330 h 32235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1078"/>
              <a:gd name="T28" fmla="*/ 0 h 3223591"/>
              <a:gd name="T29" fmla="*/ 2001078 w 2001078"/>
              <a:gd name="T30" fmla="*/ 3223591 h 322359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1078" h="3223591">
                <a:moveTo>
                  <a:pt x="2001078" y="3223591"/>
                </a:moveTo>
                <a:lnTo>
                  <a:pt x="0" y="3223591"/>
                </a:lnTo>
                <a:lnTo>
                  <a:pt x="0" y="1252330"/>
                </a:lnTo>
                <a:lnTo>
                  <a:pt x="0" y="626165"/>
                </a:lnTo>
                <a:lnTo>
                  <a:pt x="500270" y="626165"/>
                </a:lnTo>
                <a:lnTo>
                  <a:pt x="1000539" y="0"/>
                </a:lnTo>
                <a:lnTo>
                  <a:pt x="1500809" y="626165"/>
                </a:lnTo>
                <a:lnTo>
                  <a:pt x="2001078" y="626165"/>
                </a:lnTo>
                <a:lnTo>
                  <a:pt x="2001078" y="125233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4" name="任意多边形 47">
            <a:extLst>
              <a:ext uri="{FF2B5EF4-FFF2-40B4-BE49-F238E27FC236}">
                <a16:creationId xmlns:a16="http://schemas.microsoft.com/office/drawing/2014/main" id="{3389F653-22B5-9F46-AEB4-6CBE283CE11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661150" y="2146300"/>
            <a:ext cx="2001838" cy="2606675"/>
          </a:xfrm>
          <a:custGeom>
            <a:avLst/>
            <a:gdLst>
              <a:gd name="T0" fmla="*/ 2001078 w 2001078"/>
              <a:gd name="T1" fmla="*/ 3223591 h 3223591"/>
              <a:gd name="T2" fmla="*/ 0 w 2001078"/>
              <a:gd name="T3" fmla="*/ 3223591 h 3223591"/>
              <a:gd name="T4" fmla="*/ 0 w 2001078"/>
              <a:gd name="T5" fmla="*/ 1252330 h 3223591"/>
              <a:gd name="T6" fmla="*/ 0 w 2001078"/>
              <a:gd name="T7" fmla="*/ 626165 h 3223591"/>
              <a:gd name="T8" fmla="*/ 500270 w 2001078"/>
              <a:gd name="T9" fmla="*/ 626165 h 3223591"/>
              <a:gd name="T10" fmla="*/ 1000539 w 2001078"/>
              <a:gd name="T11" fmla="*/ 0 h 3223591"/>
              <a:gd name="T12" fmla="*/ 1500809 w 2001078"/>
              <a:gd name="T13" fmla="*/ 626165 h 3223591"/>
              <a:gd name="T14" fmla="*/ 2001078 w 2001078"/>
              <a:gd name="T15" fmla="*/ 626165 h 3223591"/>
              <a:gd name="T16" fmla="*/ 2001078 w 2001078"/>
              <a:gd name="T17" fmla="*/ 1252330 h 32235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1078"/>
              <a:gd name="T28" fmla="*/ 0 h 3223591"/>
              <a:gd name="T29" fmla="*/ 2001078 w 2001078"/>
              <a:gd name="T30" fmla="*/ 3223591 h 322359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1078" h="3223591">
                <a:moveTo>
                  <a:pt x="2001078" y="3223591"/>
                </a:moveTo>
                <a:lnTo>
                  <a:pt x="0" y="3223591"/>
                </a:lnTo>
                <a:lnTo>
                  <a:pt x="0" y="1252330"/>
                </a:lnTo>
                <a:lnTo>
                  <a:pt x="0" y="626165"/>
                </a:lnTo>
                <a:lnTo>
                  <a:pt x="500270" y="626165"/>
                </a:lnTo>
                <a:lnTo>
                  <a:pt x="1000539" y="0"/>
                </a:lnTo>
                <a:lnTo>
                  <a:pt x="1500809" y="626165"/>
                </a:lnTo>
                <a:lnTo>
                  <a:pt x="2001078" y="626165"/>
                </a:lnTo>
                <a:lnTo>
                  <a:pt x="2001078" y="1252330"/>
                </a:lnTo>
                <a:close/>
              </a:path>
            </a:pathLst>
          </a:custGeom>
          <a:solidFill>
            <a:srgbClr val="F7CA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5" name="任意多边形 50">
            <a:extLst>
              <a:ext uri="{FF2B5EF4-FFF2-40B4-BE49-F238E27FC236}">
                <a16:creationId xmlns:a16="http://schemas.microsoft.com/office/drawing/2014/main" id="{AEA01380-4AF3-4548-AB6B-391EE086190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331325" y="2146300"/>
            <a:ext cx="2001838" cy="2606675"/>
          </a:xfrm>
          <a:custGeom>
            <a:avLst/>
            <a:gdLst>
              <a:gd name="T0" fmla="*/ 2001078 w 2001078"/>
              <a:gd name="T1" fmla="*/ 3223591 h 3223591"/>
              <a:gd name="T2" fmla="*/ 0 w 2001078"/>
              <a:gd name="T3" fmla="*/ 3223591 h 3223591"/>
              <a:gd name="T4" fmla="*/ 0 w 2001078"/>
              <a:gd name="T5" fmla="*/ 1252330 h 3223591"/>
              <a:gd name="T6" fmla="*/ 0 w 2001078"/>
              <a:gd name="T7" fmla="*/ 626165 h 3223591"/>
              <a:gd name="T8" fmla="*/ 500270 w 2001078"/>
              <a:gd name="T9" fmla="*/ 626165 h 3223591"/>
              <a:gd name="T10" fmla="*/ 1000539 w 2001078"/>
              <a:gd name="T11" fmla="*/ 0 h 3223591"/>
              <a:gd name="T12" fmla="*/ 1500809 w 2001078"/>
              <a:gd name="T13" fmla="*/ 626165 h 3223591"/>
              <a:gd name="T14" fmla="*/ 2001078 w 2001078"/>
              <a:gd name="T15" fmla="*/ 626165 h 3223591"/>
              <a:gd name="T16" fmla="*/ 2001078 w 2001078"/>
              <a:gd name="T17" fmla="*/ 1252330 h 32235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1078"/>
              <a:gd name="T28" fmla="*/ 0 h 3223591"/>
              <a:gd name="T29" fmla="*/ 2001078 w 2001078"/>
              <a:gd name="T30" fmla="*/ 3223591 h 322359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1078" h="3223591">
                <a:moveTo>
                  <a:pt x="2001078" y="3223591"/>
                </a:moveTo>
                <a:lnTo>
                  <a:pt x="0" y="3223591"/>
                </a:lnTo>
                <a:lnTo>
                  <a:pt x="0" y="1252330"/>
                </a:lnTo>
                <a:lnTo>
                  <a:pt x="0" y="626165"/>
                </a:lnTo>
                <a:lnTo>
                  <a:pt x="500270" y="626165"/>
                </a:lnTo>
                <a:lnTo>
                  <a:pt x="1000539" y="0"/>
                </a:lnTo>
                <a:lnTo>
                  <a:pt x="1500809" y="626165"/>
                </a:lnTo>
                <a:lnTo>
                  <a:pt x="2001078" y="626165"/>
                </a:lnTo>
                <a:lnTo>
                  <a:pt x="2001078" y="1252330"/>
                </a:lnTo>
                <a:close/>
              </a:path>
            </a:pathLst>
          </a:custGeom>
          <a:solidFill>
            <a:srgbClr val="BBD6E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408" name="文本框 91">
            <a:extLst>
              <a:ext uri="{FF2B5EF4-FFF2-40B4-BE49-F238E27FC236}">
                <a16:creationId xmlns:a16="http://schemas.microsoft.com/office/drawing/2014/main" id="{11E7DAA7-BC16-A14D-9A73-C971C2D9F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743" y="2251580"/>
            <a:ext cx="150548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</a:t>
            </a:r>
            <a:r>
              <a:rPr lang="zh-Hans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Han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GitHub</a:t>
            </a:r>
            <a:r>
              <a:rPr lang="zh-Hans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Han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account</a:t>
            </a:r>
            <a:r>
              <a:rPr lang="zh-Hans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Han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to</a:t>
            </a:r>
            <a:r>
              <a:rPr lang="zh-Hans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Han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log</a:t>
            </a:r>
            <a:r>
              <a:rPr lang="zh-Hans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Han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6409" name="文本框 92">
            <a:extLst>
              <a:ext uri="{FF2B5EF4-FFF2-40B4-BE49-F238E27FC236}">
                <a16:creationId xmlns:a16="http://schemas.microsoft.com/office/drawing/2014/main" id="{8FE44C3A-6FFC-404D-8E62-D5F869752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581" y="2297880"/>
            <a:ext cx="197723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Han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Activate</a:t>
            </a:r>
            <a:r>
              <a:rPr lang="zh-Hans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repository you want to build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6410" name="文本框 93">
            <a:extLst>
              <a:ext uri="{FF2B5EF4-FFF2-40B4-BE49-F238E27FC236}">
                <a16:creationId xmlns:a16="http://schemas.microsoft.com/office/drawing/2014/main" id="{F61D23D9-9702-414C-8BC6-4C2B7601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75" y="2315547"/>
            <a:ext cx="228838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Add</a:t>
            </a:r>
            <a:r>
              <a:rPr lang="zh-Hans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 .</a:t>
            </a:r>
            <a:r>
              <a:rPr lang="en-US" altLang="zh-CN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travis.yml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to the repo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6411" name="文本框 94">
            <a:extLst>
              <a:ext uri="{FF2B5EF4-FFF2-40B4-BE49-F238E27FC236}">
                <a16:creationId xmlns:a16="http://schemas.microsoft.com/office/drawing/2014/main" id="{6F80BCA3-8E32-0A44-BB3C-83B5247A7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036" y="2251580"/>
            <a:ext cx="189418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Git</a:t>
            </a:r>
            <a:r>
              <a:rPr lang="zh-Hans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Han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push then</a:t>
            </a:r>
          </a:p>
          <a:p>
            <a:r>
              <a:rPr lang="en-US" altLang="zh-Han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Check the build status page to see if your build passes or fails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5AC7168-43B6-6B48-BF30-8A028DA13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1" y="-282727"/>
            <a:ext cx="2976784" cy="14883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54F007-9AA9-CD47-BCD3-2F07CA79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59" y="4907098"/>
            <a:ext cx="2400300" cy="1117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E23A53-7FB9-8649-AFF4-19C6933AA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775" y="4984950"/>
            <a:ext cx="2048951" cy="11470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61B9EA2-2E2D-4048-B281-0F037DDC222C}"/>
              </a:ext>
            </a:extLst>
          </p:cNvPr>
          <p:cNvSpPr/>
          <p:nvPr/>
        </p:nvSpPr>
        <p:spPr>
          <a:xfrm>
            <a:off x="1320799" y="4248445"/>
            <a:ext cx="2163181" cy="562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BE79C8-CC15-7849-80F8-73386E4BC736}"/>
              </a:ext>
            </a:extLst>
          </p:cNvPr>
          <p:cNvSpPr/>
          <p:nvPr/>
        </p:nvSpPr>
        <p:spPr>
          <a:xfrm>
            <a:off x="9169982" y="4248445"/>
            <a:ext cx="2163181" cy="562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4A0B84-1124-5C4C-A0C0-C7C86C46913D}"/>
              </a:ext>
            </a:extLst>
          </p:cNvPr>
          <p:cNvSpPr txBox="1"/>
          <p:nvPr/>
        </p:nvSpPr>
        <p:spPr>
          <a:xfrm>
            <a:off x="3216275" y="371760"/>
            <a:ext cx="129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Basic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Step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1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1" animBg="1"/>
      <p:bldP spid="16393" grpId="0" animBg="1"/>
      <p:bldP spid="16394" grpId="0" animBg="1"/>
      <p:bldP spid="16395" grpId="0" animBg="1"/>
      <p:bldP spid="16408" grpId="0"/>
      <p:bldP spid="16409" grpId="0"/>
      <p:bldP spid="16410" grpId="0"/>
      <p:bldP spid="164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937" y="349183"/>
            <a:ext cx="8775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travis.yml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ttings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Rectangle 42">
            <a:extLst>
              <a:ext uri="{FF2B5EF4-FFF2-40B4-BE49-F238E27FC236}">
                <a16:creationId xmlns:a16="http://schemas.microsoft.com/office/drawing/2014/main" id="{D05026B8-A8A2-CD41-A3A6-49F22CEA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1476327"/>
            <a:ext cx="102616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tIns="0" bIns="0"/>
          <a:lstStyle/>
          <a:p>
            <a:pPr marL="457200" indent="-457200" algn="just">
              <a:buFontTx/>
              <a:buChar char="-"/>
            </a:pPr>
            <a:r>
              <a:rPr lang="en-US" altLang="zh-CN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en-US" altLang="zh-Han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rogramming</a:t>
            </a:r>
            <a:r>
              <a:rPr lang="zh-Hans" alt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Languages</a:t>
            </a:r>
          </a:p>
          <a:p>
            <a:pPr marL="457200" indent="-457200" algn="just">
              <a:buFontTx/>
              <a:buChar char="-"/>
            </a:pPr>
            <a:r>
              <a:rPr lang="en" altLang="zh-CN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Databases</a:t>
            </a:r>
            <a:endParaRPr lang="en" altLang="zh-CN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just">
              <a:buFontTx/>
              <a:buChar char="-"/>
            </a:pPr>
            <a:r>
              <a:rPr lang="en-US" altLang="zh-Han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Deployments</a:t>
            </a:r>
          </a:p>
          <a:p>
            <a:pPr marL="457200" indent="-457200" algn="just">
              <a:buFontTx/>
              <a:buChar char="-"/>
            </a:pPr>
            <a:r>
              <a:rPr lang="en-US" altLang="zh-Han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Hans" alt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</a:t>
            </a:r>
            <a:r>
              <a:rPr lang="zh-Hans" alt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Lifecycle</a:t>
            </a:r>
            <a:endParaRPr lang="en" altLang="zh-CN" sz="30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just">
              <a:buFontTx/>
              <a:buChar char="-"/>
            </a:pPr>
            <a:endParaRPr lang="zh-CN" altLang="en-US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2B0C0E-4B58-B442-A2E5-9AB0759C7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1" y="-282727"/>
            <a:ext cx="2976784" cy="148839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607A5C5-D68B-1042-A382-2A8BEEFD5EDE}"/>
              </a:ext>
            </a:extLst>
          </p:cNvPr>
          <p:cNvSpPr/>
          <p:nvPr/>
        </p:nvSpPr>
        <p:spPr>
          <a:xfrm>
            <a:off x="1096660" y="353449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Hans" sz="2400" b="0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</a:t>
            </a:r>
            <a:r>
              <a:rPr lang="en" altLang="zh-CN" sz="2400" b="0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" altLang="zh-CN" b="1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n" altLang="zh-CN" b="0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install any dependencies required</a:t>
            </a:r>
          </a:p>
          <a:p>
            <a:pPr>
              <a:buFont typeface="+mj-lt"/>
              <a:buAutoNum type="arabicPeriod"/>
            </a:pPr>
            <a:r>
              <a:rPr lang="en" altLang="zh-CN" b="1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  <a:r>
              <a:rPr lang="en" altLang="zh-CN" b="0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run the build script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E7104D-0ED5-7B4B-A3DD-CA732C37E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197" y="1088336"/>
            <a:ext cx="4775200" cy="5473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7342D0-5A8D-D944-81A9-C3ECC8C60C16}"/>
              </a:ext>
            </a:extLst>
          </p:cNvPr>
          <p:cNvSpPr txBox="1"/>
          <p:nvPr/>
        </p:nvSpPr>
        <p:spPr>
          <a:xfrm>
            <a:off x="1096660" y="4863599"/>
            <a:ext cx="36359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zh-Han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omplete</a:t>
            </a:r>
            <a:r>
              <a:rPr kumimoji="1" lang="zh-Han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  <a:r>
              <a:rPr kumimoji="1" lang="zh-Han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Lifecycle:</a:t>
            </a:r>
          </a:p>
          <a:p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eference:</a:t>
            </a:r>
            <a:r>
              <a:rPr kumimoji="1"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kumimoji="1" lang="en" altLang="zh-Han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docs.travis-ci.com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E2ED0D71-D75A-1A45-890D-C4ECF317F7E8}"/>
              </a:ext>
            </a:extLst>
          </p:cNvPr>
          <p:cNvSpPr/>
          <p:nvPr/>
        </p:nvSpPr>
        <p:spPr>
          <a:xfrm>
            <a:off x="5303737" y="5041948"/>
            <a:ext cx="879676" cy="381965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940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2" grpId="0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2795" y="87756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Rectangle 42">
            <a:extLst>
              <a:ext uri="{FF2B5EF4-FFF2-40B4-BE49-F238E27FC236}">
                <a16:creationId xmlns:a16="http://schemas.microsoft.com/office/drawing/2014/main" id="{D05026B8-A8A2-CD41-A3A6-49F22CEA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1476327"/>
            <a:ext cx="10261600" cy="49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tIns="0" bIns="0"/>
          <a:lstStyle/>
          <a:p>
            <a:pPr marL="457200" indent="-457200" algn="just">
              <a:buFontTx/>
              <a:buChar char="-"/>
            </a:pP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former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homework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CI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environment</a:t>
            </a:r>
          </a:p>
          <a:p>
            <a:pPr algn="just"/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Han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Ref</a:t>
            </a:r>
            <a:r>
              <a:rPr lang="zh-Han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repo: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Hans" sz="2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</a:t>
            </a:r>
            <a:r>
              <a:rPr lang="en-US" altLang="zh-Hans" sz="20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github.com</a:t>
            </a:r>
            <a:r>
              <a:rPr lang="en-US" altLang="zh-Hans" sz="2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/</a:t>
            </a:r>
            <a:r>
              <a:rPr lang="en-US" altLang="zh-Hans" sz="20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myuaggie</a:t>
            </a:r>
            <a:r>
              <a:rPr lang="en-US" altLang="zh-Hans" sz="2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/</a:t>
            </a:r>
            <a:r>
              <a:rPr lang="en-US" altLang="zh-Hans" sz="20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wordladder_restful_security</a:t>
            </a:r>
            <a:endParaRPr lang="en-US" altLang="zh-Hans" sz="2000" u="sng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just">
              <a:buFontTx/>
              <a:buChar char="-"/>
            </a:pPr>
            <a:endParaRPr lang="en-US" altLang="zh-Hans" sz="2000" u="sng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just">
              <a:buFontTx/>
              <a:buChar char="-"/>
            </a:pPr>
            <a:r>
              <a:rPr lang="en-US" altLang="zh-Hans" sz="3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Programming</a:t>
            </a:r>
            <a:r>
              <a:rPr lang="zh-Hans" altLang="en-US" sz="3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Languages</a:t>
            </a:r>
          </a:p>
          <a:p>
            <a:pPr algn="just"/>
            <a:r>
              <a:rPr lang="zh-Hans" alt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Han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</a:p>
          <a:p>
            <a:pPr algn="just"/>
            <a:r>
              <a:rPr lang="zh-Hans" alt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Han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Han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Han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travis.yml</a:t>
            </a:r>
            <a:endParaRPr lang="en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endParaRPr lang="zh-CN" altLang="en-US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2B0C0E-4B58-B442-A2E5-9AB0759C7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1" y="-282727"/>
            <a:ext cx="2976784" cy="14883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4FB3640-DD52-3547-8BC8-460979498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448" y="3588391"/>
            <a:ext cx="2749075" cy="358575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782D36C-B2BC-B846-9FBC-6AF08BA29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635551"/>
              </p:ext>
            </p:extLst>
          </p:nvPr>
        </p:nvGraphicFramePr>
        <p:xfrm>
          <a:off x="7358566" y="3222631"/>
          <a:ext cx="4065647" cy="7315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785434">
                  <a:extLst>
                    <a:ext uri="{9D8B030D-6E8A-4147-A177-3AD203B41FA5}">
                      <a16:colId xmlns:a16="http://schemas.microsoft.com/office/drawing/2014/main" val="551314070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40466495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Default install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Gradle</a:t>
                      </a:r>
                      <a:r>
                        <a:rPr lang="en-US" altLang="zh-Han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zh-Hans" altLang="en-U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zh-Han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Maven,</a:t>
                      </a:r>
                      <a:r>
                        <a:rPr lang="zh-Hans" altLang="en-U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zh-Han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Ant</a:t>
                      </a:r>
                      <a:endParaRPr lang="en" b="1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256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Default 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CN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Gradle</a:t>
                      </a:r>
                      <a:r>
                        <a:rPr lang="en-US" altLang="zh-Han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zh-Hans" altLang="en-U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zh-Han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Maven,</a:t>
                      </a:r>
                      <a:r>
                        <a:rPr lang="zh-Hans" altLang="en-U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zh-Han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Ant</a:t>
                      </a:r>
                      <a:endParaRPr lang="en" altLang="zh-CN" b="1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77525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C099F9A-F58A-494E-99DB-4F8BFABF3991}"/>
              </a:ext>
            </a:extLst>
          </p:cNvPr>
          <p:cNvSpPr txBox="1"/>
          <p:nvPr/>
        </p:nvSpPr>
        <p:spPr>
          <a:xfrm>
            <a:off x="1096660" y="4375230"/>
            <a:ext cx="401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We</a:t>
            </a:r>
            <a:r>
              <a:rPr kumimoji="1"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use</a:t>
            </a:r>
            <a:r>
              <a:rPr kumimoji="1"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Maven</a:t>
            </a:r>
            <a:r>
              <a:rPr kumimoji="1"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to</a:t>
            </a:r>
            <a:r>
              <a:rPr kumimoji="1"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build</a:t>
            </a:r>
            <a:r>
              <a:rPr kumimoji="1"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the</a:t>
            </a:r>
            <a:r>
              <a:rPr kumimoji="1"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project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9740EDD1-B5BA-4948-86DB-461453E169D8}"/>
              </a:ext>
            </a:extLst>
          </p:cNvPr>
          <p:cNvCxnSpPr>
            <a:cxnSpLocks/>
          </p:cNvCxnSpPr>
          <p:nvPr/>
        </p:nvCxnSpPr>
        <p:spPr>
          <a:xfrm rot="5400000">
            <a:off x="6332929" y="3777856"/>
            <a:ext cx="1388959" cy="66231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D183A8F-E0EA-C24B-917B-9C4EE10B083E}"/>
              </a:ext>
            </a:extLst>
          </p:cNvPr>
          <p:cNvSpPr/>
          <p:nvPr/>
        </p:nvSpPr>
        <p:spPr>
          <a:xfrm>
            <a:off x="1096660" y="4803494"/>
            <a:ext cx="5940748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mvn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DskipTests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-</a:t>
            </a:r>
            <a:r>
              <a:rPr lang="en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Dmaven.javadoc.skip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-B -V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2BECDC-EFA2-CA43-B141-A845A33AD4B1}"/>
              </a:ext>
            </a:extLst>
          </p:cNvPr>
          <p:cNvSpPr/>
          <p:nvPr/>
        </p:nvSpPr>
        <p:spPr>
          <a:xfrm>
            <a:off x="1096660" y="5416424"/>
            <a:ext cx="1246560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mvn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-B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5C24FBD5-412B-C946-A84D-690B0DA59E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65408" y="3767677"/>
            <a:ext cx="4893158" cy="1833411"/>
          </a:xfrm>
          <a:prstGeom prst="bentConnector3">
            <a:avLst>
              <a:gd name="adj1" fmla="val 3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90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2795" y="87756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2B0C0E-4B58-B442-A2E5-9AB0759C7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1" y="-227789"/>
            <a:ext cx="2976784" cy="14883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CAF11C3-5902-CA4A-B27C-B031D6850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38" y="1769592"/>
            <a:ext cx="11172624" cy="382346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8B2E27B-4B42-2043-B359-4117B23E5523}"/>
              </a:ext>
            </a:extLst>
          </p:cNvPr>
          <p:cNvSpPr/>
          <p:nvPr/>
        </p:nvSpPr>
        <p:spPr>
          <a:xfrm>
            <a:off x="439838" y="1054063"/>
            <a:ext cx="17647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just">
              <a:buFontTx/>
              <a:buChar char="-"/>
            </a:pPr>
            <a:r>
              <a:rPr lang="en-US" altLang="zh-Hans" sz="3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26974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2795" y="87756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2B0C0E-4B58-B442-A2E5-9AB0759C7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1" y="-227789"/>
            <a:ext cx="2976784" cy="1488392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8B2E27B-4B42-2043-B359-4117B23E5523}"/>
              </a:ext>
            </a:extLst>
          </p:cNvPr>
          <p:cNvSpPr/>
          <p:nvPr/>
        </p:nvSpPr>
        <p:spPr>
          <a:xfrm>
            <a:off x="439838" y="1100229"/>
            <a:ext cx="30226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just">
              <a:buFontTx/>
              <a:buChar char="-"/>
            </a:pPr>
            <a:r>
              <a:rPr lang="en-US" altLang="zh-Hans" sz="3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</a:t>
            </a:r>
            <a:r>
              <a:rPr lang="zh-Hans" altLang="en-US" sz="3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History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E88235-4788-3341-8E6E-B2881128F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" y="1654227"/>
            <a:ext cx="11747500" cy="3136900"/>
          </a:xfrm>
          <a:prstGeom prst="rect">
            <a:avLst/>
          </a:prstGeom>
        </p:spPr>
      </p:pic>
      <p:sp>
        <p:nvSpPr>
          <p:cNvPr id="4" name="下箭头 3">
            <a:extLst>
              <a:ext uri="{FF2B5EF4-FFF2-40B4-BE49-F238E27FC236}">
                <a16:creationId xmlns:a16="http://schemas.microsoft.com/office/drawing/2014/main" id="{AD646E66-5274-7842-B384-90F63AB90AD4}"/>
              </a:ext>
            </a:extLst>
          </p:cNvPr>
          <p:cNvSpPr/>
          <p:nvPr/>
        </p:nvSpPr>
        <p:spPr>
          <a:xfrm rot="2177573">
            <a:off x="5671597" y="4056092"/>
            <a:ext cx="366532" cy="84495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CDE9A8-7C4B-DA43-8BF6-2C3E147E3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31" y="4961579"/>
            <a:ext cx="3302000" cy="1066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61A0C2-A316-8A4B-B274-866A887A8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51" y="6014351"/>
            <a:ext cx="1549400" cy="533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778E077-EE25-A84A-AF7B-7A52718EA958}"/>
              </a:ext>
            </a:extLst>
          </p:cNvPr>
          <p:cNvSpPr txBox="1"/>
          <p:nvPr/>
        </p:nvSpPr>
        <p:spPr>
          <a:xfrm>
            <a:off x="4401916" y="4924309"/>
            <a:ext cx="4443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Hans" dirty="0"/>
              <a:t>ry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include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files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repo</a:t>
            </a:r>
          </a:p>
          <a:p>
            <a:r>
              <a:rPr kumimoji="1" lang="en-US" altLang="zh-Hans" dirty="0"/>
              <a:t>So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Travis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wrapper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build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with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./</a:t>
            </a:r>
            <a:r>
              <a:rPr kumimoji="1" lang="en-US" altLang="zh-Hans" dirty="0" err="1"/>
              <a:t>mvnw</a:t>
            </a:r>
            <a:endParaRPr kumimoji="1" lang="en-US" altLang="zh-Hans" dirty="0"/>
          </a:p>
          <a:p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A0FCAF-CEF3-3D49-A18E-98F10F9D0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2751" y="5613273"/>
            <a:ext cx="76581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五边形 44">
            <a:extLst>
              <a:ext uri="{FF2B5EF4-FFF2-40B4-BE49-F238E27FC236}">
                <a16:creationId xmlns:a16="http://schemas.microsoft.com/office/drawing/2014/main" id="{2ED55273-8B0F-3942-B038-8AA0B75B678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直接连接符 48">
            <a:extLst>
              <a:ext uri="{FF2B5EF4-FFF2-40B4-BE49-F238E27FC236}">
                <a16:creationId xmlns:a16="http://schemas.microsoft.com/office/drawing/2014/main" id="{FC59CA36-3820-9C4B-9C7B-4E04485DB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0463" y="679419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1B9EA2-2E2D-4048-B281-0F037DDC222C}"/>
              </a:ext>
            </a:extLst>
          </p:cNvPr>
          <p:cNvSpPr/>
          <p:nvPr/>
        </p:nvSpPr>
        <p:spPr>
          <a:xfrm>
            <a:off x="308459" y="3851491"/>
            <a:ext cx="2163181" cy="562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r>
              <a:rPr lang="en-US" altLang="zh-Hans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kumimoji="1" lang="zh-CN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BE79C8-CC15-7849-80F8-73386E4BC736}"/>
              </a:ext>
            </a:extLst>
          </p:cNvPr>
          <p:cNvSpPr/>
          <p:nvPr/>
        </p:nvSpPr>
        <p:spPr>
          <a:xfrm>
            <a:off x="9169982" y="4248445"/>
            <a:ext cx="2163181" cy="562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4A0B84-1124-5C4C-A0C0-C7C86C46913D}"/>
              </a:ext>
            </a:extLst>
          </p:cNvPr>
          <p:cNvSpPr txBox="1"/>
          <p:nvPr/>
        </p:nvSpPr>
        <p:spPr>
          <a:xfrm>
            <a:off x="3127157" y="317763"/>
            <a:ext cx="129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Basic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Step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18A528-4782-C243-BB58-24D270490C2B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C25854-917F-C641-9454-19EBE095ECC3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1" name="组合 59">
            <a:extLst>
              <a:ext uri="{FF2B5EF4-FFF2-40B4-BE49-F238E27FC236}">
                <a16:creationId xmlns:a16="http://schemas.microsoft.com/office/drawing/2014/main" id="{7E622BA2-4EB8-B147-B4B6-9641DFF2249D}"/>
              </a:ext>
            </a:extLst>
          </p:cNvPr>
          <p:cNvGrpSpPr>
            <a:grpSpLocks/>
          </p:cNvGrpSpPr>
          <p:nvPr/>
        </p:nvGrpSpPr>
        <p:grpSpPr bwMode="auto">
          <a:xfrm>
            <a:off x="1038365" y="1694196"/>
            <a:ext cx="6017550" cy="591607"/>
            <a:chOff x="0" y="0"/>
            <a:chExt cx="3643957" cy="354757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2" name="流程图: 终止 136">
              <a:extLst>
                <a:ext uri="{FF2B5EF4-FFF2-40B4-BE49-F238E27FC236}">
                  <a16:creationId xmlns:a16="http://schemas.microsoft.com/office/drawing/2014/main" id="{B7437A60-BF8A-584B-9372-AA978587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" name="流程图: 终止 137">
              <a:extLst>
                <a:ext uri="{FF2B5EF4-FFF2-40B4-BE49-F238E27FC236}">
                  <a16:creationId xmlns:a16="http://schemas.microsoft.com/office/drawing/2014/main" id="{285D4503-EBB8-1341-B4C3-CF22D507B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02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" name="流程图: 终止 138">
              <a:extLst>
                <a:ext uri="{FF2B5EF4-FFF2-40B4-BE49-F238E27FC236}">
                  <a16:creationId xmlns:a16="http://schemas.microsoft.com/office/drawing/2014/main" id="{E75EE4F0-C0B8-1D4C-A3BE-26812FE0A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467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" name="流程图: 终止 139">
              <a:extLst>
                <a:ext uri="{FF2B5EF4-FFF2-40B4-BE49-F238E27FC236}">
                  <a16:creationId xmlns:a16="http://schemas.microsoft.com/office/drawing/2014/main" id="{595208B2-F24B-AD49-84D6-FF78B87AE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15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" name="流程图: 终止 140">
              <a:extLst>
                <a:ext uri="{FF2B5EF4-FFF2-40B4-BE49-F238E27FC236}">
                  <a16:creationId xmlns:a16="http://schemas.microsoft.com/office/drawing/2014/main" id="{B3A21EFC-515E-B741-997F-8003E178F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934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27" name="椭圆 60">
            <a:extLst>
              <a:ext uri="{FF2B5EF4-FFF2-40B4-BE49-F238E27FC236}">
                <a16:creationId xmlns:a16="http://schemas.microsoft.com/office/drawing/2014/main" id="{8B2C585E-337D-2342-A12B-BE16C6887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28" y="1385850"/>
            <a:ext cx="1155809" cy="1164725"/>
          </a:xfrm>
          <a:prstGeom prst="ellipse">
            <a:avLst/>
          </a:prstGeom>
          <a:solidFill>
            <a:srgbClr val="FFE5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703462-5DE2-CA46-B966-C79A45DF8210}"/>
              </a:ext>
            </a:extLst>
          </p:cNvPr>
          <p:cNvSpPr txBox="1"/>
          <p:nvPr/>
        </p:nvSpPr>
        <p:spPr>
          <a:xfrm>
            <a:off x="973499" y="165989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54204-1C2E-9942-BE78-CB4AAA9FDAE0}"/>
              </a:ext>
            </a:extLst>
          </p:cNvPr>
          <p:cNvSpPr txBox="1"/>
          <p:nvPr/>
        </p:nvSpPr>
        <p:spPr>
          <a:xfrm>
            <a:off x="1565758" y="1783546"/>
            <a:ext cx="549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Install the Heroku Command Line Interface (CLI)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1" name="组合 59">
            <a:extLst>
              <a:ext uri="{FF2B5EF4-FFF2-40B4-BE49-F238E27FC236}">
                <a16:creationId xmlns:a16="http://schemas.microsoft.com/office/drawing/2014/main" id="{B59EC74F-4104-384D-990D-5075890FD099}"/>
              </a:ext>
            </a:extLst>
          </p:cNvPr>
          <p:cNvGrpSpPr>
            <a:grpSpLocks/>
          </p:cNvGrpSpPr>
          <p:nvPr/>
        </p:nvGrpSpPr>
        <p:grpSpPr bwMode="auto">
          <a:xfrm>
            <a:off x="3665993" y="2661713"/>
            <a:ext cx="3285722" cy="591607"/>
            <a:chOff x="0" y="0"/>
            <a:chExt cx="3643957" cy="354757"/>
          </a:xfrm>
          <a:solidFill>
            <a:srgbClr val="7030A0"/>
          </a:solidFill>
        </p:grpSpPr>
        <p:sp>
          <p:nvSpPr>
            <p:cNvPr id="32" name="流程图: 终止 136">
              <a:extLst>
                <a:ext uri="{FF2B5EF4-FFF2-40B4-BE49-F238E27FC236}">
                  <a16:creationId xmlns:a16="http://schemas.microsoft.com/office/drawing/2014/main" id="{A59E5C99-9670-1F4A-B088-28056CAA0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" name="流程图: 终止 137">
              <a:extLst>
                <a:ext uri="{FF2B5EF4-FFF2-40B4-BE49-F238E27FC236}">
                  <a16:creationId xmlns:a16="http://schemas.microsoft.com/office/drawing/2014/main" id="{6CDB0A5D-E4D2-4C4B-A935-99B941588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02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5" name="流程图: 终止 138">
              <a:extLst>
                <a:ext uri="{FF2B5EF4-FFF2-40B4-BE49-F238E27FC236}">
                  <a16:creationId xmlns:a16="http://schemas.microsoft.com/office/drawing/2014/main" id="{EEAD1BE0-9F81-004B-AEB0-0CF70812E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467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" name="流程图: 终止 139">
              <a:extLst>
                <a:ext uri="{FF2B5EF4-FFF2-40B4-BE49-F238E27FC236}">
                  <a16:creationId xmlns:a16="http://schemas.microsoft.com/office/drawing/2014/main" id="{280B8D28-B1D9-C84A-A094-8E3808266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15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" name="流程图: 终止 140">
              <a:extLst>
                <a:ext uri="{FF2B5EF4-FFF2-40B4-BE49-F238E27FC236}">
                  <a16:creationId xmlns:a16="http://schemas.microsoft.com/office/drawing/2014/main" id="{BD1519BB-CA1E-A648-A5F4-03D15C8EC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934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38" name="椭圆 60">
            <a:extLst>
              <a:ext uri="{FF2B5EF4-FFF2-40B4-BE49-F238E27FC236}">
                <a16:creationId xmlns:a16="http://schemas.microsoft.com/office/drawing/2014/main" id="{42228F9C-45F8-0B45-A598-4A6EF89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625" y="2375153"/>
            <a:ext cx="1155809" cy="116472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6254BCE-2511-F24A-AE90-900A37F890DA}"/>
              </a:ext>
            </a:extLst>
          </p:cNvPr>
          <p:cNvSpPr txBox="1"/>
          <p:nvPr/>
        </p:nvSpPr>
        <p:spPr>
          <a:xfrm>
            <a:off x="6242357" y="2661713"/>
            <a:ext cx="437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32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32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52DF390-C852-3542-94A9-6D1C1E8F504F}"/>
              </a:ext>
            </a:extLst>
          </p:cNvPr>
          <p:cNvSpPr txBox="1"/>
          <p:nvPr/>
        </p:nvSpPr>
        <p:spPr>
          <a:xfrm>
            <a:off x="3949378" y="2731780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kumimoji="1" lang="en-US" altLang="zh-Han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eploy</a:t>
            </a:r>
            <a:r>
              <a:rPr kumimoji="1" lang="zh-Hans" altLang="en-U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kumimoji="1" lang="zh-Hans" altLang="en-U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A8A879-355C-B640-8BB9-D99AC688E5BF}"/>
              </a:ext>
            </a:extLst>
          </p:cNvPr>
          <p:cNvSpPr/>
          <p:nvPr/>
        </p:nvSpPr>
        <p:spPr>
          <a:xfrm>
            <a:off x="596763" y="3540029"/>
            <a:ext cx="5537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login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(use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login)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B75D0A-D68F-4348-933C-621E1BE9C9D8}"/>
              </a:ext>
            </a:extLst>
          </p:cNvPr>
          <p:cNvSpPr/>
          <p:nvPr/>
        </p:nvSpPr>
        <p:spPr>
          <a:xfrm>
            <a:off x="596763" y="4404601"/>
            <a:ext cx="5651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appN</a:t>
            </a:r>
            <a:r>
              <a:rPr lang="en-US" altLang="zh-Han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</a:t>
            </a:r>
            <a:r>
              <a:rPr lang="en-US" altLang="zh-Han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(optional)</a:t>
            </a:r>
            <a:r>
              <a:rPr lang="zh-Hans" alt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an app on Heroku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AB1642-0383-B746-A335-DC6A792FE409}"/>
              </a:ext>
            </a:extLst>
          </p:cNvPr>
          <p:cNvSpPr/>
          <p:nvPr/>
        </p:nvSpPr>
        <p:spPr>
          <a:xfrm>
            <a:off x="596763" y="4838537"/>
            <a:ext cx="2518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push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master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F9FF695-3132-BE4F-88E1-21E73EC3AC59}"/>
              </a:ext>
            </a:extLst>
          </p:cNvPr>
          <p:cNvSpPr/>
          <p:nvPr/>
        </p:nvSpPr>
        <p:spPr>
          <a:xfrm>
            <a:off x="596763" y="5253913"/>
            <a:ext cx="6582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ps:scale</a:t>
            </a:r>
            <a:r>
              <a:rPr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web=1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Ensure that at least one instance of the app is running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FA406D0-DCA6-9C43-A615-278C5E4BF154}"/>
              </a:ext>
            </a:extLst>
          </p:cNvPr>
          <p:cNvSpPr/>
          <p:nvPr/>
        </p:nvSpPr>
        <p:spPr>
          <a:xfrm>
            <a:off x="596763" y="5711151"/>
            <a:ext cx="5653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</a:t>
            </a:r>
            <a:r>
              <a:rPr lang="en" altLang="zh-Han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isit</a:t>
            </a:r>
            <a:r>
              <a:rPr lang="en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app at the URL generated by its app name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7" name="组合 59">
            <a:extLst>
              <a:ext uri="{FF2B5EF4-FFF2-40B4-BE49-F238E27FC236}">
                <a16:creationId xmlns:a16="http://schemas.microsoft.com/office/drawing/2014/main" id="{907B9967-1DF0-CF41-9A56-1AA54F03D207}"/>
              </a:ext>
            </a:extLst>
          </p:cNvPr>
          <p:cNvGrpSpPr>
            <a:grpSpLocks/>
          </p:cNvGrpSpPr>
          <p:nvPr/>
        </p:nvGrpSpPr>
        <p:grpSpPr bwMode="auto">
          <a:xfrm>
            <a:off x="8317416" y="1694017"/>
            <a:ext cx="2886878" cy="436607"/>
            <a:chOff x="0" y="0"/>
            <a:chExt cx="3643957" cy="354757"/>
          </a:xfrm>
          <a:solidFill>
            <a:srgbClr val="7030A0"/>
          </a:solidFill>
        </p:grpSpPr>
        <p:sp>
          <p:nvSpPr>
            <p:cNvPr id="48" name="流程图: 终止 136">
              <a:extLst>
                <a:ext uri="{FF2B5EF4-FFF2-40B4-BE49-F238E27FC236}">
                  <a16:creationId xmlns:a16="http://schemas.microsoft.com/office/drawing/2014/main" id="{5A16A27D-BA1A-2C4E-91B3-0B8D15AB4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9" name="流程图: 终止 137">
              <a:extLst>
                <a:ext uri="{FF2B5EF4-FFF2-40B4-BE49-F238E27FC236}">
                  <a16:creationId xmlns:a16="http://schemas.microsoft.com/office/drawing/2014/main" id="{295D76C4-4D37-C741-97C5-B1B1658AA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02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0" name="流程图: 终止 138">
              <a:extLst>
                <a:ext uri="{FF2B5EF4-FFF2-40B4-BE49-F238E27FC236}">
                  <a16:creationId xmlns:a16="http://schemas.microsoft.com/office/drawing/2014/main" id="{3E2EA983-23C2-3C43-AF65-6E28E645D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467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1" name="流程图: 终止 139">
              <a:extLst>
                <a:ext uri="{FF2B5EF4-FFF2-40B4-BE49-F238E27FC236}">
                  <a16:creationId xmlns:a16="http://schemas.microsoft.com/office/drawing/2014/main" id="{059F9BE0-E286-2B4D-A75C-B3EEEFF38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15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2" name="流程图: 终止 140">
              <a:extLst>
                <a:ext uri="{FF2B5EF4-FFF2-40B4-BE49-F238E27FC236}">
                  <a16:creationId xmlns:a16="http://schemas.microsoft.com/office/drawing/2014/main" id="{FE1DC01E-48D7-9544-A964-F3ABF7514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934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53" name="椭圆 60">
            <a:extLst>
              <a:ext uri="{FF2B5EF4-FFF2-40B4-BE49-F238E27FC236}">
                <a16:creationId xmlns:a16="http://schemas.microsoft.com/office/drawing/2014/main" id="{38226F0C-954A-B142-BFA8-F57FF77A6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8482" y="1475657"/>
            <a:ext cx="903067" cy="878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63EBEBC-2F8F-FC4A-B525-06DE68CD6980}"/>
              </a:ext>
            </a:extLst>
          </p:cNvPr>
          <p:cNvSpPr txBox="1"/>
          <p:nvPr/>
        </p:nvSpPr>
        <p:spPr>
          <a:xfrm>
            <a:off x="10778457" y="1685821"/>
            <a:ext cx="437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endParaRPr kumimoji="1" lang="zh-CN" altLang="en-US" sz="32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F844561-780B-C144-BA1B-74EBF7F765B1}"/>
              </a:ext>
            </a:extLst>
          </p:cNvPr>
          <p:cNvSpPr txBox="1"/>
          <p:nvPr/>
        </p:nvSpPr>
        <p:spPr>
          <a:xfrm>
            <a:off x="8509045" y="1728045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View logs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2673289-B4F2-6F43-BE04-259739F0C36D}"/>
              </a:ext>
            </a:extLst>
          </p:cNvPr>
          <p:cNvSpPr/>
          <p:nvPr/>
        </p:nvSpPr>
        <p:spPr>
          <a:xfrm>
            <a:off x="8383019" y="2193975"/>
            <a:ext cx="5537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logs --tail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4" name="组合 59">
            <a:extLst>
              <a:ext uri="{FF2B5EF4-FFF2-40B4-BE49-F238E27FC236}">
                <a16:creationId xmlns:a16="http://schemas.microsoft.com/office/drawing/2014/main" id="{08DB71DB-5ACD-4341-BED0-6B614BDDA946}"/>
              </a:ext>
            </a:extLst>
          </p:cNvPr>
          <p:cNvGrpSpPr>
            <a:grpSpLocks/>
          </p:cNvGrpSpPr>
          <p:nvPr/>
        </p:nvGrpSpPr>
        <p:grpSpPr bwMode="auto">
          <a:xfrm>
            <a:off x="8684700" y="2834073"/>
            <a:ext cx="2749516" cy="477935"/>
            <a:chOff x="0" y="0"/>
            <a:chExt cx="3643957" cy="354757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5" name="流程图: 终止 136">
              <a:extLst>
                <a:ext uri="{FF2B5EF4-FFF2-40B4-BE49-F238E27FC236}">
                  <a16:creationId xmlns:a16="http://schemas.microsoft.com/office/drawing/2014/main" id="{5033693C-8FEB-0B42-B1C4-83A0C86D4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6" name="流程图: 终止 137">
              <a:extLst>
                <a:ext uri="{FF2B5EF4-FFF2-40B4-BE49-F238E27FC236}">
                  <a16:creationId xmlns:a16="http://schemas.microsoft.com/office/drawing/2014/main" id="{47583AC5-D269-A64C-84E4-4F32F85AC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02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7" name="流程图: 终止 138">
              <a:extLst>
                <a:ext uri="{FF2B5EF4-FFF2-40B4-BE49-F238E27FC236}">
                  <a16:creationId xmlns:a16="http://schemas.microsoft.com/office/drawing/2014/main" id="{81782250-4D8A-0849-B748-3C83E7AE8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467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8" name="流程图: 终止 139">
              <a:extLst>
                <a:ext uri="{FF2B5EF4-FFF2-40B4-BE49-F238E27FC236}">
                  <a16:creationId xmlns:a16="http://schemas.microsoft.com/office/drawing/2014/main" id="{EF57091B-3AD4-3D4F-8C99-4F48CC00F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15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9" name="流程图: 终止 140">
              <a:extLst>
                <a:ext uri="{FF2B5EF4-FFF2-40B4-BE49-F238E27FC236}">
                  <a16:creationId xmlns:a16="http://schemas.microsoft.com/office/drawing/2014/main" id="{6CBB92BB-D11F-CA46-8485-0FF49F73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934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70" name="椭圆 60">
            <a:extLst>
              <a:ext uri="{FF2B5EF4-FFF2-40B4-BE49-F238E27FC236}">
                <a16:creationId xmlns:a16="http://schemas.microsoft.com/office/drawing/2014/main" id="{C93ACE28-5CF5-EB4C-8461-589875F4A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728" y="2652493"/>
            <a:ext cx="849823" cy="856379"/>
          </a:xfrm>
          <a:prstGeom prst="ellipse">
            <a:avLst/>
          </a:prstGeom>
          <a:solidFill>
            <a:srgbClr val="FFE5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1902D96-AAC7-B04B-B9E4-F8AF8CA22897}"/>
              </a:ext>
            </a:extLst>
          </p:cNvPr>
          <p:cNvSpPr txBox="1"/>
          <p:nvPr/>
        </p:nvSpPr>
        <p:spPr>
          <a:xfrm>
            <a:off x="9055185" y="2870843"/>
            <a:ext cx="549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Provision add-ons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D2B3C8-7C55-7445-84FE-7BCD5AE9FBC1}"/>
              </a:ext>
            </a:extLst>
          </p:cNvPr>
          <p:cNvSpPr/>
          <p:nvPr/>
        </p:nvSpPr>
        <p:spPr>
          <a:xfrm>
            <a:off x="1257986" y="884216"/>
            <a:ext cx="10288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Heroku is a cloud platform as a service (PaaS) that is used as a web application deployment model. 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A0A988-5E66-F54B-97CE-1756330E8AA7}"/>
              </a:ext>
            </a:extLst>
          </p:cNvPr>
          <p:cNvSpPr/>
          <p:nvPr/>
        </p:nvSpPr>
        <p:spPr>
          <a:xfrm>
            <a:off x="8383019" y="3547711"/>
            <a:ext cx="341868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 the 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papertrail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logging add-on</a:t>
            </a:r>
          </a:p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addons:create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papertrail</a:t>
            </a:r>
            <a:endParaRPr lang="en" altLang="zh-CN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addons:open</a:t>
            </a:r>
            <a:r>
              <a:rPr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papertrail</a:t>
            </a:r>
            <a:endParaRPr lang="en" altLang="zh-Han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(open up a </a:t>
            </a:r>
            <a:r>
              <a:rPr lang="en-US" altLang="zh-Han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Papertrail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 console)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0296447-7055-8248-94C0-1EA9DA90A2F0}"/>
              </a:ext>
            </a:extLst>
          </p:cNvPr>
          <p:cNvSpPr txBox="1"/>
          <p:nvPr/>
        </p:nvSpPr>
        <p:spPr>
          <a:xfrm>
            <a:off x="8505449" y="2872912"/>
            <a:ext cx="437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endParaRPr kumimoji="1"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7" name="组合 59">
            <a:extLst>
              <a:ext uri="{FF2B5EF4-FFF2-40B4-BE49-F238E27FC236}">
                <a16:creationId xmlns:a16="http://schemas.microsoft.com/office/drawing/2014/main" id="{CED1ED4B-618C-564E-91E3-704A0E13D6D6}"/>
              </a:ext>
            </a:extLst>
          </p:cNvPr>
          <p:cNvGrpSpPr>
            <a:grpSpLocks/>
          </p:cNvGrpSpPr>
          <p:nvPr/>
        </p:nvGrpSpPr>
        <p:grpSpPr bwMode="auto">
          <a:xfrm>
            <a:off x="8313063" y="5199186"/>
            <a:ext cx="2886878" cy="436607"/>
            <a:chOff x="0" y="0"/>
            <a:chExt cx="3643957" cy="354757"/>
          </a:xfrm>
          <a:solidFill>
            <a:srgbClr val="7030A0"/>
          </a:solidFill>
        </p:grpSpPr>
        <p:sp>
          <p:nvSpPr>
            <p:cNvPr id="78" name="流程图: 终止 136">
              <a:extLst>
                <a:ext uri="{FF2B5EF4-FFF2-40B4-BE49-F238E27FC236}">
                  <a16:creationId xmlns:a16="http://schemas.microsoft.com/office/drawing/2014/main" id="{AD2510F0-0737-A94D-8890-0175625C1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9" name="流程图: 终止 137">
              <a:extLst>
                <a:ext uri="{FF2B5EF4-FFF2-40B4-BE49-F238E27FC236}">
                  <a16:creationId xmlns:a16="http://schemas.microsoft.com/office/drawing/2014/main" id="{AED64554-49EB-1F4B-8C17-F3E5447F2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02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0" name="流程图: 终止 138">
              <a:extLst>
                <a:ext uri="{FF2B5EF4-FFF2-40B4-BE49-F238E27FC236}">
                  <a16:creationId xmlns:a16="http://schemas.microsoft.com/office/drawing/2014/main" id="{3FBCD2FD-0569-304A-97D1-BCB841E28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467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1" name="流程图: 终止 139">
              <a:extLst>
                <a:ext uri="{FF2B5EF4-FFF2-40B4-BE49-F238E27FC236}">
                  <a16:creationId xmlns:a16="http://schemas.microsoft.com/office/drawing/2014/main" id="{4F3F702C-1235-7946-8AE0-9FE8B2668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15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2" name="流程图: 终止 140">
              <a:extLst>
                <a:ext uri="{FF2B5EF4-FFF2-40B4-BE49-F238E27FC236}">
                  <a16:creationId xmlns:a16="http://schemas.microsoft.com/office/drawing/2014/main" id="{0CD77040-EA45-B344-A824-B9F5309C8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934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83" name="椭圆 60">
            <a:extLst>
              <a:ext uri="{FF2B5EF4-FFF2-40B4-BE49-F238E27FC236}">
                <a16:creationId xmlns:a16="http://schemas.microsoft.com/office/drawing/2014/main" id="{16F70729-A49A-8B45-BB80-CDD55DF2E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4129" y="4980826"/>
            <a:ext cx="903067" cy="878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06F6ABC-A027-7F4C-A1A6-FE2DC298FD71}"/>
              </a:ext>
            </a:extLst>
          </p:cNvPr>
          <p:cNvSpPr txBox="1"/>
          <p:nvPr/>
        </p:nvSpPr>
        <p:spPr>
          <a:xfrm>
            <a:off x="10774104" y="5190990"/>
            <a:ext cx="437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endParaRPr kumimoji="1" lang="zh-CN" altLang="en-US" sz="32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8715181-3182-FE4D-AB2C-1F059AD47746}"/>
              </a:ext>
            </a:extLst>
          </p:cNvPr>
          <p:cNvSpPr txBox="1"/>
          <p:nvPr/>
        </p:nvSpPr>
        <p:spPr>
          <a:xfrm>
            <a:off x="8506506" y="5222336"/>
            <a:ext cx="549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Scale</a:t>
            </a:r>
            <a:r>
              <a:rPr lang="zh-Hans" altLang="en-U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Hans" altLang="en-U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endParaRPr lang="en" altLang="zh-CN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CABA70E-626F-8041-82B6-BB35D7F61205}"/>
              </a:ext>
            </a:extLst>
          </p:cNvPr>
          <p:cNvSpPr/>
          <p:nvPr/>
        </p:nvSpPr>
        <p:spPr>
          <a:xfrm>
            <a:off x="8383019" y="5800815"/>
            <a:ext cx="55371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ps:scale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web=</a:t>
            </a:r>
            <a:r>
              <a:rPr lang="en-US" altLang="zh-Hans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endParaRPr lang="en" altLang="zh-CN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5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9" grpId="0"/>
      <p:bldP spid="10" grpId="0"/>
      <p:bldP spid="38" grpId="0" animBg="1"/>
      <p:bldP spid="39" grpId="0"/>
      <p:bldP spid="40" grpId="0"/>
      <p:bldP spid="11" grpId="0"/>
      <p:bldP spid="12" grpId="0"/>
      <p:bldP spid="14" grpId="0"/>
      <p:bldP spid="46" grpId="0"/>
      <p:bldP spid="53" grpId="0" animBg="1"/>
      <p:bldP spid="54" grpId="0"/>
      <p:bldP spid="55" grpId="0"/>
      <p:bldP spid="56" grpId="0"/>
      <p:bldP spid="70" grpId="0" animBg="1"/>
      <p:bldP spid="72" grpId="0"/>
      <p:bldP spid="18" grpId="0"/>
      <p:bldP spid="76" grpId="0"/>
      <p:bldP spid="83" grpId="0" animBg="1"/>
      <p:bldP spid="84" grpId="0"/>
      <p:bldP spid="85" grpId="0"/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35782" y="20243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五边形 44">
            <a:extLst>
              <a:ext uri="{FF2B5EF4-FFF2-40B4-BE49-F238E27FC236}">
                <a16:creationId xmlns:a16="http://schemas.microsoft.com/office/drawing/2014/main" id="{767F1DCD-1A48-684E-8BBE-5F968C3D67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4117A0-03D1-F248-BE21-4CBC3C5FAF46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1CFD87-086A-9749-98AC-939474BC7EFD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Rectangle 42">
            <a:extLst>
              <a:ext uri="{FF2B5EF4-FFF2-40B4-BE49-F238E27FC236}">
                <a16:creationId xmlns:a16="http://schemas.microsoft.com/office/drawing/2014/main" id="{E3163416-CD0D-954C-8B33-1DE4A6A1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1476327"/>
            <a:ext cx="10261600" cy="49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tIns="0" bIns="0"/>
          <a:lstStyle/>
          <a:p>
            <a:pPr marL="457200" indent="-457200" algn="just">
              <a:buFontTx/>
              <a:buChar char="-"/>
            </a:pP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Also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former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homework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CD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environment</a:t>
            </a:r>
          </a:p>
          <a:p>
            <a:pPr algn="just"/>
            <a:endParaRPr lang="zh-CN" altLang="en-US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A14DF0-E420-5249-A887-B5421D542832}"/>
              </a:ext>
            </a:extLst>
          </p:cNvPr>
          <p:cNvSpPr/>
          <p:nvPr/>
        </p:nvSpPr>
        <p:spPr>
          <a:xfrm>
            <a:off x="909839" y="2133819"/>
            <a:ext cx="5537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login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(use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login)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52E793-1745-4243-A5C0-E0AA913E32F9}"/>
              </a:ext>
            </a:extLst>
          </p:cNvPr>
          <p:cNvSpPr/>
          <p:nvPr/>
        </p:nvSpPr>
        <p:spPr>
          <a:xfrm>
            <a:off x="735049" y="2514726"/>
            <a:ext cx="5074271" cy="562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wordladder_restful_security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(my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project)</a:t>
            </a:r>
            <a:endParaRPr lang="en" altLang="zh-Hans" sz="14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kumimoji="1" lang="zh-CN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384F73D-4D4B-E64F-8713-5E3861437289}"/>
              </a:ext>
            </a:extLst>
          </p:cNvPr>
          <p:cNvSpPr/>
          <p:nvPr/>
        </p:nvSpPr>
        <p:spPr>
          <a:xfrm>
            <a:off x="909839" y="2804242"/>
            <a:ext cx="71369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wordladder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-security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(create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named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wordladder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-security)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Hans" sz="14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6BCD41-26AF-8046-91CF-4A05A9840013}"/>
              </a:ext>
            </a:extLst>
          </p:cNvPr>
          <p:cNvSpPr/>
          <p:nvPr/>
        </p:nvSpPr>
        <p:spPr>
          <a:xfrm>
            <a:off x="909839" y="3132611"/>
            <a:ext cx="2518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push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master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660064-92DC-3B4F-8894-6A298B1E8113}"/>
              </a:ext>
            </a:extLst>
          </p:cNvPr>
          <p:cNvSpPr/>
          <p:nvPr/>
        </p:nvSpPr>
        <p:spPr>
          <a:xfrm>
            <a:off x="909839" y="3471330"/>
            <a:ext cx="2542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ps:scale</a:t>
            </a:r>
            <a:r>
              <a:rPr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web=1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0D1556-8E70-0446-AD82-6ECF199ECF52}"/>
              </a:ext>
            </a:extLst>
          </p:cNvPr>
          <p:cNvSpPr/>
          <p:nvPr/>
        </p:nvSpPr>
        <p:spPr>
          <a:xfrm>
            <a:off x="909839" y="3823040"/>
            <a:ext cx="1599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/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F6A4751D-89D2-4F4D-8EDE-FFE94DC52A88}"/>
              </a:ext>
            </a:extLst>
          </p:cNvPr>
          <p:cNvSpPr/>
          <p:nvPr/>
        </p:nvSpPr>
        <p:spPr>
          <a:xfrm>
            <a:off x="735049" y="2133818"/>
            <a:ext cx="174790" cy="2058553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D6D752-FC5B-7F4E-866C-168ED855B2FE}"/>
              </a:ext>
            </a:extLst>
          </p:cNvPr>
          <p:cNvSpPr txBox="1"/>
          <p:nvPr/>
        </p:nvSpPr>
        <p:spPr>
          <a:xfrm>
            <a:off x="909839" y="4388613"/>
            <a:ext cx="857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N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ow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we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can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access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the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basic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web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pages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that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are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not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related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to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database</a:t>
            </a:r>
            <a:endParaRPr kumimoji="1" lang="zh-CN" altLang="en-US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4123A1-864A-3640-A0EB-04A33A420B12}"/>
              </a:ext>
            </a:extLst>
          </p:cNvPr>
          <p:cNvSpPr txBox="1"/>
          <p:nvPr/>
        </p:nvSpPr>
        <p:spPr>
          <a:xfrm>
            <a:off x="909839" y="4924068"/>
            <a:ext cx="805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ut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our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info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used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authorization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stored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 err="1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database</a:t>
            </a:r>
            <a:endParaRPr kumimoji="1" lang="zh-CN" altLang="en-US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C958F0-2DAD-C242-A7FC-52855822A49F}"/>
              </a:ext>
            </a:extLst>
          </p:cNvPr>
          <p:cNvSpPr txBox="1"/>
          <p:nvPr/>
        </p:nvSpPr>
        <p:spPr>
          <a:xfrm>
            <a:off x="909839" y="5459523"/>
            <a:ext cx="586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need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move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forward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our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database</a:t>
            </a:r>
            <a:endParaRPr kumimoji="1" lang="zh-CN" altLang="en-US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21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" grpId="0"/>
      <p:bldP spid="4" grpId="0"/>
      <p:bldP spid="5" grpId="0" animBg="1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35782" y="20243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五边形 44">
            <a:extLst>
              <a:ext uri="{FF2B5EF4-FFF2-40B4-BE49-F238E27FC236}">
                <a16:creationId xmlns:a16="http://schemas.microsoft.com/office/drawing/2014/main" id="{767F1DCD-1A48-684E-8BBE-5F968C3D67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4117A0-03D1-F248-BE21-4CBC3C5FAF46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1CFD87-086A-9749-98AC-939474BC7EFD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F6A4751D-89D2-4F4D-8EDE-FFE94DC52A88}"/>
              </a:ext>
            </a:extLst>
          </p:cNvPr>
          <p:cNvSpPr/>
          <p:nvPr/>
        </p:nvSpPr>
        <p:spPr>
          <a:xfrm>
            <a:off x="555585" y="1497211"/>
            <a:ext cx="342679" cy="4845716"/>
          </a:xfrm>
          <a:prstGeom prst="downArrow">
            <a:avLst>
              <a:gd name="adj1" fmla="val 50000"/>
              <a:gd name="adj2" fmla="val 8715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54D415-0D8E-7040-906F-BD52D939F622}"/>
              </a:ext>
            </a:extLst>
          </p:cNvPr>
          <p:cNvSpPr/>
          <p:nvPr/>
        </p:nvSpPr>
        <p:spPr>
          <a:xfrm>
            <a:off x="898264" y="1497210"/>
            <a:ext cx="6110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addons:create</a:t>
            </a:r>
            <a:r>
              <a:rPr lang="e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papertrail</a:t>
            </a:r>
            <a:r>
              <a:rPr lang="zh-Han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(logging add-on)</a:t>
            </a:r>
            <a:endParaRPr lang="en" altLang="zh-CN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BE7175-6C33-E746-AB4E-FA6C14184C20}"/>
              </a:ext>
            </a:extLst>
          </p:cNvPr>
          <p:cNvSpPr/>
          <p:nvPr/>
        </p:nvSpPr>
        <p:spPr>
          <a:xfrm>
            <a:off x="898264" y="2148222"/>
            <a:ext cx="8209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addons:create</a:t>
            </a:r>
            <a:r>
              <a:rPr lang="e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cleardb:ignite</a:t>
            </a:r>
            <a:r>
              <a:rPr lang="zh-Han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(we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cleardb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357E37-D786-9A4D-A41F-50CA84CD8E2D}"/>
              </a:ext>
            </a:extLst>
          </p:cNvPr>
          <p:cNvSpPr/>
          <p:nvPr/>
        </p:nvSpPr>
        <p:spPr>
          <a:xfrm>
            <a:off x="898264" y="4645990"/>
            <a:ext cx="10458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config | grep CLEARDB_DATABASE_URL</a:t>
            </a:r>
            <a:r>
              <a:rPr lang="zh-Han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your new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ClearDB</a:t>
            </a:r>
            <a:r>
              <a:rPr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database URL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4B36217-EB60-894F-A4C1-8D6B828D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63" y="5256851"/>
            <a:ext cx="7188200" cy="6731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7F1A0EE-378D-984F-B76E-4E1B7B412D62}"/>
              </a:ext>
            </a:extLst>
          </p:cNvPr>
          <p:cNvSpPr txBox="1"/>
          <p:nvPr/>
        </p:nvSpPr>
        <p:spPr>
          <a:xfrm>
            <a:off x="1096660" y="6067715"/>
            <a:ext cx="741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LEARDB_DATABASE_URL: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kumimoji="1"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://</a:t>
            </a:r>
            <a:r>
              <a:rPr kumimoji="1" lang="en" altLang="zh-Han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kumimoji="1"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1" lang="en" altLang="zh-Han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  <a:r>
              <a:rPr kumimoji="1"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kumimoji="1" lang="en" altLang="zh-Han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  <a:r>
              <a:rPr kumimoji="1" lang="en" altLang="zh-Han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en-US" altLang="zh-Han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kumimoji="1"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1" lang="en" altLang="zh-Han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kumimoji="1" lang="en-US" altLang="zh-Han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kumimoji="1" lang="zh-CN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3368A34-E4F5-894F-A3F6-1EB11E0B1E9B}"/>
              </a:ext>
            </a:extLst>
          </p:cNvPr>
          <p:cNvSpPr/>
          <p:nvPr/>
        </p:nvSpPr>
        <p:spPr>
          <a:xfrm>
            <a:off x="898264" y="2810559"/>
            <a:ext cx="4034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addons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(view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addons)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8DE95C3F-EA14-5E46-B990-E3545EF99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63" y="3294199"/>
            <a:ext cx="57023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4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7" grpId="0"/>
      <p:bldP spid="3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651</Words>
  <Application>Microsoft Macintosh PowerPoint</Application>
  <PresentationFormat>宽屏</PresentationFormat>
  <Paragraphs>139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宋体</vt:lpstr>
      <vt:lpstr>微软雅黑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/>
  <cp:revision>29</cp:revision>
  <dcterms:created xsi:type="dcterms:W3CDTF">2018-05-17T11:20:34Z</dcterms:created>
  <dcterms:modified xsi:type="dcterms:W3CDTF">2018-05-18T09:16:18Z</dcterms:modified>
</cp:coreProperties>
</file>