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8" r:id="rId3"/>
    <p:sldId id="28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08" r:id="rId15"/>
    <p:sldId id="310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DF0F-39BC-2146-94BF-656A9CA6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E3CBA-9804-E344-8E4E-D23C0814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A4384-FABF-6647-BFAF-4BAD4C6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B82E2-0C33-CA46-BBC3-03C5473C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F9460A-060F-9344-AD72-9DD67C85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8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7717-7142-7C42-854F-66C4DABF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F894E38-0B52-5E44-8B1C-A0AF01CC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38352-D99D-1B45-8E5D-FA9AD272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907B0-CA9F-B048-9427-CA83E3F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048557B-E21B-EA43-8802-B1F98B64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6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0D0A6-C53A-4141-9471-5ECD6890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1664CDD-164B-E343-B20D-F76B81B4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9059-A4E4-7542-BAE3-CC53E34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5C76-FA91-0647-8DD1-DB8F90E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BAA3EB-4AE2-334C-9126-75B84CE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82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E5B4-ABEF-B549-BBB1-043CB1D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C9B43-A0AA-E14D-9868-15F1DD38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365A6E4-9AC8-0B48-93D6-007C78494B13}" type="datetime1">
              <a:rPr lang="zh-CN" altLang="en-US"/>
              <a:pPr/>
              <a:t>2018/5/17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CA172-1162-4746-B899-1143F2C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5B5FF99-BECB-4946-9D5D-E001F28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62D8F07-66B1-C046-9C91-32643663A2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9A3C6-A395-1844-8479-2235012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3A0A-31C8-584F-9AAF-7F79AFB1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F7E42-7963-9A4D-9CDB-AA589CA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A48C2-0FA1-F846-B30B-6F2E2E2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E014B9C-CA46-CB4E-AC02-C7D9CCCF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9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5975-9203-5A46-821D-A304ECCC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1CDA7-1D11-FE47-903B-55812D0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833E4-3107-714C-A890-BBB4FB6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7D6F6-5988-8E48-9961-A66FBF68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20069FA-B980-2F45-9770-BE6AA3B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7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011E-3963-B741-9B74-DD42056D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20C2B-9D24-BB4B-AF27-87CB859D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7C51-A5C8-9745-A874-02E8A5A0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AA27-086D-8342-A6B0-9A57EE37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BC533-9FDC-C24B-9AF0-2CB7186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0276EEA-72FE-7041-8B13-E55F09EE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54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CC08-E8D6-A749-B1BB-BD23CA3B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570FE-86B5-924B-AF22-14E2CFF9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06C01-B1DC-0347-AFE4-3DCCC7D4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286A9-E6CA-3946-BA5D-00725ACD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68826-16D2-9149-85A6-6E7BE7EA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40CFB-92EE-B544-9C05-233B5BC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606E4-25F2-2046-9310-B5D42A2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E57B8CD4-F544-A748-81A5-9722DB19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CB7C-045F-D347-9CF7-6AEC239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26722-99FC-5047-94F5-803F010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5F19-4EB8-D348-8F32-3392B09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9C33116-EA27-5F4D-9A22-62708BF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B0EEE-5799-3242-91F9-C6CEDB3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4CE2E-92F2-C848-9907-BF1A8BAF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FBD2B0-EDA6-654D-AB1C-F70E1D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6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6F52-6116-3541-A100-33CBF5E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78407-DA5B-324C-BF16-0AF0F9C2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60055-BB81-D74F-B1CD-99B64DD1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14923-7C72-714D-BDDB-0E5EF7E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681D1-2696-AB44-925B-2698C8A9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2E2E6E0-4381-A944-BC2E-BE76576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9E5B7-4454-C94E-8F9C-A2796743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8E4D4E-6172-2A44-B32D-303CA59B6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3DEE0-C8B7-C846-9354-4C37CC29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0B0F-64E6-B84B-9D47-4841B6B5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D503C-1108-6749-947E-4071345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FA5B4D-E149-8F47-ADDE-2D5FA8D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0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2315C-6C1F-BD4A-81B9-3666D20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A0C22-5A29-F74A-82AF-C7F62E08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AB2E5-4A3C-BD4A-8671-A9101A248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052A-26B4-EA47-A54F-A872F6359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CAF27F9-9FDE-F34C-8238-6C59D240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8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travis-c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myuaggie/wordladder_restful_security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55">
            <a:extLst>
              <a:ext uri="{FF2B5EF4-FFF2-40B4-BE49-F238E27FC236}">
                <a16:creationId xmlns:a16="http://schemas.microsoft.com/office/drawing/2014/main" id="{0422E4C6-2EF8-2A41-BEA7-FFE5E104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7" y="3779837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en-US" altLang="zh-Hans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I/CD</a:t>
            </a:r>
            <a:endParaRPr lang="zh-CN" altLang="en-US" sz="6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文本框 56">
            <a:extLst>
              <a:ext uri="{FF2B5EF4-FFF2-40B4-BE49-F238E27FC236}">
                <a16:creationId xmlns:a16="http://schemas.microsoft.com/office/drawing/2014/main" id="{753CC23E-CE6D-474F-9FF4-C57342D3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09" y="4795837"/>
            <a:ext cx="692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Members: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Mengyao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Wang(516030910177)</a:t>
            </a:r>
          </a:p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Shan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Li(516030910175)</a:t>
            </a:r>
          </a:p>
        </p:txBody>
      </p:sp>
      <p:sp>
        <p:nvSpPr>
          <p:cNvPr id="3076" name="同心圆 61">
            <a:extLst>
              <a:ext uri="{FF2B5EF4-FFF2-40B4-BE49-F238E27FC236}">
                <a16:creationId xmlns:a16="http://schemas.microsoft.com/office/drawing/2014/main" id="{14A2C9D1-1349-664B-9559-D4ADBEAC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528763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椭圆 62">
            <a:extLst>
              <a:ext uri="{FF2B5EF4-FFF2-40B4-BE49-F238E27FC236}">
                <a16:creationId xmlns:a16="http://schemas.microsoft.com/office/drawing/2014/main" id="{0F528509-995D-A54B-88FA-C82F426D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46288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椭圆 63">
            <a:extLst>
              <a:ext uri="{FF2B5EF4-FFF2-40B4-BE49-F238E27FC236}">
                <a16:creationId xmlns:a16="http://schemas.microsoft.com/office/drawing/2014/main" id="{07E580E2-8FAB-AB40-8F38-5088A0D2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230438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64">
            <a:extLst>
              <a:ext uri="{FF2B5EF4-FFF2-40B4-BE49-F238E27FC236}">
                <a16:creationId xmlns:a16="http://schemas.microsoft.com/office/drawing/2014/main" id="{9200C15D-4952-4148-BE8E-317B454BA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478088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椭圆 65">
            <a:extLst>
              <a:ext uri="{FF2B5EF4-FFF2-40B4-BE49-F238E27FC236}">
                <a16:creationId xmlns:a16="http://schemas.microsoft.com/office/drawing/2014/main" id="{02E8E778-8B07-2E49-AF26-C4C56C13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11425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同心圆 66">
            <a:extLst>
              <a:ext uri="{FF2B5EF4-FFF2-40B4-BE49-F238E27FC236}">
                <a16:creationId xmlns:a16="http://schemas.microsoft.com/office/drawing/2014/main" id="{E930E423-91B1-9440-9037-5B465D5E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563688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椭圆 67">
            <a:extLst>
              <a:ext uri="{FF2B5EF4-FFF2-40B4-BE49-F238E27FC236}">
                <a16:creationId xmlns:a16="http://schemas.microsoft.com/office/drawing/2014/main" id="{B4FC68DD-05F8-744A-91C4-E4BC5C7B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079625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椭圆 68">
            <a:extLst>
              <a:ext uri="{FF2B5EF4-FFF2-40B4-BE49-F238E27FC236}">
                <a16:creationId xmlns:a16="http://schemas.microsoft.com/office/drawing/2014/main" id="{6B2666C4-67A3-6A4D-95BD-894EB6C9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263775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椭圆 69">
            <a:extLst>
              <a:ext uri="{FF2B5EF4-FFF2-40B4-BE49-F238E27FC236}">
                <a16:creationId xmlns:a16="http://schemas.microsoft.com/office/drawing/2014/main" id="{695C33BA-B046-9241-83B6-5EF790A2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511425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椭圆 70">
            <a:extLst>
              <a:ext uri="{FF2B5EF4-FFF2-40B4-BE49-F238E27FC236}">
                <a16:creationId xmlns:a16="http://schemas.microsoft.com/office/drawing/2014/main" id="{6B15338B-000E-AF4C-9949-95744198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544763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等腰三角形 87">
            <a:extLst>
              <a:ext uri="{FF2B5EF4-FFF2-40B4-BE49-F238E27FC236}">
                <a16:creationId xmlns:a16="http://schemas.microsoft.com/office/drawing/2014/main" id="{DD844F8C-4651-784F-A2D4-38E40AAE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88">
            <a:extLst>
              <a:ext uri="{FF2B5EF4-FFF2-40B4-BE49-F238E27FC236}">
                <a16:creationId xmlns:a16="http://schemas.microsoft.com/office/drawing/2014/main" id="{B19A6EB6-A25B-AC44-B1BE-2085A7FA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89">
            <a:extLst>
              <a:ext uri="{FF2B5EF4-FFF2-40B4-BE49-F238E27FC236}">
                <a16:creationId xmlns:a16="http://schemas.microsoft.com/office/drawing/2014/main" id="{B821B947-61C5-D947-9585-7B23EBA9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90">
            <a:extLst>
              <a:ext uri="{FF2B5EF4-FFF2-40B4-BE49-F238E27FC236}">
                <a16:creationId xmlns:a16="http://schemas.microsoft.com/office/drawing/2014/main" id="{6EC38646-523F-5641-BC41-B0A500FD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91">
            <a:extLst>
              <a:ext uri="{FF2B5EF4-FFF2-40B4-BE49-F238E27FC236}">
                <a16:creationId xmlns:a16="http://schemas.microsoft.com/office/drawing/2014/main" id="{B0A24E87-D6AC-2140-8121-4C98A5D2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4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307689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6A8C77-2A2C-0A4A-9809-C439DA977632}"/>
              </a:ext>
            </a:extLst>
          </p:cNvPr>
          <p:cNvSpPr txBox="1"/>
          <p:nvPr/>
        </p:nvSpPr>
        <p:spPr>
          <a:xfrm>
            <a:off x="1222590" y="1244579"/>
            <a:ext cx="1106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onnect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cleardb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according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given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LEARDB_DATABASE_URL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with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MySQL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Workbench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F443ED-8119-EA4A-A31F-779B19E2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1718119"/>
            <a:ext cx="8216900" cy="2870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11CAE-7264-D84F-8507-479C1C867583}"/>
              </a:ext>
            </a:extLst>
          </p:cNvPr>
          <p:cNvSpPr txBox="1"/>
          <p:nvPr/>
        </p:nvSpPr>
        <p:spPr>
          <a:xfrm>
            <a:off x="1222590" y="481756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reate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table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insert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info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58DD77-AC0A-B443-B39A-3E450CC9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90" y="5288827"/>
            <a:ext cx="7277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2134" y="1220630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2B528-0E1A-2449-A8A0-F80CA86C93C3}"/>
              </a:ext>
            </a:extLst>
          </p:cNvPr>
          <p:cNvSpPr txBox="1"/>
          <p:nvPr/>
        </p:nvSpPr>
        <p:spPr>
          <a:xfrm>
            <a:off x="1141413" y="1220630"/>
            <a:ext cx="399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odify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DBConfig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31EE2B-9BB2-7E4E-BC8A-BDEFE0DA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89962"/>
            <a:ext cx="7302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70757"/>
            <a:ext cx="10567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now,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Hans" sz="3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A19BB-85CB-2D48-8C97-41FD7B2D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93875"/>
            <a:ext cx="11315700" cy="401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8D6FD9-FFD6-0B45-9BAD-292A8FA7BC92}"/>
              </a:ext>
            </a:extLst>
          </p:cNvPr>
          <p:cNvSpPr txBox="1"/>
          <p:nvPr/>
        </p:nvSpPr>
        <p:spPr>
          <a:xfrm>
            <a:off x="542925" y="5976195"/>
            <a:ext cx="695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still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handled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A48BC8-161C-5A4B-B624-CB4632E3DC8F}"/>
              </a:ext>
            </a:extLst>
          </p:cNvPr>
          <p:cNvSpPr txBox="1"/>
          <p:nvPr/>
        </p:nvSpPr>
        <p:spPr>
          <a:xfrm>
            <a:off x="8690513" y="3620048"/>
            <a:ext cx="313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92344-4D4E-9647-9131-FB3D4CD780A3}"/>
              </a:ext>
            </a:extLst>
          </p:cNvPr>
          <p:cNvSpPr/>
          <p:nvPr/>
        </p:nvSpPr>
        <p:spPr>
          <a:xfrm>
            <a:off x="8690513" y="289399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430745-E6B3-9A47-B8F7-2631A5B9C7EF}"/>
              </a:ext>
            </a:extLst>
          </p:cNvPr>
          <p:cNvSpPr/>
          <p:nvPr/>
        </p:nvSpPr>
        <p:spPr>
          <a:xfrm>
            <a:off x="8690513" y="3188469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9C4065-3314-3A46-9BA7-0451483EA43B}"/>
              </a:ext>
            </a:extLst>
          </p:cNvPr>
          <p:cNvSpPr txBox="1"/>
          <p:nvPr/>
        </p:nvSpPr>
        <p:spPr>
          <a:xfrm>
            <a:off x="1160463" y="868084"/>
            <a:ext cx="490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57B91-A438-424C-BE9B-33FF8F56A646}"/>
              </a:ext>
            </a:extLst>
          </p:cNvPr>
          <p:cNvSpPr txBox="1"/>
          <p:nvPr/>
        </p:nvSpPr>
        <p:spPr>
          <a:xfrm>
            <a:off x="1160463" y="1414787"/>
            <a:ext cx="7841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deployed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Heroku,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didn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  <a:endParaRPr kumimoji="1" lang="en-US" altLang="zh-Han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6AC8-CC7E-E349-8D49-F79957D646A2}"/>
              </a:ext>
            </a:extLst>
          </p:cNvPr>
          <p:cNvSpPr txBox="1"/>
          <p:nvPr/>
        </p:nvSpPr>
        <p:spPr>
          <a:xfrm>
            <a:off x="894813" y="1924010"/>
            <a:ext cx="372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546BB-2D9D-5D4B-B329-05C9D9EDBF94}"/>
              </a:ext>
            </a:extLst>
          </p:cNvPr>
          <p:cNvSpPr txBox="1"/>
          <p:nvPr/>
        </p:nvSpPr>
        <p:spPr>
          <a:xfrm>
            <a:off x="1222590" y="2531883"/>
            <a:ext cx="641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locally,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picked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an exploded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956C9-FE25-7E46-B58D-A5EE20C912C8}"/>
              </a:ext>
            </a:extLst>
          </p:cNvPr>
          <p:cNvSpPr/>
          <p:nvPr/>
        </p:nvSpPr>
        <p:spPr>
          <a:xfrm>
            <a:off x="1222590" y="3198635"/>
            <a:ext cx="615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Heroku, it is in the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1AA00A-DB99-A744-8B13-184D32187619}"/>
              </a:ext>
            </a:extLst>
          </p:cNvPr>
          <p:cNvSpPr txBox="1"/>
          <p:nvPr/>
        </p:nvSpPr>
        <p:spPr>
          <a:xfrm>
            <a:off x="894813" y="3922183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9B3D01-CEDC-4E47-A8E3-15F15598F68E}"/>
              </a:ext>
            </a:extLst>
          </p:cNvPr>
          <p:cNvSpPr txBox="1"/>
          <p:nvPr/>
        </p:nvSpPr>
        <p:spPr>
          <a:xfrm>
            <a:off x="1222590" y="4368301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1C7495-864F-9B44-A577-9EC7B859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4891521"/>
            <a:ext cx="7137400" cy="1739900"/>
          </a:xfrm>
          <a:prstGeom prst="rect">
            <a:avLst/>
          </a:prstGeom>
        </p:spPr>
      </p:pic>
      <p:sp>
        <p:nvSpPr>
          <p:cNvPr id="17" name="上箭头 16">
            <a:extLst>
              <a:ext uri="{FF2B5EF4-FFF2-40B4-BE49-F238E27FC236}">
                <a16:creationId xmlns:a16="http://schemas.microsoft.com/office/drawing/2014/main" id="{3DF95B15-529D-E642-9131-DF62297AE1FF}"/>
              </a:ext>
            </a:extLst>
          </p:cNvPr>
          <p:cNvSpPr/>
          <p:nvPr/>
        </p:nvSpPr>
        <p:spPr>
          <a:xfrm rot="3438711">
            <a:off x="7609430" y="3719941"/>
            <a:ext cx="496168" cy="810658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4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" grpId="0"/>
      <p:bldP spid="3" grpId="0"/>
      <p:bldP spid="4" grpId="0"/>
      <p:bldP spid="7" grpId="0"/>
      <p:bldP spid="21" grpId="0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057B1-E973-C34C-AD6D-6F4962F1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00961"/>
            <a:ext cx="675640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378C0-8A40-0648-B30A-03D132A7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2212961"/>
            <a:ext cx="3962400" cy="162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6CC8E3-7521-7243-A46B-94391B07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8" y="4146550"/>
            <a:ext cx="6502400" cy="27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4DF420-E744-2D48-9C75-90008EB9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8" y="4733939"/>
            <a:ext cx="488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Monitor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337792" y="4200195"/>
            <a:ext cx="58840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Vigil Monitoring Service</a:t>
            </a:r>
          </a:p>
          <a:p>
            <a:pPr marL="457200" indent="-457200" algn="just">
              <a:buFontTx/>
              <a:buChar char="-"/>
            </a:pPr>
            <a:endParaRPr lang="en-US" altLang="zh-Hans" sz="3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786B74-E740-E14E-AB54-D9506555DCE7}"/>
              </a:ext>
            </a:extLst>
          </p:cNvPr>
          <p:cNvSpPr/>
          <p:nvPr/>
        </p:nvSpPr>
        <p:spPr>
          <a:xfrm>
            <a:off x="711994" y="4841933"/>
            <a:ext cx="97376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vigil</a:t>
            </a:r>
          </a:p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addons:open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vigil</a:t>
            </a:r>
          </a:p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config:set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VIGIL_AUTO_ADD_DOMAINS=0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(disable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2FE588-CC99-9940-B500-A779BB2F057C}"/>
              </a:ext>
            </a:extLst>
          </p:cNvPr>
          <p:cNvSpPr/>
          <p:nvPr/>
        </p:nvSpPr>
        <p:spPr>
          <a:xfrm>
            <a:off x="337792" y="1143063"/>
            <a:ext cx="28712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logging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B70173-029E-C240-8122-921C3FADF762}"/>
              </a:ext>
            </a:extLst>
          </p:cNvPr>
          <p:cNvSpPr/>
          <p:nvPr/>
        </p:nvSpPr>
        <p:spPr>
          <a:xfrm>
            <a:off x="846589" y="1770108"/>
            <a:ext cx="15905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Hans" b="0" i="0" dirty="0"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ypes</a:t>
            </a:r>
            <a:endParaRPr lang="en" altLang="zh-CN" b="0" i="0" dirty="0"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en" altLang="zh-CN" b="0" i="0" dirty="0">
                <a:solidFill>
                  <a:srgbClr val="383E40"/>
                </a:solidFill>
                <a:effectLst/>
                <a:latin typeface="BentonSans"/>
              </a:rPr>
              <a:t>App logs </a:t>
            </a:r>
          </a:p>
          <a:p>
            <a:pPr marL="285750" indent="-285750">
              <a:buFontTx/>
              <a:buChar char="-"/>
            </a:pPr>
            <a:r>
              <a:rPr lang="en" altLang="zh-CN" b="0" i="0" dirty="0">
                <a:solidFill>
                  <a:srgbClr val="383E40"/>
                </a:solidFill>
                <a:effectLst/>
                <a:latin typeface="BentonSans"/>
              </a:rPr>
              <a:t>System logs</a:t>
            </a:r>
          </a:p>
          <a:p>
            <a:pPr marL="285750" indent="-285750">
              <a:buFontTx/>
              <a:buChar char="-"/>
            </a:pPr>
            <a:r>
              <a:rPr lang="en" altLang="zh-CN" b="0" i="0" dirty="0">
                <a:solidFill>
                  <a:srgbClr val="383E40"/>
                </a:solidFill>
                <a:effectLst/>
                <a:latin typeface="BentonSans"/>
              </a:rPr>
              <a:t>API logs</a:t>
            </a:r>
          </a:p>
          <a:p>
            <a:pPr marL="285750" indent="-285750">
              <a:buFontTx/>
              <a:buChar char="-"/>
            </a:pPr>
            <a:r>
              <a:rPr lang="en" altLang="zh-CN" b="0" i="0" dirty="0">
                <a:solidFill>
                  <a:srgbClr val="383E40"/>
                </a:solidFill>
                <a:effectLst/>
                <a:latin typeface="BentonSans"/>
              </a:rPr>
              <a:t>Add-on logs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C64FE1-2D7B-674D-8143-1399BE2E150E}"/>
              </a:ext>
            </a:extLst>
          </p:cNvPr>
          <p:cNvSpPr/>
          <p:nvPr/>
        </p:nvSpPr>
        <p:spPr>
          <a:xfrm>
            <a:off x="5032282" y="2174687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–tail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3F3953-805E-3141-BBFC-21AD90C30022}"/>
              </a:ext>
            </a:extLst>
          </p:cNvPr>
          <p:cNvSpPr txBox="1"/>
          <p:nvPr/>
        </p:nvSpPr>
        <p:spPr>
          <a:xfrm>
            <a:off x="5032282" y="1770108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iew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logs</a:t>
            </a:r>
            <a:r>
              <a:rPr lang="en" altLang="zh-CN" dirty="0"/>
              <a:t> 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50BFF-144E-DE4B-82F7-DFCC63CBC22B}"/>
              </a:ext>
            </a:extLst>
          </p:cNvPr>
          <p:cNvSpPr txBox="1"/>
          <p:nvPr/>
        </p:nvSpPr>
        <p:spPr>
          <a:xfrm>
            <a:off x="5032282" y="2925308"/>
            <a:ext cx="614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iltering</a:t>
            </a:r>
          </a:p>
          <a:p>
            <a:pPr marL="285750" indent="-285750">
              <a:buFontTx/>
              <a:buChar char="-"/>
            </a:pP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e.g.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$</a:t>
            </a:r>
            <a:r>
              <a:rPr kumimoji="1" lang="zh-Hans" altLang="en-US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heroku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logs --dyno router</a:t>
            </a:r>
            <a:endParaRPr kumimoji="1" lang="en-US" altLang="zh-Han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e.g.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$</a:t>
            </a:r>
            <a:r>
              <a:rPr kumimoji="1" lang="zh-Hans" altLang="en-US" dirty="0">
                <a:solidFill>
                  <a:srgbClr val="7030A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heroku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logs --source app</a:t>
            </a:r>
            <a:endParaRPr kumimoji="1" lang="en-US" altLang="zh-Han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2FCEE5-2A89-9E42-AC17-1B319BB6D397}"/>
              </a:ext>
            </a:extLst>
          </p:cNvPr>
          <p:cNvSpPr/>
          <p:nvPr/>
        </p:nvSpPr>
        <p:spPr>
          <a:xfrm>
            <a:off x="846589" y="3228778"/>
            <a:ext cx="3407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0" i="0" dirty="0"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 line format</a:t>
            </a:r>
            <a:r>
              <a:rPr lang="en" altLang="zh-CN" b="0" i="0" dirty="0">
                <a:solidFill>
                  <a:srgbClr val="606060"/>
                </a:solidFill>
                <a:effectLst/>
                <a:latin typeface="BentonSans"/>
              </a:rPr>
              <a:t> </a:t>
            </a:r>
          </a:p>
          <a:p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 source[dyno]: message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7" grpId="0"/>
      <p:bldP spid="19" grpId="0"/>
      <p:bldP spid="9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5">
            <a:extLst>
              <a:ext uri="{FF2B5EF4-FFF2-40B4-BE49-F238E27FC236}">
                <a16:creationId xmlns:a16="http://schemas.microsoft.com/office/drawing/2014/main" id="{C94F7CE3-251B-4E4F-AB6C-2D4A451A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068763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6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52" name="同心圆 61">
            <a:extLst>
              <a:ext uri="{FF2B5EF4-FFF2-40B4-BE49-F238E27FC236}">
                <a16:creationId xmlns:a16="http://schemas.microsoft.com/office/drawing/2014/main" id="{2AF49E05-4849-754C-A301-0A4DD482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528763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3" name="椭圆 62">
            <a:extLst>
              <a:ext uri="{FF2B5EF4-FFF2-40B4-BE49-F238E27FC236}">
                <a16:creationId xmlns:a16="http://schemas.microsoft.com/office/drawing/2014/main" id="{14439069-32AB-FF46-A62C-71DD055DB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46288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椭圆 63">
            <a:extLst>
              <a:ext uri="{FF2B5EF4-FFF2-40B4-BE49-F238E27FC236}">
                <a16:creationId xmlns:a16="http://schemas.microsoft.com/office/drawing/2014/main" id="{63FA2105-7AEB-AF44-B436-F02F2728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230438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5" name="椭圆 64">
            <a:extLst>
              <a:ext uri="{FF2B5EF4-FFF2-40B4-BE49-F238E27FC236}">
                <a16:creationId xmlns:a16="http://schemas.microsoft.com/office/drawing/2014/main" id="{145EB10D-9EF4-8340-AF59-8263CD44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478088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6" name="椭圆 65">
            <a:extLst>
              <a:ext uri="{FF2B5EF4-FFF2-40B4-BE49-F238E27FC236}">
                <a16:creationId xmlns:a16="http://schemas.microsoft.com/office/drawing/2014/main" id="{EB9CAF1E-009B-274B-8E16-85601186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11425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7" name="同心圆 66">
            <a:extLst>
              <a:ext uri="{FF2B5EF4-FFF2-40B4-BE49-F238E27FC236}">
                <a16:creationId xmlns:a16="http://schemas.microsoft.com/office/drawing/2014/main" id="{22455C4E-3E12-C94C-94DF-A2CE8C5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563688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8" name="椭圆 67">
            <a:extLst>
              <a:ext uri="{FF2B5EF4-FFF2-40B4-BE49-F238E27FC236}">
                <a16:creationId xmlns:a16="http://schemas.microsoft.com/office/drawing/2014/main" id="{71261F01-CCA6-5D40-953D-4A8ACA6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079625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9" name="椭圆 68">
            <a:extLst>
              <a:ext uri="{FF2B5EF4-FFF2-40B4-BE49-F238E27FC236}">
                <a16:creationId xmlns:a16="http://schemas.microsoft.com/office/drawing/2014/main" id="{8DC73EC1-7DE5-9545-926E-39B9DAF2A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263775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0" name="椭圆 69">
            <a:extLst>
              <a:ext uri="{FF2B5EF4-FFF2-40B4-BE49-F238E27FC236}">
                <a16:creationId xmlns:a16="http://schemas.microsoft.com/office/drawing/2014/main" id="{FB4EC8A6-6169-0F48-9D31-D5C2A460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511425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1" name="椭圆 70">
            <a:extLst>
              <a:ext uri="{FF2B5EF4-FFF2-40B4-BE49-F238E27FC236}">
                <a16:creationId xmlns:a16="http://schemas.microsoft.com/office/drawing/2014/main" id="{1EF7D57A-0416-7748-967E-52763883D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544763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2" name="等腰三角形 87">
            <a:extLst>
              <a:ext uri="{FF2B5EF4-FFF2-40B4-BE49-F238E27FC236}">
                <a16:creationId xmlns:a16="http://schemas.microsoft.com/office/drawing/2014/main" id="{354A66C5-CE94-6440-8610-E00739B7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3" name="等腰三角形 88">
            <a:extLst>
              <a:ext uri="{FF2B5EF4-FFF2-40B4-BE49-F238E27FC236}">
                <a16:creationId xmlns:a16="http://schemas.microsoft.com/office/drawing/2014/main" id="{A8976BF0-E756-1D4C-B184-62BC44A9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4" name="等腰三角形 89">
            <a:extLst>
              <a:ext uri="{FF2B5EF4-FFF2-40B4-BE49-F238E27FC236}">
                <a16:creationId xmlns:a16="http://schemas.microsoft.com/office/drawing/2014/main" id="{A30DB716-1BF0-E649-AC02-DB6CC072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5" name="等腰三角形 90">
            <a:extLst>
              <a:ext uri="{FF2B5EF4-FFF2-40B4-BE49-F238E27FC236}">
                <a16:creationId xmlns:a16="http://schemas.microsoft.com/office/drawing/2014/main" id="{20C09C67-846D-0748-A0A3-20315DE2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6" name="等腰三角形 91">
            <a:extLst>
              <a:ext uri="{FF2B5EF4-FFF2-40B4-BE49-F238E27FC236}">
                <a16:creationId xmlns:a16="http://schemas.microsoft.com/office/drawing/2014/main" id="{90762638-D200-1743-AAE6-004B8EE5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2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6318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2">
            <a:extLst>
              <a:ext uri="{FF2B5EF4-FFF2-40B4-BE49-F238E27FC236}">
                <a16:creationId xmlns:a16="http://schemas.microsoft.com/office/drawing/2014/main" id="{07A678D1-A43F-F646-930E-AB331B73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5" y="1060446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/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Travis CI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is a hosted, distributed </a:t>
            </a:r>
            <a:r>
              <a:rPr lang="en" altLang="zh-Hans" sz="2000" b="1" dirty="0">
                <a:solidFill>
                  <a:srgbClr val="C00000"/>
                </a:solidFill>
                <a:sym typeface="Arial" panose="020B0604020202020204" pitchFamily="34" charset="0"/>
              </a:rPr>
              <a:t>continuous integration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service used to build and test software projects hosted at</a:t>
            </a:r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 </a:t>
            </a:r>
            <a:r>
              <a:rPr lang="en" altLang="zh-Hans" sz="2000" b="1" dirty="0">
                <a:solidFill>
                  <a:srgbClr val="7030A0"/>
                </a:solidFill>
                <a:sym typeface="Arial" panose="020B0604020202020204" pitchFamily="34" charset="0"/>
              </a:rPr>
              <a:t>GitHub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.</a:t>
            </a:r>
            <a:r>
              <a:rPr lang="zh-Hans" altLang="en-US" sz="2000" dirty="0">
                <a:solidFill>
                  <a:srgbClr val="7F7F7F"/>
                </a:solidFill>
                <a:sym typeface="Arial" panose="020B0604020202020204" pitchFamily="34" charset="0"/>
              </a:rPr>
              <a:t> </a:t>
            </a:r>
            <a:endParaRPr lang="zh-CN" altLang="en-US" sz="2000" dirty="0"/>
          </a:p>
        </p:txBody>
      </p:sp>
      <p:sp>
        <p:nvSpPr>
          <p:cNvPr id="16392" name="任意多边形 41">
            <a:extLst>
              <a:ext uri="{FF2B5EF4-FFF2-40B4-BE49-F238E27FC236}">
                <a16:creationId xmlns:a16="http://schemas.microsoft.com/office/drawing/2014/main" id="{ADD12FB1-F4E0-BB44-B27F-23C138B3001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20800" y="2146300"/>
            <a:ext cx="2000250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3" name="任意多边形 42">
            <a:extLst>
              <a:ext uri="{FF2B5EF4-FFF2-40B4-BE49-F238E27FC236}">
                <a16:creationId xmlns:a16="http://schemas.microsoft.com/office/drawing/2014/main" id="{0547437F-3C2D-9044-B0B4-DA2BE7636E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097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4" name="任意多边形 47">
            <a:extLst>
              <a:ext uri="{FF2B5EF4-FFF2-40B4-BE49-F238E27FC236}">
                <a16:creationId xmlns:a16="http://schemas.microsoft.com/office/drawing/2014/main" id="{3389F653-22B5-9F46-AEB4-6CBE283CE11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61150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任意多边形 50">
            <a:extLst>
              <a:ext uri="{FF2B5EF4-FFF2-40B4-BE49-F238E27FC236}">
                <a16:creationId xmlns:a16="http://schemas.microsoft.com/office/drawing/2014/main" id="{AEA01380-4AF3-4548-AB6B-391EE086190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3132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BB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8" name="文本框 91">
            <a:extLst>
              <a:ext uri="{FF2B5EF4-FFF2-40B4-BE49-F238E27FC236}">
                <a16:creationId xmlns:a16="http://schemas.microsoft.com/office/drawing/2014/main" id="{11E7DAA7-BC16-A14D-9A73-C971C2D9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3" y="2251580"/>
            <a:ext cx="15054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GitHub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account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log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9" name="文本框 92">
            <a:extLst>
              <a:ext uri="{FF2B5EF4-FFF2-40B4-BE49-F238E27FC236}">
                <a16:creationId xmlns:a16="http://schemas.microsoft.com/office/drawing/2014/main" id="{8FE44C3A-6FFC-404D-8E62-D5F86975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581" y="2297880"/>
            <a:ext cx="19772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Activate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repository you want to build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0" name="文本框 93">
            <a:extLst>
              <a:ext uri="{FF2B5EF4-FFF2-40B4-BE49-F238E27FC236}">
                <a16:creationId xmlns:a16="http://schemas.microsoft.com/office/drawing/2014/main" id="{F61D23D9-9702-414C-8BC6-4C2B7601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2315547"/>
            <a:ext cx="22883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 .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travis.yml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 the repo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1" name="文本框 94">
            <a:extLst>
              <a:ext uri="{FF2B5EF4-FFF2-40B4-BE49-F238E27FC236}">
                <a16:creationId xmlns:a16="http://schemas.microsoft.com/office/drawing/2014/main" id="{6F80BCA3-8E32-0A44-BB3C-83B5247A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036" y="2251580"/>
            <a:ext cx="18941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push then</a:t>
            </a:r>
          </a:p>
          <a:p>
            <a:r>
              <a:rPr lang="en-US" altLang="zh-Han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Check the build status page to see if your build passes or fails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AC7168-43B6-6B48-BF30-8A028DA1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54F007-9AA9-CD47-BCD3-2F07CA79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59" y="4907098"/>
            <a:ext cx="2400300" cy="111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23A53-7FB9-8649-AFF4-19C6933AA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75" y="4984950"/>
            <a:ext cx="2048951" cy="11470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1320799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216275" y="371760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1" animBg="1"/>
      <p:bldP spid="16393" grpId="0" animBg="1"/>
      <p:bldP spid="16394" grpId="0" animBg="1"/>
      <p:bldP spid="16395" grpId="0" animBg="1"/>
      <p:bldP spid="16408" grpId="0"/>
      <p:bldP spid="16409" grpId="0"/>
      <p:bldP spid="16410" grpId="0"/>
      <p:bldP spid="16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37" y="349183"/>
            <a:ext cx="87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travis.yml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ttings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rogramming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marL="457200" indent="-457200" algn="just">
              <a:buFontTx/>
              <a:buChar char="-"/>
            </a:pPr>
            <a:r>
              <a:rPr lang="en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Databases</a:t>
            </a:r>
            <a:endParaRPr lang="en" altLang="zh-CN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Deployments</a:t>
            </a: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Lifecycle</a:t>
            </a:r>
            <a:endParaRPr lang="en" altLang="zh-CN" sz="3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07A5C5-D68B-1042-A382-2A8BEEFD5EDE}"/>
              </a:ext>
            </a:extLst>
          </p:cNvPr>
          <p:cNvSpPr/>
          <p:nvPr/>
        </p:nvSpPr>
        <p:spPr>
          <a:xfrm>
            <a:off x="1096660" y="35344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" altLang="zh-CN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install any dependencies required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run the build script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E7104D-0ED5-7B4B-A3DD-CA732C3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97" y="1088336"/>
            <a:ext cx="4775200" cy="5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7342D0-5A8D-D944-81A9-C3ECC8C60C16}"/>
              </a:ext>
            </a:extLst>
          </p:cNvPr>
          <p:cNvSpPr txBox="1"/>
          <p:nvPr/>
        </p:nvSpPr>
        <p:spPr>
          <a:xfrm>
            <a:off x="1096660" y="4863599"/>
            <a:ext cx="3635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Lifecycle: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eference: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kumimoji="1" lang="en" altLang="zh-Han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docs.travis-ci.com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2ED0D71-D75A-1A45-890D-C4ECF317F7E8}"/>
              </a:ext>
            </a:extLst>
          </p:cNvPr>
          <p:cNvSpPr/>
          <p:nvPr/>
        </p:nvSpPr>
        <p:spPr>
          <a:xfrm>
            <a:off x="5303737" y="5041948"/>
            <a:ext cx="879676" cy="3819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4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2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repo: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github.com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myuaggie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wordladder_restful_security</a:t>
            </a: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Programming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Han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travis.yml</a:t>
            </a:r>
            <a:endParaRPr lang="e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FB3640-DD52-3547-8BC8-46097949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48" y="3588391"/>
            <a:ext cx="2749075" cy="358575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82D36C-B2BC-B846-9FBC-6AF08BA2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35551"/>
              </p:ext>
            </p:extLst>
          </p:nvPr>
        </p:nvGraphicFramePr>
        <p:xfrm>
          <a:off x="7358566" y="3222631"/>
          <a:ext cx="4065647" cy="731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85434">
                  <a:extLst>
                    <a:ext uri="{9D8B030D-6E8A-4147-A177-3AD203B41FA5}">
                      <a16:colId xmlns:a16="http://schemas.microsoft.com/office/drawing/2014/main" val="551314070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404664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altLang="zh-C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752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099F9A-F58A-494E-99DB-4F8BFABF3991}"/>
              </a:ext>
            </a:extLst>
          </p:cNvPr>
          <p:cNvSpPr txBox="1"/>
          <p:nvPr/>
        </p:nvSpPr>
        <p:spPr>
          <a:xfrm>
            <a:off x="1096660" y="4375230"/>
            <a:ext cx="40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Maven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build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project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9740EDD1-B5BA-4948-86DB-461453E169D8}"/>
              </a:ext>
            </a:extLst>
          </p:cNvPr>
          <p:cNvCxnSpPr>
            <a:cxnSpLocks/>
          </p:cNvCxnSpPr>
          <p:nvPr/>
        </p:nvCxnSpPr>
        <p:spPr>
          <a:xfrm rot="5400000">
            <a:off x="6332929" y="3777856"/>
            <a:ext cx="1388959" cy="662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83A8F-E0EA-C24B-917B-9C4EE10B083E}"/>
              </a:ext>
            </a:extLst>
          </p:cNvPr>
          <p:cNvSpPr/>
          <p:nvPr/>
        </p:nvSpPr>
        <p:spPr>
          <a:xfrm>
            <a:off x="1096660" y="4803494"/>
            <a:ext cx="594074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DskipTests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Dmaven.javadoc.skip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-B -V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2BECDC-EFA2-CA43-B141-A845A33AD4B1}"/>
              </a:ext>
            </a:extLst>
          </p:cNvPr>
          <p:cNvSpPr/>
          <p:nvPr/>
        </p:nvSpPr>
        <p:spPr>
          <a:xfrm>
            <a:off x="1096660" y="5416424"/>
            <a:ext cx="1246560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5C24FBD5-412B-C946-A84D-690B0DA59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5408" y="3767677"/>
            <a:ext cx="4893158" cy="1833411"/>
          </a:xfrm>
          <a:prstGeom prst="bentConnector3">
            <a:avLst>
              <a:gd name="adj1" fmla="val 3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AF11C3-5902-CA4A-B27C-B031D685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1769592"/>
            <a:ext cx="11172624" cy="38234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697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100229"/>
            <a:ext cx="30226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History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88235-4788-3341-8E6E-B2881128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654227"/>
            <a:ext cx="11747500" cy="313690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AD646E66-5274-7842-B384-90F63AB90AD4}"/>
              </a:ext>
            </a:extLst>
          </p:cNvPr>
          <p:cNvSpPr/>
          <p:nvPr/>
        </p:nvSpPr>
        <p:spPr>
          <a:xfrm rot="2177573">
            <a:off x="5671597" y="4056092"/>
            <a:ext cx="366532" cy="8449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DE9A8-7C4B-DA43-8BF6-2C3E147E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1" y="4961579"/>
            <a:ext cx="3302000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61A0C2-A316-8A4B-B274-866A887A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51" y="6014351"/>
            <a:ext cx="154940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78E077-EE25-A84A-AF7B-7A52718EA958}"/>
              </a:ext>
            </a:extLst>
          </p:cNvPr>
          <p:cNvSpPr txBox="1"/>
          <p:nvPr/>
        </p:nvSpPr>
        <p:spPr>
          <a:xfrm>
            <a:off x="4401916" y="4924309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ry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include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repo</a:t>
            </a:r>
          </a:p>
          <a:p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Travis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wrapper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./</a:t>
            </a:r>
            <a:r>
              <a:rPr kumimoji="1" lang="en-US" altLang="zh-Hans" dirty="0" err="1"/>
              <a:t>mvnw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0FCAF-CEF3-3D49-A18E-98F10F9D0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751" y="5613273"/>
            <a:ext cx="7658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679419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308459" y="3851491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127157" y="317763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18A528-4782-C243-BB58-24D270490C2B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25854-917F-C641-9454-19EBE095ECC3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59">
            <a:extLst>
              <a:ext uri="{FF2B5EF4-FFF2-40B4-BE49-F238E27FC236}">
                <a16:creationId xmlns:a16="http://schemas.microsoft.com/office/drawing/2014/main" id="{7E622BA2-4EB8-B147-B4B6-9641DFF2249D}"/>
              </a:ext>
            </a:extLst>
          </p:cNvPr>
          <p:cNvGrpSpPr>
            <a:grpSpLocks/>
          </p:cNvGrpSpPr>
          <p:nvPr/>
        </p:nvGrpSpPr>
        <p:grpSpPr bwMode="auto">
          <a:xfrm>
            <a:off x="1038365" y="1694196"/>
            <a:ext cx="6017550" cy="591607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" name="流程图: 终止 136">
              <a:extLst>
                <a:ext uri="{FF2B5EF4-FFF2-40B4-BE49-F238E27FC236}">
                  <a16:creationId xmlns:a16="http://schemas.microsoft.com/office/drawing/2014/main" id="{B7437A60-BF8A-584B-9372-AA978587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流程图: 终止 137">
              <a:extLst>
                <a:ext uri="{FF2B5EF4-FFF2-40B4-BE49-F238E27FC236}">
                  <a16:creationId xmlns:a16="http://schemas.microsoft.com/office/drawing/2014/main" id="{285D4503-EBB8-1341-B4C3-CF22D507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流程图: 终止 138">
              <a:extLst>
                <a:ext uri="{FF2B5EF4-FFF2-40B4-BE49-F238E27FC236}">
                  <a16:creationId xmlns:a16="http://schemas.microsoft.com/office/drawing/2014/main" id="{E75EE4F0-C0B8-1D4C-A3BE-26812FE0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流程图: 终止 139">
              <a:extLst>
                <a:ext uri="{FF2B5EF4-FFF2-40B4-BE49-F238E27FC236}">
                  <a16:creationId xmlns:a16="http://schemas.microsoft.com/office/drawing/2014/main" id="{595208B2-F24B-AD49-84D6-FF78B87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流程图: 终止 140">
              <a:extLst>
                <a:ext uri="{FF2B5EF4-FFF2-40B4-BE49-F238E27FC236}">
                  <a16:creationId xmlns:a16="http://schemas.microsoft.com/office/drawing/2014/main" id="{B3A21EFC-515E-B741-997F-8003E178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7" name="椭圆 60">
            <a:extLst>
              <a:ext uri="{FF2B5EF4-FFF2-40B4-BE49-F238E27FC236}">
                <a16:creationId xmlns:a16="http://schemas.microsoft.com/office/drawing/2014/main" id="{8B2C585E-337D-2342-A12B-BE16C688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8" y="1385850"/>
            <a:ext cx="1155809" cy="1164725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703462-5DE2-CA46-B966-C79A45DF8210}"/>
              </a:ext>
            </a:extLst>
          </p:cNvPr>
          <p:cNvSpPr txBox="1"/>
          <p:nvPr/>
        </p:nvSpPr>
        <p:spPr>
          <a:xfrm>
            <a:off x="973499" y="165989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54204-1C2E-9942-BE78-CB4AAA9FDAE0}"/>
              </a:ext>
            </a:extLst>
          </p:cNvPr>
          <p:cNvSpPr txBox="1"/>
          <p:nvPr/>
        </p:nvSpPr>
        <p:spPr>
          <a:xfrm>
            <a:off x="1565758" y="1783546"/>
            <a:ext cx="54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the Heroku Command Line Interface (CLI)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1" name="组合 59">
            <a:extLst>
              <a:ext uri="{FF2B5EF4-FFF2-40B4-BE49-F238E27FC236}">
                <a16:creationId xmlns:a16="http://schemas.microsoft.com/office/drawing/2014/main" id="{B59EC74F-4104-384D-990D-5075890FD099}"/>
              </a:ext>
            </a:extLst>
          </p:cNvPr>
          <p:cNvGrpSpPr>
            <a:grpSpLocks/>
          </p:cNvGrpSpPr>
          <p:nvPr/>
        </p:nvGrpSpPr>
        <p:grpSpPr bwMode="auto">
          <a:xfrm>
            <a:off x="3665993" y="2661713"/>
            <a:ext cx="3285722" cy="591607"/>
            <a:chOff x="0" y="0"/>
            <a:chExt cx="3643957" cy="354757"/>
          </a:xfrm>
          <a:solidFill>
            <a:srgbClr val="7030A0"/>
          </a:solidFill>
        </p:grpSpPr>
        <p:sp>
          <p:nvSpPr>
            <p:cNvPr id="32" name="流程图: 终止 136">
              <a:extLst>
                <a:ext uri="{FF2B5EF4-FFF2-40B4-BE49-F238E27FC236}">
                  <a16:creationId xmlns:a16="http://schemas.microsoft.com/office/drawing/2014/main" id="{A59E5C99-9670-1F4A-B088-28056CAA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流程图: 终止 137">
              <a:extLst>
                <a:ext uri="{FF2B5EF4-FFF2-40B4-BE49-F238E27FC236}">
                  <a16:creationId xmlns:a16="http://schemas.microsoft.com/office/drawing/2014/main" id="{6CDB0A5D-E4D2-4C4B-A935-99B94158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流程图: 终止 138">
              <a:extLst>
                <a:ext uri="{FF2B5EF4-FFF2-40B4-BE49-F238E27FC236}">
                  <a16:creationId xmlns:a16="http://schemas.microsoft.com/office/drawing/2014/main" id="{EEAD1BE0-9F81-004B-AEB0-0CF70812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流程图: 终止 139">
              <a:extLst>
                <a:ext uri="{FF2B5EF4-FFF2-40B4-BE49-F238E27FC236}">
                  <a16:creationId xmlns:a16="http://schemas.microsoft.com/office/drawing/2014/main" id="{280B8D28-B1D9-C84A-A094-8E380826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流程图: 终止 140">
              <a:extLst>
                <a:ext uri="{FF2B5EF4-FFF2-40B4-BE49-F238E27FC236}">
                  <a16:creationId xmlns:a16="http://schemas.microsoft.com/office/drawing/2014/main" id="{BD1519BB-CA1E-A648-A5F4-03D15C8E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8" name="椭圆 60">
            <a:extLst>
              <a:ext uri="{FF2B5EF4-FFF2-40B4-BE49-F238E27FC236}">
                <a16:creationId xmlns:a16="http://schemas.microsoft.com/office/drawing/2014/main" id="{42228F9C-45F8-0B45-A598-4A6EF89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25" y="2375153"/>
            <a:ext cx="1155809" cy="11647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254BCE-2511-F24A-AE90-900A37F890DA}"/>
              </a:ext>
            </a:extLst>
          </p:cNvPr>
          <p:cNvSpPr txBox="1"/>
          <p:nvPr/>
        </p:nvSpPr>
        <p:spPr>
          <a:xfrm>
            <a:off x="6242357" y="2661713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2DF390-C852-3542-94A9-6D1C1E8F504F}"/>
              </a:ext>
            </a:extLst>
          </p:cNvPr>
          <p:cNvSpPr txBox="1"/>
          <p:nvPr/>
        </p:nvSpPr>
        <p:spPr>
          <a:xfrm>
            <a:off x="3949378" y="273178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eploy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A8A879-355C-B640-8BB9-D99AC688E5BF}"/>
              </a:ext>
            </a:extLst>
          </p:cNvPr>
          <p:cNvSpPr/>
          <p:nvPr/>
        </p:nvSpPr>
        <p:spPr>
          <a:xfrm>
            <a:off x="596763" y="354002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B75D0A-D68F-4348-933C-621E1BE9C9D8}"/>
              </a:ext>
            </a:extLst>
          </p:cNvPr>
          <p:cNvSpPr/>
          <p:nvPr/>
        </p:nvSpPr>
        <p:spPr>
          <a:xfrm>
            <a:off x="596763" y="4404601"/>
            <a:ext cx="565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appN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(optional)</a:t>
            </a:r>
            <a:r>
              <a:rPr lang="zh-Hans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app on Heroku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AB1642-0383-B746-A335-DC6A792FE409}"/>
              </a:ext>
            </a:extLst>
          </p:cNvPr>
          <p:cNvSpPr/>
          <p:nvPr/>
        </p:nvSpPr>
        <p:spPr>
          <a:xfrm>
            <a:off x="596763" y="4838537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9FF695-3132-BE4F-88E1-21E73EC3AC59}"/>
              </a:ext>
            </a:extLst>
          </p:cNvPr>
          <p:cNvSpPr/>
          <p:nvPr/>
        </p:nvSpPr>
        <p:spPr>
          <a:xfrm>
            <a:off x="596763" y="5253913"/>
            <a:ext cx="658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that at least one instance of the app is running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A406D0-DCA6-9C43-A615-278C5E4BF154}"/>
              </a:ext>
            </a:extLst>
          </p:cNvPr>
          <p:cNvSpPr/>
          <p:nvPr/>
        </p:nvSpPr>
        <p:spPr>
          <a:xfrm>
            <a:off x="596763" y="5711151"/>
            <a:ext cx="565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</a:t>
            </a:r>
            <a:r>
              <a:rPr lang="en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isit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app at the URL generated by its app name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组合 59">
            <a:extLst>
              <a:ext uri="{FF2B5EF4-FFF2-40B4-BE49-F238E27FC236}">
                <a16:creationId xmlns:a16="http://schemas.microsoft.com/office/drawing/2014/main" id="{907B9967-1DF0-CF41-9A56-1AA54F03D207}"/>
              </a:ext>
            </a:extLst>
          </p:cNvPr>
          <p:cNvGrpSpPr>
            <a:grpSpLocks/>
          </p:cNvGrpSpPr>
          <p:nvPr/>
        </p:nvGrpSpPr>
        <p:grpSpPr bwMode="auto">
          <a:xfrm>
            <a:off x="8317416" y="1694017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48" name="流程图: 终止 136">
              <a:extLst>
                <a:ext uri="{FF2B5EF4-FFF2-40B4-BE49-F238E27FC236}">
                  <a16:creationId xmlns:a16="http://schemas.microsoft.com/office/drawing/2014/main" id="{5A16A27D-BA1A-2C4E-91B3-0B8D15AB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流程图: 终止 137">
              <a:extLst>
                <a:ext uri="{FF2B5EF4-FFF2-40B4-BE49-F238E27FC236}">
                  <a16:creationId xmlns:a16="http://schemas.microsoft.com/office/drawing/2014/main" id="{295D76C4-4D37-C741-97C5-B1B1658A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流程图: 终止 138">
              <a:extLst>
                <a:ext uri="{FF2B5EF4-FFF2-40B4-BE49-F238E27FC236}">
                  <a16:creationId xmlns:a16="http://schemas.microsoft.com/office/drawing/2014/main" id="{3E2EA983-23C2-3C43-AF65-6E28E645D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流程图: 终止 139">
              <a:extLst>
                <a:ext uri="{FF2B5EF4-FFF2-40B4-BE49-F238E27FC236}">
                  <a16:creationId xmlns:a16="http://schemas.microsoft.com/office/drawing/2014/main" id="{059F9BE0-E286-2B4D-A75C-B3EEEFF3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流程图: 终止 140">
              <a:extLst>
                <a:ext uri="{FF2B5EF4-FFF2-40B4-BE49-F238E27FC236}">
                  <a16:creationId xmlns:a16="http://schemas.microsoft.com/office/drawing/2014/main" id="{FE1DC01E-48D7-9544-A964-F3ABF751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3" name="椭圆 60">
            <a:extLst>
              <a:ext uri="{FF2B5EF4-FFF2-40B4-BE49-F238E27FC236}">
                <a16:creationId xmlns:a16="http://schemas.microsoft.com/office/drawing/2014/main" id="{38226F0C-954A-B142-BFA8-F57FF77A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482" y="1475657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EBEBC-2F8F-FC4A-B525-06DE68CD6980}"/>
              </a:ext>
            </a:extLst>
          </p:cNvPr>
          <p:cNvSpPr txBox="1"/>
          <p:nvPr/>
        </p:nvSpPr>
        <p:spPr>
          <a:xfrm>
            <a:off x="10778457" y="1685821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F844561-780B-C144-BA1B-74EBF7F765B1}"/>
              </a:ext>
            </a:extLst>
          </p:cNvPr>
          <p:cNvSpPr txBox="1"/>
          <p:nvPr/>
        </p:nvSpPr>
        <p:spPr>
          <a:xfrm>
            <a:off x="8509045" y="172804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 logs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673289-B4F2-6F43-BE04-259739F0C36D}"/>
              </a:ext>
            </a:extLst>
          </p:cNvPr>
          <p:cNvSpPr/>
          <p:nvPr/>
        </p:nvSpPr>
        <p:spPr>
          <a:xfrm>
            <a:off x="8383019" y="2193975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--tail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组合 59">
            <a:extLst>
              <a:ext uri="{FF2B5EF4-FFF2-40B4-BE49-F238E27FC236}">
                <a16:creationId xmlns:a16="http://schemas.microsoft.com/office/drawing/2014/main" id="{08DB71DB-5ACD-4341-BED0-6B614BDDA946}"/>
              </a:ext>
            </a:extLst>
          </p:cNvPr>
          <p:cNvGrpSpPr>
            <a:grpSpLocks/>
          </p:cNvGrpSpPr>
          <p:nvPr/>
        </p:nvGrpSpPr>
        <p:grpSpPr bwMode="auto">
          <a:xfrm>
            <a:off x="8684700" y="2834073"/>
            <a:ext cx="2749516" cy="477935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流程图: 终止 136">
              <a:extLst>
                <a:ext uri="{FF2B5EF4-FFF2-40B4-BE49-F238E27FC236}">
                  <a16:creationId xmlns:a16="http://schemas.microsoft.com/office/drawing/2014/main" id="{5033693C-8FEB-0B42-B1C4-83A0C86D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6" name="流程图: 终止 137">
              <a:extLst>
                <a:ext uri="{FF2B5EF4-FFF2-40B4-BE49-F238E27FC236}">
                  <a16:creationId xmlns:a16="http://schemas.microsoft.com/office/drawing/2014/main" id="{47583AC5-D269-A64C-84E4-4F32F85A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7" name="流程图: 终止 138">
              <a:extLst>
                <a:ext uri="{FF2B5EF4-FFF2-40B4-BE49-F238E27FC236}">
                  <a16:creationId xmlns:a16="http://schemas.microsoft.com/office/drawing/2014/main" id="{81782250-4D8A-0849-B748-3C83E7AE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8" name="流程图: 终止 139">
              <a:extLst>
                <a:ext uri="{FF2B5EF4-FFF2-40B4-BE49-F238E27FC236}">
                  <a16:creationId xmlns:a16="http://schemas.microsoft.com/office/drawing/2014/main" id="{EF57091B-3AD4-3D4F-8C99-4F48CC00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流程图: 终止 140">
              <a:extLst>
                <a:ext uri="{FF2B5EF4-FFF2-40B4-BE49-F238E27FC236}">
                  <a16:creationId xmlns:a16="http://schemas.microsoft.com/office/drawing/2014/main" id="{6CBB92BB-D11F-CA46-8485-0FF49F73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0" name="椭圆 60">
            <a:extLst>
              <a:ext uri="{FF2B5EF4-FFF2-40B4-BE49-F238E27FC236}">
                <a16:creationId xmlns:a16="http://schemas.microsoft.com/office/drawing/2014/main" id="{C93ACE28-5CF5-EB4C-8461-589875F4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28" y="2652493"/>
            <a:ext cx="849823" cy="856379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02D96-AAC7-B04B-B9E4-F8AF8CA22897}"/>
              </a:ext>
            </a:extLst>
          </p:cNvPr>
          <p:cNvSpPr txBox="1"/>
          <p:nvPr/>
        </p:nvSpPr>
        <p:spPr>
          <a:xfrm>
            <a:off x="9055185" y="2870843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Provision add-ons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D2B3C8-7C55-7445-84FE-7BCD5AE9FBC1}"/>
              </a:ext>
            </a:extLst>
          </p:cNvPr>
          <p:cNvSpPr/>
          <p:nvPr/>
        </p:nvSpPr>
        <p:spPr>
          <a:xfrm>
            <a:off x="1257986" y="884216"/>
            <a:ext cx="10288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Heroku is a cloud platform as a service (PaaS) that is used as a web application deployment model.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A0A988-5E66-F54B-97CE-1756330E8AA7}"/>
              </a:ext>
            </a:extLst>
          </p:cNvPr>
          <p:cNvSpPr/>
          <p:nvPr/>
        </p:nvSpPr>
        <p:spPr>
          <a:xfrm>
            <a:off x="8383019" y="3547711"/>
            <a:ext cx="34186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 the 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logging add-on</a:t>
            </a: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addons:open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Han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(open up a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console)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296447-7055-8248-94C0-1EA9DA90A2F0}"/>
              </a:ext>
            </a:extLst>
          </p:cNvPr>
          <p:cNvSpPr txBox="1"/>
          <p:nvPr/>
        </p:nvSpPr>
        <p:spPr>
          <a:xfrm>
            <a:off x="8505449" y="2872912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7" name="组合 59">
            <a:extLst>
              <a:ext uri="{FF2B5EF4-FFF2-40B4-BE49-F238E27FC236}">
                <a16:creationId xmlns:a16="http://schemas.microsoft.com/office/drawing/2014/main" id="{CED1ED4B-618C-564E-91E3-704A0E13D6D6}"/>
              </a:ext>
            </a:extLst>
          </p:cNvPr>
          <p:cNvGrpSpPr>
            <a:grpSpLocks/>
          </p:cNvGrpSpPr>
          <p:nvPr/>
        </p:nvGrpSpPr>
        <p:grpSpPr bwMode="auto">
          <a:xfrm>
            <a:off x="8313063" y="5199186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78" name="流程图: 终止 136">
              <a:extLst>
                <a:ext uri="{FF2B5EF4-FFF2-40B4-BE49-F238E27FC236}">
                  <a16:creationId xmlns:a16="http://schemas.microsoft.com/office/drawing/2014/main" id="{AD2510F0-0737-A94D-8890-0175625C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流程图: 终止 137">
              <a:extLst>
                <a:ext uri="{FF2B5EF4-FFF2-40B4-BE49-F238E27FC236}">
                  <a16:creationId xmlns:a16="http://schemas.microsoft.com/office/drawing/2014/main" id="{AED64554-49EB-1F4B-8C17-F3E5447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流程图: 终止 138">
              <a:extLst>
                <a:ext uri="{FF2B5EF4-FFF2-40B4-BE49-F238E27FC236}">
                  <a16:creationId xmlns:a16="http://schemas.microsoft.com/office/drawing/2014/main" id="{3FBCD2FD-0569-304A-97D1-BCB841E2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流程图: 终止 139">
              <a:extLst>
                <a:ext uri="{FF2B5EF4-FFF2-40B4-BE49-F238E27FC236}">
                  <a16:creationId xmlns:a16="http://schemas.microsoft.com/office/drawing/2014/main" id="{4F3F702C-1235-7946-8AE0-9FE8B2668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流程图: 终止 140">
              <a:extLst>
                <a:ext uri="{FF2B5EF4-FFF2-40B4-BE49-F238E27FC236}">
                  <a16:creationId xmlns:a16="http://schemas.microsoft.com/office/drawing/2014/main" id="{0CD77040-EA45-B344-A824-B9F5309C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83" name="椭圆 60">
            <a:extLst>
              <a:ext uri="{FF2B5EF4-FFF2-40B4-BE49-F238E27FC236}">
                <a16:creationId xmlns:a16="http://schemas.microsoft.com/office/drawing/2014/main" id="{16F70729-A49A-8B45-BB80-CDD55DF2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129" y="4980826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6F6ABC-A027-7F4C-A1A6-FE2DC298FD71}"/>
              </a:ext>
            </a:extLst>
          </p:cNvPr>
          <p:cNvSpPr txBox="1"/>
          <p:nvPr/>
        </p:nvSpPr>
        <p:spPr>
          <a:xfrm>
            <a:off x="10774104" y="5190990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8715181-3182-FE4D-AB2C-1F059AD47746}"/>
              </a:ext>
            </a:extLst>
          </p:cNvPr>
          <p:cNvSpPr txBox="1"/>
          <p:nvPr/>
        </p:nvSpPr>
        <p:spPr>
          <a:xfrm>
            <a:off x="8506506" y="5222336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en" altLang="zh-CN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ABA70E-626F-8041-82B6-BB35D7F61205}"/>
              </a:ext>
            </a:extLst>
          </p:cNvPr>
          <p:cNvSpPr/>
          <p:nvPr/>
        </p:nvSpPr>
        <p:spPr>
          <a:xfrm>
            <a:off x="8383019" y="5800815"/>
            <a:ext cx="5537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web=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n" altLang="zh-CN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9" grpId="0"/>
      <p:bldP spid="10" grpId="0"/>
      <p:bldP spid="38" grpId="0" animBg="1"/>
      <p:bldP spid="39" grpId="0"/>
      <p:bldP spid="40" grpId="0"/>
      <p:bldP spid="11" grpId="0"/>
      <p:bldP spid="12" grpId="0"/>
      <p:bldP spid="14" grpId="0"/>
      <p:bldP spid="46" grpId="0"/>
      <p:bldP spid="53" grpId="0" animBg="1"/>
      <p:bldP spid="54" grpId="0"/>
      <p:bldP spid="55" grpId="0"/>
      <p:bldP spid="56" grpId="0"/>
      <p:bldP spid="70" grpId="0" animBg="1"/>
      <p:bldP spid="72" grpId="0"/>
      <p:bldP spid="18" grpId="0"/>
      <p:bldP spid="76" grpId="0"/>
      <p:bldP spid="83" grpId="0" animBg="1"/>
      <p:bldP spid="84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E3163416-CD0D-954C-8B33-1DE4A6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14DF0-E420-5249-A887-B5421D542832}"/>
              </a:ext>
            </a:extLst>
          </p:cNvPr>
          <p:cNvSpPr/>
          <p:nvPr/>
        </p:nvSpPr>
        <p:spPr>
          <a:xfrm>
            <a:off x="909839" y="213381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52E793-1745-4243-A5C0-E0AA913E32F9}"/>
              </a:ext>
            </a:extLst>
          </p:cNvPr>
          <p:cNvSpPr/>
          <p:nvPr/>
        </p:nvSpPr>
        <p:spPr>
          <a:xfrm>
            <a:off x="735049" y="2514726"/>
            <a:ext cx="507427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wordladder_restful_security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(my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project)</a:t>
            </a:r>
            <a:endParaRPr lang="en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84F73D-4D4B-E64F-8713-5E3861437289}"/>
              </a:ext>
            </a:extLst>
          </p:cNvPr>
          <p:cNvSpPr/>
          <p:nvPr/>
        </p:nvSpPr>
        <p:spPr>
          <a:xfrm>
            <a:off x="909839" y="2804242"/>
            <a:ext cx="713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(create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BCD41-26AF-8046-91CF-4A05A9840013}"/>
              </a:ext>
            </a:extLst>
          </p:cNvPr>
          <p:cNvSpPr/>
          <p:nvPr/>
        </p:nvSpPr>
        <p:spPr>
          <a:xfrm>
            <a:off x="909839" y="313261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660064-92DC-3B4F-8894-6A298B1E8113}"/>
              </a:ext>
            </a:extLst>
          </p:cNvPr>
          <p:cNvSpPr/>
          <p:nvPr/>
        </p:nvSpPr>
        <p:spPr>
          <a:xfrm>
            <a:off x="909839" y="3471330"/>
            <a:ext cx="254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D1556-8E70-0446-AD82-6ECF199ECF52}"/>
              </a:ext>
            </a:extLst>
          </p:cNvPr>
          <p:cNvSpPr/>
          <p:nvPr/>
        </p:nvSpPr>
        <p:spPr>
          <a:xfrm>
            <a:off x="909839" y="3823040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735049" y="2133818"/>
            <a:ext cx="174790" cy="205855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6D752-FC5B-7F4E-866C-168ED855B2FE}"/>
              </a:ext>
            </a:extLst>
          </p:cNvPr>
          <p:cNvSpPr txBox="1"/>
          <p:nvPr/>
        </p:nvSpPr>
        <p:spPr>
          <a:xfrm>
            <a:off x="909839" y="4388613"/>
            <a:ext cx="857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access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web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pages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that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are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not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related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123A1-864A-3640-A0EB-04A33A420B12}"/>
              </a:ext>
            </a:extLst>
          </p:cNvPr>
          <p:cNvSpPr txBox="1"/>
          <p:nvPr/>
        </p:nvSpPr>
        <p:spPr>
          <a:xfrm>
            <a:off x="909839" y="4924068"/>
            <a:ext cx="805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C958F0-2DAD-C242-A7FC-52855822A49F}"/>
              </a:ext>
            </a:extLst>
          </p:cNvPr>
          <p:cNvSpPr txBox="1"/>
          <p:nvPr/>
        </p:nvSpPr>
        <p:spPr>
          <a:xfrm>
            <a:off x="909839" y="5459523"/>
            <a:ext cx="58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/>
      <p:bldP spid="4" grpId="0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497211"/>
            <a:ext cx="342679" cy="4845716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4D415-0D8E-7040-906F-BD52D939F622}"/>
              </a:ext>
            </a:extLst>
          </p:cNvPr>
          <p:cNvSpPr/>
          <p:nvPr/>
        </p:nvSpPr>
        <p:spPr>
          <a:xfrm>
            <a:off x="898264" y="1497210"/>
            <a:ext cx="611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(logging add-on)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BE7175-6C33-E746-AB4E-FA6C14184C20}"/>
              </a:ext>
            </a:extLst>
          </p:cNvPr>
          <p:cNvSpPr/>
          <p:nvPr/>
        </p:nvSpPr>
        <p:spPr>
          <a:xfrm>
            <a:off x="898264" y="2148222"/>
            <a:ext cx="8209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cleardb:ignite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357E37-D786-9A4D-A41F-50CA84CD8E2D}"/>
              </a:ext>
            </a:extLst>
          </p:cNvPr>
          <p:cNvSpPr/>
          <p:nvPr/>
        </p:nvSpPr>
        <p:spPr>
          <a:xfrm>
            <a:off x="898264" y="4645990"/>
            <a:ext cx="10458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 | grep CLEARDB_DATABASE_URL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your new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 URL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B36217-EB60-894F-A4C1-8D6B828D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5256851"/>
            <a:ext cx="7188200" cy="6731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7F1A0EE-378D-984F-B76E-4E1B7B412D62}"/>
              </a:ext>
            </a:extLst>
          </p:cNvPr>
          <p:cNvSpPr txBox="1"/>
          <p:nvPr/>
        </p:nvSpPr>
        <p:spPr>
          <a:xfrm>
            <a:off x="1096660" y="6067715"/>
            <a:ext cx="741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LEARDB_DATABASE_URL: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368A34-E4F5-894F-A3F6-1EB11E0B1E9B}"/>
              </a:ext>
            </a:extLst>
          </p:cNvPr>
          <p:cNvSpPr/>
          <p:nvPr/>
        </p:nvSpPr>
        <p:spPr>
          <a:xfrm>
            <a:off x="898264" y="2810559"/>
            <a:ext cx="4034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addons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(view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DE95C3F-EA14-5E46-B990-E3545EF9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3" y="3294199"/>
            <a:ext cx="5702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7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733</Words>
  <Application>Microsoft Macintosh PowerPoint</Application>
  <PresentationFormat>宽屏</PresentationFormat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微软雅黑</vt:lpstr>
      <vt:lpstr>BentonSans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31</cp:revision>
  <dcterms:created xsi:type="dcterms:W3CDTF">2018-05-17T11:20:34Z</dcterms:created>
  <dcterms:modified xsi:type="dcterms:W3CDTF">2018-05-22T08:24:14Z</dcterms:modified>
</cp:coreProperties>
</file>