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56" r:id="rId2"/>
    <p:sldId id="347" r:id="rId3"/>
    <p:sldId id="348" r:id="rId4"/>
    <p:sldId id="262" r:id="rId5"/>
    <p:sldId id="264" r:id="rId6"/>
    <p:sldId id="346" r:id="rId7"/>
    <p:sldId id="350" r:id="rId8"/>
    <p:sldId id="265" r:id="rId9"/>
    <p:sldId id="341" r:id="rId10"/>
    <p:sldId id="342" r:id="rId11"/>
    <p:sldId id="266" r:id="rId12"/>
    <p:sldId id="34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40" r:id="rId21"/>
    <p:sldId id="351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882" autoAdjust="0"/>
    <p:restoredTop sz="88147" autoAdjust="0"/>
  </p:normalViewPr>
  <p:slideViewPr>
    <p:cSldViewPr snapToGrid="0">
      <p:cViewPr>
        <p:scale>
          <a:sx n="60" d="100"/>
          <a:sy n="60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8666BE-D527-42A8-9C03-97576B8A0172}" type="doc">
      <dgm:prSet loTypeId="urn:microsoft.com/office/officeart/2005/8/layout/vList2" loCatId="list" qsTypeId="urn:microsoft.com/office/officeart/2005/8/quickstyle/simple3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390419BD-8E82-43FA-9BD2-C2F35ADAD9C4}">
      <dgm:prSet/>
      <dgm:spPr/>
      <dgm:t>
        <a:bodyPr/>
        <a:lstStyle/>
        <a:p>
          <a:r>
            <a:rPr lang="en-US" dirty="0" err="1" smtClean="0"/>
            <a:t>Fungsi</a:t>
          </a:r>
          <a:r>
            <a:rPr lang="en-US" dirty="0" smtClean="0"/>
            <a:t> </a:t>
          </a:r>
          <a:r>
            <a:rPr lang="en-US" dirty="0" err="1" smtClean="0"/>
            <a:t>utama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network layer: </a:t>
          </a:r>
          <a:r>
            <a:rPr lang="en-US" dirty="0" err="1" smtClean="0"/>
            <a:t>meroutekan</a:t>
          </a:r>
          <a:r>
            <a:rPr lang="en-US" dirty="0" smtClean="0"/>
            <a:t> </a:t>
          </a:r>
          <a:r>
            <a:rPr lang="en-US" dirty="0" err="1" smtClean="0"/>
            <a:t>paket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</a:t>
          </a:r>
          <a:r>
            <a:rPr lang="en-US" dirty="0" err="1" smtClean="0"/>
            <a:t>mesin</a:t>
          </a:r>
          <a:r>
            <a:rPr lang="en-US" dirty="0" smtClean="0"/>
            <a:t> </a:t>
          </a:r>
          <a:r>
            <a:rPr lang="en-US" dirty="0" err="1" smtClean="0"/>
            <a:t>sumber</a:t>
          </a:r>
          <a:r>
            <a:rPr lang="en-US" dirty="0" smtClean="0"/>
            <a:t> </a:t>
          </a:r>
          <a:r>
            <a:rPr lang="en-US" dirty="0" err="1" smtClean="0"/>
            <a:t>ke</a:t>
          </a:r>
          <a:r>
            <a:rPr lang="en-US" dirty="0" smtClean="0"/>
            <a:t> </a:t>
          </a:r>
          <a:r>
            <a:rPr lang="en-US" dirty="0" err="1" smtClean="0"/>
            <a:t>mesin</a:t>
          </a:r>
          <a:r>
            <a:rPr lang="en-US" dirty="0" smtClean="0"/>
            <a:t> </a:t>
          </a:r>
          <a:r>
            <a:rPr lang="en-US" dirty="0" err="1" smtClean="0"/>
            <a:t>tujuan</a:t>
          </a:r>
          <a:r>
            <a:rPr lang="en-US" dirty="0" smtClean="0"/>
            <a:t>.</a:t>
          </a:r>
        </a:p>
      </dgm:t>
    </dgm:pt>
    <dgm:pt modelId="{50217477-3036-48DD-8E85-0F9C22B4863C}" type="parTrans" cxnId="{86BB3347-06CB-47A7-9F09-B1B39856E54E}">
      <dgm:prSet/>
      <dgm:spPr/>
      <dgm:t>
        <a:bodyPr/>
        <a:lstStyle/>
        <a:p>
          <a:endParaRPr lang="en-US"/>
        </a:p>
      </dgm:t>
    </dgm:pt>
    <dgm:pt modelId="{C629A6C4-DF94-4BAB-916D-FDB1359235F1}" type="sibTrans" cxnId="{86BB3347-06CB-47A7-9F09-B1B39856E54E}">
      <dgm:prSet/>
      <dgm:spPr/>
      <dgm:t>
        <a:bodyPr/>
        <a:lstStyle/>
        <a:p>
          <a:endParaRPr lang="en-US"/>
        </a:p>
      </dgm:t>
    </dgm:pt>
    <dgm:pt modelId="{A4E4A3B4-72C6-401B-8343-BDDB4EDBDAF5}">
      <dgm:prSet/>
      <dgm:spPr/>
      <dgm:t>
        <a:bodyPr/>
        <a:lstStyle/>
        <a:p>
          <a:r>
            <a:rPr lang="en-US" smtClean="0"/>
            <a:t>Masalah: jika mesin sumber dan tujuan tidak terdapat pada jaringan yang sama.</a:t>
          </a:r>
          <a:endParaRPr lang="en-US" dirty="0" smtClean="0"/>
        </a:p>
      </dgm:t>
    </dgm:pt>
    <dgm:pt modelId="{3192B90D-C915-489B-A38D-CFA44946146A}" type="parTrans" cxnId="{5506E7F1-8489-4326-9D28-B30B7138AFD0}">
      <dgm:prSet/>
      <dgm:spPr/>
      <dgm:t>
        <a:bodyPr/>
        <a:lstStyle/>
        <a:p>
          <a:endParaRPr lang="en-US"/>
        </a:p>
      </dgm:t>
    </dgm:pt>
    <dgm:pt modelId="{52768A5E-1AA7-4596-8E38-DE9EE7425E1E}" type="sibTrans" cxnId="{5506E7F1-8489-4326-9D28-B30B7138AFD0}">
      <dgm:prSet/>
      <dgm:spPr/>
      <dgm:t>
        <a:bodyPr/>
        <a:lstStyle/>
        <a:p>
          <a:endParaRPr lang="en-US"/>
        </a:p>
      </dgm:t>
    </dgm:pt>
    <dgm:pt modelId="{62DFD399-479D-431A-867F-CBBAEC430175}">
      <dgm:prSet/>
      <dgm:spPr/>
      <dgm:t>
        <a:bodyPr/>
        <a:lstStyle/>
        <a:p>
          <a:r>
            <a:rPr lang="en-US" smtClean="0"/>
            <a:t>Masalah utama rancangan pada network layer yaitu memilih algoritma yang memilih rute dan struktur data yang digunakan jaringan.</a:t>
          </a:r>
          <a:endParaRPr lang="en-US" dirty="0" smtClean="0"/>
        </a:p>
      </dgm:t>
    </dgm:pt>
    <dgm:pt modelId="{0E79BA9B-F63C-4FE5-B0CE-7929A1A953D4}" type="parTrans" cxnId="{995283E2-02F4-4E5E-93B3-9429C0CDF019}">
      <dgm:prSet/>
      <dgm:spPr/>
      <dgm:t>
        <a:bodyPr/>
        <a:lstStyle/>
        <a:p>
          <a:endParaRPr lang="en-US"/>
        </a:p>
      </dgm:t>
    </dgm:pt>
    <dgm:pt modelId="{98E94939-DCF4-460F-8CF6-2E11F0CF9366}" type="sibTrans" cxnId="{995283E2-02F4-4E5E-93B3-9429C0CDF019}">
      <dgm:prSet/>
      <dgm:spPr/>
      <dgm:t>
        <a:bodyPr/>
        <a:lstStyle/>
        <a:p>
          <a:endParaRPr lang="en-US"/>
        </a:p>
      </dgm:t>
    </dgm:pt>
    <dgm:pt modelId="{F84AF50F-2C1F-43F6-8FD7-21DB955820F7}">
      <dgm:prSet/>
      <dgm:spPr/>
      <dgm:t>
        <a:bodyPr/>
        <a:lstStyle/>
        <a:p>
          <a:r>
            <a:rPr lang="en-US" dirty="0" err="1" smtClean="0"/>
            <a:t>Algoritma</a:t>
          </a:r>
          <a:r>
            <a:rPr lang="en-US" dirty="0" smtClean="0"/>
            <a:t> routing </a:t>
          </a:r>
          <a:r>
            <a:rPr lang="en-US" dirty="0" err="1" smtClean="0"/>
            <a:t>bertanggung</a:t>
          </a:r>
          <a:r>
            <a:rPr lang="en-US" dirty="0" smtClean="0"/>
            <a:t> </a:t>
          </a:r>
          <a:r>
            <a:rPr lang="en-US" dirty="0" err="1" smtClean="0"/>
            <a:t>jawab</a:t>
          </a:r>
          <a:r>
            <a:rPr lang="en-US" dirty="0" smtClean="0"/>
            <a:t> </a:t>
          </a:r>
          <a:r>
            <a:rPr lang="en-US" dirty="0" err="1" smtClean="0"/>
            <a:t>menentukan</a:t>
          </a:r>
          <a:r>
            <a:rPr lang="en-US" dirty="0" smtClean="0"/>
            <a:t> output </a:t>
          </a:r>
          <a:r>
            <a:rPr lang="en-US" dirty="0" err="1" smtClean="0"/>
            <a:t>bagi</a:t>
          </a:r>
          <a:r>
            <a:rPr lang="en-US" dirty="0" smtClean="0"/>
            <a:t> </a:t>
          </a:r>
          <a:r>
            <a:rPr lang="en-US" dirty="0" err="1" smtClean="0"/>
            <a:t>paket</a:t>
          </a:r>
          <a:r>
            <a:rPr lang="en-US" dirty="0" smtClean="0"/>
            <a:t> </a:t>
          </a:r>
          <a:r>
            <a:rPr lang="en-US" dirty="0" err="1" smtClean="0"/>
            <a:t>masuk</a:t>
          </a:r>
          <a:r>
            <a:rPr lang="en-US" dirty="0" smtClean="0"/>
            <a:t> yang </a:t>
          </a:r>
          <a:r>
            <a:rPr lang="en-US" dirty="0" err="1" smtClean="0"/>
            <a:t>harus</a:t>
          </a:r>
          <a:r>
            <a:rPr lang="en-US" dirty="0" smtClean="0"/>
            <a:t> </a:t>
          </a:r>
          <a:r>
            <a:rPr lang="en-US" dirty="0" err="1" smtClean="0"/>
            <a:t>ditransmisikan</a:t>
          </a:r>
          <a:r>
            <a:rPr lang="en-US" dirty="0" smtClean="0"/>
            <a:t>.</a:t>
          </a:r>
        </a:p>
      </dgm:t>
    </dgm:pt>
    <dgm:pt modelId="{354E5F19-975A-4DD9-BFA7-80DAB2FCA62A}" type="parTrans" cxnId="{0526128D-6673-4139-AFF0-C654FC0FD549}">
      <dgm:prSet/>
      <dgm:spPr/>
      <dgm:t>
        <a:bodyPr/>
        <a:lstStyle/>
        <a:p>
          <a:endParaRPr lang="en-US"/>
        </a:p>
      </dgm:t>
    </dgm:pt>
    <dgm:pt modelId="{3ECC1B10-CF46-4568-A1A7-FEAD7BE3E4F9}" type="sibTrans" cxnId="{0526128D-6673-4139-AFF0-C654FC0FD549}">
      <dgm:prSet/>
      <dgm:spPr/>
      <dgm:t>
        <a:bodyPr/>
        <a:lstStyle/>
        <a:p>
          <a:endParaRPr lang="en-US"/>
        </a:p>
      </dgm:t>
    </dgm:pt>
    <dgm:pt modelId="{EC3ED9E4-4C1E-4C38-B479-CB379D285668}" type="pres">
      <dgm:prSet presAssocID="{B48666BE-D527-42A8-9C03-97576B8A01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310699-8AC7-44A3-A603-673AA85396DE}" type="pres">
      <dgm:prSet presAssocID="{390419BD-8E82-43FA-9BD2-C2F35ADAD9C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A5BA4-E829-46AD-A7F1-FDC64A7FE17B}" type="pres">
      <dgm:prSet presAssocID="{C629A6C4-DF94-4BAB-916D-FDB1359235F1}" presName="spacer" presStyleCnt="0"/>
      <dgm:spPr/>
    </dgm:pt>
    <dgm:pt modelId="{47CB3EE6-348D-453E-8324-F09C8CA7E07B}" type="pres">
      <dgm:prSet presAssocID="{A4E4A3B4-72C6-401B-8343-BDDB4EDBDAF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B826A4-6D02-4E1E-A197-3CDC19AB2720}" type="pres">
      <dgm:prSet presAssocID="{52768A5E-1AA7-4596-8E38-DE9EE7425E1E}" presName="spacer" presStyleCnt="0"/>
      <dgm:spPr/>
    </dgm:pt>
    <dgm:pt modelId="{39495CEF-78DB-45D2-BE5A-9C93F8DEF08C}" type="pres">
      <dgm:prSet presAssocID="{62DFD399-479D-431A-867F-CBBAEC43017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B18582-2A06-4B71-88BB-887DB160A9E4}" type="pres">
      <dgm:prSet presAssocID="{98E94939-DCF4-460F-8CF6-2E11F0CF9366}" presName="spacer" presStyleCnt="0"/>
      <dgm:spPr/>
    </dgm:pt>
    <dgm:pt modelId="{D7D333C0-308F-48B4-AA17-A63D2EE2981C}" type="pres">
      <dgm:prSet presAssocID="{F84AF50F-2C1F-43F6-8FD7-21DB955820F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2149AD-1D25-4D71-AEB5-20A750D49E8E}" type="presOf" srcId="{F84AF50F-2C1F-43F6-8FD7-21DB955820F7}" destId="{D7D333C0-308F-48B4-AA17-A63D2EE2981C}" srcOrd="0" destOrd="0" presId="urn:microsoft.com/office/officeart/2005/8/layout/vList2"/>
    <dgm:cxn modelId="{86BB3347-06CB-47A7-9F09-B1B39856E54E}" srcId="{B48666BE-D527-42A8-9C03-97576B8A0172}" destId="{390419BD-8E82-43FA-9BD2-C2F35ADAD9C4}" srcOrd="0" destOrd="0" parTransId="{50217477-3036-48DD-8E85-0F9C22B4863C}" sibTransId="{C629A6C4-DF94-4BAB-916D-FDB1359235F1}"/>
    <dgm:cxn modelId="{0526128D-6673-4139-AFF0-C654FC0FD549}" srcId="{B48666BE-D527-42A8-9C03-97576B8A0172}" destId="{F84AF50F-2C1F-43F6-8FD7-21DB955820F7}" srcOrd="3" destOrd="0" parTransId="{354E5F19-975A-4DD9-BFA7-80DAB2FCA62A}" sibTransId="{3ECC1B10-CF46-4568-A1A7-FEAD7BE3E4F9}"/>
    <dgm:cxn modelId="{53F1C348-BAE3-4722-91EF-DDB8AC10BC3F}" type="presOf" srcId="{B48666BE-D527-42A8-9C03-97576B8A0172}" destId="{EC3ED9E4-4C1E-4C38-B479-CB379D285668}" srcOrd="0" destOrd="0" presId="urn:microsoft.com/office/officeart/2005/8/layout/vList2"/>
    <dgm:cxn modelId="{CB8EAA95-8701-4B81-95D0-230086701B40}" type="presOf" srcId="{A4E4A3B4-72C6-401B-8343-BDDB4EDBDAF5}" destId="{47CB3EE6-348D-453E-8324-F09C8CA7E07B}" srcOrd="0" destOrd="0" presId="urn:microsoft.com/office/officeart/2005/8/layout/vList2"/>
    <dgm:cxn modelId="{ACEA583D-27DC-4CC4-9955-843CA0C9BF05}" type="presOf" srcId="{390419BD-8E82-43FA-9BD2-C2F35ADAD9C4}" destId="{2D310699-8AC7-44A3-A603-673AA85396DE}" srcOrd="0" destOrd="0" presId="urn:microsoft.com/office/officeart/2005/8/layout/vList2"/>
    <dgm:cxn modelId="{995283E2-02F4-4E5E-93B3-9429C0CDF019}" srcId="{B48666BE-D527-42A8-9C03-97576B8A0172}" destId="{62DFD399-479D-431A-867F-CBBAEC430175}" srcOrd="2" destOrd="0" parTransId="{0E79BA9B-F63C-4FE5-B0CE-7929A1A953D4}" sibTransId="{98E94939-DCF4-460F-8CF6-2E11F0CF9366}"/>
    <dgm:cxn modelId="{E2AF99CD-2EC6-446C-99BC-F0D652B6832D}" type="presOf" srcId="{62DFD399-479D-431A-867F-CBBAEC430175}" destId="{39495CEF-78DB-45D2-BE5A-9C93F8DEF08C}" srcOrd="0" destOrd="0" presId="urn:microsoft.com/office/officeart/2005/8/layout/vList2"/>
    <dgm:cxn modelId="{5506E7F1-8489-4326-9D28-B30B7138AFD0}" srcId="{B48666BE-D527-42A8-9C03-97576B8A0172}" destId="{A4E4A3B4-72C6-401B-8343-BDDB4EDBDAF5}" srcOrd="1" destOrd="0" parTransId="{3192B90D-C915-489B-A38D-CFA44946146A}" sibTransId="{52768A5E-1AA7-4596-8E38-DE9EE7425E1E}"/>
    <dgm:cxn modelId="{79BF72F6-BB14-469A-BE18-3C83C6BC0EEC}" type="presParOf" srcId="{EC3ED9E4-4C1E-4C38-B479-CB379D285668}" destId="{2D310699-8AC7-44A3-A603-673AA85396DE}" srcOrd="0" destOrd="0" presId="urn:microsoft.com/office/officeart/2005/8/layout/vList2"/>
    <dgm:cxn modelId="{1B91360A-CA57-46DE-A93B-45874494E601}" type="presParOf" srcId="{EC3ED9E4-4C1E-4C38-B479-CB379D285668}" destId="{9FFA5BA4-E829-46AD-A7F1-FDC64A7FE17B}" srcOrd="1" destOrd="0" presId="urn:microsoft.com/office/officeart/2005/8/layout/vList2"/>
    <dgm:cxn modelId="{30DF05F4-40C9-4065-977B-6C7C000FC7F2}" type="presParOf" srcId="{EC3ED9E4-4C1E-4C38-B479-CB379D285668}" destId="{47CB3EE6-348D-453E-8324-F09C8CA7E07B}" srcOrd="2" destOrd="0" presId="urn:microsoft.com/office/officeart/2005/8/layout/vList2"/>
    <dgm:cxn modelId="{A9C33CBC-A3EE-4634-9391-30C01BF0B465}" type="presParOf" srcId="{EC3ED9E4-4C1E-4C38-B479-CB379D285668}" destId="{6CB826A4-6D02-4E1E-A197-3CDC19AB2720}" srcOrd="3" destOrd="0" presId="urn:microsoft.com/office/officeart/2005/8/layout/vList2"/>
    <dgm:cxn modelId="{8FEC5575-7C1A-49ED-BF69-3A702A19E18C}" type="presParOf" srcId="{EC3ED9E4-4C1E-4C38-B479-CB379D285668}" destId="{39495CEF-78DB-45D2-BE5A-9C93F8DEF08C}" srcOrd="4" destOrd="0" presId="urn:microsoft.com/office/officeart/2005/8/layout/vList2"/>
    <dgm:cxn modelId="{DC47F185-9FBB-484C-AE01-08AC22D3083F}" type="presParOf" srcId="{EC3ED9E4-4C1E-4C38-B479-CB379D285668}" destId="{C2B18582-2A06-4B71-88BB-887DB160A9E4}" srcOrd="5" destOrd="0" presId="urn:microsoft.com/office/officeart/2005/8/layout/vList2"/>
    <dgm:cxn modelId="{CF3C1B6D-E3FB-40A6-9476-266642F224C7}" type="presParOf" srcId="{EC3ED9E4-4C1E-4C38-B479-CB379D285668}" destId="{D7D333C0-308F-48B4-AA17-A63D2EE2981C}" srcOrd="6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E573C-3ACE-4FF9-BCFC-B1F6B373D15C}" type="datetimeFigureOut">
              <a:rPr lang="id-ID" smtClean="0"/>
              <a:pPr/>
              <a:t>10/04/2018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94D8F-B25F-4ED2-AFBF-75E667A76E72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id-ID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4D8F-B25F-4ED2-AFBF-75E667A76E72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4D8F-B25F-4ED2-AFBF-75E667A76E72}" type="slidenum">
              <a:rPr lang="id-ID" smtClean="0"/>
              <a:pPr/>
              <a:t>13</a:t>
            </a:fld>
            <a:endParaRPr lang="id-ID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4D8F-B25F-4ED2-AFBF-75E667A76E72}" type="slidenum">
              <a:rPr lang="id-ID" smtClean="0"/>
              <a:pPr/>
              <a:t>14</a:t>
            </a:fld>
            <a:endParaRPr lang="id-ID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4D8F-B25F-4ED2-AFBF-75E667A76E72}" type="slidenum">
              <a:rPr lang="id-ID" smtClean="0"/>
              <a:pPr/>
              <a:t>15</a:t>
            </a:fld>
            <a:endParaRPr lang="id-ID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4D8F-B25F-4ED2-AFBF-75E667A76E72}" type="slidenum">
              <a:rPr lang="id-ID" smtClean="0"/>
              <a:pPr/>
              <a:t>16</a:t>
            </a:fld>
            <a:endParaRPr lang="id-ID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4D8F-B25F-4ED2-AFBF-75E667A76E72}" type="slidenum">
              <a:rPr lang="id-ID" smtClean="0"/>
              <a:pPr/>
              <a:t>17</a:t>
            </a:fld>
            <a:endParaRPr lang="id-ID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4D8F-B25F-4ED2-AFBF-75E667A76E72}" type="slidenum">
              <a:rPr lang="id-ID" smtClean="0"/>
              <a:pPr/>
              <a:t>18</a:t>
            </a:fld>
            <a:endParaRPr lang="id-ID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4D8F-B25F-4ED2-AFBF-75E667A76E72}" type="slidenum">
              <a:rPr lang="id-ID" smtClean="0"/>
              <a:pPr/>
              <a:t>19</a:t>
            </a:fld>
            <a:endParaRPr lang="id-ID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4D8F-B25F-4ED2-AFBF-75E667A76E72}" type="slidenum">
              <a:rPr lang="id-ID" smtClean="0"/>
              <a:pPr/>
              <a:t>20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4D8F-B25F-4ED2-AFBF-75E667A76E72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4D8F-B25F-4ED2-AFBF-75E667A76E72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4D8F-B25F-4ED2-AFBF-75E667A76E72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4D8F-B25F-4ED2-AFBF-75E667A76E72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4D8F-B25F-4ED2-AFBF-75E667A76E72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4D8F-B25F-4ED2-AFBF-75E667A76E72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4D8F-B25F-4ED2-AFBF-75E667A76E72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4D8F-B25F-4ED2-AFBF-75E667A76E72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9681" y="927925"/>
            <a:ext cx="4196219" cy="1470025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4629" y="2520862"/>
            <a:ext cx="425884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E560AD-A204-4FA9-A08D-59E7D8E359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76" y="242047"/>
            <a:ext cx="4414503" cy="582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956FE-049B-45C8-8282-8D8AB074C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E9044-7411-4DFD-9655-B84A33C2A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408E6-F2D7-46E8-A29D-0E41C3F87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842C0-DEBB-4391-954C-BEBFA42D2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C8AE0-8A3A-43E2-A208-DFB8FB7BB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BBCDC-48D2-47CC-A602-1199827D3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AF63F-7668-4B5D-A820-678BC50D51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6E3CD-7D95-43C4-94A4-D85780890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2DBB4-4A1B-484C-A616-A8DE2560C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FC01D-55D5-4FF1-B49B-5430C61D3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670F2819-1104-409E-8928-F9DE88397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2800">
          <a:solidFill>
            <a:schemeClr val="tx1"/>
          </a:solidFill>
          <a:latin typeface="+mn-lt"/>
        </a:defRPr>
      </a:lvl2pPr>
      <a:lvl3pPr marL="1371600" indent="-4572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752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2098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 smtClean="0"/>
              <a:t>Topics:</a:t>
            </a:r>
          </a:p>
          <a:p>
            <a:pPr algn="l">
              <a:buFontTx/>
              <a:buChar char="-"/>
            </a:pPr>
            <a:r>
              <a:rPr lang="id-ID" b="1" dirty="0" smtClean="0"/>
              <a:t>Routing Algorithm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87391" y="235528"/>
            <a:ext cx="4196219" cy="1566678"/>
          </a:xfrm>
        </p:spPr>
        <p:txBody>
          <a:bodyPr/>
          <a:lstStyle/>
          <a:p>
            <a:r>
              <a:rPr lang="id-ID" sz="2800" b="1" dirty="0" smtClean="0">
                <a:solidFill>
                  <a:srgbClr val="002060"/>
                </a:solidFill>
              </a:rPr>
              <a:t>Chapter 5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id-ID" sz="4000" dirty="0" smtClean="0"/>
              <a:t>Network Layer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3200" b="1" dirty="0" smtClean="0"/>
              <a:t>Part 2</a:t>
            </a:r>
            <a:endParaRPr lang="id-ID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dirty="0" smtClean="0">
                <a:solidFill>
                  <a:srgbClr val="002060"/>
                </a:solidFill>
              </a:rPr>
              <a:t>Dijkstra’s Algorithm </a:t>
            </a:r>
            <a:r>
              <a:rPr lang="en-US" dirty="0" smtClean="0">
                <a:solidFill>
                  <a:srgbClr val="002060"/>
                </a:solidFill>
              </a:rPr>
              <a:t>(2)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48375"/>
            <a:ext cx="9144000" cy="50482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Dijkstra's algorithm to compute the shortest path through a graph.</a:t>
            </a: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3425825" y="2757488"/>
            <a:ext cx="13065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5-8 bottom</a:t>
            </a:r>
          </a:p>
        </p:txBody>
      </p:sp>
      <p:pic>
        <p:nvPicPr>
          <p:cNvPr id="14341" name="Picture 7" descr="5-8"/>
          <p:cNvPicPr>
            <a:picLocks noChangeAspect="1" noChangeArrowheads="1"/>
          </p:cNvPicPr>
          <p:nvPr/>
        </p:nvPicPr>
        <p:blipFill>
          <a:blip r:embed="rId3" cstate="print"/>
          <a:srcRect t="45761"/>
          <a:stretch>
            <a:fillRect/>
          </a:stretch>
        </p:blipFill>
        <p:spPr bwMode="auto">
          <a:xfrm>
            <a:off x="985838" y="1296914"/>
            <a:ext cx="6758853" cy="4612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dirty="0" smtClean="0">
                <a:solidFill>
                  <a:srgbClr val="002060"/>
                </a:solidFill>
              </a:rPr>
              <a:t>2. </a:t>
            </a:r>
            <a:r>
              <a:rPr lang="en-US" dirty="0" smtClean="0">
                <a:solidFill>
                  <a:srgbClr val="002060"/>
                </a:solidFill>
              </a:rPr>
              <a:t>Flooding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7608888" y="5614988"/>
            <a:ext cx="26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Helvetica" pitchFamily="34" charset="0"/>
              </a:rPr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4073" y="1212272"/>
            <a:ext cx="5540030" cy="5055793"/>
          </a:xfrm>
        </p:spPr>
        <p:txBody>
          <a:bodyPr/>
          <a:lstStyle/>
          <a:p>
            <a:pPr marL="263525" indent="-263525">
              <a:buFont typeface="Arial" pitchFamily="34" charset="0"/>
              <a:buChar char="•"/>
            </a:pPr>
            <a:r>
              <a:rPr lang="id-ID" dirty="0" smtClean="0"/>
              <a:t>Setiap paket yang masuk dikirimkan melalui saluran keluar kecuali saluran tempat paket tersebut datang.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praktis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  <a:p>
            <a:pPr marL="263525" indent="-263525">
              <a:buFont typeface="Arial" pitchFamily="34" charset="0"/>
              <a:buChar char="•"/>
            </a:pPr>
            <a:r>
              <a:rPr lang="en-US" dirty="0" err="1" smtClean="0"/>
              <a:t>Aplikasi</a:t>
            </a:r>
            <a:r>
              <a:rPr lang="en-US" dirty="0" smtClean="0"/>
              <a:t>:</a:t>
            </a:r>
          </a:p>
          <a:p>
            <a:pPr marL="644525" lvl="1" indent="-263525">
              <a:buFont typeface="Arial" pitchFamily="34" charset="0"/>
              <a:buChar char="•"/>
            </a:pPr>
            <a:r>
              <a:rPr lang="en-US" dirty="0" err="1" smtClean="0"/>
              <a:t>Sistem</a:t>
            </a:r>
            <a:r>
              <a:rPr lang="en-US" dirty="0" smtClean="0"/>
              <a:t> database </a:t>
            </a:r>
            <a:r>
              <a:rPr lang="en-US" dirty="0" err="1" smtClean="0"/>
              <a:t>terdistribusi</a:t>
            </a:r>
            <a:r>
              <a:rPr lang="en-US" dirty="0" smtClean="0"/>
              <a:t>: </a:t>
            </a:r>
            <a:r>
              <a:rPr lang="en-US" dirty="0" err="1" smtClean="0"/>
              <a:t>mengupdate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database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teratur</a:t>
            </a:r>
            <a:endParaRPr lang="en-US" dirty="0" smtClean="0"/>
          </a:p>
          <a:p>
            <a:pPr marL="644525" lvl="1" indent="-263525">
              <a:buFont typeface="Arial" pitchFamily="34" charset="0"/>
              <a:buChar char="•"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yang lain</a:t>
            </a:r>
          </a:p>
        </p:txBody>
      </p:sp>
      <p:pic>
        <p:nvPicPr>
          <p:cNvPr id="9" name="Picture 8" descr="Flood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4105" y="1177636"/>
            <a:ext cx="2550967" cy="2550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Dynamic routing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1543334"/>
          </a:xfrm>
        </p:spPr>
        <p:txBody>
          <a:bodyPr/>
          <a:lstStyle/>
          <a:p>
            <a:pPr eaLnBrk="1" hangingPunct="1">
              <a:buFont typeface="+mj-lt"/>
              <a:buAutoNum type="arabicPeriod"/>
            </a:pPr>
            <a:r>
              <a:rPr lang="en-US" sz="3600" dirty="0" smtClean="0"/>
              <a:t>Distance Vector Routing</a:t>
            </a:r>
          </a:p>
          <a:p>
            <a:pPr eaLnBrk="1" hangingPunct="1">
              <a:buFont typeface="+mj-lt"/>
              <a:buAutoNum type="arabicPeriod"/>
            </a:pPr>
            <a:r>
              <a:rPr lang="en-US" sz="3600" dirty="0" smtClean="0"/>
              <a:t>Link State 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dirty="0" smtClean="0">
                <a:solidFill>
                  <a:srgbClr val="002060"/>
                </a:solidFill>
              </a:rPr>
              <a:t>1. </a:t>
            </a:r>
            <a:r>
              <a:rPr lang="en-US" dirty="0" smtClean="0">
                <a:solidFill>
                  <a:srgbClr val="002060"/>
                </a:solidFill>
              </a:rPr>
              <a:t>Distance Vector Routing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5715000"/>
            <a:ext cx="84328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(a)</a:t>
            </a:r>
            <a:r>
              <a:rPr lang="en-US" smtClean="0"/>
              <a:t> A subnet. </a:t>
            </a:r>
            <a:r>
              <a:rPr lang="en-US" smtClean="0">
                <a:solidFill>
                  <a:schemeClr val="accent2"/>
                </a:solidFill>
              </a:rPr>
              <a:t>(b)</a:t>
            </a:r>
            <a:r>
              <a:rPr lang="en-US" smtClean="0"/>
              <a:t> Input from A, I, H, K, and the new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routing table for J.</a:t>
            </a:r>
          </a:p>
        </p:txBody>
      </p:sp>
      <p:pic>
        <p:nvPicPr>
          <p:cNvPr id="15364" name="Picture 5" descr="5-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219" y="1124672"/>
            <a:ext cx="5562600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 bwMode="auto">
          <a:xfrm>
            <a:off x="207819" y="1094509"/>
            <a:ext cx="2369126" cy="4142509"/>
          </a:xfrm>
          <a:prstGeom prst="borderCallout1">
            <a:avLst>
              <a:gd name="adj1" fmla="val 4350"/>
              <a:gd name="adj2" fmla="val 106046"/>
              <a:gd name="adj3" fmla="val 16061"/>
              <a:gd name="adj4" fmla="val 10853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Setiap router menjaga sebuah tabel routing yang di indeks oleh masing2 router pada subnet dan berisi sebuah entry bagi setiap router di dalam subnet.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dirty="0" smtClean="0"/>
              <a:t>Entry ini berisi 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Saluran keluar </a:t>
            </a:r>
            <a:r>
              <a:rPr kumimoji="0" lang="id-ID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untuk mencapai tujuan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id-ID" baseline="0" dirty="0" smtClean="0"/>
              <a:t>Estimasi waktu atau jarak ke tujuan itu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Distance Vector Routing (2)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350963" y="6081713"/>
            <a:ext cx="6415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The count-to-infinity problem.</a:t>
            </a:r>
          </a:p>
        </p:txBody>
      </p:sp>
      <p:pic>
        <p:nvPicPr>
          <p:cNvPr id="16388" name="Picture 6" descr="5-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2542188"/>
            <a:ext cx="8056562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(No Border) 4"/>
          <p:cNvSpPr/>
          <p:nvPr/>
        </p:nvSpPr>
        <p:spPr bwMode="auto">
          <a:xfrm>
            <a:off x="665017" y="1219200"/>
            <a:ext cx="4668983" cy="612648"/>
          </a:xfrm>
          <a:prstGeom prst="callout1">
            <a:avLst>
              <a:gd name="adj1" fmla="val 113730"/>
              <a:gd name="adj2" fmla="val 19988"/>
              <a:gd name="adj3" fmla="val 202957"/>
              <a:gd name="adj4" fmla="val 2983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Routing bereaksi</a:t>
            </a:r>
            <a:r>
              <a:rPr kumimoji="0" lang="id-ID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cepat untuk berita baik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baseline="0" dirty="0" smtClean="0"/>
              <a:t>Routing</a:t>
            </a:r>
            <a:r>
              <a:rPr lang="id-ID" dirty="0" smtClean="0"/>
              <a:t> bereaksi sgt lambat utk berita buruk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Line Callout 1 5"/>
          <p:cNvSpPr/>
          <p:nvPr/>
        </p:nvSpPr>
        <p:spPr bwMode="auto">
          <a:xfrm>
            <a:off x="7232063" y="5791201"/>
            <a:ext cx="1731828" cy="900544"/>
          </a:xfrm>
          <a:prstGeom prst="borderCallout1">
            <a:avLst>
              <a:gd name="adj1" fmla="val -15171"/>
              <a:gd name="adj2" fmla="val 15667"/>
              <a:gd name="adj3" fmla="val -49230"/>
              <a:gd name="adj4" fmla="val -125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dirty="0" smtClean="0"/>
              <a:t>Solusi: menetapkan nilai tertinggi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dirty="0" smtClean="0">
                <a:solidFill>
                  <a:srgbClr val="002060"/>
                </a:solidFill>
              </a:rPr>
              <a:t>2. </a:t>
            </a:r>
            <a:r>
              <a:rPr lang="en-US" dirty="0" smtClean="0">
                <a:solidFill>
                  <a:srgbClr val="002060"/>
                </a:solidFill>
              </a:rPr>
              <a:t>Link State Routing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6" y="1317625"/>
            <a:ext cx="8645236" cy="5235575"/>
          </a:xfrm>
        </p:spPr>
        <p:txBody>
          <a:bodyPr/>
          <a:lstStyle/>
          <a:p>
            <a:pPr marL="173038" indent="-173038" eaLnBrk="1" hangingPunct="1">
              <a:buFont typeface="Wingdings" pitchFamily="2" charset="2"/>
              <a:buChar char="§"/>
            </a:pPr>
            <a:r>
              <a:rPr lang="id-ID" dirty="0" smtClean="0"/>
              <a:t>Pengembangan kapasitas saluran yg berbeda mengharuskan untuk memperhitungkan bandwidth sbg parameter. Solusinya : </a:t>
            </a:r>
            <a:r>
              <a:rPr lang="id-ID" u="sng" dirty="0" smtClean="0"/>
              <a:t>link state routing</a:t>
            </a:r>
          </a:p>
          <a:p>
            <a:pPr marL="173038" indent="-173038" eaLnBrk="1" hangingPunct="1">
              <a:buFont typeface="Wingdings" pitchFamily="2" charset="2"/>
              <a:buChar char="§"/>
            </a:pPr>
            <a:r>
              <a:rPr lang="en-US" dirty="0" err="1" smtClean="0"/>
              <a:t>Ide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routing </a:t>
            </a:r>
            <a:r>
              <a:rPr lang="en-US" dirty="0" err="1" smtClean="0"/>
              <a:t>keadaan</a:t>
            </a:r>
            <a:r>
              <a:rPr lang="en-US" dirty="0" smtClean="0"/>
              <a:t> link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sederhanaya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router </a:t>
            </a:r>
            <a:r>
              <a:rPr lang="en-US" dirty="0" err="1" smtClean="0"/>
              <a:t>harus</a:t>
            </a:r>
            <a:r>
              <a:rPr lang="en-US" dirty="0" smtClean="0"/>
              <a:t>:</a:t>
            </a:r>
          </a:p>
          <a:p>
            <a:pPr eaLnBrk="1" hangingPunct="1">
              <a:buFontTx/>
              <a:buAutoNum type="arabicPeriod"/>
            </a:pP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tetangganya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alamat-alamat</a:t>
            </a:r>
            <a:r>
              <a:rPr lang="en-US" dirty="0" smtClean="0"/>
              <a:t> </a:t>
            </a:r>
            <a:r>
              <a:rPr lang="en-US" dirty="0" err="1" smtClean="0"/>
              <a:t>jaringannya</a:t>
            </a:r>
            <a:endParaRPr lang="en-US" dirty="0" smtClean="0"/>
          </a:p>
          <a:p>
            <a:pPr eaLnBrk="1" hangingPunct="1">
              <a:buFontTx/>
              <a:buAutoNum type="arabicPeriod"/>
            </a:pPr>
            <a:r>
              <a:rPr lang="en-US" dirty="0" err="1" smtClean="0"/>
              <a:t>Mengukur</a:t>
            </a:r>
            <a:r>
              <a:rPr lang="en-US" dirty="0" smtClean="0"/>
              <a:t> delay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kemasing-masing</a:t>
            </a:r>
            <a:r>
              <a:rPr lang="en-US" dirty="0" smtClean="0"/>
              <a:t> </a:t>
            </a:r>
            <a:r>
              <a:rPr lang="en-US" dirty="0" err="1" smtClean="0"/>
              <a:t>tetangganya</a:t>
            </a:r>
            <a:endParaRPr lang="en-US" dirty="0" smtClean="0"/>
          </a:p>
          <a:p>
            <a:pPr eaLnBrk="1" hangingPunct="1">
              <a:buFontTx/>
              <a:buAutoNum type="arabicPeriod"/>
            </a:pP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yang </a:t>
            </a:r>
            <a:r>
              <a:rPr lang="en-US" dirty="0" err="1" smtClean="0"/>
              <a:t>memberitahu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dipelajari</a:t>
            </a:r>
            <a:endParaRPr lang="en-US" dirty="0" smtClean="0"/>
          </a:p>
          <a:p>
            <a:pPr eaLnBrk="1" hangingPunct="1">
              <a:buFontTx/>
              <a:buAutoNum type="arabicPeriod"/>
            </a:pPr>
            <a:r>
              <a:rPr lang="en-US" dirty="0" err="1" smtClean="0"/>
              <a:t>Mengirim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router</a:t>
            </a:r>
          </a:p>
          <a:p>
            <a:pPr eaLnBrk="1" hangingPunct="1">
              <a:buFontTx/>
              <a:buAutoNum type="arabicPeriod"/>
            </a:pP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lintasan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router </a:t>
            </a:r>
            <a:r>
              <a:rPr lang="en-US" dirty="0" err="1" smtClean="0"/>
              <a:t>lainnya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id-ID" sz="3600" dirty="0" smtClean="0">
                <a:solidFill>
                  <a:srgbClr val="00B050"/>
                </a:solidFill>
              </a:rPr>
              <a:t>1-</a:t>
            </a:r>
            <a:r>
              <a:rPr lang="en-US" sz="3600" dirty="0" err="1" smtClean="0">
                <a:solidFill>
                  <a:srgbClr val="00B050"/>
                </a:solidFill>
              </a:rPr>
              <a:t>Mempejari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tetangga</a:t>
            </a:r>
            <a:endParaRPr lang="en-US" sz="3600" dirty="0" smtClean="0">
              <a:solidFill>
                <a:srgbClr val="00B05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5741988"/>
            <a:ext cx="7402513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(a)</a:t>
            </a:r>
            <a:r>
              <a:rPr lang="en-US" smtClean="0"/>
              <a:t> Nine routers and a LAN. </a:t>
            </a:r>
            <a:r>
              <a:rPr lang="en-US" smtClean="0">
                <a:solidFill>
                  <a:schemeClr val="accent2"/>
                </a:solidFill>
              </a:rPr>
              <a:t>(b)</a:t>
            </a:r>
            <a:r>
              <a:rPr lang="en-US" smtClean="0"/>
              <a:t> A graph model of </a:t>
            </a:r>
            <a:r>
              <a:rPr lang="en-US" smtClean="0">
                <a:solidFill>
                  <a:schemeClr val="accent2"/>
                </a:solidFill>
              </a:rPr>
              <a:t>(a).</a:t>
            </a:r>
          </a:p>
        </p:txBody>
      </p:sp>
      <p:pic>
        <p:nvPicPr>
          <p:cNvPr id="18436" name="Picture 5" descr="5-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7913" y="2844540"/>
            <a:ext cx="7131050" cy="285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 bwMode="auto">
          <a:xfrm>
            <a:off x="831271" y="942100"/>
            <a:ext cx="6456217" cy="1052955"/>
          </a:xfrm>
          <a:prstGeom prst="borderCallout1">
            <a:avLst>
              <a:gd name="adj1" fmla="val 113730"/>
              <a:gd name="adj2" fmla="val 3040"/>
              <a:gd name="adj3" fmla="val 157652"/>
              <a:gd name="adj4" fmla="val 120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Ketika router di boot !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dirty="0" smtClean="0"/>
              <a:t>- Paket “hello” via P2P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Nama router harus unik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A subnet in which the East and West parts are connected by two lines.</a:t>
            </a:r>
          </a:p>
        </p:txBody>
      </p:sp>
      <p:pic>
        <p:nvPicPr>
          <p:cNvPr id="19460" name="Picture 5" descr="5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1438" y="1598613"/>
            <a:ext cx="6405562" cy="348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 bwMode="auto">
          <a:xfrm>
            <a:off x="4793673" y="166255"/>
            <a:ext cx="4114800" cy="595745"/>
          </a:xfrm>
          <a:prstGeom prst="borderCallout1">
            <a:avLst>
              <a:gd name="adj1" fmla="val 58285"/>
              <a:gd name="adj2" fmla="val -3282"/>
              <a:gd name="adj3" fmla="val 156230"/>
              <a:gd name="adj4" fmla="val -538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Lintasan</a:t>
            </a:r>
            <a:r>
              <a:rPr kumimoji="0" lang="id-ID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yg tdk berbeban sbg rute --&gt; unjuk kerja meningkat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3119" y="955964"/>
            <a:ext cx="2369127" cy="612648"/>
          </a:xfrm>
          <a:prstGeom prst="wedgeRoundRectCallout">
            <a:avLst>
              <a:gd name="adj1" fmla="val -10227"/>
              <a:gd name="adj2" fmla="val 9642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Memperhitungkan</a:t>
            </a:r>
            <a:r>
              <a:rPr kumimoji="0" lang="id-ID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delay?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Line Callout 1 6"/>
          <p:cNvSpPr/>
          <p:nvPr/>
        </p:nvSpPr>
        <p:spPr bwMode="auto">
          <a:xfrm>
            <a:off x="4779818" y="955964"/>
            <a:ext cx="4114800" cy="595745"/>
          </a:xfrm>
          <a:prstGeom prst="borderCallout1">
            <a:avLst>
              <a:gd name="adj1" fmla="val 58285"/>
              <a:gd name="adj2" fmla="val -3282"/>
              <a:gd name="adj3" fmla="val 70183"/>
              <a:gd name="adj4" fmla="val -531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Routing berosilasi</a:t>
            </a:r>
            <a:r>
              <a:rPr kumimoji="0" lang="id-ID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scr tdk teratur, routing mjd tdk menentu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152400"/>
            <a:ext cx="4135821" cy="541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1-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Mengukur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id-ID" sz="3600" dirty="0" smtClean="0">
                <a:solidFill>
                  <a:srgbClr val="00B050"/>
                </a:solidFill>
              </a:rPr>
              <a:t>3-</a:t>
            </a:r>
            <a:r>
              <a:rPr lang="en-US" sz="3600" dirty="0" err="1" smtClean="0">
                <a:solidFill>
                  <a:srgbClr val="00B050"/>
                </a:solidFill>
              </a:rPr>
              <a:t>Pembuatan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paket-paket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keadaan</a:t>
            </a:r>
            <a:r>
              <a:rPr lang="en-US" sz="3600" dirty="0" smtClean="0">
                <a:solidFill>
                  <a:srgbClr val="00B050"/>
                </a:solidFill>
              </a:rPr>
              <a:t> link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675" y="1057111"/>
            <a:ext cx="7488237" cy="838200"/>
          </a:xfrm>
        </p:spPr>
        <p:txBody>
          <a:bodyPr/>
          <a:lstStyle/>
          <a:p>
            <a:pPr marL="268288" indent="-268288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68288" algn="l"/>
              </a:tabLst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data (</a:t>
            </a:r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pengirim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urut</a:t>
            </a:r>
            <a:r>
              <a:rPr lang="en-US" dirty="0" smtClean="0"/>
              <a:t>, </a:t>
            </a:r>
            <a:r>
              <a:rPr lang="en-US" dirty="0" err="1" smtClean="0"/>
              <a:t>usia</a:t>
            </a:r>
            <a:r>
              <a:rPr lang="en-US" dirty="0" smtClean="0"/>
              <a:t>,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tetangga</a:t>
            </a:r>
            <a:r>
              <a:rPr lang="en-US" dirty="0" smtClean="0"/>
              <a:t>).</a:t>
            </a:r>
          </a:p>
          <a:p>
            <a:pPr marL="268288" indent="-268288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68288" algn="l"/>
              </a:tabLst>
            </a:pPr>
            <a:endParaRPr lang="en-US" dirty="0" smtClean="0"/>
          </a:p>
        </p:txBody>
      </p:sp>
      <p:pic>
        <p:nvPicPr>
          <p:cNvPr id="20484" name="Picture 5" descr="5-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038" y="2212975"/>
            <a:ext cx="8231187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95413" y="5986463"/>
            <a:ext cx="74882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(a) A subnet.  (b) The link state packets for this subnet.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id-ID" sz="3600" dirty="0" smtClean="0">
                <a:solidFill>
                  <a:srgbClr val="00B050"/>
                </a:solidFill>
              </a:rPr>
              <a:t>4-</a:t>
            </a:r>
            <a:r>
              <a:rPr lang="en-US" sz="3600" dirty="0" err="1" smtClean="0">
                <a:solidFill>
                  <a:srgbClr val="00B050"/>
                </a:solidFill>
              </a:rPr>
              <a:t>Distribusi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paket-paket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keadaan</a:t>
            </a:r>
            <a:r>
              <a:rPr lang="en-US" sz="3600" dirty="0" smtClean="0">
                <a:solidFill>
                  <a:srgbClr val="00B050"/>
                </a:solidFill>
              </a:rPr>
              <a:t> link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The packet buffer for router B in the previous slide (Fig.  5-13).</a:t>
            </a:r>
          </a:p>
        </p:txBody>
      </p:sp>
      <p:pic>
        <p:nvPicPr>
          <p:cNvPr id="21508" name="Picture 5" descr="5-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563" y="1916113"/>
            <a:ext cx="7837487" cy="268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1163780" y="5098473"/>
            <a:ext cx="1953491" cy="612648"/>
          </a:xfrm>
          <a:prstGeom prst="wedgeRoundRectCallout">
            <a:avLst>
              <a:gd name="adj1" fmla="val 13919"/>
              <a:gd name="adj2" fmla="val -11162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Tumpang tindih?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dirty="0" smtClean="0"/>
              <a:t>32 bit !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283521" y="5084618"/>
            <a:ext cx="3934697" cy="612648"/>
          </a:xfrm>
          <a:prstGeom prst="wedgeRoundRectCallout">
            <a:avLst>
              <a:gd name="adj1" fmla="val -51833"/>
              <a:gd name="adj2" fmla="val -11162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Router</a:t>
            </a:r>
            <a:r>
              <a:rPr kumimoji="0" lang="id-ID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tabrakan/ duplikat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id-ID" baseline="0" dirty="0" smtClean="0"/>
              <a:t>Nmr urut rusak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Routing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746234" y="1097455"/>
          <a:ext cx="8019393" cy="5271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sz="3600" dirty="0" smtClean="0">
                <a:solidFill>
                  <a:srgbClr val="00B050"/>
                </a:solidFill>
              </a:rPr>
              <a:t>5-</a:t>
            </a:r>
            <a:r>
              <a:rPr lang="en-US" sz="3600" dirty="0" err="1" smtClean="0">
                <a:solidFill>
                  <a:srgbClr val="00B050"/>
                </a:solidFill>
              </a:rPr>
              <a:t>Perhitungan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rute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baru</a:t>
            </a:r>
            <a:endParaRPr lang="id-ID" sz="3600" dirty="0">
              <a:solidFill>
                <a:srgbClr val="00B05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8873" y="1468582"/>
            <a:ext cx="8063346" cy="29371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Router membuat graf subnet keseluruhan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Algoritma dijkstra dpt dioperasikan scr lokal utk menentukan lintasan terpendek.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Memori yg dibutuhkan sebanding dengan kn, dg n= jumlah router, dan k= jumlah tetangga tiap router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Lain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5834"/>
            <a:ext cx="9144000" cy="5197366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Hierarchical Routing</a:t>
            </a:r>
          </a:p>
          <a:p>
            <a:pPr>
              <a:buFontTx/>
              <a:buChar char="•"/>
            </a:pPr>
            <a:r>
              <a:rPr lang="en-US" dirty="0" smtClean="0"/>
              <a:t>Broadcast Routing</a:t>
            </a:r>
          </a:p>
          <a:p>
            <a:pPr>
              <a:buFontTx/>
              <a:buChar char="•"/>
            </a:pPr>
            <a:r>
              <a:rPr lang="en-US" dirty="0" smtClean="0"/>
              <a:t>Multicast Routing</a:t>
            </a:r>
          </a:p>
          <a:p>
            <a:pPr>
              <a:buFontTx/>
              <a:buChar char="•"/>
            </a:pPr>
            <a:r>
              <a:rPr lang="en-US" dirty="0" smtClean="0"/>
              <a:t>Routing for Mobile Hosts</a:t>
            </a:r>
          </a:p>
          <a:p>
            <a:pPr>
              <a:buFontTx/>
              <a:buChar char="•"/>
            </a:pPr>
            <a:r>
              <a:rPr lang="en-US" dirty="0" smtClean="0"/>
              <a:t>Routing in Ad Hoc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0918"/>
            <a:ext cx="9144000" cy="5262282"/>
          </a:xfrm>
        </p:spPr>
        <p:txBody>
          <a:bodyPr/>
          <a:lstStyle/>
          <a:p>
            <a:r>
              <a:rPr lang="en-US" dirty="0" err="1" smtClean="0"/>
              <a:t>Sifat-sifat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routing: </a:t>
            </a:r>
            <a:r>
              <a:rPr lang="en-US" dirty="0" err="1" smtClean="0"/>
              <a:t>ketepatan</a:t>
            </a:r>
            <a:r>
              <a:rPr lang="en-US" dirty="0" smtClean="0"/>
              <a:t>,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kesederhanaan</a:t>
            </a:r>
            <a:r>
              <a:rPr lang="en-US" dirty="0" smtClean="0"/>
              <a:t>, </a:t>
            </a:r>
            <a:r>
              <a:rPr lang="en-US" dirty="0" err="1" smtClean="0"/>
              <a:t>ketangguhan</a:t>
            </a:r>
            <a:r>
              <a:rPr lang="en-US" dirty="0" smtClean="0"/>
              <a:t>, </a:t>
            </a:r>
            <a:r>
              <a:rPr lang="en-US" dirty="0" err="1" smtClean="0"/>
              <a:t>stabilitas</a:t>
            </a:r>
            <a:r>
              <a:rPr lang="en-US" dirty="0" smtClean="0"/>
              <a:t>, </a:t>
            </a:r>
            <a:r>
              <a:rPr lang="en-US" dirty="0" err="1" smtClean="0"/>
              <a:t>keadilan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optimalitas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Algoritma</a:t>
            </a:r>
            <a:r>
              <a:rPr lang="en-US" dirty="0" smtClean="0"/>
              <a:t> routing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topologi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lintas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 </a:t>
            </a:r>
            <a:r>
              <a:rPr lang="en-US" dirty="0" err="1" smtClean="0"/>
              <a:t>membatalkan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disemua</a:t>
            </a:r>
            <a:r>
              <a:rPr lang="en-US" dirty="0" smtClean="0"/>
              <a:t> host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direboot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kali router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tabrakkan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2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routing: non </a:t>
            </a:r>
            <a:r>
              <a:rPr lang="en-US" dirty="0" err="1" smtClean="0"/>
              <a:t>adaptif</a:t>
            </a:r>
            <a:r>
              <a:rPr lang="en-US" dirty="0" smtClean="0"/>
              <a:t>  (</a:t>
            </a:r>
            <a:r>
              <a:rPr lang="en-US" dirty="0" err="1" smtClean="0"/>
              <a:t>statik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adaptif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dinamik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Routing </a:t>
            </a:r>
            <a:r>
              <a:rPr lang="en-US" dirty="0" err="1" smtClean="0"/>
              <a:t>statik</a:t>
            </a:r>
            <a:r>
              <a:rPr lang="en-US" dirty="0" smtClean="0"/>
              <a:t>: </a:t>
            </a:r>
            <a:r>
              <a:rPr lang="en-US" dirty="0" err="1" smtClean="0"/>
              <a:t>entri-entri</a:t>
            </a:r>
            <a:r>
              <a:rPr lang="en-US" dirty="0" smtClean="0"/>
              <a:t> forwarding table router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manual.</a:t>
            </a:r>
          </a:p>
          <a:p>
            <a:pPr lvl="1"/>
            <a:r>
              <a:rPr lang="en-US" dirty="0" smtClean="0"/>
              <a:t>Routing </a:t>
            </a:r>
            <a:r>
              <a:rPr lang="en-US" dirty="0" err="1" smtClean="0"/>
              <a:t>dinamik</a:t>
            </a:r>
            <a:r>
              <a:rPr lang="en-US" dirty="0" smtClean="0"/>
              <a:t>: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routing.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Routing Algorithms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938" y="1317625"/>
            <a:ext cx="8374062" cy="5235575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The Optimality Principle</a:t>
            </a:r>
          </a:p>
          <a:p>
            <a:pPr eaLnBrk="1" hangingPunct="1">
              <a:spcBef>
                <a:spcPts val="0"/>
              </a:spcBef>
              <a:buFontTx/>
              <a:buChar char="•"/>
            </a:pPr>
            <a:r>
              <a:rPr lang="id-ID" sz="2800" b="1" dirty="0" smtClean="0">
                <a:solidFill>
                  <a:srgbClr val="0070C0"/>
                </a:solidFill>
              </a:rPr>
              <a:t>Static Routing</a:t>
            </a:r>
          </a:p>
          <a:p>
            <a:pPr lvl="1" indent="-363538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Shortest Path Routing</a:t>
            </a:r>
          </a:p>
          <a:p>
            <a:pPr lvl="1" indent="-363538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Flooding</a:t>
            </a:r>
          </a:p>
          <a:p>
            <a:pPr eaLnBrk="1" hangingPunct="1">
              <a:spcBef>
                <a:spcPts val="0"/>
              </a:spcBef>
              <a:buFontTx/>
              <a:buChar char="•"/>
            </a:pPr>
            <a:r>
              <a:rPr lang="id-ID" sz="2800" b="1" dirty="0" smtClean="0">
                <a:solidFill>
                  <a:srgbClr val="0070C0"/>
                </a:solidFill>
              </a:rPr>
              <a:t>Dynamic Routing</a:t>
            </a:r>
          </a:p>
          <a:p>
            <a:pPr lvl="1" indent="-363538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Distance Vector Routing</a:t>
            </a:r>
          </a:p>
          <a:p>
            <a:pPr lvl="1" indent="-363538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Link State 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Optimality Principle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5230" y="5803488"/>
            <a:ext cx="706755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(a)</a:t>
            </a:r>
            <a:r>
              <a:rPr lang="en-US" dirty="0" smtClean="0"/>
              <a:t> A subnet.  </a:t>
            </a:r>
            <a:r>
              <a:rPr lang="en-US" dirty="0" smtClean="0">
                <a:solidFill>
                  <a:schemeClr val="accent2"/>
                </a:solidFill>
              </a:rPr>
              <a:t>(b)</a:t>
            </a:r>
            <a:r>
              <a:rPr lang="en-US" dirty="0" smtClean="0"/>
              <a:t> A sink tree for router B.</a:t>
            </a:r>
          </a:p>
        </p:txBody>
      </p:sp>
      <p:pic>
        <p:nvPicPr>
          <p:cNvPr id="11268" name="Picture 6" descr="5-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8550" y="2435468"/>
            <a:ext cx="7231063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 bwMode="auto">
          <a:xfrm>
            <a:off x="763433" y="5148311"/>
            <a:ext cx="7065818" cy="612648"/>
          </a:xfrm>
          <a:prstGeom prst="borderCallout1">
            <a:avLst>
              <a:gd name="adj1" fmla="val -3864"/>
              <a:gd name="adj2" fmla="val 52077"/>
              <a:gd name="adj3" fmla="val -16323"/>
              <a:gd name="adj4" fmla="val 594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Tujuan dari semua algoritma routing adalah untuk menemukan dan menggunakan sink tree bagi seluruh</a:t>
            </a:r>
            <a:r>
              <a:rPr kumimoji="0" lang="id-ID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router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2836" y="942660"/>
            <a:ext cx="7107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l">
              <a:buFont typeface="Arial" pitchFamily="34" charset="0"/>
              <a:buChar char="•"/>
            </a:pPr>
            <a:r>
              <a:rPr lang="en-US" dirty="0" err="1" smtClean="0">
                <a:latin typeface="+mn-lt"/>
              </a:rPr>
              <a:t>Jika</a:t>
            </a:r>
            <a:r>
              <a:rPr lang="en-US" dirty="0" smtClean="0">
                <a:latin typeface="+mn-lt"/>
              </a:rPr>
              <a:t> router J </a:t>
            </a:r>
            <a:r>
              <a:rPr lang="en-US" dirty="0" err="1" smtClean="0">
                <a:latin typeface="+mn-lt"/>
              </a:rPr>
              <a:t>adalah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jalur</a:t>
            </a:r>
            <a:r>
              <a:rPr lang="en-US" dirty="0" smtClean="0">
                <a:latin typeface="+mn-lt"/>
              </a:rPr>
              <a:t> optimal </a:t>
            </a:r>
            <a:r>
              <a:rPr lang="en-US" dirty="0" err="1" smtClean="0">
                <a:latin typeface="+mn-lt"/>
              </a:rPr>
              <a:t>dari</a:t>
            </a:r>
            <a:r>
              <a:rPr lang="en-US" dirty="0" smtClean="0">
                <a:latin typeface="+mn-lt"/>
              </a:rPr>
              <a:t> router I </a:t>
            </a:r>
            <a:r>
              <a:rPr lang="en-US" dirty="0" err="1" smtClean="0">
                <a:latin typeface="+mn-lt"/>
              </a:rPr>
              <a:t>ke</a:t>
            </a:r>
            <a:r>
              <a:rPr lang="en-US" dirty="0" smtClean="0">
                <a:latin typeface="+mn-lt"/>
              </a:rPr>
              <a:t> router K, </a:t>
            </a:r>
            <a:r>
              <a:rPr lang="en-US" dirty="0" err="1" smtClean="0">
                <a:latin typeface="+mn-lt"/>
              </a:rPr>
              <a:t>maka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jalur</a:t>
            </a:r>
            <a:r>
              <a:rPr lang="en-US" dirty="0" smtClean="0">
                <a:latin typeface="+mn-lt"/>
              </a:rPr>
              <a:t> optimal </a:t>
            </a:r>
            <a:r>
              <a:rPr lang="en-US" dirty="0" err="1" smtClean="0">
                <a:latin typeface="+mn-lt"/>
              </a:rPr>
              <a:t>dari</a:t>
            </a:r>
            <a:r>
              <a:rPr lang="en-US" dirty="0" smtClean="0">
                <a:latin typeface="+mn-lt"/>
              </a:rPr>
              <a:t> J </a:t>
            </a:r>
            <a:r>
              <a:rPr lang="en-US" dirty="0" err="1" smtClean="0">
                <a:latin typeface="+mn-lt"/>
              </a:rPr>
              <a:t>ke</a:t>
            </a:r>
            <a:r>
              <a:rPr lang="en-US" dirty="0" smtClean="0">
                <a:latin typeface="+mn-lt"/>
              </a:rPr>
              <a:t> K </a:t>
            </a:r>
            <a:r>
              <a:rPr lang="en-US" dirty="0" err="1" smtClean="0">
                <a:latin typeface="+mn-lt"/>
              </a:rPr>
              <a:t>juga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berada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sepanjang</a:t>
            </a:r>
            <a:r>
              <a:rPr lang="en-US" dirty="0" smtClean="0">
                <a:latin typeface="+mn-lt"/>
              </a:rPr>
              <a:t> route yang </a:t>
            </a:r>
            <a:r>
              <a:rPr lang="en-US" dirty="0" err="1" smtClean="0">
                <a:latin typeface="+mn-lt"/>
              </a:rPr>
              <a:t>sama</a:t>
            </a:r>
            <a:r>
              <a:rPr lang="en-US" dirty="0" smtClean="0">
                <a:latin typeface="+mn-lt"/>
              </a:rPr>
              <a:t>.</a:t>
            </a:r>
            <a:endParaRPr lang="id-ID" dirty="0" smtClean="0">
              <a:latin typeface="+mn-lt"/>
            </a:endParaRPr>
          </a:p>
          <a:p>
            <a:pPr marL="265113" indent="-265113" algn="l">
              <a:buFont typeface="Arial" pitchFamily="34" charset="0"/>
              <a:buChar char="•"/>
            </a:pPr>
            <a:r>
              <a:rPr lang="en-US" dirty="0" err="1" smtClean="0">
                <a:latin typeface="+mn-lt"/>
              </a:rPr>
              <a:t>Karena</a:t>
            </a:r>
            <a:r>
              <a:rPr lang="en-US" dirty="0" smtClean="0">
                <a:latin typeface="+mn-lt"/>
              </a:rPr>
              <a:t> Sink Tree </a:t>
            </a:r>
            <a:r>
              <a:rPr lang="en-US" dirty="0" err="1" smtClean="0">
                <a:latin typeface="+mn-lt"/>
              </a:rPr>
              <a:t>juga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merupakan</a:t>
            </a:r>
            <a:r>
              <a:rPr lang="en-US" dirty="0" smtClean="0">
                <a:latin typeface="+mn-lt"/>
              </a:rPr>
              <a:t> diagram </a:t>
            </a:r>
            <a:r>
              <a:rPr lang="en-US" dirty="0" err="1" smtClean="0">
                <a:latin typeface="+mn-lt"/>
              </a:rPr>
              <a:t>pohon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maka</a:t>
            </a:r>
            <a:r>
              <a:rPr lang="en-US" dirty="0" smtClean="0">
                <a:latin typeface="+mn-lt"/>
              </a:rPr>
              <a:t> Sink Tree </a:t>
            </a:r>
            <a:r>
              <a:rPr lang="en-US" dirty="0" err="1" smtClean="0">
                <a:latin typeface="+mn-lt"/>
              </a:rPr>
              <a:t>tidak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mengandung</a:t>
            </a:r>
            <a:r>
              <a:rPr lang="en-US" dirty="0" smtClean="0">
                <a:latin typeface="+mn-lt"/>
              </a:rPr>
              <a:t> loop, </a:t>
            </a:r>
            <a:r>
              <a:rPr lang="en-US" dirty="0" err="1" smtClean="0">
                <a:latin typeface="+mn-lt"/>
              </a:rPr>
              <a:t>sehingga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setiap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paket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akan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kirimkan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didalam</a:t>
            </a:r>
            <a:r>
              <a:rPr lang="en-US" dirty="0" smtClean="0">
                <a:latin typeface="+mn-lt"/>
              </a:rPr>
              <a:t> hop yang </a:t>
            </a:r>
            <a:r>
              <a:rPr lang="en-US" dirty="0" err="1" smtClean="0">
                <a:latin typeface="+mn-lt"/>
              </a:rPr>
              <a:t>jumlahnya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terbatas</a:t>
            </a:r>
            <a:r>
              <a:rPr lang="en-US" dirty="0" smtClean="0">
                <a:latin typeface="+mn-lt"/>
              </a:rPr>
              <a:t>.</a:t>
            </a:r>
            <a:endParaRPr lang="id-ID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Static Routing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116" y="1097299"/>
            <a:ext cx="6677891" cy="1482127"/>
          </a:xfrm>
        </p:spPr>
        <p:txBody>
          <a:bodyPr/>
          <a:lstStyle/>
          <a:p>
            <a:pPr marL="742950" indent="-742950" eaLnBrk="1" hangingPunct="1">
              <a:buFont typeface="+mj-lt"/>
              <a:buAutoNum type="arabicPeriod"/>
            </a:pPr>
            <a:r>
              <a:rPr lang="en-US" sz="3600" dirty="0" smtClean="0"/>
              <a:t>Shortest Path Routing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sz="3600" dirty="0" smtClean="0"/>
              <a:t>Flooding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 Path Routing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0" y="1169988"/>
            <a:ext cx="9144000" cy="5383212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graph subnet.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router,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lengan</a:t>
            </a:r>
            <a:r>
              <a:rPr lang="en-US" dirty="0" smtClean="0"/>
              <a:t>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saluran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err="1" smtClean="0"/>
              <a:t>Lintasan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Jumlah</a:t>
            </a:r>
            <a:r>
              <a:rPr lang="en-US" dirty="0" smtClean="0"/>
              <a:t> hop: ABC </a:t>
            </a:r>
            <a:r>
              <a:rPr lang="en-US" dirty="0" err="1" smtClean="0"/>
              <a:t>dan</a:t>
            </a:r>
            <a:r>
              <a:rPr lang="en-US" dirty="0" smtClean="0"/>
              <a:t> ABE </a:t>
            </a:r>
            <a:r>
              <a:rPr lang="en-US" dirty="0" err="1" smtClean="0"/>
              <a:t>sama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geografis</a:t>
            </a:r>
            <a:r>
              <a:rPr lang="en-US" dirty="0" smtClean="0"/>
              <a:t> (kilometer): ABC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ABE</a:t>
            </a:r>
          </a:p>
          <a:p>
            <a:pPr lvl="1" eaLnBrk="1" hangingPunct="1"/>
            <a:r>
              <a:rPr lang="en-US" dirty="0" err="1" smtClean="0"/>
              <a:t>Antrian</a:t>
            </a:r>
            <a:r>
              <a:rPr lang="en-US" dirty="0" smtClean="0"/>
              <a:t>/delay, bandwidth,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,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r>
              <a:rPr lang="en-US" dirty="0" smtClean="0"/>
              <a:t> rata-rata</a:t>
            </a:r>
          </a:p>
          <a:p>
            <a:pPr lvl="1" eaLnBrk="1" hangingPunct="1"/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Alg. </a:t>
            </a:r>
            <a:r>
              <a:rPr lang="en-US" dirty="0" err="1" smtClean="0"/>
              <a:t>Dijkstra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dirty="0" smtClean="0">
                <a:solidFill>
                  <a:srgbClr val="002060"/>
                </a:solidFill>
              </a:rPr>
              <a:t>1. </a:t>
            </a:r>
            <a:r>
              <a:rPr lang="en-US" dirty="0" smtClean="0">
                <a:solidFill>
                  <a:srgbClr val="002060"/>
                </a:solidFill>
              </a:rPr>
              <a:t>Shortest Path Routing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The first 5 steps used in computing the shortest path from A to D.  </a:t>
            </a:r>
            <a:br>
              <a:rPr lang="en-US" smtClean="0"/>
            </a:br>
            <a:r>
              <a:rPr lang="en-US" smtClean="0"/>
              <a:t>The arrows indicate the working node.</a:t>
            </a:r>
          </a:p>
        </p:txBody>
      </p:sp>
      <p:pic>
        <p:nvPicPr>
          <p:cNvPr id="12292" name="Picture 4" descr="5-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1263650"/>
            <a:ext cx="5538787" cy="427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dirty="0" smtClean="0">
                <a:solidFill>
                  <a:srgbClr val="002060"/>
                </a:solidFill>
              </a:rPr>
              <a:t>Dijkstra’s Algorithm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19800"/>
            <a:ext cx="9144000" cy="533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Dijkstra's algorithm to compute the shortest path through a graph.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236913" y="2728913"/>
            <a:ext cx="153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5-8 top</a:t>
            </a:r>
          </a:p>
        </p:txBody>
      </p:sp>
      <p:pic>
        <p:nvPicPr>
          <p:cNvPr id="13317" name="Picture 5" descr="5-8"/>
          <p:cNvPicPr>
            <a:picLocks noChangeAspect="1" noChangeArrowheads="1"/>
          </p:cNvPicPr>
          <p:nvPr/>
        </p:nvPicPr>
        <p:blipFill>
          <a:blip r:embed="rId3" cstate="print"/>
          <a:srcRect b="54224"/>
          <a:stretch>
            <a:fillRect/>
          </a:stretch>
        </p:blipFill>
        <p:spPr bwMode="auto">
          <a:xfrm>
            <a:off x="895350" y="1282700"/>
            <a:ext cx="75692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7608888" y="5614988"/>
            <a:ext cx="26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Helvetic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rkom 1 - Network Layer-I-2017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Jarkom 1 - Network Layer-I-2017</Template>
  <TotalTime>282</TotalTime>
  <Words>836</Words>
  <Application>Microsoft Office PowerPoint</Application>
  <PresentationFormat>On-screen Show (4:3)</PresentationFormat>
  <Paragraphs>124</Paragraphs>
  <Slides>21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Jarkom 1 - Network Layer-I-2017</vt:lpstr>
      <vt:lpstr>Chapter 5 Network Layer  Part 2</vt:lpstr>
      <vt:lpstr>Algoritma Routing</vt:lpstr>
      <vt:lpstr>Algoritma Routing</vt:lpstr>
      <vt:lpstr>Routing Algorithms</vt:lpstr>
      <vt:lpstr>The Optimality Principle</vt:lpstr>
      <vt:lpstr>Static Routing</vt:lpstr>
      <vt:lpstr>Shortest Path Routing</vt:lpstr>
      <vt:lpstr>1. Shortest Path Routing</vt:lpstr>
      <vt:lpstr>Dijkstra’s Algorithm</vt:lpstr>
      <vt:lpstr>Dijkstra’s Algorithm (2)</vt:lpstr>
      <vt:lpstr>2. Flooding</vt:lpstr>
      <vt:lpstr>Dynamic routing</vt:lpstr>
      <vt:lpstr>1. Distance Vector Routing</vt:lpstr>
      <vt:lpstr>Distance Vector Routing (2)</vt:lpstr>
      <vt:lpstr>2. Link State Routing</vt:lpstr>
      <vt:lpstr>1-Mempejari tetangga</vt:lpstr>
      <vt:lpstr>Slide 17</vt:lpstr>
      <vt:lpstr>3-Pembuatan paket-paket keadaan link</vt:lpstr>
      <vt:lpstr>4-Distribusi paket-paket keadaan link</vt:lpstr>
      <vt:lpstr>5-Perhitungan rute baru</vt:lpstr>
      <vt:lpstr>Materi Lain  Algoritma Routing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Network Layer  Part 2</dc:title>
  <dc:creator>sutikno</dc:creator>
  <cp:lastModifiedBy>sutikno</cp:lastModifiedBy>
  <cp:revision>3</cp:revision>
  <dcterms:created xsi:type="dcterms:W3CDTF">2018-04-09T09:03:44Z</dcterms:created>
  <dcterms:modified xsi:type="dcterms:W3CDTF">2018-04-10T02:03:00Z</dcterms:modified>
</cp:coreProperties>
</file>