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7" r:id="rId29"/>
    <p:sldId id="288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86387" autoAdjust="0"/>
  </p:normalViewPr>
  <p:slideViewPr>
    <p:cSldViewPr>
      <p:cViewPr>
        <p:scale>
          <a:sx n="62" d="100"/>
          <a:sy n="62" d="100"/>
        </p:scale>
        <p:origin x="1416" y="12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182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F2DAD-B9D9-4477-B6B1-322326C8A12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9E4DC-3609-4830-87D8-F8D124EF4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13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1147B-A330-4A75-B7D3-66B4962C420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94A11-D64E-4102-8C79-0CC494BA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2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800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80069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800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5009" y="1836926"/>
            <a:ext cx="2990850" cy="423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86400" y="1886826"/>
            <a:ext cx="2308225" cy="3622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800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0434" y="3381247"/>
            <a:ext cx="472313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800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987" y="1316990"/>
            <a:ext cx="8066024" cy="478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8006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05176" y="6361295"/>
            <a:ext cx="3673475" cy="325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40" dirty="0"/>
              <a:t>Introduction </a:t>
            </a:r>
            <a:r>
              <a:rPr spc="-30" dirty="0"/>
              <a:t>to </a:t>
            </a:r>
            <a:r>
              <a:rPr spc="-50" dirty="0"/>
              <a:t>Information</a:t>
            </a:r>
            <a:r>
              <a:rPr spc="-35" dirty="0"/>
              <a:t> Assurance</a:t>
            </a:r>
          </a:p>
          <a:p>
            <a:pPr marL="12700">
              <a:lnSpc>
                <a:spcPct val="100000"/>
              </a:lnSpc>
            </a:pPr>
            <a:r>
              <a:rPr spc="25" dirty="0"/>
              <a:t>© </a:t>
            </a:r>
            <a:r>
              <a:rPr spc="-25" dirty="0"/>
              <a:t>2009 </a:t>
            </a:r>
            <a:r>
              <a:rPr spc="-45" dirty="0"/>
              <a:t>Storage </a:t>
            </a:r>
            <a:r>
              <a:rPr spc="-25" dirty="0"/>
              <a:t>Networking </a:t>
            </a:r>
            <a:r>
              <a:rPr spc="-40" dirty="0"/>
              <a:t>Industry Association. </a:t>
            </a:r>
            <a:r>
              <a:rPr spc="-30" dirty="0"/>
              <a:t>All </a:t>
            </a:r>
            <a:r>
              <a:rPr spc="-45" dirty="0"/>
              <a:t>Rights</a:t>
            </a:r>
            <a:r>
              <a:rPr spc="-20" dirty="0"/>
              <a:t> </a:t>
            </a:r>
            <a:r>
              <a:rPr spc="-5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8095" y="6419463"/>
            <a:ext cx="245109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so.ch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hyperlink" Target="http://www.iso.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nia.org/tech_activities/workgroups/security/" TargetMode="External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hyperlink" Target="http://www.snia.org/ssi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33600" y="2590800"/>
            <a:ext cx="4724399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100"/>
              </a:spcBef>
              <a:tabLst>
                <a:tab pos="1885950" algn="l"/>
              </a:tabLst>
            </a:pPr>
            <a:r>
              <a:rPr lang="en-US" sz="2800" b="1" dirty="0" err="1" smtClean="0">
                <a:solidFill>
                  <a:srgbClr val="38006A"/>
                </a:solidFill>
                <a:latin typeface="Arial"/>
                <a:cs typeface="Arial"/>
              </a:rPr>
              <a:t>Pengantar</a:t>
            </a:r>
            <a:r>
              <a:rPr sz="2800" b="1" spc="-60" dirty="0" smtClean="0">
                <a:solidFill>
                  <a:srgbClr val="38006A"/>
                </a:solidFill>
                <a:latin typeface="Arial"/>
                <a:cs typeface="Arial"/>
              </a:rPr>
              <a:t> </a:t>
            </a:r>
            <a:endParaRPr lang="en-US" sz="2800" b="1" spc="-60" dirty="0" smtClean="0">
              <a:solidFill>
                <a:srgbClr val="38006A"/>
              </a:solidFill>
              <a:latin typeface="Arial"/>
              <a:cs typeface="Arial"/>
            </a:endParaRPr>
          </a:p>
          <a:p>
            <a:pPr marR="8255" algn="r">
              <a:lnSpc>
                <a:spcPct val="100000"/>
              </a:lnSpc>
              <a:spcBef>
                <a:spcPts val="100"/>
              </a:spcBef>
              <a:tabLst>
                <a:tab pos="1885950" algn="l"/>
              </a:tabLst>
            </a:pPr>
            <a:r>
              <a:rPr lang="en-US" sz="2800" b="1" spc="20" dirty="0" err="1" smtClean="0">
                <a:solidFill>
                  <a:srgbClr val="38006A"/>
                </a:solidFill>
                <a:latin typeface="Arial"/>
                <a:cs typeface="Arial"/>
              </a:rPr>
              <a:t>Jaminan</a:t>
            </a:r>
            <a:r>
              <a:rPr lang="en-US" sz="2800" b="1" spc="20" dirty="0" smtClean="0">
                <a:solidFill>
                  <a:srgbClr val="38006A"/>
                </a:solidFill>
                <a:latin typeface="Arial"/>
                <a:cs typeface="Arial"/>
              </a:rPr>
              <a:t> </a:t>
            </a:r>
            <a:r>
              <a:rPr lang="en-US" sz="2800" b="1" spc="20" dirty="0" err="1" smtClean="0">
                <a:solidFill>
                  <a:srgbClr val="38006A"/>
                </a:solidFill>
                <a:latin typeface="Arial"/>
                <a:cs typeface="Arial"/>
              </a:rPr>
              <a:t>Informasi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3356" y="1697735"/>
            <a:ext cx="6467475" cy="3649345"/>
          </a:xfrm>
          <a:custGeom>
            <a:avLst/>
            <a:gdLst/>
            <a:ahLst/>
            <a:cxnLst/>
            <a:rect l="l" t="t" r="r" b="b"/>
            <a:pathLst>
              <a:path w="6467475" h="3649345">
                <a:moveTo>
                  <a:pt x="752094" y="664464"/>
                </a:moveTo>
                <a:lnTo>
                  <a:pt x="713994" y="664464"/>
                </a:lnTo>
                <a:lnTo>
                  <a:pt x="713994" y="893064"/>
                </a:lnTo>
                <a:lnTo>
                  <a:pt x="752094" y="893064"/>
                </a:lnTo>
                <a:lnTo>
                  <a:pt x="752094" y="664464"/>
                </a:lnTo>
                <a:close/>
              </a:path>
              <a:path w="6467475" h="3649345">
                <a:moveTo>
                  <a:pt x="1654302" y="0"/>
                </a:moveTo>
                <a:lnTo>
                  <a:pt x="1641335" y="0"/>
                </a:lnTo>
                <a:lnTo>
                  <a:pt x="1641335" y="12192"/>
                </a:lnTo>
                <a:lnTo>
                  <a:pt x="1641335" y="645414"/>
                </a:lnTo>
                <a:lnTo>
                  <a:pt x="12954" y="645414"/>
                </a:lnTo>
                <a:lnTo>
                  <a:pt x="12954" y="12192"/>
                </a:lnTo>
                <a:lnTo>
                  <a:pt x="1641335" y="12192"/>
                </a:lnTo>
                <a:lnTo>
                  <a:pt x="1641335" y="0"/>
                </a:lnTo>
                <a:lnTo>
                  <a:pt x="0" y="0"/>
                </a:lnTo>
                <a:lnTo>
                  <a:pt x="0" y="658368"/>
                </a:lnTo>
                <a:lnTo>
                  <a:pt x="6096" y="658368"/>
                </a:lnTo>
                <a:lnTo>
                  <a:pt x="12954" y="658368"/>
                </a:lnTo>
                <a:lnTo>
                  <a:pt x="1641335" y="658368"/>
                </a:lnTo>
                <a:lnTo>
                  <a:pt x="1647444" y="658368"/>
                </a:lnTo>
                <a:lnTo>
                  <a:pt x="1654302" y="658368"/>
                </a:lnTo>
                <a:lnTo>
                  <a:pt x="1654302" y="0"/>
                </a:lnTo>
                <a:close/>
              </a:path>
              <a:path w="6467475" h="3649345">
                <a:moveTo>
                  <a:pt x="2652522" y="3623322"/>
                </a:moveTo>
                <a:lnTo>
                  <a:pt x="1661922" y="2556522"/>
                </a:lnTo>
                <a:lnTo>
                  <a:pt x="1633728" y="2582430"/>
                </a:lnTo>
                <a:lnTo>
                  <a:pt x="2624328" y="3649230"/>
                </a:lnTo>
                <a:lnTo>
                  <a:pt x="2652522" y="3623322"/>
                </a:lnTo>
                <a:close/>
              </a:path>
              <a:path w="6467475" h="3649345">
                <a:moveTo>
                  <a:pt x="5776722" y="2430780"/>
                </a:moveTo>
                <a:lnTo>
                  <a:pt x="5748528" y="2404110"/>
                </a:lnTo>
                <a:lnTo>
                  <a:pt x="4681728" y="3547110"/>
                </a:lnTo>
                <a:lnTo>
                  <a:pt x="4709922" y="3573780"/>
                </a:lnTo>
                <a:lnTo>
                  <a:pt x="5776722" y="2430780"/>
                </a:lnTo>
                <a:close/>
              </a:path>
              <a:path w="6467475" h="3649345">
                <a:moveTo>
                  <a:pt x="6467094" y="664464"/>
                </a:moveTo>
                <a:lnTo>
                  <a:pt x="6428994" y="664464"/>
                </a:lnTo>
                <a:lnTo>
                  <a:pt x="6428994" y="893064"/>
                </a:lnTo>
                <a:lnTo>
                  <a:pt x="6467094" y="893064"/>
                </a:lnTo>
                <a:lnTo>
                  <a:pt x="6467094" y="664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4292"/>
            <a:ext cx="444563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10" dirty="0" err="1" smtClean="0">
                <a:solidFill>
                  <a:srgbClr val="380069"/>
                </a:solidFill>
              </a:rPr>
              <a:t>Jaminan</a:t>
            </a:r>
            <a:r>
              <a:rPr lang="en-US" sz="3200" spc="-10" dirty="0" smtClean="0">
                <a:solidFill>
                  <a:srgbClr val="380069"/>
                </a:solidFill>
              </a:rPr>
              <a:t> </a:t>
            </a:r>
            <a:r>
              <a:rPr lang="en-US" sz="3200" spc="-10" dirty="0" err="1" smtClean="0">
                <a:solidFill>
                  <a:srgbClr val="380069"/>
                </a:solidFill>
              </a:rPr>
              <a:t>Informasi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1198880" y="1763522"/>
            <a:ext cx="1143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 marR="5080" indent="-158115">
              <a:lnSpc>
                <a:spcPct val="100000"/>
              </a:lnSpc>
              <a:spcBef>
                <a:spcPts val="100"/>
              </a:spcBef>
            </a:pPr>
            <a:r>
              <a:rPr sz="1600" b="1" spc="-5" dirty="0" smtClean="0">
                <a:latin typeface="Arial"/>
                <a:cs typeface="Arial"/>
              </a:rPr>
              <a:t>Information  Security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61182" y="1709927"/>
            <a:ext cx="4764405" cy="3783329"/>
            <a:chOff x="3361182" y="1709927"/>
            <a:chExt cx="4764405" cy="3783329"/>
          </a:xfrm>
        </p:grpSpPr>
        <p:sp>
          <p:nvSpPr>
            <p:cNvPr id="7" name="object 7"/>
            <p:cNvSpPr/>
            <p:nvPr/>
          </p:nvSpPr>
          <p:spPr>
            <a:xfrm>
              <a:off x="3367278" y="4626101"/>
              <a:ext cx="2424430" cy="860425"/>
            </a:xfrm>
            <a:custGeom>
              <a:avLst/>
              <a:gdLst/>
              <a:ahLst/>
              <a:cxnLst/>
              <a:rect l="l" t="t" r="r" b="b"/>
              <a:pathLst>
                <a:path w="2424429" h="860425">
                  <a:moveTo>
                    <a:pt x="2423922" y="860298"/>
                  </a:moveTo>
                  <a:lnTo>
                    <a:pt x="2423922" y="0"/>
                  </a:lnTo>
                  <a:lnTo>
                    <a:pt x="0" y="0"/>
                  </a:lnTo>
                  <a:lnTo>
                    <a:pt x="0" y="860298"/>
                  </a:lnTo>
                  <a:lnTo>
                    <a:pt x="2423922" y="860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61182" y="1709927"/>
              <a:ext cx="4764405" cy="3783329"/>
            </a:xfrm>
            <a:custGeom>
              <a:avLst/>
              <a:gdLst/>
              <a:ahLst/>
              <a:cxnLst/>
              <a:rect l="l" t="t" r="r" b="b"/>
              <a:pathLst>
                <a:path w="4764405" h="3783329">
                  <a:moveTo>
                    <a:pt x="2436876" y="2910078"/>
                  </a:moveTo>
                  <a:lnTo>
                    <a:pt x="2423922" y="2910090"/>
                  </a:lnTo>
                  <a:lnTo>
                    <a:pt x="2423922" y="2923032"/>
                  </a:lnTo>
                  <a:lnTo>
                    <a:pt x="2423922" y="3770376"/>
                  </a:lnTo>
                  <a:lnTo>
                    <a:pt x="12954" y="3770376"/>
                  </a:lnTo>
                  <a:lnTo>
                    <a:pt x="12954" y="2923032"/>
                  </a:lnTo>
                  <a:lnTo>
                    <a:pt x="2423922" y="2923032"/>
                  </a:lnTo>
                  <a:lnTo>
                    <a:pt x="2423922" y="2910090"/>
                  </a:lnTo>
                  <a:lnTo>
                    <a:pt x="0" y="2910090"/>
                  </a:lnTo>
                  <a:lnTo>
                    <a:pt x="0" y="3783330"/>
                  </a:lnTo>
                  <a:lnTo>
                    <a:pt x="6096" y="3783330"/>
                  </a:lnTo>
                  <a:lnTo>
                    <a:pt x="12954" y="3783330"/>
                  </a:lnTo>
                  <a:lnTo>
                    <a:pt x="2423922" y="3783330"/>
                  </a:lnTo>
                  <a:lnTo>
                    <a:pt x="2430018" y="3783330"/>
                  </a:lnTo>
                  <a:lnTo>
                    <a:pt x="2436876" y="3783330"/>
                  </a:lnTo>
                  <a:lnTo>
                    <a:pt x="2436876" y="2910078"/>
                  </a:lnTo>
                  <a:close/>
                </a:path>
                <a:path w="4764405" h="3783329">
                  <a:moveTo>
                    <a:pt x="4764024" y="0"/>
                  </a:moveTo>
                  <a:lnTo>
                    <a:pt x="4751070" y="0"/>
                  </a:lnTo>
                  <a:lnTo>
                    <a:pt x="4751070" y="12954"/>
                  </a:lnTo>
                  <a:lnTo>
                    <a:pt x="4751070" y="646176"/>
                  </a:lnTo>
                  <a:lnTo>
                    <a:pt x="3122676" y="646176"/>
                  </a:lnTo>
                  <a:lnTo>
                    <a:pt x="3122676" y="12954"/>
                  </a:lnTo>
                  <a:lnTo>
                    <a:pt x="4751070" y="12954"/>
                  </a:lnTo>
                  <a:lnTo>
                    <a:pt x="4751070" y="0"/>
                  </a:lnTo>
                  <a:lnTo>
                    <a:pt x="3109722" y="0"/>
                  </a:lnTo>
                  <a:lnTo>
                    <a:pt x="3109722" y="659130"/>
                  </a:lnTo>
                  <a:lnTo>
                    <a:pt x="3115818" y="659130"/>
                  </a:lnTo>
                  <a:lnTo>
                    <a:pt x="3122676" y="659130"/>
                  </a:lnTo>
                  <a:lnTo>
                    <a:pt x="4751070" y="659130"/>
                  </a:lnTo>
                  <a:lnTo>
                    <a:pt x="4757928" y="659130"/>
                  </a:lnTo>
                  <a:lnTo>
                    <a:pt x="4764024" y="659130"/>
                  </a:lnTo>
                  <a:lnTo>
                    <a:pt x="47640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19818" y="1776475"/>
            <a:ext cx="1356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045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Information  Dependability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08903" y="2584704"/>
            <a:ext cx="2756535" cy="1765935"/>
            <a:chOff x="5708903" y="2584704"/>
            <a:chExt cx="2756535" cy="1765935"/>
          </a:xfrm>
        </p:grpSpPr>
        <p:sp>
          <p:nvSpPr>
            <p:cNvPr id="11" name="object 11"/>
            <p:cNvSpPr/>
            <p:nvPr/>
          </p:nvSpPr>
          <p:spPr>
            <a:xfrm>
              <a:off x="5714999" y="2590800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743200" y="1752600"/>
                  </a:moveTo>
                  <a:lnTo>
                    <a:pt x="2743200" y="0"/>
                  </a:lnTo>
                  <a:lnTo>
                    <a:pt x="0" y="0"/>
                  </a:lnTo>
                  <a:lnTo>
                    <a:pt x="0" y="1752600"/>
                  </a:lnTo>
                  <a:lnTo>
                    <a:pt x="2743200" y="175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08903" y="2584704"/>
              <a:ext cx="2756535" cy="1765935"/>
            </a:xfrm>
            <a:custGeom>
              <a:avLst/>
              <a:gdLst/>
              <a:ahLst/>
              <a:cxnLst/>
              <a:rect l="l" t="t" r="r" b="b"/>
              <a:pathLst>
                <a:path w="2756534" h="1765935">
                  <a:moveTo>
                    <a:pt x="2756154" y="1765553"/>
                  </a:moveTo>
                  <a:lnTo>
                    <a:pt x="2756154" y="0"/>
                  </a:lnTo>
                  <a:lnTo>
                    <a:pt x="0" y="0"/>
                  </a:lnTo>
                  <a:lnTo>
                    <a:pt x="0" y="1765553"/>
                  </a:lnTo>
                  <a:lnTo>
                    <a:pt x="6096" y="1765553"/>
                  </a:lnTo>
                  <a:lnTo>
                    <a:pt x="6096" y="12953"/>
                  </a:lnTo>
                  <a:lnTo>
                    <a:pt x="12954" y="6095"/>
                  </a:lnTo>
                  <a:lnTo>
                    <a:pt x="12954" y="12953"/>
                  </a:lnTo>
                  <a:lnTo>
                    <a:pt x="2743200" y="12953"/>
                  </a:lnTo>
                  <a:lnTo>
                    <a:pt x="2743200" y="6095"/>
                  </a:lnTo>
                  <a:lnTo>
                    <a:pt x="2749296" y="12953"/>
                  </a:lnTo>
                  <a:lnTo>
                    <a:pt x="2749296" y="1765553"/>
                  </a:lnTo>
                  <a:lnTo>
                    <a:pt x="2756154" y="1765553"/>
                  </a:lnTo>
                  <a:close/>
                </a:path>
                <a:path w="2756534" h="1765935">
                  <a:moveTo>
                    <a:pt x="12954" y="12953"/>
                  </a:moveTo>
                  <a:lnTo>
                    <a:pt x="12954" y="6095"/>
                  </a:lnTo>
                  <a:lnTo>
                    <a:pt x="6096" y="12953"/>
                  </a:lnTo>
                  <a:lnTo>
                    <a:pt x="12954" y="12953"/>
                  </a:lnTo>
                  <a:close/>
                </a:path>
                <a:path w="2756534" h="1765935">
                  <a:moveTo>
                    <a:pt x="12954" y="1752599"/>
                  </a:moveTo>
                  <a:lnTo>
                    <a:pt x="12954" y="12953"/>
                  </a:lnTo>
                  <a:lnTo>
                    <a:pt x="6096" y="12953"/>
                  </a:lnTo>
                  <a:lnTo>
                    <a:pt x="6096" y="1752599"/>
                  </a:lnTo>
                  <a:lnTo>
                    <a:pt x="12954" y="1752599"/>
                  </a:lnTo>
                  <a:close/>
                </a:path>
                <a:path w="2756534" h="1765935">
                  <a:moveTo>
                    <a:pt x="2749296" y="1752599"/>
                  </a:moveTo>
                  <a:lnTo>
                    <a:pt x="6096" y="1752599"/>
                  </a:lnTo>
                  <a:lnTo>
                    <a:pt x="12954" y="1758695"/>
                  </a:lnTo>
                  <a:lnTo>
                    <a:pt x="12953" y="1765553"/>
                  </a:lnTo>
                  <a:lnTo>
                    <a:pt x="2743200" y="1765553"/>
                  </a:lnTo>
                  <a:lnTo>
                    <a:pt x="2743200" y="1758695"/>
                  </a:lnTo>
                  <a:lnTo>
                    <a:pt x="2749296" y="1752599"/>
                  </a:lnTo>
                  <a:close/>
                </a:path>
                <a:path w="2756534" h="1765935">
                  <a:moveTo>
                    <a:pt x="12953" y="1765553"/>
                  </a:moveTo>
                  <a:lnTo>
                    <a:pt x="12954" y="1758695"/>
                  </a:lnTo>
                  <a:lnTo>
                    <a:pt x="6096" y="1752599"/>
                  </a:lnTo>
                  <a:lnTo>
                    <a:pt x="6096" y="1765553"/>
                  </a:lnTo>
                  <a:lnTo>
                    <a:pt x="12953" y="1765553"/>
                  </a:lnTo>
                  <a:close/>
                </a:path>
                <a:path w="2756534" h="1765935">
                  <a:moveTo>
                    <a:pt x="2749296" y="12953"/>
                  </a:moveTo>
                  <a:lnTo>
                    <a:pt x="2743200" y="6095"/>
                  </a:lnTo>
                  <a:lnTo>
                    <a:pt x="2743200" y="12953"/>
                  </a:lnTo>
                  <a:lnTo>
                    <a:pt x="2749296" y="12953"/>
                  </a:lnTo>
                  <a:close/>
                </a:path>
                <a:path w="2756534" h="1765935">
                  <a:moveTo>
                    <a:pt x="2749296" y="1752599"/>
                  </a:moveTo>
                  <a:lnTo>
                    <a:pt x="2749296" y="12953"/>
                  </a:lnTo>
                  <a:lnTo>
                    <a:pt x="2743200" y="12953"/>
                  </a:lnTo>
                  <a:lnTo>
                    <a:pt x="2743200" y="1752599"/>
                  </a:lnTo>
                  <a:lnTo>
                    <a:pt x="2749296" y="1752599"/>
                  </a:lnTo>
                  <a:close/>
                </a:path>
                <a:path w="2756534" h="1765935">
                  <a:moveTo>
                    <a:pt x="2749296" y="1765553"/>
                  </a:moveTo>
                  <a:lnTo>
                    <a:pt x="2749296" y="1752599"/>
                  </a:lnTo>
                  <a:lnTo>
                    <a:pt x="2743200" y="1758695"/>
                  </a:lnTo>
                  <a:lnTo>
                    <a:pt x="2743200" y="1765553"/>
                  </a:lnTo>
                  <a:lnTo>
                    <a:pt x="2749296" y="17655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27403" y="2716783"/>
            <a:ext cx="25177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 marR="697865" indent="-635" algn="ctr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latin typeface="Arial"/>
                <a:cs typeface="Arial"/>
              </a:rPr>
              <a:t>Reliability,  </a:t>
            </a:r>
            <a:r>
              <a:rPr sz="1600" b="1" spc="-6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vailabilit</a:t>
            </a:r>
            <a:r>
              <a:rPr sz="1600" b="1" spc="-125" dirty="0">
                <a:latin typeface="Arial"/>
                <a:cs typeface="Arial"/>
              </a:rPr>
              <a:t>y</a:t>
            </a:r>
            <a:r>
              <a:rPr sz="1600" b="1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12700" marR="5080" indent="1270" algn="ctr">
              <a:lnSpc>
                <a:spcPts val="1920"/>
              </a:lnSpc>
              <a:spcBef>
                <a:spcPts val="65"/>
              </a:spcBef>
            </a:pPr>
            <a:r>
              <a:rPr sz="1600" b="1" spc="-5" dirty="0">
                <a:latin typeface="Arial"/>
                <a:cs typeface="Arial"/>
              </a:rPr>
              <a:t>Fault Prevention,  </a:t>
            </a:r>
            <a:r>
              <a:rPr sz="1600" b="1" spc="-10" dirty="0">
                <a:latin typeface="Arial"/>
                <a:cs typeface="Arial"/>
              </a:rPr>
              <a:t>Avoidance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Tolerance,  </a:t>
            </a:r>
            <a:r>
              <a:rPr sz="1600" b="1" spc="-5" dirty="0">
                <a:latin typeface="Arial"/>
                <a:cs typeface="Arial"/>
              </a:rPr>
              <a:t>Performance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855"/>
              </a:lnSpc>
            </a:pPr>
            <a:r>
              <a:rPr sz="1600" b="1" dirty="0">
                <a:latin typeface="Arial"/>
                <a:cs typeface="Arial"/>
              </a:rPr>
              <a:t>. . 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32103" y="2584704"/>
            <a:ext cx="2680335" cy="1765935"/>
            <a:chOff x="832103" y="2584704"/>
            <a:chExt cx="2680335" cy="1765935"/>
          </a:xfrm>
        </p:grpSpPr>
        <p:sp>
          <p:nvSpPr>
            <p:cNvPr id="15" name="object 15"/>
            <p:cNvSpPr/>
            <p:nvPr/>
          </p:nvSpPr>
          <p:spPr>
            <a:xfrm>
              <a:off x="838199" y="2590800"/>
              <a:ext cx="2667000" cy="1752600"/>
            </a:xfrm>
            <a:custGeom>
              <a:avLst/>
              <a:gdLst/>
              <a:ahLst/>
              <a:cxnLst/>
              <a:rect l="l" t="t" r="r" b="b"/>
              <a:pathLst>
                <a:path w="2667000" h="1752600">
                  <a:moveTo>
                    <a:pt x="2667000" y="1752600"/>
                  </a:moveTo>
                  <a:lnTo>
                    <a:pt x="2667000" y="0"/>
                  </a:lnTo>
                  <a:lnTo>
                    <a:pt x="0" y="0"/>
                  </a:lnTo>
                  <a:lnTo>
                    <a:pt x="0" y="1752600"/>
                  </a:lnTo>
                  <a:lnTo>
                    <a:pt x="2667000" y="175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2103" y="2584704"/>
              <a:ext cx="2680335" cy="1765935"/>
            </a:xfrm>
            <a:custGeom>
              <a:avLst/>
              <a:gdLst/>
              <a:ahLst/>
              <a:cxnLst/>
              <a:rect l="l" t="t" r="r" b="b"/>
              <a:pathLst>
                <a:path w="2680335" h="1765935">
                  <a:moveTo>
                    <a:pt x="2679954" y="1765554"/>
                  </a:moveTo>
                  <a:lnTo>
                    <a:pt x="2679954" y="0"/>
                  </a:lnTo>
                  <a:lnTo>
                    <a:pt x="0" y="0"/>
                  </a:lnTo>
                  <a:lnTo>
                    <a:pt x="0" y="1765554"/>
                  </a:lnTo>
                  <a:lnTo>
                    <a:pt x="6096" y="1765554"/>
                  </a:lnTo>
                  <a:lnTo>
                    <a:pt x="6096" y="12954"/>
                  </a:lnTo>
                  <a:lnTo>
                    <a:pt x="12954" y="6096"/>
                  </a:lnTo>
                  <a:lnTo>
                    <a:pt x="12954" y="12954"/>
                  </a:lnTo>
                  <a:lnTo>
                    <a:pt x="2666999" y="12953"/>
                  </a:lnTo>
                  <a:lnTo>
                    <a:pt x="2666999" y="6095"/>
                  </a:lnTo>
                  <a:lnTo>
                    <a:pt x="2673096" y="12953"/>
                  </a:lnTo>
                  <a:lnTo>
                    <a:pt x="2673096" y="1765554"/>
                  </a:lnTo>
                  <a:lnTo>
                    <a:pt x="2679954" y="1765554"/>
                  </a:lnTo>
                  <a:close/>
                </a:path>
                <a:path w="2680335" h="1765935">
                  <a:moveTo>
                    <a:pt x="12954" y="12954"/>
                  </a:moveTo>
                  <a:lnTo>
                    <a:pt x="12954" y="6096"/>
                  </a:lnTo>
                  <a:lnTo>
                    <a:pt x="6096" y="12954"/>
                  </a:lnTo>
                  <a:lnTo>
                    <a:pt x="12954" y="12954"/>
                  </a:lnTo>
                  <a:close/>
                </a:path>
                <a:path w="2680335" h="1765935">
                  <a:moveTo>
                    <a:pt x="12954" y="1752600"/>
                  </a:moveTo>
                  <a:lnTo>
                    <a:pt x="12954" y="12954"/>
                  </a:lnTo>
                  <a:lnTo>
                    <a:pt x="6096" y="12954"/>
                  </a:lnTo>
                  <a:lnTo>
                    <a:pt x="6096" y="1752600"/>
                  </a:lnTo>
                  <a:lnTo>
                    <a:pt x="12954" y="1752600"/>
                  </a:lnTo>
                  <a:close/>
                </a:path>
                <a:path w="2680335" h="1765935">
                  <a:moveTo>
                    <a:pt x="2673096" y="1752600"/>
                  </a:moveTo>
                  <a:lnTo>
                    <a:pt x="6096" y="1752600"/>
                  </a:lnTo>
                  <a:lnTo>
                    <a:pt x="12954" y="1758696"/>
                  </a:lnTo>
                  <a:lnTo>
                    <a:pt x="12954" y="1765554"/>
                  </a:lnTo>
                  <a:lnTo>
                    <a:pt x="2666999" y="1765554"/>
                  </a:lnTo>
                  <a:lnTo>
                    <a:pt x="2666999" y="1758696"/>
                  </a:lnTo>
                  <a:lnTo>
                    <a:pt x="2673096" y="1752600"/>
                  </a:lnTo>
                  <a:close/>
                </a:path>
                <a:path w="2680335" h="1765935">
                  <a:moveTo>
                    <a:pt x="12954" y="1765554"/>
                  </a:moveTo>
                  <a:lnTo>
                    <a:pt x="12954" y="1758696"/>
                  </a:lnTo>
                  <a:lnTo>
                    <a:pt x="6096" y="1752600"/>
                  </a:lnTo>
                  <a:lnTo>
                    <a:pt x="6096" y="1765554"/>
                  </a:lnTo>
                  <a:lnTo>
                    <a:pt x="12954" y="1765554"/>
                  </a:lnTo>
                  <a:close/>
                </a:path>
                <a:path w="2680335" h="1765935">
                  <a:moveTo>
                    <a:pt x="2673096" y="12953"/>
                  </a:moveTo>
                  <a:lnTo>
                    <a:pt x="2666999" y="6095"/>
                  </a:lnTo>
                  <a:lnTo>
                    <a:pt x="2666999" y="12953"/>
                  </a:lnTo>
                  <a:lnTo>
                    <a:pt x="2673096" y="12953"/>
                  </a:lnTo>
                  <a:close/>
                </a:path>
                <a:path w="2680335" h="1765935">
                  <a:moveTo>
                    <a:pt x="2673096" y="1752600"/>
                  </a:moveTo>
                  <a:lnTo>
                    <a:pt x="2673096" y="12953"/>
                  </a:lnTo>
                  <a:lnTo>
                    <a:pt x="2666999" y="12953"/>
                  </a:lnTo>
                  <a:lnTo>
                    <a:pt x="2666999" y="1752600"/>
                  </a:lnTo>
                  <a:lnTo>
                    <a:pt x="2673096" y="1752600"/>
                  </a:lnTo>
                  <a:close/>
                </a:path>
                <a:path w="2680335" h="1765935">
                  <a:moveTo>
                    <a:pt x="2673096" y="1765554"/>
                  </a:moveTo>
                  <a:lnTo>
                    <a:pt x="2673096" y="1752600"/>
                  </a:lnTo>
                  <a:lnTo>
                    <a:pt x="2666999" y="1758696"/>
                  </a:lnTo>
                  <a:lnTo>
                    <a:pt x="2666999" y="1765554"/>
                  </a:lnTo>
                  <a:lnTo>
                    <a:pt x="2673096" y="1765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32813" y="2838704"/>
            <a:ext cx="14782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Confidentialit</a:t>
            </a:r>
            <a:r>
              <a:rPr sz="1600" b="1" spc="-125" dirty="0">
                <a:latin typeface="Arial"/>
                <a:cs typeface="Arial"/>
              </a:rPr>
              <a:t>y</a:t>
            </a:r>
            <a:r>
              <a:rPr sz="1600" b="1" dirty="0">
                <a:latin typeface="Arial"/>
                <a:cs typeface="Arial"/>
              </a:rPr>
              <a:t>,  </a:t>
            </a:r>
            <a:r>
              <a:rPr sz="1600" b="1" spc="-20" dirty="0">
                <a:latin typeface="Arial"/>
                <a:cs typeface="Arial"/>
              </a:rPr>
              <a:t>Integrity,  Availability,  </a:t>
            </a:r>
            <a:r>
              <a:rPr sz="1600" b="1" spc="-5" dirty="0">
                <a:latin typeface="Arial"/>
                <a:cs typeface="Arial"/>
              </a:rPr>
              <a:t>Accountability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14"/>
              </a:lnSpc>
            </a:pPr>
            <a:r>
              <a:rPr sz="1600" b="1" dirty="0">
                <a:latin typeface="Arial"/>
                <a:cs typeface="Arial"/>
              </a:rPr>
              <a:t>. .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0154" y="5785103"/>
            <a:ext cx="8246109" cy="479425"/>
          </a:xfrm>
          <a:custGeom>
            <a:avLst/>
            <a:gdLst/>
            <a:ahLst/>
            <a:cxnLst/>
            <a:rect l="l" t="t" r="r" b="b"/>
            <a:pathLst>
              <a:path w="8246109" h="479425">
                <a:moveTo>
                  <a:pt x="8245602" y="479298"/>
                </a:moveTo>
                <a:lnTo>
                  <a:pt x="8245602" y="0"/>
                </a:lnTo>
                <a:lnTo>
                  <a:pt x="0" y="0"/>
                </a:lnTo>
                <a:lnTo>
                  <a:pt x="0" y="479298"/>
                </a:lnTo>
                <a:lnTo>
                  <a:pt x="6096" y="479298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8232648" y="12954"/>
                </a:lnTo>
                <a:lnTo>
                  <a:pt x="8232648" y="6096"/>
                </a:lnTo>
                <a:lnTo>
                  <a:pt x="8239506" y="12954"/>
                </a:lnTo>
                <a:lnTo>
                  <a:pt x="8239506" y="479298"/>
                </a:lnTo>
                <a:lnTo>
                  <a:pt x="8245602" y="479298"/>
                </a:lnTo>
                <a:close/>
              </a:path>
              <a:path w="8246109" h="479425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8246109" h="479425">
                <a:moveTo>
                  <a:pt x="12953" y="467106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467106"/>
                </a:lnTo>
                <a:lnTo>
                  <a:pt x="12953" y="467106"/>
                </a:lnTo>
                <a:close/>
              </a:path>
              <a:path w="8246109" h="479425">
                <a:moveTo>
                  <a:pt x="8239506" y="467106"/>
                </a:moveTo>
                <a:lnTo>
                  <a:pt x="6096" y="467106"/>
                </a:lnTo>
                <a:lnTo>
                  <a:pt x="12953" y="473202"/>
                </a:lnTo>
                <a:lnTo>
                  <a:pt x="12953" y="479298"/>
                </a:lnTo>
                <a:lnTo>
                  <a:pt x="8232648" y="479298"/>
                </a:lnTo>
                <a:lnTo>
                  <a:pt x="8232648" y="473202"/>
                </a:lnTo>
                <a:lnTo>
                  <a:pt x="8239506" y="467106"/>
                </a:lnTo>
                <a:close/>
              </a:path>
              <a:path w="8246109" h="479425">
                <a:moveTo>
                  <a:pt x="12953" y="479298"/>
                </a:moveTo>
                <a:lnTo>
                  <a:pt x="12953" y="473202"/>
                </a:lnTo>
                <a:lnTo>
                  <a:pt x="6096" y="467106"/>
                </a:lnTo>
                <a:lnTo>
                  <a:pt x="6096" y="479298"/>
                </a:lnTo>
                <a:lnTo>
                  <a:pt x="12953" y="479298"/>
                </a:lnTo>
                <a:close/>
              </a:path>
              <a:path w="8246109" h="479425">
                <a:moveTo>
                  <a:pt x="8239506" y="12954"/>
                </a:moveTo>
                <a:lnTo>
                  <a:pt x="8232648" y="6096"/>
                </a:lnTo>
                <a:lnTo>
                  <a:pt x="8232648" y="12954"/>
                </a:lnTo>
                <a:lnTo>
                  <a:pt x="8239506" y="12954"/>
                </a:lnTo>
                <a:close/>
              </a:path>
              <a:path w="8246109" h="479425">
                <a:moveTo>
                  <a:pt x="8239506" y="467106"/>
                </a:moveTo>
                <a:lnTo>
                  <a:pt x="8239506" y="12954"/>
                </a:lnTo>
                <a:lnTo>
                  <a:pt x="8232648" y="12954"/>
                </a:lnTo>
                <a:lnTo>
                  <a:pt x="8232648" y="467106"/>
                </a:lnTo>
                <a:lnTo>
                  <a:pt x="8239506" y="467106"/>
                </a:lnTo>
                <a:close/>
              </a:path>
              <a:path w="8246109" h="479425">
                <a:moveTo>
                  <a:pt x="8239506" y="479298"/>
                </a:moveTo>
                <a:lnTo>
                  <a:pt x="8239506" y="467106"/>
                </a:lnTo>
                <a:lnTo>
                  <a:pt x="8232648" y="473202"/>
                </a:lnTo>
                <a:lnTo>
                  <a:pt x="8232648" y="479298"/>
                </a:lnTo>
                <a:lnTo>
                  <a:pt x="8239506" y="479298"/>
                </a:lnTo>
                <a:close/>
              </a:path>
            </a:pathLst>
          </a:custGeom>
          <a:solidFill>
            <a:srgbClr val="380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4990" y="4671314"/>
            <a:ext cx="7070090" cy="153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9585" marR="2045335" algn="ct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Ability to recover  From failures/faults  And security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attacks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761365" marR="5080" indent="-749300">
              <a:lnSpc>
                <a:spcPct val="100000"/>
              </a:lnSpc>
              <a:spcBef>
                <a:spcPts val="1210"/>
              </a:spcBef>
            </a:pPr>
            <a:r>
              <a:rPr sz="1200" spc="-5" dirty="0">
                <a:solidFill>
                  <a:srgbClr val="380069"/>
                </a:solidFill>
                <a:latin typeface="Arial"/>
                <a:cs typeface="Arial"/>
              </a:rPr>
              <a:t>Source: </a:t>
            </a:r>
            <a:r>
              <a:rPr sz="1200" i="1" spc="-10" dirty="0">
                <a:latin typeface="Arial"/>
                <a:cs typeface="Arial"/>
              </a:rPr>
              <a:t>Information </a:t>
            </a:r>
            <a:r>
              <a:rPr sz="1200" i="1" spc="-5" dirty="0">
                <a:latin typeface="Arial"/>
                <a:cs typeface="Arial"/>
              </a:rPr>
              <a:t>Assurance – </a:t>
            </a:r>
            <a:r>
              <a:rPr sz="1200" i="1" spc="-10" dirty="0">
                <a:latin typeface="Arial"/>
                <a:cs typeface="Arial"/>
              </a:rPr>
              <a:t>Dependability </a:t>
            </a:r>
            <a:r>
              <a:rPr sz="1200" i="1" spc="-5" dirty="0">
                <a:latin typeface="Arial"/>
                <a:cs typeface="Arial"/>
              </a:rPr>
              <a:t>and Security in Networked Systems</a:t>
            </a:r>
            <a:r>
              <a:rPr sz="1200" spc="-5" dirty="0">
                <a:latin typeface="Arial"/>
                <a:cs typeface="Arial"/>
              </a:rPr>
              <a:t>, </a:t>
            </a:r>
            <a:r>
              <a:rPr sz="1200" dirty="0">
                <a:latin typeface="Arial"/>
                <a:cs typeface="Arial"/>
              </a:rPr>
              <a:t>Qian, </a:t>
            </a:r>
            <a:r>
              <a:rPr sz="1200" spc="-5" dirty="0">
                <a:latin typeface="Arial"/>
                <a:cs typeface="Arial"/>
              </a:rPr>
              <a:t>Joshi, </a:t>
            </a:r>
            <a:r>
              <a:rPr sz="1200" spc="-20" dirty="0">
                <a:latin typeface="Arial"/>
                <a:cs typeface="Arial"/>
              </a:rPr>
              <a:t>Tipper,  </a:t>
            </a:r>
            <a:r>
              <a:rPr sz="1200" spc="-15" dirty="0">
                <a:latin typeface="Arial"/>
                <a:cs typeface="Arial"/>
              </a:rPr>
              <a:t>Krishnamurthy, </a:t>
            </a:r>
            <a:r>
              <a:rPr sz="1200" spc="-5" dirty="0">
                <a:latin typeface="Arial"/>
                <a:cs typeface="Arial"/>
              </a:rPr>
              <a:t>2008, New </a:t>
            </a:r>
            <a:r>
              <a:rPr sz="1200" spc="-30" dirty="0">
                <a:latin typeface="Arial"/>
                <a:cs typeface="Arial"/>
              </a:rPr>
              <a:t>York, </a:t>
            </a:r>
            <a:r>
              <a:rPr sz="1200" spc="-5" dirty="0">
                <a:latin typeface="Arial"/>
                <a:cs typeface="Arial"/>
              </a:rPr>
              <a:t>ISBN: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978-0-12-373566-9.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6990" y="3106928"/>
            <a:ext cx="44723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err="1">
                <a:solidFill>
                  <a:srgbClr val="38006A"/>
                </a:solidFill>
                <a:latin typeface="Arial"/>
                <a:cs typeface="Arial"/>
              </a:rPr>
              <a:t>Beberapa</a:t>
            </a:r>
            <a:r>
              <a:rPr lang="en-US" sz="3600" b="1" spc="-5" dirty="0">
                <a:solidFill>
                  <a:srgbClr val="38006A"/>
                </a:solidFill>
                <a:latin typeface="Arial"/>
                <a:cs typeface="Arial"/>
              </a:rPr>
              <a:t> kata di </a:t>
            </a:r>
            <a:r>
              <a:rPr lang="en-US" sz="3600" b="1" spc="-5" dirty="0" err="1">
                <a:solidFill>
                  <a:srgbClr val="38006A"/>
                </a:solidFill>
                <a:latin typeface="Arial"/>
                <a:cs typeface="Arial"/>
              </a:rPr>
              <a:t>keamanan</a:t>
            </a:r>
            <a:r>
              <a:rPr lang="en-US" sz="3600" b="1" spc="-5" dirty="0">
                <a:solidFill>
                  <a:srgbClr val="38006A"/>
                </a:solidFill>
                <a:latin typeface="Arial"/>
                <a:cs typeface="Arial"/>
              </a:rPr>
              <a:t> </a:t>
            </a:r>
            <a:r>
              <a:rPr lang="en-US" sz="3600" b="1" spc="-5" dirty="0" err="1">
                <a:solidFill>
                  <a:srgbClr val="38006A"/>
                </a:solidFill>
                <a:latin typeface="Arial"/>
                <a:cs typeface="Arial"/>
              </a:rPr>
              <a:t>informasi</a:t>
            </a:r>
            <a:endParaRPr lang="en-US" sz="3600" b="1" spc="-5" dirty="0">
              <a:solidFill>
                <a:srgbClr val="38006A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2" y="304292"/>
            <a:ext cx="8150098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err="1" smtClean="0">
                <a:solidFill>
                  <a:srgbClr val="380069"/>
                </a:solidFill>
              </a:rPr>
              <a:t>Jaminan</a:t>
            </a:r>
            <a:r>
              <a:rPr lang="en-US" sz="3200" spc="-5" dirty="0" smtClean="0">
                <a:solidFill>
                  <a:srgbClr val="380069"/>
                </a:solidFill>
              </a:rPr>
              <a:t> </a:t>
            </a:r>
            <a:r>
              <a:rPr lang="en-US" sz="3200" spc="-5" dirty="0" err="1" smtClean="0">
                <a:solidFill>
                  <a:srgbClr val="380069"/>
                </a:solidFill>
              </a:rPr>
              <a:t>Informasi</a:t>
            </a:r>
            <a:r>
              <a:rPr sz="3200" spc="-5" dirty="0" smtClean="0">
                <a:solidFill>
                  <a:srgbClr val="380069"/>
                </a:solidFill>
              </a:rPr>
              <a:t> </a:t>
            </a:r>
            <a:r>
              <a:rPr sz="3200" spc="-5" dirty="0">
                <a:solidFill>
                  <a:srgbClr val="380069"/>
                </a:solidFill>
              </a:rPr>
              <a:t>vs. </a:t>
            </a:r>
            <a:r>
              <a:rPr lang="en-US" sz="3200" spc="-10" dirty="0" err="1" smtClean="0">
                <a:solidFill>
                  <a:srgbClr val="380069"/>
                </a:solidFill>
              </a:rPr>
              <a:t>Keamanan</a:t>
            </a:r>
            <a:r>
              <a:rPr lang="en-US" sz="3200" spc="-10" dirty="0" smtClean="0">
                <a:solidFill>
                  <a:srgbClr val="380069"/>
                </a:solidFill>
              </a:rPr>
              <a:t> </a:t>
            </a:r>
            <a:r>
              <a:rPr lang="en-US" sz="3200" spc="-10" dirty="0" err="1" smtClean="0">
                <a:solidFill>
                  <a:srgbClr val="380069"/>
                </a:solidFill>
              </a:rPr>
              <a:t>Informasi</a:t>
            </a:r>
            <a:r>
              <a:rPr lang="en-US" sz="3200" spc="-10" dirty="0" smtClean="0">
                <a:solidFill>
                  <a:srgbClr val="380069"/>
                </a:solidFill>
              </a:rPr>
              <a:t> (</a:t>
            </a:r>
            <a:r>
              <a:rPr lang="en-US" sz="3200" spc="-60" dirty="0" smtClean="0"/>
              <a:t>InfoSec)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544068" y="1416558"/>
            <a:ext cx="212597" cy="221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38987" y="1316990"/>
            <a:ext cx="8066024" cy="5134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377825">
              <a:lnSpc>
                <a:spcPct val="100000"/>
              </a:lnSpc>
              <a:spcBef>
                <a:spcPts val="100"/>
              </a:spcBef>
            </a:pPr>
            <a:r>
              <a:rPr lang="en-US" spc="-60" dirty="0" err="1"/>
              <a:t>keduanya</a:t>
            </a:r>
            <a:r>
              <a:rPr lang="en-US" spc="-60" dirty="0"/>
              <a:t> </a:t>
            </a:r>
            <a:r>
              <a:rPr lang="en-US" spc="-60" dirty="0" err="1"/>
              <a:t>melibatkan</a:t>
            </a:r>
            <a:r>
              <a:rPr lang="en-US" spc="-60" dirty="0"/>
              <a:t> orang, proses, </a:t>
            </a:r>
            <a:r>
              <a:rPr lang="en-US" spc="-60" dirty="0" err="1"/>
              <a:t>teknik</a:t>
            </a:r>
            <a:r>
              <a:rPr lang="en-US" spc="-60" dirty="0"/>
              <a:t>, </a:t>
            </a:r>
            <a:r>
              <a:rPr lang="en-US" spc="-60" dirty="0" err="1"/>
              <a:t>dan</a:t>
            </a:r>
            <a:r>
              <a:rPr lang="en-US" spc="-60" dirty="0"/>
              <a:t> </a:t>
            </a:r>
            <a:r>
              <a:rPr lang="en-US" spc="-60" dirty="0" err="1"/>
              <a:t>teknologi</a:t>
            </a:r>
            <a:r>
              <a:rPr lang="en-US" spc="-60" dirty="0"/>
              <a:t> (</a:t>
            </a:r>
            <a:r>
              <a:rPr lang="en-US" spc="-60" dirty="0" err="1"/>
              <a:t>yaitu</a:t>
            </a:r>
            <a:r>
              <a:rPr lang="en-US" spc="-60" dirty="0"/>
              <a:t>, </a:t>
            </a:r>
            <a:r>
              <a:rPr lang="en-US" spc="-60" dirty="0" err="1"/>
              <a:t>administratif</a:t>
            </a:r>
            <a:r>
              <a:rPr lang="en-US" spc="-60" dirty="0"/>
              <a:t>, </a:t>
            </a:r>
            <a:r>
              <a:rPr lang="en-US" spc="-60" dirty="0" err="1"/>
              <a:t>teknis</a:t>
            </a:r>
            <a:r>
              <a:rPr lang="en-US" spc="-60" dirty="0"/>
              <a:t>, </a:t>
            </a:r>
            <a:r>
              <a:rPr lang="en-US" spc="-60" dirty="0" err="1"/>
              <a:t>dan</a:t>
            </a:r>
            <a:r>
              <a:rPr lang="en-US" spc="-60" dirty="0"/>
              <a:t> </a:t>
            </a:r>
            <a:r>
              <a:rPr lang="en-US" spc="-60" dirty="0" err="1"/>
              <a:t>kontrol</a:t>
            </a:r>
            <a:r>
              <a:rPr lang="en-US" spc="-60" dirty="0"/>
              <a:t> </a:t>
            </a:r>
            <a:r>
              <a:rPr lang="en-US" spc="-60" dirty="0" err="1"/>
              <a:t>fisik</a:t>
            </a:r>
            <a:r>
              <a:rPr lang="en-US" spc="-60" dirty="0"/>
              <a:t>)</a:t>
            </a:r>
          </a:p>
          <a:p>
            <a:pPr marL="353060" marR="377825">
              <a:lnSpc>
                <a:spcPct val="100000"/>
              </a:lnSpc>
              <a:spcBef>
                <a:spcPts val="600"/>
              </a:spcBef>
            </a:pPr>
            <a:r>
              <a:rPr lang="en-US" spc="-60" dirty="0" err="1"/>
              <a:t>Jaminan</a:t>
            </a:r>
            <a:r>
              <a:rPr lang="en-US" spc="-60" dirty="0"/>
              <a:t> </a:t>
            </a:r>
            <a:r>
              <a:rPr lang="en-US" spc="-60" dirty="0" err="1"/>
              <a:t>informasi</a:t>
            </a:r>
            <a:r>
              <a:rPr lang="en-US" spc="-60" dirty="0"/>
              <a:t> </a:t>
            </a:r>
            <a:r>
              <a:rPr lang="en-US" spc="-60" dirty="0" err="1"/>
              <a:t>dan</a:t>
            </a:r>
            <a:r>
              <a:rPr lang="en-US" spc="-60" dirty="0"/>
              <a:t> </a:t>
            </a:r>
            <a:r>
              <a:rPr lang="en-US" spc="-60" dirty="0" err="1"/>
              <a:t>keamanan</a:t>
            </a:r>
            <a:r>
              <a:rPr lang="en-US" spc="-60" dirty="0"/>
              <a:t> </a:t>
            </a:r>
            <a:r>
              <a:rPr lang="en-US" spc="-60" dirty="0" err="1"/>
              <a:t>informasi</a:t>
            </a:r>
            <a:r>
              <a:rPr lang="en-US" spc="-60" dirty="0"/>
              <a:t> </a:t>
            </a:r>
            <a:r>
              <a:rPr lang="en-US" spc="-60" dirty="0" err="1"/>
              <a:t>sering</a:t>
            </a:r>
            <a:r>
              <a:rPr lang="en-US" spc="-60" dirty="0"/>
              <a:t> </a:t>
            </a:r>
            <a:r>
              <a:rPr lang="en-US" spc="-60" dirty="0" err="1"/>
              <a:t>digunakan</a:t>
            </a:r>
            <a:r>
              <a:rPr lang="en-US" spc="-60" dirty="0"/>
              <a:t> </a:t>
            </a:r>
            <a:r>
              <a:rPr lang="en-US" spc="-60" dirty="0" err="1"/>
              <a:t>secara</a:t>
            </a:r>
            <a:r>
              <a:rPr lang="en-US" spc="-60" dirty="0"/>
              <a:t> </a:t>
            </a:r>
            <a:r>
              <a:rPr lang="en-US" spc="-60" dirty="0" err="1"/>
              <a:t>bergantian</a:t>
            </a:r>
            <a:r>
              <a:rPr lang="en-US" spc="-60" dirty="0"/>
              <a:t> (</a:t>
            </a:r>
            <a:r>
              <a:rPr lang="en-US" spc="-60" dirty="0" err="1"/>
              <a:t>salah</a:t>
            </a:r>
            <a:r>
              <a:rPr lang="en-US" spc="-60" dirty="0"/>
              <a:t>)</a:t>
            </a:r>
          </a:p>
          <a:p>
            <a:pPr marL="353060" marR="377825">
              <a:lnSpc>
                <a:spcPct val="100000"/>
              </a:lnSpc>
              <a:spcBef>
                <a:spcPts val="600"/>
              </a:spcBef>
            </a:pPr>
            <a:r>
              <a:rPr lang="en-US" spc="-60" dirty="0" smtClean="0"/>
              <a:t>InfoSec </a:t>
            </a:r>
            <a:r>
              <a:rPr lang="en-US" spc="-60" dirty="0" err="1"/>
              <a:t>difokuskan</a:t>
            </a:r>
            <a:r>
              <a:rPr lang="en-US" spc="-60" dirty="0"/>
              <a:t> </a:t>
            </a:r>
            <a:r>
              <a:rPr lang="en-US" spc="-60" dirty="0" err="1"/>
              <a:t>pada</a:t>
            </a:r>
            <a:r>
              <a:rPr lang="en-US" spc="-60" dirty="0"/>
              <a:t> </a:t>
            </a:r>
            <a:r>
              <a:rPr lang="en-US" spc="-60" dirty="0" err="1"/>
              <a:t>kerahasiaan</a:t>
            </a:r>
            <a:r>
              <a:rPr lang="en-US" spc="-60" dirty="0"/>
              <a:t>, </a:t>
            </a:r>
            <a:r>
              <a:rPr lang="en-US" spc="-60" dirty="0" err="1"/>
              <a:t>integritas</a:t>
            </a:r>
            <a:r>
              <a:rPr lang="en-US" spc="-60" dirty="0"/>
              <a:t>, </a:t>
            </a:r>
            <a:r>
              <a:rPr lang="en-US" spc="-60" dirty="0" err="1"/>
              <a:t>dan</a:t>
            </a:r>
            <a:r>
              <a:rPr lang="en-US" spc="-60" dirty="0"/>
              <a:t> </a:t>
            </a:r>
            <a:r>
              <a:rPr lang="en-US" spc="-60" dirty="0" err="1"/>
              <a:t>ketersediaan</a:t>
            </a:r>
            <a:r>
              <a:rPr lang="en-US" spc="-60" dirty="0"/>
              <a:t> </a:t>
            </a:r>
            <a:r>
              <a:rPr lang="en-US" spc="-60" dirty="0" err="1"/>
              <a:t>informasi</a:t>
            </a:r>
            <a:r>
              <a:rPr lang="en-US" spc="-60" dirty="0"/>
              <a:t> (</a:t>
            </a:r>
            <a:r>
              <a:rPr lang="en-US" spc="-60" dirty="0" err="1"/>
              <a:t>elektronik</a:t>
            </a:r>
            <a:r>
              <a:rPr lang="en-US" spc="-60" dirty="0"/>
              <a:t> </a:t>
            </a:r>
            <a:r>
              <a:rPr lang="en-US" spc="-60" dirty="0" err="1"/>
              <a:t>dan</a:t>
            </a:r>
            <a:r>
              <a:rPr lang="en-US" spc="-60" dirty="0"/>
              <a:t> non-</a:t>
            </a:r>
            <a:r>
              <a:rPr lang="en-US" spc="-60" dirty="0" err="1"/>
              <a:t>elektronik</a:t>
            </a:r>
            <a:r>
              <a:rPr lang="en-US" spc="-60" dirty="0"/>
              <a:t>)</a:t>
            </a:r>
          </a:p>
          <a:p>
            <a:pPr marL="353060" marR="377825">
              <a:lnSpc>
                <a:spcPct val="100000"/>
              </a:lnSpc>
              <a:spcBef>
                <a:spcPts val="600"/>
              </a:spcBef>
            </a:pPr>
            <a:r>
              <a:rPr lang="en-US" spc="-60" dirty="0"/>
              <a:t>IA </a:t>
            </a:r>
            <a:r>
              <a:rPr lang="en-US" spc="-60" dirty="0" err="1"/>
              <a:t>memiliki</a:t>
            </a:r>
            <a:r>
              <a:rPr lang="en-US" spc="-60" dirty="0"/>
              <a:t> </a:t>
            </a:r>
            <a:r>
              <a:rPr lang="en-US" spc="-60" dirty="0" err="1"/>
              <a:t>konotasi</a:t>
            </a:r>
            <a:r>
              <a:rPr lang="en-US" spc="-60" dirty="0"/>
              <a:t> yang </a:t>
            </a:r>
            <a:r>
              <a:rPr lang="en-US" spc="-60" dirty="0" err="1"/>
              <a:t>lebih</a:t>
            </a:r>
            <a:r>
              <a:rPr lang="en-US" spc="-60" dirty="0"/>
              <a:t> </a:t>
            </a:r>
            <a:r>
              <a:rPr lang="en-US" spc="-60" dirty="0" err="1"/>
              <a:t>luas</a:t>
            </a:r>
            <a:r>
              <a:rPr lang="en-US" spc="-60" dirty="0"/>
              <a:t> </a:t>
            </a:r>
            <a:r>
              <a:rPr lang="en-US" spc="-60" dirty="0" err="1"/>
              <a:t>dan</a:t>
            </a:r>
            <a:r>
              <a:rPr lang="en-US" spc="-60" dirty="0"/>
              <a:t> </a:t>
            </a:r>
            <a:r>
              <a:rPr lang="en-US" spc="-60" dirty="0" err="1"/>
              <a:t>secara</a:t>
            </a:r>
            <a:r>
              <a:rPr lang="en-US" spc="-60" dirty="0"/>
              <a:t> </a:t>
            </a:r>
            <a:r>
              <a:rPr lang="en-US" spc="-60" dirty="0" err="1"/>
              <a:t>eksplisit</a:t>
            </a:r>
            <a:r>
              <a:rPr lang="en-US" spc="-60" dirty="0"/>
              <a:t> </a:t>
            </a:r>
            <a:r>
              <a:rPr lang="en-US" spc="-60" dirty="0" err="1"/>
              <a:t>mencakup</a:t>
            </a:r>
            <a:r>
              <a:rPr lang="en-US" spc="-60" dirty="0"/>
              <a:t> </a:t>
            </a:r>
            <a:r>
              <a:rPr lang="en-US" spc="-60" dirty="0" err="1"/>
              <a:t>keandalan</a:t>
            </a:r>
            <a:r>
              <a:rPr lang="en-US" spc="-60" dirty="0"/>
              <a:t>, </a:t>
            </a:r>
            <a:r>
              <a:rPr lang="en-US" spc="-60" dirty="0" err="1"/>
              <a:t>kontrol</a:t>
            </a:r>
            <a:r>
              <a:rPr lang="en-US" spc="-60" dirty="0"/>
              <a:t> </a:t>
            </a:r>
            <a:r>
              <a:rPr lang="en-US" spc="-60" dirty="0" err="1"/>
              <a:t>akses</a:t>
            </a:r>
            <a:r>
              <a:rPr lang="en-US" spc="-60" dirty="0"/>
              <a:t>, </a:t>
            </a:r>
            <a:r>
              <a:rPr lang="en-US" spc="-60" dirty="0" err="1"/>
              <a:t>dan</a:t>
            </a:r>
            <a:r>
              <a:rPr lang="en-US" spc="-60" dirty="0"/>
              <a:t> </a:t>
            </a:r>
            <a:r>
              <a:rPr lang="en-US" spc="-60" dirty="0" err="1"/>
              <a:t>nonrepudiasi</a:t>
            </a:r>
            <a:r>
              <a:rPr lang="en-US" spc="-60" dirty="0"/>
              <a:t> </a:t>
            </a:r>
            <a:r>
              <a:rPr lang="en-US" spc="-60" dirty="0" err="1"/>
              <a:t>serta</a:t>
            </a:r>
            <a:r>
              <a:rPr lang="en-US" spc="-60" dirty="0"/>
              <a:t> </a:t>
            </a:r>
            <a:r>
              <a:rPr lang="en-US" spc="-60" dirty="0" err="1"/>
              <a:t>penekanan</a:t>
            </a:r>
            <a:r>
              <a:rPr lang="en-US" spc="-60" dirty="0"/>
              <a:t> yang </a:t>
            </a:r>
            <a:r>
              <a:rPr lang="en-US" spc="-60" dirty="0" err="1"/>
              <a:t>kuat</a:t>
            </a:r>
            <a:r>
              <a:rPr lang="en-US" spc="-60" dirty="0"/>
              <a:t> </a:t>
            </a:r>
            <a:r>
              <a:rPr lang="en-US" spc="-60" dirty="0" err="1"/>
              <a:t>pada</a:t>
            </a:r>
            <a:r>
              <a:rPr lang="en-US" spc="-60" dirty="0"/>
              <a:t> </a:t>
            </a:r>
            <a:r>
              <a:rPr lang="en-US" spc="-60" dirty="0" err="1"/>
              <a:t>manajemen</a:t>
            </a:r>
            <a:r>
              <a:rPr lang="en-US" spc="-60" dirty="0"/>
              <a:t> </a:t>
            </a:r>
            <a:r>
              <a:rPr lang="en-US" spc="-60" dirty="0" err="1"/>
              <a:t>risiko</a:t>
            </a:r>
            <a:r>
              <a:rPr lang="en-US" spc="-60" dirty="0"/>
              <a:t> </a:t>
            </a:r>
            <a:r>
              <a:rPr lang="en-US" spc="-60" dirty="0" err="1"/>
              <a:t>strategis</a:t>
            </a:r>
            <a:endParaRPr lang="en-US" spc="-60" dirty="0"/>
          </a:p>
          <a:p>
            <a:pPr marL="353060" marR="377825">
              <a:lnSpc>
                <a:spcPct val="100000"/>
              </a:lnSpc>
              <a:spcBef>
                <a:spcPts val="600"/>
              </a:spcBef>
            </a:pPr>
            <a:r>
              <a:rPr lang="en-US" spc="-60" dirty="0" err="1" smtClean="0"/>
              <a:t>Standar</a:t>
            </a:r>
            <a:r>
              <a:rPr lang="en-US" spc="-60" dirty="0" smtClean="0"/>
              <a:t> </a:t>
            </a:r>
            <a:r>
              <a:rPr lang="en-US" spc="-60" dirty="0" err="1"/>
              <a:t>manajemen</a:t>
            </a:r>
            <a:r>
              <a:rPr lang="en-US" spc="-60" dirty="0"/>
              <a:t> </a:t>
            </a:r>
            <a:r>
              <a:rPr lang="en-US" spc="-60" dirty="0" err="1"/>
              <a:t>keamanan</a:t>
            </a:r>
            <a:r>
              <a:rPr lang="en-US" spc="-60" dirty="0"/>
              <a:t> </a:t>
            </a:r>
            <a:r>
              <a:rPr lang="en-US" spc="-60" dirty="0" err="1"/>
              <a:t>informasi</a:t>
            </a:r>
            <a:r>
              <a:rPr lang="en-US" spc="-60" dirty="0"/>
              <a:t> ISO (ISMS) </a:t>
            </a:r>
            <a:r>
              <a:rPr lang="en-US" spc="-60" dirty="0" err="1"/>
              <a:t>lebih</a:t>
            </a:r>
            <a:r>
              <a:rPr lang="en-US" spc="-60" dirty="0"/>
              <a:t> </a:t>
            </a:r>
            <a:r>
              <a:rPr lang="en-US" spc="-60" dirty="0" err="1"/>
              <a:t>erat</a:t>
            </a:r>
            <a:r>
              <a:rPr lang="en-US" spc="-60" dirty="0"/>
              <a:t> </a:t>
            </a:r>
            <a:r>
              <a:rPr lang="en-US" spc="-60" dirty="0" err="1"/>
              <a:t>selaras</a:t>
            </a:r>
            <a:r>
              <a:rPr lang="en-US" spc="-60" dirty="0"/>
              <a:t> </a:t>
            </a:r>
            <a:r>
              <a:rPr lang="en-US" spc="-60" dirty="0" err="1"/>
              <a:t>dengan</a:t>
            </a:r>
            <a:r>
              <a:rPr lang="en-US" spc="-60" dirty="0"/>
              <a:t> IA</a:t>
            </a:r>
          </a:p>
          <a:p>
            <a:pPr marL="353060" marR="377825">
              <a:lnSpc>
                <a:spcPct val="100000"/>
              </a:lnSpc>
              <a:spcBef>
                <a:spcPts val="100"/>
              </a:spcBef>
            </a:pPr>
            <a:endParaRPr lang="en-US" spc="-60" dirty="0"/>
          </a:p>
        </p:txBody>
      </p:sp>
      <p:sp>
        <p:nvSpPr>
          <p:cNvPr id="5" name="object 5"/>
          <p:cNvSpPr/>
          <p:nvPr/>
        </p:nvSpPr>
        <p:spPr>
          <a:xfrm>
            <a:off x="510794" y="2216721"/>
            <a:ext cx="212597" cy="220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068" y="3025139"/>
            <a:ext cx="212597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068" y="3832097"/>
            <a:ext cx="212598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068" y="5329044"/>
            <a:ext cx="212597" cy="2217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2" y="335534"/>
            <a:ext cx="769289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err="1" smtClean="0">
                <a:solidFill>
                  <a:srgbClr val="380069"/>
                </a:solidFill>
              </a:rPr>
              <a:t>Kerangka</a:t>
            </a:r>
            <a:r>
              <a:rPr lang="en-US" sz="2800" dirty="0" smtClean="0">
                <a:solidFill>
                  <a:srgbClr val="380069"/>
                </a:solidFill>
              </a:rPr>
              <a:t> </a:t>
            </a:r>
            <a:r>
              <a:rPr lang="en-US" sz="2800" dirty="0" err="1" smtClean="0">
                <a:solidFill>
                  <a:srgbClr val="380069"/>
                </a:solidFill>
              </a:rPr>
              <a:t>Kerja</a:t>
            </a:r>
            <a:r>
              <a:rPr sz="2800" dirty="0" smtClean="0">
                <a:solidFill>
                  <a:srgbClr val="380069"/>
                </a:solidFill>
              </a:rPr>
              <a:t> “</a:t>
            </a:r>
            <a:r>
              <a:rPr lang="en-US" sz="2800" dirty="0" err="1" smtClean="0">
                <a:solidFill>
                  <a:srgbClr val="380069"/>
                </a:solidFill>
              </a:rPr>
              <a:t>Keamanan</a:t>
            </a:r>
            <a:r>
              <a:rPr sz="2800" dirty="0" smtClean="0">
                <a:solidFill>
                  <a:srgbClr val="380069"/>
                </a:solidFill>
              </a:rPr>
              <a:t>”</a:t>
            </a:r>
            <a:r>
              <a:rPr sz="2800" spc="-90" dirty="0" smtClean="0">
                <a:solidFill>
                  <a:srgbClr val="380069"/>
                </a:solidFill>
              </a:rPr>
              <a:t> </a:t>
            </a:r>
            <a:r>
              <a:rPr lang="en-US" sz="2800" dirty="0" err="1" smtClean="0">
                <a:solidFill>
                  <a:srgbClr val="380069"/>
                </a:solidFill>
              </a:rPr>
              <a:t>umum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381761" y="1649729"/>
            <a:ext cx="188213" cy="183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8819" y="1563116"/>
            <a:ext cx="7820659" cy="423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95"/>
              </a:spcBef>
            </a:pPr>
            <a:r>
              <a:rPr sz="2000" spc="-30" dirty="0">
                <a:solidFill>
                  <a:srgbClr val="380069"/>
                </a:solidFill>
                <a:latin typeface="Trebuchet MS"/>
                <a:cs typeface="Trebuchet MS"/>
              </a:rPr>
              <a:t>ISO/IEC </a:t>
            </a:r>
            <a:r>
              <a:rPr sz="2000" spc="-75" dirty="0">
                <a:solidFill>
                  <a:srgbClr val="380069"/>
                </a:solidFill>
                <a:latin typeface="Trebuchet MS"/>
                <a:cs typeface="Trebuchet MS"/>
              </a:rPr>
              <a:t>27002:2005 </a:t>
            </a:r>
            <a:r>
              <a:rPr sz="2000" i="1" spc="-175" dirty="0">
                <a:solidFill>
                  <a:srgbClr val="380069"/>
                </a:solidFill>
                <a:latin typeface="Trebuchet MS"/>
                <a:cs typeface="Trebuchet MS"/>
              </a:rPr>
              <a:t>The </a:t>
            </a:r>
            <a:r>
              <a:rPr sz="2000" i="1" spc="-165" dirty="0">
                <a:solidFill>
                  <a:srgbClr val="380069"/>
                </a:solidFill>
                <a:latin typeface="Trebuchet MS"/>
                <a:cs typeface="Trebuchet MS"/>
              </a:rPr>
              <a:t>Code </a:t>
            </a:r>
            <a:r>
              <a:rPr sz="2000" i="1" spc="-225" dirty="0">
                <a:solidFill>
                  <a:srgbClr val="380069"/>
                </a:solidFill>
                <a:latin typeface="Trebuchet MS"/>
                <a:cs typeface="Trebuchet MS"/>
              </a:rPr>
              <a:t>of </a:t>
            </a:r>
            <a:r>
              <a:rPr sz="2000" i="1" spc="-200" dirty="0">
                <a:solidFill>
                  <a:srgbClr val="380069"/>
                </a:solidFill>
                <a:latin typeface="Trebuchet MS"/>
                <a:cs typeface="Trebuchet MS"/>
              </a:rPr>
              <a:t>Practice </a:t>
            </a:r>
            <a:r>
              <a:rPr sz="2000" i="1" spc="-220" dirty="0">
                <a:solidFill>
                  <a:srgbClr val="380069"/>
                </a:solidFill>
                <a:latin typeface="Trebuchet MS"/>
                <a:cs typeface="Trebuchet MS"/>
              </a:rPr>
              <a:t>for </a:t>
            </a:r>
            <a:r>
              <a:rPr sz="2000" i="1" spc="-190" dirty="0">
                <a:solidFill>
                  <a:srgbClr val="380069"/>
                </a:solidFill>
                <a:latin typeface="Trebuchet MS"/>
                <a:cs typeface="Trebuchet MS"/>
              </a:rPr>
              <a:t>Information </a:t>
            </a:r>
            <a:r>
              <a:rPr sz="2000" i="1" spc="-200" dirty="0">
                <a:solidFill>
                  <a:srgbClr val="380069"/>
                </a:solidFill>
                <a:latin typeface="Trebuchet MS"/>
                <a:cs typeface="Trebuchet MS"/>
              </a:rPr>
              <a:t>Security</a:t>
            </a:r>
            <a:r>
              <a:rPr sz="2000" i="1" spc="-3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sz="2000" i="1" spc="-150" dirty="0">
                <a:solidFill>
                  <a:srgbClr val="380069"/>
                </a:solidFill>
                <a:latin typeface="Trebuchet MS"/>
                <a:cs typeface="Trebuchet MS"/>
              </a:rPr>
              <a:t>Management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160"/>
              </a:lnSpc>
            </a:pPr>
            <a:r>
              <a:rPr sz="2000" spc="-165" dirty="0">
                <a:solidFill>
                  <a:srgbClr val="380069"/>
                </a:solidFill>
                <a:latin typeface="Trebuchet MS"/>
                <a:cs typeface="Trebuchet MS"/>
              </a:rPr>
              <a:t>&amp; </a:t>
            </a:r>
            <a:r>
              <a:rPr sz="2000" spc="-30" dirty="0">
                <a:solidFill>
                  <a:srgbClr val="380069"/>
                </a:solidFill>
                <a:latin typeface="Trebuchet MS"/>
                <a:cs typeface="Trebuchet MS"/>
              </a:rPr>
              <a:t>ISO/IEC </a:t>
            </a:r>
            <a:r>
              <a:rPr sz="2000" spc="-75" dirty="0">
                <a:solidFill>
                  <a:srgbClr val="380069"/>
                </a:solidFill>
                <a:latin typeface="Trebuchet MS"/>
                <a:cs typeface="Trebuchet MS"/>
              </a:rPr>
              <a:t>27001:2006 </a:t>
            </a:r>
            <a:r>
              <a:rPr sz="2000" i="1" spc="-190" dirty="0">
                <a:solidFill>
                  <a:srgbClr val="380069"/>
                </a:solidFill>
                <a:latin typeface="Trebuchet MS"/>
                <a:cs typeface="Trebuchet MS"/>
              </a:rPr>
              <a:t>Information </a:t>
            </a:r>
            <a:r>
              <a:rPr sz="2000" i="1" spc="-200" dirty="0">
                <a:solidFill>
                  <a:srgbClr val="380069"/>
                </a:solidFill>
                <a:latin typeface="Trebuchet MS"/>
                <a:cs typeface="Trebuchet MS"/>
              </a:rPr>
              <a:t>Security </a:t>
            </a:r>
            <a:r>
              <a:rPr sz="2000" i="1" spc="-150" dirty="0">
                <a:solidFill>
                  <a:srgbClr val="380069"/>
                </a:solidFill>
                <a:latin typeface="Trebuchet MS"/>
                <a:cs typeface="Trebuchet MS"/>
              </a:rPr>
              <a:t>Management </a:t>
            </a:r>
            <a:r>
              <a:rPr sz="2000" i="1" spc="-235" dirty="0">
                <a:solidFill>
                  <a:srgbClr val="380069"/>
                </a:solidFill>
                <a:latin typeface="Trebuchet MS"/>
                <a:cs typeface="Trebuchet MS"/>
              </a:rPr>
              <a:t>-</a:t>
            </a:r>
            <a:r>
              <a:rPr sz="2000" i="1" spc="1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sz="2000" i="1" spc="-190" dirty="0">
                <a:solidFill>
                  <a:srgbClr val="380069"/>
                </a:solidFill>
                <a:latin typeface="Trebuchet MS"/>
                <a:cs typeface="Trebuchet MS"/>
              </a:rPr>
              <a:t>Requirements</a:t>
            </a:r>
            <a:endParaRPr sz="2000">
              <a:latin typeface="Trebuchet MS"/>
              <a:cs typeface="Trebuchet MS"/>
            </a:endParaRPr>
          </a:p>
          <a:p>
            <a:pPr marL="12700" marR="441959">
              <a:lnSpc>
                <a:spcPts val="1920"/>
              </a:lnSpc>
              <a:spcBef>
                <a:spcPts val="944"/>
              </a:spcBef>
            </a:pPr>
            <a:r>
              <a:rPr sz="2000" spc="-10" dirty="0">
                <a:solidFill>
                  <a:srgbClr val="380069"/>
                </a:solidFill>
                <a:latin typeface="Trebuchet MS"/>
                <a:cs typeface="Trebuchet MS"/>
              </a:rPr>
              <a:t>IT </a:t>
            </a:r>
            <a:r>
              <a:rPr sz="2000" spc="-75" dirty="0">
                <a:solidFill>
                  <a:srgbClr val="380069"/>
                </a:solidFill>
                <a:latin typeface="Trebuchet MS"/>
                <a:cs typeface="Trebuchet MS"/>
              </a:rPr>
              <a:t>Governance </a:t>
            </a:r>
            <a:r>
              <a:rPr sz="2000" spc="-105" dirty="0">
                <a:solidFill>
                  <a:srgbClr val="380069"/>
                </a:solidFill>
                <a:latin typeface="Trebuchet MS"/>
                <a:cs typeface="Trebuchet MS"/>
              </a:rPr>
              <a:t>Institute </a:t>
            </a:r>
            <a:r>
              <a:rPr sz="2000" spc="-65" dirty="0">
                <a:solidFill>
                  <a:srgbClr val="380069"/>
                </a:solidFill>
                <a:latin typeface="Trebuchet MS"/>
                <a:cs typeface="Trebuchet MS"/>
              </a:rPr>
              <a:t>(ITGI), </a:t>
            </a:r>
            <a:r>
              <a:rPr sz="2000" spc="-15" dirty="0">
                <a:solidFill>
                  <a:srgbClr val="380069"/>
                </a:solidFill>
                <a:latin typeface="Trebuchet MS"/>
                <a:cs typeface="Trebuchet MS"/>
              </a:rPr>
              <a:t>Control </a:t>
            </a:r>
            <a:r>
              <a:rPr sz="2000" spc="-95" dirty="0">
                <a:solidFill>
                  <a:srgbClr val="380069"/>
                </a:solidFill>
                <a:latin typeface="Trebuchet MS"/>
                <a:cs typeface="Trebuchet MS"/>
              </a:rPr>
              <a:t>Objectives </a:t>
            </a:r>
            <a:r>
              <a:rPr sz="2000" spc="-70" dirty="0">
                <a:solidFill>
                  <a:srgbClr val="380069"/>
                </a:solidFill>
                <a:latin typeface="Trebuchet MS"/>
                <a:cs typeface="Trebuchet MS"/>
              </a:rPr>
              <a:t>for </a:t>
            </a:r>
            <a:r>
              <a:rPr sz="2000" spc="-90" dirty="0">
                <a:solidFill>
                  <a:srgbClr val="380069"/>
                </a:solidFill>
                <a:latin typeface="Trebuchet MS"/>
                <a:cs typeface="Trebuchet MS"/>
              </a:rPr>
              <a:t>Information </a:t>
            </a:r>
            <a:r>
              <a:rPr sz="2000" spc="-130" dirty="0">
                <a:solidFill>
                  <a:srgbClr val="380069"/>
                </a:solidFill>
                <a:latin typeface="Trebuchet MS"/>
                <a:cs typeface="Trebuchet MS"/>
              </a:rPr>
              <a:t>and  </a:t>
            </a:r>
            <a:r>
              <a:rPr sz="2000" spc="-120" dirty="0">
                <a:solidFill>
                  <a:srgbClr val="380069"/>
                </a:solidFill>
                <a:latin typeface="Trebuchet MS"/>
                <a:cs typeface="Trebuchet MS"/>
              </a:rPr>
              <a:t>related </a:t>
            </a:r>
            <a:r>
              <a:rPr sz="2000" spc="-75" dirty="0">
                <a:solidFill>
                  <a:srgbClr val="380069"/>
                </a:solidFill>
                <a:latin typeface="Trebuchet MS"/>
                <a:cs typeface="Trebuchet MS"/>
              </a:rPr>
              <a:t>Technology </a:t>
            </a:r>
            <a:r>
              <a:rPr sz="2000" spc="45" dirty="0">
                <a:solidFill>
                  <a:srgbClr val="380069"/>
                </a:solidFill>
                <a:latin typeface="Trebuchet MS"/>
                <a:cs typeface="Trebuchet MS"/>
              </a:rPr>
              <a:t>(COBIT) </a:t>
            </a:r>
            <a:r>
              <a:rPr sz="2000" spc="-50" dirty="0">
                <a:solidFill>
                  <a:srgbClr val="380069"/>
                </a:solidFill>
                <a:latin typeface="Trebuchet MS"/>
                <a:cs typeface="Trebuchet MS"/>
              </a:rPr>
              <a:t>Version</a:t>
            </a:r>
            <a:r>
              <a:rPr sz="2000" spc="-7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380069"/>
                </a:solidFill>
                <a:latin typeface="Trebuchet MS"/>
                <a:cs typeface="Trebuchet MS"/>
              </a:rPr>
              <a:t>4.1</a:t>
            </a:r>
            <a:endParaRPr sz="2000">
              <a:latin typeface="Trebuchet MS"/>
              <a:cs typeface="Trebuchet MS"/>
            </a:endParaRPr>
          </a:p>
          <a:p>
            <a:pPr marL="12700" marR="934085">
              <a:lnSpc>
                <a:spcPts val="1920"/>
              </a:lnSpc>
              <a:spcBef>
                <a:spcPts val="960"/>
              </a:spcBef>
            </a:pPr>
            <a:r>
              <a:rPr sz="2000" spc="-75" dirty="0">
                <a:solidFill>
                  <a:srgbClr val="380069"/>
                </a:solidFill>
                <a:latin typeface="Trebuchet MS"/>
                <a:cs typeface="Trebuchet MS"/>
              </a:rPr>
              <a:t>Committee </a:t>
            </a:r>
            <a:r>
              <a:rPr sz="2000" spc="-110" dirty="0">
                <a:solidFill>
                  <a:srgbClr val="380069"/>
                </a:solidFill>
                <a:latin typeface="Trebuchet MS"/>
                <a:cs typeface="Trebuchet MS"/>
              </a:rPr>
              <a:t>of </a:t>
            </a:r>
            <a:r>
              <a:rPr sz="2000" spc="-65" dirty="0">
                <a:solidFill>
                  <a:srgbClr val="380069"/>
                </a:solidFill>
                <a:latin typeface="Trebuchet MS"/>
                <a:cs typeface="Trebuchet MS"/>
              </a:rPr>
              <a:t>Sponsoring </a:t>
            </a:r>
            <a:r>
              <a:rPr sz="2000" spc="-75" dirty="0">
                <a:solidFill>
                  <a:srgbClr val="380069"/>
                </a:solidFill>
                <a:latin typeface="Trebuchet MS"/>
                <a:cs typeface="Trebuchet MS"/>
              </a:rPr>
              <a:t>Organizations </a:t>
            </a:r>
            <a:r>
              <a:rPr sz="2000" spc="95" dirty="0">
                <a:solidFill>
                  <a:srgbClr val="380069"/>
                </a:solidFill>
                <a:latin typeface="Trebuchet MS"/>
                <a:cs typeface="Trebuchet MS"/>
              </a:rPr>
              <a:t>(COSO) </a:t>
            </a:r>
            <a:r>
              <a:rPr sz="2000" spc="-110" dirty="0">
                <a:solidFill>
                  <a:srgbClr val="380069"/>
                </a:solidFill>
                <a:latin typeface="Trebuchet MS"/>
                <a:cs typeface="Trebuchet MS"/>
              </a:rPr>
              <a:t>of </a:t>
            </a:r>
            <a:r>
              <a:rPr sz="2000" spc="-120" dirty="0">
                <a:solidFill>
                  <a:srgbClr val="380069"/>
                </a:solidFill>
                <a:latin typeface="Trebuchet MS"/>
                <a:cs typeface="Trebuchet MS"/>
              </a:rPr>
              <a:t>the </a:t>
            </a:r>
            <a:r>
              <a:rPr sz="2000" spc="-95" dirty="0">
                <a:solidFill>
                  <a:srgbClr val="380069"/>
                </a:solidFill>
                <a:latin typeface="Trebuchet MS"/>
                <a:cs typeface="Trebuchet MS"/>
              </a:rPr>
              <a:t>Treadway  </a:t>
            </a:r>
            <a:r>
              <a:rPr sz="2000" spc="-45" dirty="0">
                <a:solidFill>
                  <a:srgbClr val="380069"/>
                </a:solidFill>
                <a:latin typeface="Trebuchet MS"/>
                <a:cs typeface="Trebuchet MS"/>
              </a:rPr>
              <a:t>Commission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spc="-125" dirty="0">
                <a:solidFill>
                  <a:srgbClr val="380069"/>
                </a:solidFill>
                <a:latin typeface="Trebuchet MS"/>
                <a:cs typeface="Trebuchet MS"/>
              </a:rPr>
              <a:t>Federal </a:t>
            </a:r>
            <a:r>
              <a:rPr sz="2000" spc="-145" dirty="0">
                <a:solidFill>
                  <a:srgbClr val="380069"/>
                </a:solidFill>
                <a:latin typeface="Trebuchet MS"/>
                <a:cs typeface="Trebuchet MS"/>
              </a:rPr>
              <a:t>Financial </a:t>
            </a:r>
            <a:r>
              <a:rPr sz="2000" spc="-90" dirty="0">
                <a:solidFill>
                  <a:srgbClr val="380069"/>
                </a:solidFill>
                <a:latin typeface="Trebuchet MS"/>
                <a:cs typeface="Trebuchet MS"/>
              </a:rPr>
              <a:t>Institutions </a:t>
            </a:r>
            <a:r>
              <a:rPr sz="2000" spc="-105" dirty="0">
                <a:solidFill>
                  <a:srgbClr val="380069"/>
                </a:solidFill>
                <a:latin typeface="Trebuchet MS"/>
                <a:cs typeface="Trebuchet MS"/>
              </a:rPr>
              <a:t>Examination </a:t>
            </a:r>
            <a:r>
              <a:rPr sz="2000" spc="-50" dirty="0">
                <a:solidFill>
                  <a:srgbClr val="380069"/>
                </a:solidFill>
                <a:latin typeface="Trebuchet MS"/>
                <a:cs typeface="Trebuchet MS"/>
              </a:rPr>
              <a:t>Council</a:t>
            </a:r>
            <a:r>
              <a:rPr sz="2000" spc="14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380069"/>
                </a:solidFill>
                <a:latin typeface="Trebuchet MS"/>
                <a:cs typeface="Trebuchet MS"/>
              </a:rPr>
              <a:t>(FFIEC)</a:t>
            </a:r>
            <a:endParaRPr sz="2000">
              <a:latin typeface="Trebuchet MS"/>
              <a:cs typeface="Trebuchet MS"/>
            </a:endParaRPr>
          </a:p>
          <a:p>
            <a:pPr marL="12700" marR="39370">
              <a:lnSpc>
                <a:spcPts val="1920"/>
              </a:lnSpc>
              <a:spcBef>
                <a:spcPts val="944"/>
              </a:spcBef>
            </a:pPr>
            <a:r>
              <a:rPr sz="2000" spc="-75" dirty="0">
                <a:solidFill>
                  <a:srgbClr val="380069"/>
                </a:solidFill>
                <a:latin typeface="Trebuchet MS"/>
                <a:cs typeface="Trebuchet MS"/>
              </a:rPr>
              <a:t>National </a:t>
            </a:r>
            <a:r>
              <a:rPr sz="2000" spc="-105" dirty="0">
                <a:solidFill>
                  <a:srgbClr val="380069"/>
                </a:solidFill>
                <a:latin typeface="Trebuchet MS"/>
                <a:cs typeface="Trebuchet MS"/>
              </a:rPr>
              <a:t>Institute </a:t>
            </a:r>
            <a:r>
              <a:rPr sz="2000" spc="-110" dirty="0">
                <a:solidFill>
                  <a:srgbClr val="380069"/>
                </a:solidFill>
                <a:latin typeface="Trebuchet MS"/>
                <a:cs typeface="Trebuchet MS"/>
              </a:rPr>
              <a:t>of </a:t>
            </a:r>
            <a:r>
              <a:rPr sz="2000" spc="-100" dirty="0">
                <a:solidFill>
                  <a:srgbClr val="380069"/>
                </a:solidFill>
                <a:latin typeface="Trebuchet MS"/>
                <a:cs typeface="Trebuchet MS"/>
              </a:rPr>
              <a:t>Standards </a:t>
            </a:r>
            <a:r>
              <a:rPr sz="2000" spc="-130" dirty="0">
                <a:solidFill>
                  <a:srgbClr val="380069"/>
                </a:solidFill>
                <a:latin typeface="Trebuchet MS"/>
                <a:cs typeface="Trebuchet MS"/>
              </a:rPr>
              <a:t>and </a:t>
            </a:r>
            <a:r>
              <a:rPr sz="2000" spc="-75" dirty="0">
                <a:solidFill>
                  <a:srgbClr val="380069"/>
                </a:solidFill>
                <a:latin typeface="Trebuchet MS"/>
                <a:cs typeface="Trebuchet MS"/>
              </a:rPr>
              <a:t>Technology </a:t>
            </a:r>
            <a:r>
              <a:rPr sz="2000" spc="-40" dirty="0">
                <a:solidFill>
                  <a:srgbClr val="380069"/>
                </a:solidFill>
                <a:latin typeface="Trebuchet MS"/>
                <a:cs typeface="Trebuchet MS"/>
              </a:rPr>
              <a:t>(NIST), </a:t>
            </a:r>
            <a:r>
              <a:rPr sz="2000" spc="-90" dirty="0">
                <a:solidFill>
                  <a:srgbClr val="380069"/>
                </a:solidFill>
                <a:latin typeface="Trebuchet MS"/>
                <a:cs typeface="Trebuchet MS"/>
              </a:rPr>
              <a:t>Recommended  </a:t>
            </a:r>
            <a:r>
              <a:rPr sz="2000" spc="-95" dirty="0">
                <a:solidFill>
                  <a:srgbClr val="380069"/>
                </a:solidFill>
                <a:latin typeface="Trebuchet MS"/>
                <a:cs typeface="Trebuchet MS"/>
              </a:rPr>
              <a:t>Security </a:t>
            </a:r>
            <a:r>
              <a:rPr sz="2000" spc="-20" dirty="0">
                <a:solidFill>
                  <a:srgbClr val="380069"/>
                </a:solidFill>
                <a:latin typeface="Trebuchet MS"/>
                <a:cs typeface="Trebuchet MS"/>
              </a:rPr>
              <a:t>Controls </a:t>
            </a:r>
            <a:r>
              <a:rPr sz="2000" spc="-70" dirty="0">
                <a:solidFill>
                  <a:srgbClr val="380069"/>
                </a:solidFill>
                <a:latin typeface="Trebuchet MS"/>
                <a:cs typeface="Trebuchet MS"/>
              </a:rPr>
              <a:t>for </a:t>
            </a:r>
            <a:r>
              <a:rPr sz="2000" spc="-120" dirty="0">
                <a:solidFill>
                  <a:srgbClr val="380069"/>
                </a:solidFill>
                <a:latin typeface="Trebuchet MS"/>
                <a:cs typeface="Trebuchet MS"/>
              </a:rPr>
              <a:t>Federal </a:t>
            </a:r>
            <a:r>
              <a:rPr sz="2000" spc="-90" dirty="0">
                <a:solidFill>
                  <a:srgbClr val="380069"/>
                </a:solidFill>
                <a:latin typeface="Trebuchet MS"/>
                <a:cs typeface="Trebuchet MS"/>
              </a:rPr>
              <a:t>Information Systems </a:t>
            </a:r>
            <a:r>
              <a:rPr sz="2000" spc="-125" dirty="0">
                <a:solidFill>
                  <a:srgbClr val="380069"/>
                </a:solidFill>
                <a:latin typeface="Trebuchet MS"/>
                <a:cs typeface="Trebuchet MS"/>
              </a:rPr>
              <a:t>(Special </a:t>
            </a:r>
            <a:r>
              <a:rPr sz="2000" spc="-114" dirty="0">
                <a:solidFill>
                  <a:srgbClr val="380069"/>
                </a:solidFill>
                <a:latin typeface="Trebuchet MS"/>
                <a:cs typeface="Trebuchet MS"/>
              </a:rPr>
              <a:t>Publication </a:t>
            </a:r>
            <a:r>
              <a:rPr sz="2000" spc="-60" dirty="0">
                <a:solidFill>
                  <a:srgbClr val="380069"/>
                </a:solidFill>
                <a:latin typeface="Trebuchet MS"/>
                <a:cs typeface="Trebuchet MS"/>
              </a:rPr>
              <a:t>800-  </a:t>
            </a:r>
            <a:r>
              <a:rPr sz="2000" spc="-65" dirty="0">
                <a:solidFill>
                  <a:srgbClr val="380069"/>
                </a:solidFill>
                <a:latin typeface="Trebuchet MS"/>
                <a:cs typeface="Trebuchet MS"/>
              </a:rPr>
              <a:t>53)</a:t>
            </a:r>
            <a:endParaRPr sz="2000">
              <a:latin typeface="Trebuchet MS"/>
              <a:cs typeface="Trebuchet MS"/>
            </a:endParaRPr>
          </a:p>
          <a:p>
            <a:pPr marL="12700" marR="1009650">
              <a:lnSpc>
                <a:spcPts val="1920"/>
              </a:lnSpc>
              <a:spcBef>
                <a:spcPts val="960"/>
              </a:spcBef>
            </a:pPr>
            <a:r>
              <a:rPr sz="2000" spc="-100" dirty="0">
                <a:solidFill>
                  <a:srgbClr val="380069"/>
                </a:solidFill>
                <a:latin typeface="Trebuchet MS"/>
                <a:cs typeface="Trebuchet MS"/>
              </a:rPr>
              <a:t>Canadian </a:t>
            </a:r>
            <a:r>
              <a:rPr sz="2000" spc="-105" dirty="0">
                <a:solidFill>
                  <a:srgbClr val="380069"/>
                </a:solidFill>
                <a:latin typeface="Trebuchet MS"/>
                <a:cs typeface="Trebuchet MS"/>
              </a:rPr>
              <a:t>Institute </a:t>
            </a:r>
            <a:r>
              <a:rPr sz="2000" spc="-110" dirty="0">
                <a:solidFill>
                  <a:srgbClr val="380069"/>
                </a:solidFill>
                <a:latin typeface="Trebuchet MS"/>
                <a:cs typeface="Trebuchet MS"/>
              </a:rPr>
              <a:t>of </a:t>
            </a:r>
            <a:r>
              <a:rPr sz="2000" spc="-60" dirty="0">
                <a:solidFill>
                  <a:srgbClr val="380069"/>
                </a:solidFill>
                <a:latin typeface="Trebuchet MS"/>
                <a:cs typeface="Trebuchet MS"/>
              </a:rPr>
              <a:t>Chartered </a:t>
            </a:r>
            <a:r>
              <a:rPr sz="2000" spc="-75" dirty="0">
                <a:solidFill>
                  <a:srgbClr val="380069"/>
                </a:solidFill>
                <a:latin typeface="Trebuchet MS"/>
                <a:cs typeface="Trebuchet MS"/>
              </a:rPr>
              <a:t>Accountants </a:t>
            </a:r>
            <a:r>
              <a:rPr sz="2000" spc="5" dirty="0">
                <a:solidFill>
                  <a:srgbClr val="380069"/>
                </a:solidFill>
                <a:latin typeface="Trebuchet MS"/>
                <a:cs typeface="Trebuchet MS"/>
              </a:rPr>
              <a:t>(CICA), </a:t>
            </a:r>
            <a:r>
              <a:rPr sz="2000" spc="-90" dirty="0">
                <a:solidFill>
                  <a:srgbClr val="380069"/>
                </a:solidFill>
                <a:latin typeface="Trebuchet MS"/>
                <a:cs typeface="Trebuchet MS"/>
              </a:rPr>
              <a:t>Information  </a:t>
            </a:r>
            <a:r>
              <a:rPr sz="2000" spc="-75" dirty="0">
                <a:solidFill>
                  <a:srgbClr val="380069"/>
                </a:solidFill>
                <a:latin typeface="Trebuchet MS"/>
                <a:cs typeface="Trebuchet MS"/>
              </a:rPr>
              <a:t>Technology </a:t>
            </a:r>
            <a:r>
              <a:rPr sz="2000" spc="-15" dirty="0">
                <a:solidFill>
                  <a:srgbClr val="380069"/>
                </a:solidFill>
                <a:latin typeface="Trebuchet MS"/>
                <a:cs typeface="Trebuchet MS"/>
              </a:rPr>
              <a:t>Control </a:t>
            </a:r>
            <a:r>
              <a:rPr sz="2000" spc="-90" dirty="0">
                <a:solidFill>
                  <a:srgbClr val="380069"/>
                </a:solidFill>
                <a:latin typeface="Trebuchet MS"/>
                <a:cs typeface="Trebuchet MS"/>
              </a:rPr>
              <a:t>Guidelines</a:t>
            </a:r>
            <a:r>
              <a:rPr sz="2000" spc="-10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380069"/>
                </a:solidFill>
                <a:latin typeface="Trebuchet MS"/>
                <a:cs typeface="Trebuchet MS"/>
              </a:rPr>
              <a:t>(ITCG)</a:t>
            </a:r>
            <a:endParaRPr sz="2000">
              <a:latin typeface="Trebuchet MS"/>
              <a:cs typeface="Trebuchet MS"/>
            </a:endParaRPr>
          </a:p>
          <a:p>
            <a:pPr marL="12700" marR="459740">
              <a:lnSpc>
                <a:spcPts val="1920"/>
              </a:lnSpc>
              <a:spcBef>
                <a:spcPts val="960"/>
              </a:spcBef>
            </a:pPr>
            <a:r>
              <a:rPr sz="2000" spc="135" dirty="0">
                <a:solidFill>
                  <a:srgbClr val="380069"/>
                </a:solidFill>
                <a:latin typeface="Trebuchet MS"/>
                <a:cs typeface="Trebuchet MS"/>
              </a:rPr>
              <a:t>UK </a:t>
            </a:r>
            <a:r>
              <a:rPr sz="2000" spc="-95" dirty="0">
                <a:solidFill>
                  <a:srgbClr val="380069"/>
                </a:solidFill>
                <a:latin typeface="Trebuchet MS"/>
                <a:cs typeface="Trebuchet MS"/>
              </a:rPr>
              <a:t>Office </a:t>
            </a:r>
            <a:r>
              <a:rPr sz="2000" spc="-110" dirty="0">
                <a:solidFill>
                  <a:srgbClr val="380069"/>
                </a:solidFill>
                <a:latin typeface="Trebuchet MS"/>
                <a:cs typeface="Trebuchet MS"/>
              </a:rPr>
              <a:t>of </a:t>
            </a:r>
            <a:r>
              <a:rPr sz="2000" spc="-65" dirty="0">
                <a:solidFill>
                  <a:srgbClr val="380069"/>
                </a:solidFill>
                <a:latin typeface="Trebuchet MS"/>
                <a:cs typeface="Trebuchet MS"/>
              </a:rPr>
              <a:t>Government </a:t>
            </a:r>
            <a:r>
              <a:rPr sz="2000" spc="-50" dirty="0">
                <a:solidFill>
                  <a:srgbClr val="380069"/>
                </a:solidFill>
                <a:latin typeface="Trebuchet MS"/>
                <a:cs typeface="Trebuchet MS"/>
              </a:rPr>
              <a:t>Commerce </a:t>
            </a:r>
            <a:r>
              <a:rPr sz="2000" spc="25" dirty="0">
                <a:solidFill>
                  <a:srgbClr val="380069"/>
                </a:solidFill>
                <a:latin typeface="Trebuchet MS"/>
                <a:cs typeface="Trebuchet MS"/>
              </a:rPr>
              <a:t>(OGC), </a:t>
            </a:r>
            <a:r>
              <a:rPr sz="2000" spc="-90" dirty="0">
                <a:solidFill>
                  <a:srgbClr val="380069"/>
                </a:solidFill>
                <a:latin typeface="Trebuchet MS"/>
                <a:cs typeface="Trebuchet MS"/>
              </a:rPr>
              <a:t>Information</a:t>
            </a:r>
            <a:r>
              <a:rPr sz="2000" spc="-27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380069"/>
                </a:solidFill>
                <a:latin typeface="Trebuchet MS"/>
                <a:cs typeface="Trebuchet MS"/>
              </a:rPr>
              <a:t>Technology  </a:t>
            </a:r>
            <a:r>
              <a:rPr sz="2000" spc="-95" dirty="0">
                <a:solidFill>
                  <a:srgbClr val="380069"/>
                </a:solidFill>
                <a:latin typeface="Trebuchet MS"/>
                <a:cs typeface="Trebuchet MS"/>
              </a:rPr>
              <a:t>Infrastructure </a:t>
            </a:r>
            <a:r>
              <a:rPr sz="2000" spc="-85" dirty="0">
                <a:solidFill>
                  <a:srgbClr val="380069"/>
                </a:solidFill>
                <a:latin typeface="Trebuchet MS"/>
                <a:cs typeface="Trebuchet MS"/>
              </a:rPr>
              <a:t>Library </a:t>
            </a:r>
            <a:r>
              <a:rPr sz="2000" spc="-90" dirty="0">
                <a:solidFill>
                  <a:srgbClr val="380069"/>
                </a:solidFill>
                <a:latin typeface="Trebuchet MS"/>
                <a:cs typeface="Trebuchet MS"/>
              </a:rPr>
              <a:t>(ITIL), </a:t>
            </a:r>
            <a:r>
              <a:rPr sz="2000" spc="-95" dirty="0">
                <a:solidFill>
                  <a:srgbClr val="380069"/>
                </a:solidFill>
                <a:latin typeface="Trebuchet MS"/>
                <a:cs typeface="Trebuchet MS"/>
              </a:rPr>
              <a:t>Security</a:t>
            </a:r>
            <a:r>
              <a:rPr sz="2000" spc="1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380069"/>
                </a:solidFill>
                <a:latin typeface="Trebuchet MS"/>
                <a:cs typeface="Trebuchet MS"/>
              </a:rPr>
              <a:t>Management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761" y="2256282"/>
            <a:ext cx="188213" cy="188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761" y="2867405"/>
            <a:ext cx="188213" cy="188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761" y="3478529"/>
            <a:ext cx="188213" cy="183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761" y="3844290"/>
            <a:ext cx="188214" cy="183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761" y="4696205"/>
            <a:ext cx="188213" cy="1882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761" y="5307329"/>
            <a:ext cx="188213" cy="183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04292"/>
            <a:ext cx="44215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err="1" smtClean="0">
                <a:solidFill>
                  <a:srgbClr val="380069"/>
                </a:solidFill>
              </a:rPr>
              <a:t>Paradigma</a:t>
            </a:r>
            <a:r>
              <a:rPr lang="en-US" sz="3200" spc="-5" dirty="0" smtClean="0">
                <a:solidFill>
                  <a:srgbClr val="380069"/>
                </a:solidFill>
              </a:rPr>
              <a:t> </a:t>
            </a:r>
            <a:r>
              <a:rPr lang="en-US" sz="3200" spc="-5" dirty="0" err="1" smtClean="0">
                <a:solidFill>
                  <a:srgbClr val="380069"/>
                </a:solidFill>
              </a:rPr>
              <a:t>Keamanan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319275"/>
            <a:ext cx="11633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Prin</a:t>
            </a:r>
            <a:r>
              <a:rPr lang="en-US"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s</a:t>
            </a: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ip</a:t>
            </a:r>
            <a:r>
              <a:rPr sz="2000" spc="-114" dirty="0" smtClean="0">
                <a:solidFill>
                  <a:srgbClr val="90560B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90560B"/>
                </a:solidFill>
                <a:latin typeface="Trebuchet MS"/>
                <a:cs typeface="Trebuchet MS"/>
              </a:rPr>
              <a:t>1: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1876" y="1319275"/>
            <a:ext cx="6611328" cy="48083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Hacker yang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menerobos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sistem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Anda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mungkin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merupakan</a:t>
            </a:r>
            <a:r>
              <a:rPr lang="en-US" sz="2000" spc="-6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seseorang</a:t>
            </a:r>
            <a:r>
              <a:rPr lang="en-US" sz="2000" spc="-65" dirty="0" smtClean="0">
                <a:solidFill>
                  <a:srgbClr val="380069"/>
                </a:solidFill>
                <a:latin typeface="Trebuchet MS"/>
                <a:cs typeface="Trebuchet MS"/>
              </a:rPr>
              <a:t> yang </a:t>
            </a:r>
            <a:r>
              <a:rPr lang="en-US" sz="2000" spc="-6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Anda</a:t>
            </a:r>
            <a:r>
              <a:rPr lang="en-US" sz="2000" spc="-6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tahu</a:t>
            </a:r>
            <a:endParaRPr lang="en-US" sz="2000" spc="-65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Percayalah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tidak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satu</a:t>
            </a:r>
            <a:r>
              <a:rPr lang="en-US" sz="2000" spc="-65" dirty="0" smtClean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atau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berhati-hatilah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tentang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siapa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Anda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disyaratkan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untuk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percaya</a:t>
            </a:r>
            <a:endParaRPr lang="en-US" sz="2000" spc="-65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Membuat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penyusup</a:t>
            </a:r>
            <a:r>
              <a:rPr lang="en-US" sz="2000" spc="-6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percaya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mereka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akan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tertangkap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endParaRPr lang="en-US" sz="2000" spc="-65" dirty="0" smtClean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2000" spc="-6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Lindungi</a:t>
            </a:r>
            <a:r>
              <a:rPr lang="en-US" sz="2000" spc="-6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di </a:t>
            </a:r>
            <a:r>
              <a:rPr lang="en-US" sz="2000" spc="-6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lapisan</a:t>
            </a:r>
            <a:r>
              <a:rPr lang="en-US" sz="2000" spc="-65" dirty="0" smtClean="0">
                <a:solidFill>
                  <a:srgbClr val="380069"/>
                </a:solidFill>
                <a:latin typeface="Trebuchet MS"/>
                <a:cs typeface="Trebuchet MS"/>
              </a:rPr>
              <a:t>/layer</a:t>
            </a:r>
            <a:endParaRPr lang="en-US" sz="2000" spc="-65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Sementara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perencanaan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strategi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keamanan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Anda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menganggap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lengkap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kegagalan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setiap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lapisan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keamanan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tunggal</a:t>
            </a:r>
            <a:endParaRPr lang="en-US" sz="2000" spc="-65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Jadikan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keamanan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sebagai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bagian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dari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desain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awal</a:t>
            </a:r>
            <a:endParaRPr lang="en-US" sz="2000" spc="-65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Nonaktifkan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layanan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paket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fitur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yang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tidak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dibutuhkan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Sebelum</a:t>
            </a:r>
            <a:r>
              <a:rPr lang="en-US" sz="2000" spc="-6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menyambungkan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000" spc="-6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pahami</a:t>
            </a:r>
            <a:r>
              <a:rPr lang="en-US" sz="2000" spc="-6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000" spc="-6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pastikan</a:t>
            </a:r>
            <a:r>
              <a:rPr lang="en-US" sz="2000" spc="-6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aman</a:t>
            </a:r>
            <a:endParaRPr lang="en-US" sz="2000" spc="-65" dirty="0" smtClean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2000" spc="-6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persiapan</a:t>
            </a:r>
            <a:r>
              <a:rPr lang="en-US" sz="2000" spc="-6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untuk</a:t>
            </a:r>
            <a:r>
              <a:rPr lang="en-US" sz="2000" spc="-65" dirty="0">
                <a:solidFill>
                  <a:srgbClr val="380069"/>
                </a:solidFill>
                <a:latin typeface="Trebuchet MS"/>
                <a:cs typeface="Trebuchet MS"/>
              </a:rPr>
              <a:t> yang </a:t>
            </a:r>
            <a:r>
              <a:rPr lang="en-US" sz="2000" spc="-65" dirty="0" err="1">
                <a:solidFill>
                  <a:srgbClr val="380069"/>
                </a:solidFill>
                <a:latin typeface="Trebuchet MS"/>
                <a:cs typeface="Trebuchet MS"/>
              </a:rPr>
              <a:t>terburuk</a:t>
            </a:r>
            <a:endParaRPr lang="en-US" sz="2000" spc="-65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lang="en-US" sz="2000" spc="-65" dirty="0">
              <a:solidFill>
                <a:srgbClr val="380069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371" y="2014391"/>
            <a:ext cx="11633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Prin</a:t>
            </a:r>
            <a:r>
              <a:rPr lang="en-US"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s</a:t>
            </a: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ip</a:t>
            </a:r>
            <a:r>
              <a:rPr lang="en-US" sz="2000" spc="-110" dirty="0" smtClean="0">
                <a:solidFill>
                  <a:srgbClr val="90560B"/>
                </a:solidFill>
                <a:latin typeface="Trebuchet MS"/>
                <a:cs typeface="Trebuchet MS"/>
              </a:rPr>
              <a:t> </a:t>
            </a:r>
            <a:r>
              <a:rPr sz="2000" spc="-175" dirty="0" smtClean="0">
                <a:solidFill>
                  <a:srgbClr val="90560B"/>
                </a:solidFill>
                <a:latin typeface="Trebuchet MS"/>
                <a:cs typeface="Trebuchet MS"/>
              </a:rPr>
              <a:t>2</a:t>
            </a:r>
            <a:r>
              <a:rPr sz="2000" spc="-175" dirty="0">
                <a:solidFill>
                  <a:srgbClr val="90560B"/>
                </a:solidFill>
                <a:latin typeface="Trebuchet MS"/>
                <a:cs typeface="Trebuchet MS"/>
              </a:rPr>
              <a:t>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598917"/>
            <a:ext cx="116332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Prin</a:t>
            </a:r>
            <a:r>
              <a:rPr lang="en-US"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si</a:t>
            </a: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p</a:t>
            </a:r>
            <a:r>
              <a:rPr sz="2000" spc="-125" dirty="0" smtClean="0">
                <a:solidFill>
                  <a:srgbClr val="90560B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90560B"/>
                </a:solidFill>
                <a:latin typeface="Trebuchet MS"/>
                <a:cs typeface="Trebuchet MS"/>
              </a:rPr>
              <a:t>3: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Prin</a:t>
            </a:r>
            <a:r>
              <a:rPr lang="en-US"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s</a:t>
            </a: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ip</a:t>
            </a:r>
            <a:r>
              <a:rPr sz="2000" spc="-125" dirty="0" smtClean="0">
                <a:solidFill>
                  <a:srgbClr val="90560B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90560B"/>
                </a:solidFill>
                <a:latin typeface="Trebuchet MS"/>
                <a:cs typeface="Trebuchet MS"/>
              </a:rPr>
              <a:t>4: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Prin</a:t>
            </a:r>
            <a:r>
              <a:rPr lang="en-US"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s</a:t>
            </a: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ip</a:t>
            </a:r>
            <a:r>
              <a:rPr sz="2000" spc="-125" dirty="0" smtClean="0">
                <a:solidFill>
                  <a:srgbClr val="90560B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90560B"/>
                </a:solidFill>
                <a:latin typeface="Trebuchet MS"/>
                <a:cs typeface="Trebuchet MS"/>
              </a:rPr>
              <a:t>5: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371" y="4290921"/>
            <a:ext cx="1163320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Prin</a:t>
            </a:r>
            <a:r>
              <a:rPr lang="en-US"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s</a:t>
            </a: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ip</a:t>
            </a:r>
            <a:r>
              <a:rPr sz="2000" spc="-125" dirty="0" smtClean="0">
                <a:solidFill>
                  <a:srgbClr val="90560B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90560B"/>
                </a:solidFill>
                <a:latin typeface="Trebuchet MS"/>
                <a:cs typeface="Trebuchet MS"/>
              </a:rPr>
              <a:t>6: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Prin</a:t>
            </a:r>
            <a:r>
              <a:rPr lang="en-US"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s</a:t>
            </a: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ip</a:t>
            </a:r>
            <a:r>
              <a:rPr sz="2000" spc="-125" dirty="0" smtClean="0">
                <a:solidFill>
                  <a:srgbClr val="90560B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90560B"/>
                </a:solidFill>
                <a:latin typeface="Trebuchet MS"/>
                <a:cs typeface="Trebuchet MS"/>
              </a:rPr>
              <a:t>7: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Prin</a:t>
            </a:r>
            <a:r>
              <a:rPr lang="en-US"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s</a:t>
            </a: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ip</a:t>
            </a:r>
            <a:r>
              <a:rPr sz="2000" spc="-125" dirty="0" smtClean="0">
                <a:solidFill>
                  <a:srgbClr val="90560B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90560B"/>
                </a:solidFill>
                <a:latin typeface="Trebuchet MS"/>
                <a:cs typeface="Trebuchet MS"/>
              </a:rPr>
              <a:t>8: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Prin</a:t>
            </a:r>
            <a:r>
              <a:rPr lang="en-US"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s</a:t>
            </a:r>
            <a:r>
              <a:rPr sz="2000" spc="-110" dirty="0" err="1" smtClean="0">
                <a:solidFill>
                  <a:srgbClr val="90560B"/>
                </a:solidFill>
                <a:latin typeface="Trebuchet MS"/>
                <a:cs typeface="Trebuchet MS"/>
              </a:rPr>
              <a:t>ip</a:t>
            </a:r>
            <a:r>
              <a:rPr lang="en-US" sz="2000" spc="-110" dirty="0" smtClean="0">
                <a:solidFill>
                  <a:srgbClr val="90560B"/>
                </a:solidFill>
                <a:latin typeface="Trebuchet MS"/>
                <a:cs typeface="Trebuchet MS"/>
              </a:rPr>
              <a:t> </a:t>
            </a:r>
            <a:r>
              <a:rPr sz="2000" spc="-175" dirty="0" smtClean="0">
                <a:solidFill>
                  <a:srgbClr val="90560B"/>
                </a:solidFill>
                <a:latin typeface="Trebuchet MS"/>
                <a:cs typeface="Trebuchet MS"/>
              </a:rPr>
              <a:t>9</a:t>
            </a:r>
            <a:r>
              <a:rPr sz="2000" spc="-175" dirty="0">
                <a:solidFill>
                  <a:srgbClr val="90560B"/>
                </a:solidFill>
                <a:latin typeface="Trebuchet MS"/>
                <a:cs typeface="Trebuchet MS"/>
              </a:rPr>
              <a:t>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4131" y="5997702"/>
            <a:ext cx="8542020" cy="327025"/>
          </a:xfrm>
          <a:custGeom>
            <a:avLst/>
            <a:gdLst/>
            <a:ahLst/>
            <a:cxnLst/>
            <a:rect l="l" t="t" r="r" b="b"/>
            <a:pathLst>
              <a:path w="8542020" h="327025">
                <a:moveTo>
                  <a:pt x="8542020" y="326898"/>
                </a:moveTo>
                <a:lnTo>
                  <a:pt x="8542020" y="0"/>
                </a:lnTo>
                <a:lnTo>
                  <a:pt x="0" y="0"/>
                </a:lnTo>
                <a:lnTo>
                  <a:pt x="0" y="326898"/>
                </a:lnTo>
                <a:lnTo>
                  <a:pt x="6096" y="326898"/>
                </a:lnTo>
                <a:lnTo>
                  <a:pt x="6096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8529828" y="12953"/>
                </a:lnTo>
                <a:lnTo>
                  <a:pt x="8529828" y="6858"/>
                </a:lnTo>
                <a:lnTo>
                  <a:pt x="8535924" y="12953"/>
                </a:lnTo>
                <a:lnTo>
                  <a:pt x="8535924" y="326898"/>
                </a:lnTo>
                <a:lnTo>
                  <a:pt x="8542020" y="326898"/>
                </a:lnTo>
                <a:close/>
              </a:path>
              <a:path w="8542020" h="327025">
                <a:moveTo>
                  <a:pt x="12953" y="12954"/>
                </a:moveTo>
                <a:lnTo>
                  <a:pt x="12953" y="6858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8542020" h="327025">
                <a:moveTo>
                  <a:pt x="12953" y="314706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314706"/>
                </a:lnTo>
                <a:lnTo>
                  <a:pt x="12953" y="314706"/>
                </a:lnTo>
                <a:close/>
              </a:path>
              <a:path w="8542020" h="327025">
                <a:moveTo>
                  <a:pt x="8535924" y="314706"/>
                </a:moveTo>
                <a:lnTo>
                  <a:pt x="6096" y="314706"/>
                </a:lnTo>
                <a:lnTo>
                  <a:pt x="12953" y="320801"/>
                </a:lnTo>
                <a:lnTo>
                  <a:pt x="12953" y="326898"/>
                </a:lnTo>
                <a:lnTo>
                  <a:pt x="8529828" y="326898"/>
                </a:lnTo>
                <a:lnTo>
                  <a:pt x="8529828" y="320802"/>
                </a:lnTo>
                <a:lnTo>
                  <a:pt x="8535924" y="314706"/>
                </a:lnTo>
                <a:close/>
              </a:path>
              <a:path w="8542020" h="327025">
                <a:moveTo>
                  <a:pt x="12953" y="326898"/>
                </a:moveTo>
                <a:lnTo>
                  <a:pt x="12953" y="320801"/>
                </a:lnTo>
                <a:lnTo>
                  <a:pt x="6096" y="314706"/>
                </a:lnTo>
                <a:lnTo>
                  <a:pt x="6096" y="326898"/>
                </a:lnTo>
                <a:lnTo>
                  <a:pt x="12953" y="326898"/>
                </a:lnTo>
                <a:close/>
              </a:path>
              <a:path w="8542020" h="327025">
                <a:moveTo>
                  <a:pt x="8535924" y="12953"/>
                </a:moveTo>
                <a:lnTo>
                  <a:pt x="8529828" y="6858"/>
                </a:lnTo>
                <a:lnTo>
                  <a:pt x="8529828" y="12953"/>
                </a:lnTo>
                <a:lnTo>
                  <a:pt x="8535924" y="12953"/>
                </a:lnTo>
                <a:close/>
              </a:path>
              <a:path w="8542020" h="327025">
                <a:moveTo>
                  <a:pt x="8535924" y="314706"/>
                </a:moveTo>
                <a:lnTo>
                  <a:pt x="8535924" y="12953"/>
                </a:lnTo>
                <a:lnTo>
                  <a:pt x="8529828" y="12953"/>
                </a:lnTo>
                <a:lnTo>
                  <a:pt x="8529828" y="314706"/>
                </a:lnTo>
                <a:lnTo>
                  <a:pt x="8535924" y="314706"/>
                </a:lnTo>
                <a:close/>
              </a:path>
              <a:path w="8542020" h="327025">
                <a:moveTo>
                  <a:pt x="8535924" y="326898"/>
                </a:moveTo>
                <a:lnTo>
                  <a:pt x="8535924" y="314706"/>
                </a:lnTo>
                <a:lnTo>
                  <a:pt x="8529828" y="320802"/>
                </a:lnTo>
                <a:lnTo>
                  <a:pt x="8529828" y="326898"/>
                </a:lnTo>
                <a:lnTo>
                  <a:pt x="8535924" y="326898"/>
                </a:lnTo>
                <a:close/>
              </a:path>
            </a:pathLst>
          </a:custGeom>
          <a:solidFill>
            <a:srgbClr val="8F5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8968" y="6032246"/>
            <a:ext cx="79273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38006A"/>
                </a:solidFill>
                <a:latin typeface="Arial"/>
                <a:cs typeface="Arial"/>
              </a:rPr>
              <a:t>SOURCE: </a:t>
            </a:r>
            <a:r>
              <a:rPr sz="1400" spc="-5" dirty="0">
                <a:latin typeface="Arial"/>
                <a:cs typeface="Arial"/>
              </a:rPr>
              <a:t>Peter H. </a:t>
            </a:r>
            <a:r>
              <a:rPr sz="1400" spc="-15" dirty="0">
                <a:latin typeface="Arial"/>
                <a:cs typeface="Arial"/>
              </a:rPr>
              <a:t>Gregory, </a:t>
            </a:r>
            <a:r>
              <a:rPr sz="1400" i="1" spc="-5" dirty="0">
                <a:latin typeface="Arial"/>
                <a:cs typeface="Arial"/>
              </a:rPr>
              <a:t>Solaris™ Security</a:t>
            </a:r>
            <a:r>
              <a:rPr sz="1400" spc="-5" dirty="0">
                <a:latin typeface="Arial"/>
                <a:cs typeface="Arial"/>
              </a:rPr>
              <a:t>,” © 2000 by Prentice Hall PTR, ISBN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0-13-096053-5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2" y="327913"/>
            <a:ext cx="657161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900" spc="-5" dirty="0" err="1" smtClean="0">
                <a:solidFill>
                  <a:srgbClr val="380069"/>
                </a:solidFill>
              </a:rPr>
              <a:t>Konsep</a:t>
            </a:r>
            <a:r>
              <a:rPr lang="en-US" sz="2900" spc="-5" dirty="0" smtClean="0">
                <a:solidFill>
                  <a:srgbClr val="380069"/>
                </a:solidFill>
              </a:rPr>
              <a:t> </a:t>
            </a:r>
            <a:r>
              <a:rPr lang="en-US" sz="2900" spc="-5" dirty="0" err="1" smtClean="0">
                <a:solidFill>
                  <a:srgbClr val="380069"/>
                </a:solidFill>
              </a:rPr>
              <a:t>dan</a:t>
            </a:r>
            <a:r>
              <a:rPr lang="en-US" sz="2900" spc="-5" dirty="0" smtClean="0">
                <a:solidFill>
                  <a:srgbClr val="380069"/>
                </a:solidFill>
              </a:rPr>
              <a:t> </a:t>
            </a:r>
            <a:r>
              <a:rPr lang="en-US" sz="2900" spc="-5" dirty="0" err="1" smtClean="0">
                <a:solidFill>
                  <a:srgbClr val="380069"/>
                </a:solidFill>
              </a:rPr>
              <a:t>Prinsip</a:t>
            </a:r>
            <a:r>
              <a:rPr lang="en-US" sz="2900" spc="-5" dirty="0" smtClean="0">
                <a:solidFill>
                  <a:srgbClr val="380069"/>
                </a:solidFill>
              </a:rPr>
              <a:t> </a:t>
            </a:r>
            <a:r>
              <a:rPr lang="en-US" sz="2900" spc="-5" dirty="0" err="1" smtClean="0">
                <a:solidFill>
                  <a:srgbClr val="380069"/>
                </a:solidFill>
              </a:rPr>
              <a:t>Keamanan</a:t>
            </a:r>
            <a:r>
              <a:rPr lang="en-US" sz="2900" spc="-5" dirty="0" smtClean="0">
                <a:solidFill>
                  <a:srgbClr val="380069"/>
                </a:solidFill>
              </a:rPr>
              <a:t> </a:t>
            </a:r>
            <a:r>
              <a:rPr lang="en-US" sz="2900" spc="-5" dirty="0" err="1" smtClean="0">
                <a:solidFill>
                  <a:srgbClr val="380069"/>
                </a:solidFill>
              </a:rPr>
              <a:t>Dasar</a:t>
            </a:r>
            <a:endParaRPr sz="2900" dirty="0"/>
          </a:p>
        </p:txBody>
      </p:sp>
      <p:sp>
        <p:nvSpPr>
          <p:cNvPr id="3" name="object 3"/>
          <p:cNvSpPr/>
          <p:nvPr/>
        </p:nvSpPr>
        <p:spPr>
          <a:xfrm>
            <a:off x="554970" y="1294137"/>
            <a:ext cx="212597" cy="221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9417" y="1215313"/>
            <a:ext cx="3941365" cy="410176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12115" marR="476250" indent="-400050">
              <a:lnSpc>
                <a:spcPct val="108600"/>
              </a:lnSpc>
              <a:spcBef>
                <a:spcPts val="450"/>
              </a:spcBef>
            </a:pP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Keamanan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memerlukan</a:t>
            </a:r>
            <a:endParaRPr lang="en-US" sz="2400" spc="-120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360363" marR="476250" indent="-268288">
              <a:lnSpc>
                <a:spcPct val="1086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2000" spc="-110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Auditabilitas</a:t>
            </a:r>
            <a:r>
              <a:rPr lang="en-US" sz="2000" spc="-110" dirty="0" smtClean="0">
                <a:solidFill>
                  <a:srgbClr val="404040"/>
                </a:solidFill>
                <a:latin typeface="Trebuchet MS"/>
                <a:cs typeface="Trebuchet MS"/>
              </a:rPr>
              <a:t> &amp; </a:t>
            </a:r>
            <a:r>
              <a:rPr lang="en-US" sz="2000" spc="-110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akuntabilitas</a:t>
            </a:r>
            <a:endParaRPr sz="2000" dirty="0">
              <a:latin typeface="Trebuchet MS"/>
              <a:cs typeface="Trebuchet MS"/>
            </a:endParaRPr>
          </a:p>
          <a:p>
            <a:pPr marL="360363" marR="631825" indent="-268288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sz="2000" spc="-50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Kontrol</a:t>
            </a:r>
            <a:r>
              <a:rPr lang="en-US" sz="2000" spc="-50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000" spc="-50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akses</a:t>
            </a:r>
            <a:r>
              <a:rPr lang="en-US" sz="2000" spc="-50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000" spc="-50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integritas</a:t>
            </a:r>
            <a:endParaRPr lang="en-US" sz="2000" spc="-50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60363" marR="631825" indent="-2682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spc="-10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kerahasiaan</a:t>
            </a:r>
            <a:endParaRPr sz="2000" dirty="0">
              <a:latin typeface="Trebuchet MS"/>
              <a:cs typeface="Trebuchet MS"/>
            </a:endParaRPr>
          </a:p>
          <a:p>
            <a:pPr marL="342900" indent="-250825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spc="-40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Ketersediaan</a:t>
            </a:r>
            <a:r>
              <a:rPr lang="en-US" sz="2000" spc="-40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000" spc="-40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aset</a:t>
            </a:r>
            <a:endParaRPr sz="20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710"/>
              </a:spcBef>
            </a:pPr>
            <a:endParaRPr lang="en-US" sz="2400" spc="-120" dirty="0" smtClean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710"/>
              </a:spcBef>
            </a:pPr>
            <a:endParaRPr lang="en-US" sz="2400" spc="-120" dirty="0" smtClean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710"/>
              </a:spcBef>
            </a:pPr>
            <a:r>
              <a:rPr lang="en-US" sz="2400" spc="-12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Keamanan</a:t>
            </a:r>
            <a:r>
              <a:rPr lang="en-US" sz="2400" spc="-120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adalah</a:t>
            </a:r>
            <a:r>
              <a:rPr lang="en-US" sz="2400" spc="-120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elemen</a:t>
            </a:r>
            <a:r>
              <a:rPr lang="en-US" sz="2400" spc="-120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sz="2400" spc="-17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sz="2400" spc="-140" dirty="0" smtClean="0">
                <a:solidFill>
                  <a:srgbClr val="380069"/>
                </a:solidFill>
                <a:latin typeface="Trebuchet MS"/>
                <a:cs typeface="Trebuchet MS"/>
              </a:rPr>
              <a:t>Integral  </a:t>
            </a:r>
            <a:r>
              <a:rPr lang="en-US" sz="2400" spc="-15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dari</a:t>
            </a:r>
            <a:r>
              <a:rPr lang="en-US" sz="2400" spc="-150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5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menegemen</a:t>
            </a:r>
            <a:r>
              <a:rPr lang="en-US" sz="2400" spc="-150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5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suara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9419" y="4597475"/>
            <a:ext cx="212597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96205" y="1491996"/>
            <a:ext cx="212598" cy="224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0885" y="1931033"/>
            <a:ext cx="212598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32502" y="1405008"/>
            <a:ext cx="4111498" cy="433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0730">
              <a:lnSpc>
                <a:spcPct val="100000"/>
              </a:lnSpc>
              <a:spcBef>
                <a:spcPts val="100"/>
              </a:spcBef>
            </a:pPr>
            <a:r>
              <a:rPr lang="en-US" sz="20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Keamanan</a:t>
            </a:r>
            <a:r>
              <a:rPr lang="en-US" sz="20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harus</a:t>
            </a:r>
            <a:r>
              <a:rPr lang="en-US" sz="20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hemat</a:t>
            </a:r>
            <a:r>
              <a:rPr lang="en-US" sz="20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biaya</a:t>
            </a:r>
            <a:endParaRPr lang="en-US" sz="2000" spc="-120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760730">
              <a:lnSpc>
                <a:spcPct val="100000"/>
              </a:lnSpc>
              <a:spcBef>
                <a:spcPts val="1200"/>
              </a:spcBef>
            </a:pPr>
            <a:r>
              <a:rPr lang="en-US" sz="2000" spc="-12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Keamanan</a:t>
            </a:r>
            <a:r>
              <a:rPr lang="en-US" sz="2000" spc="-120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juga</a:t>
            </a:r>
            <a:r>
              <a:rPr lang="en-US" sz="20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memerlukan</a:t>
            </a:r>
            <a:endParaRPr lang="en-US" sz="2000" spc="-120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74625" marR="760730">
              <a:lnSpc>
                <a:spcPct val="100000"/>
              </a:lnSpc>
              <a:spcBef>
                <a:spcPts val="100"/>
              </a:spcBef>
            </a:pPr>
            <a:r>
              <a:rPr lang="en-US" sz="2000" spc="-120" dirty="0" smtClean="0">
                <a:latin typeface="Trebuchet MS"/>
                <a:cs typeface="Trebuchet MS"/>
              </a:rPr>
              <a:t>- </a:t>
            </a:r>
            <a:r>
              <a:rPr lang="en-US" sz="2000" spc="-120" dirty="0" err="1" smtClean="0">
                <a:latin typeface="Trebuchet MS"/>
                <a:cs typeface="Trebuchet MS"/>
              </a:rPr>
              <a:t>Manajemen</a:t>
            </a:r>
            <a:r>
              <a:rPr lang="en-US" sz="2000" spc="-120" dirty="0" smtClean="0"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latin typeface="Trebuchet MS"/>
                <a:cs typeface="Trebuchet MS"/>
              </a:rPr>
              <a:t>risiko</a:t>
            </a:r>
            <a:endParaRPr lang="en-US" sz="2000" spc="-120" dirty="0">
              <a:latin typeface="Trebuchet MS"/>
              <a:cs typeface="Trebuchet MS"/>
            </a:endParaRPr>
          </a:p>
          <a:p>
            <a:pPr marL="360363" marR="760730" indent="-185738">
              <a:lnSpc>
                <a:spcPct val="100000"/>
              </a:lnSpc>
              <a:spcBef>
                <a:spcPts val="100"/>
              </a:spcBef>
            </a:pPr>
            <a:r>
              <a:rPr lang="en-US" sz="2000" spc="-120" dirty="0" smtClean="0">
                <a:latin typeface="Trebuchet MS"/>
                <a:cs typeface="Trebuchet MS"/>
              </a:rPr>
              <a:t>- </a:t>
            </a:r>
            <a:r>
              <a:rPr lang="en-US" sz="2000" spc="-120" dirty="0" err="1" smtClean="0">
                <a:latin typeface="Trebuchet MS"/>
                <a:cs typeface="Trebuchet MS"/>
              </a:rPr>
              <a:t>Pendekatan</a:t>
            </a:r>
            <a:r>
              <a:rPr lang="en-US" sz="2000" spc="-120" dirty="0" smtClean="0"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latin typeface="Trebuchet MS"/>
                <a:cs typeface="Trebuchet MS"/>
              </a:rPr>
              <a:t>komprehensif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latin typeface="Trebuchet MS"/>
                <a:cs typeface="Trebuchet MS"/>
              </a:rPr>
              <a:t>dan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latin typeface="Trebuchet MS"/>
                <a:cs typeface="Trebuchet MS"/>
              </a:rPr>
              <a:t>terpadu</a:t>
            </a:r>
            <a:endParaRPr lang="en-US" sz="2000" spc="-120" dirty="0">
              <a:latin typeface="Trebuchet MS"/>
              <a:cs typeface="Trebuchet MS"/>
            </a:endParaRPr>
          </a:p>
          <a:p>
            <a:pPr marL="174625" marR="760730">
              <a:lnSpc>
                <a:spcPct val="100000"/>
              </a:lnSpc>
              <a:spcBef>
                <a:spcPts val="100"/>
              </a:spcBef>
            </a:pPr>
            <a:r>
              <a:rPr lang="en-US" sz="2000" spc="-120" dirty="0" smtClean="0">
                <a:latin typeface="Trebuchet MS"/>
                <a:cs typeface="Trebuchet MS"/>
              </a:rPr>
              <a:t>- </a:t>
            </a:r>
            <a:r>
              <a:rPr lang="en-US" sz="2000" spc="-120" dirty="0" err="1" smtClean="0">
                <a:latin typeface="Trebuchet MS"/>
                <a:cs typeface="Trebuchet MS"/>
              </a:rPr>
              <a:t>Manajemen</a:t>
            </a:r>
            <a:r>
              <a:rPr lang="en-US" sz="2000" spc="-120" dirty="0" smtClean="0"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latin typeface="Trebuchet MS"/>
                <a:cs typeface="Trebuchet MS"/>
              </a:rPr>
              <a:t>siklus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latin typeface="Trebuchet MS"/>
                <a:cs typeface="Trebuchet MS"/>
              </a:rPr>
              <a:t>hidup</a:t>
            </a:r>
            <a:endParaRPr lang="en-US" sz="2000" spc="-120" dirty="0">
              <a:latin typeface="Trebuchet MS"/>
              <a:cs typeface="Trebuchet MS"/>
            </a:endParaRPr>
          </a:p>
          <a:p>
            <a:pPr marL="12700" marR="760730">
              <a:lnSpc>
                <a:spcPct val="100000"/>
              </a:lnSpc>
              <a:spcBef>
                <a:spcPts val="100"/>
              </a:spcBef>
            </a:pPr>
            <a:endParaRPr lang="en-US" sz="2000" spc="-120" dirty="0" smtClean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760730">
              <a:lnSpc>
                <a:spcPct val="100000"/>
              </a:lnSpc>
              <a:spcBef>
                <a:spcPts val="100"/>
              </a:spcBef>
            </a:pPr>
            <a:endParaRPr lang="en-US" sz="2000" spc="-120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760730">
              <a:lnSpc>
                <a:spcPct val="100000"/>
              </a:lnSpc>
              <a:spcBef>
                <a:spcPts val="100"/>
              </a:spcBef>
            </a:pPr>
            <a:endParaRPr lang="en-US" sz="2000" spc="-120" dirty="0" smtClean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760730">
              <a:lnSpc>
                <a:spcPct val="100000"/>
              </a:lnSpc>
              <a:spcBef>
                <a:spcPts val="100"/>
              </a:spcBef>
            </a:pPr>
            <a:r>
              <a:rPr lang="en-US" sz="2000" spc="-12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Tanggung</a:t>
            </a:r>
            <a:r>
              <a:rPr lang="en-US" sz="2000" spc="-120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jawab</a:t>
            </a:r>
            <a:r>
              <a:rPr lang="en-US" sz="20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keamanan</a:t>
            </a:r>
            <a:r>
              <a:rPr lang="en-US" sz="20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0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akuntabilitas</a:t>
            </a:r>
            <a:r>
              <a:rPr lang="en-US" sz="20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harus</a:t>
            </a:r>
            <a:r>
              <a:rPr lang="en-US" sz="20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dibuat</a:t>
            </a:r>
            <a:r>
              <a:rPr lang="en-US" sz="20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eksplisit</a:t>
            </a:r>
            <a:endParaRPr lang="en-US" sz="2000" spc="-120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760730">
              <a:lnSpc>
                <a:spcPct val="100000"/>
              </a:lnSpc>
              <a:spcBef>
                <a:spcPts val="100"/>
              </a:spcBef>
            </a:pPr>
            <a:endParaRPr lang="en-US" sz="2400" spc="-120" dirty="0">
              <a:solidFill>
                <a:srgbClr val="380069"/>
              </a:solidFill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96205" y="4484700"/>
            <a:ext cx="212598" cy="225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2" y="327913"/>
            <a:ext cx="657161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900" spc="-5" dirty="0" err="1" smtClean="0">
                <a:solidFill>
                  <a:srgbClr val="380069"/>
                </a:solidFill>
              </a:rPr>
              <a:t>Konsep</a:t>
            </a:r>
            <a:r>
              <a:rPr lang="en-US" sz="2900" spc="-5" dirty="0" smtClean="0">
                <a:solidFill>
                  <a:srgbClr val="380069"/>
                </a:solidFill>
              </a:rPr>
              <a:t> </a:t>
            </a:r>
            <a:r>
              <a:rPr lang="en-US" sz="2900" spc="-5" dirty="0" err="1" smtClean="0">
                <a:solidFill>
                  <a:srgbClr val="380069"/>
                </a:solidFill>
              </a:rPr>
              <a:t>dan</a:t>
            </a:r>
            <a:r>
              <a:rPr lang="en-US" sz="2900" spc="-5" dirty="0" smtClean="0">
                <a:solidFill>
                  <a:srgbClr val="380069"/>
                </a:solidFill>
              </a:rPr>
              <a:t> </a:t>
            </a:r>
            <a:r>
              <a:rPr lang="en-US" sz="2900" spc="-5" dirty="0" err="1" smtClean="0">
                <a:solidFill>
                  <a:srgbClr val="380069"/>
                </a:solidFill>
              </a:rPr>
              <a:t>Prinsip</a:t>
            </a:r>
            <a:r>
              <a:rPr lang="en-US" sz="2900" spc="-5" dirty="0" smtClean="0">
                <a:solidFill>
                  <a:srgbClr val="380069"/>
                </a:solidFill>
              </a:rPr>
              <a:t> </a:t>
            </a:r>
            <a:r>
              <a:rPr lang="en-US" sz="2900" spc="-5" dirty="0" err="1" smtClean="0">
                <a:solidFill>
                  <a:srgbClr val="380069"/>
                </a:solidFill>
              </a:rPr>
              <a:t>Keamanan</a:t>
            </a:r>
            <a:r>
              <a:rPr lang="en-US" sz="2900" spc="-5" dirty="0" smtClean="0">
                <a:solidFill>
                  <a:srgbClr val="380069"/>
                </a:solidFill>
              </a:rPr>
              <a:t> </a:t>
            </a:r>
            <a:r>
              <a:rPr lang="en-US" sz="2900" spc="-5" dirty="0" err="1" smtClean="0">
                <a:solidFill>
                  <a:srgbClr val="380069"/>
                </a:solidFill>
              </a:rPr>
              <a:t>Dasar</a:t>
            </a:r>
            <a:endParaRPr sz="2900" dirty="0"/>
          </a:p>
        </p:txBody>
      </p:sp>
      <p:sp>
        <p:nvSpPr>
          <p:cNvPr id="3" name="object 3"/>
          <p:cNvSpPr/>
          <p:nvPr/>
        </p:nvSpPr>
        <p:spPr>
          <a:xfrm>
            <a:off x="544068" y="1399026"/>
            <a:ext cx="212597" cy="220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068" y="2608731"/>
            <a:ext cx="212597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" y="3920490"/>
            <a:ext cx="212597" cy="224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sz="half" idx="2"/>
          </p:nvPr>
        </p:nvSpPr>
        <p:spPr>
          <a:xfrm>
            <a:off x="841245" y="1332155"/>
            <a:ext cx="3620263" cy="46699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12115" marR="69850" indent="-400050">
              <a:lnSpc>
                <a:spcPct val="109400"/>
              </a:lnSpc>
              <a:spcBef>
                <a:spcPts val="140"/>
              </a:spcBef>
            </a:pPr>
            <a:r>
              <a:rPr lang="en-US" sz="2400" spc="-114" dirty="0" err="1">
                <a:solidFill>
                  <a:srgbClr val="380069"/>
                </a:solidFill>
              </a:rPr>
              <a:t>Keamanan</a:t>
            </a:r>
            <a:r>
              <a:rPr lang="en-US" sz="2400" spc="-114" dirty="0">
                <a:solidFill>
                  <a:srgbClr val="380069"/>
                </a:solidFill>
              </a:rPr>
              <a:t> </a:t>
            </a:r>
            <a:r>
              <a:rPr lang="en-US" sz="2400" spc="-114" dirty="0" err="1">
                <a:solidFill>
                  <a:srgbClr val="380069"/>
                </a:solidFill>
              </a:rPr>
              <a:t>membutuhkan</a:t>
            </a:r>
            <a:r>
              <a:rPr lang="en-US" sz="2400" spc="-114" dirty="0">
                <a:solidFill>
                  <a:srgbClr val="380069"/>
                </a:solidFill>
              </a:rPr>
              <a:t> </a:t>
            </a:r>
            <a:endParaRPr lang="en-US" sz="2400" spc="-114" dirty="0" smtClean="0">
              <a:solidFill>
                <a:srgbClr val="380069"/>
              </a:solidFill>
            </a:endParaRPr>
          </a:p>
          <a:p>
            <a:pPr marL="412115" marR="69850" indent="-400050">
              <a:lnSpc>
                <a:spcPct val="109400"/>
              </a:lnSpc>
              <a:spcBef>
                <a:spcPts val="140"/>
              </a:spcBef>
              <a:buFontTx/>
              <a:buChar char="-"/>
            </a:pPr>
            <a:r>
              <a:rPr lang="en-US" sz="2400" spc="-114" dirty="0" err="1" smtClean="0">
                <a:solidFill>
                  <a:schemeClr val="tx1"/>
                </a:solidFill>
              </a:rPr>
              <a:t>pelatihan</a:t>
            </a:r>
            <a:r>
              <a:rPr lang="en-US" sz="2400" spc="-114" dirty="0" smtClean="0">
                <a:solidFill>
                  <a:schemeClr val="tx1"/>
                </a:solidFill>
              </a:rPr>
              <a:t> </a:t>
            </a:r>
            <a:r>
              <a:rPr lang="en-US" sz="2400" spc="-114" dirty="0" err="1">
                <a:solidFill>
                  <a:schemeClr val="tx1"/>
                </a:solidFill>
              </a:rPr>
              <a:t>dan</a:t>
            </a:r>
            <a:r>
              <a:rPr lang="en-US" sz="2400" spc="-114" dirty="0">
                <a:solidFill>
                  <a:schemeClr val="tx1"/>
                </a:solidFill>
              </a:rPr>
              <a:t> </a:t>
            </a:r>
            <a:r>
              <a:rPr lang="en-US" sz="2400" spc="-114" dirty="0" err="1" smtClean="0">
                <a:solidFill>
                  <a:schemeClr val="tx1"/>
                </a:solidFill>
              </a:rPr>
              <a:t>kesadaran</a:t>
            </a:r>
            <a:endParaRPr lang="en-US" sz="2400" spc="-114" dirty="0" smtClean="0">
              <a:solidFill>
                <a:schemeClr val="tx1"/>
              </a:solidFill>
            </a:endParaRPr>
          </a:p>
          <a:p>
            <a:pPr marL="412115" marR="69850" indent="-400050">
              <a:lnSpc>
                <a:spcPct val="109400"/>
              </a:lnSpc>
              <a:spcBef>
                <a:spcPts val="140"/>
              </a:spcBef>
              <a:buFontTx/>
              <a:buChar char="-"/>
            </a:pPr>
            <a:r>
              <a:rPr lang="en-US" sz="2400" spc="-114" dirty="0" err="1" smtClean="0">
                <a:solidFill>
                  <a:schemeClr val="tx1"/>
                </a:solidFill>
              </a:rPr>
              <a:t>terus-menerus</a:t>
            </a:r>
            <a:endParaRPr lang="en-US" sz="2400" spc="-114" dirty="0" smtClean="0">
              <a:solidFill>
                <a:schemeClr val="tx1"/>
              </a:solidFill>
            </a:endParaRPr>
          </a:p>
          <a:p>
            <a:pPr marL="12065" marR="69850">
              <a:lnSpc>
                <a:spcPct val="109400"/>
              </a:lnSpc>
              <a:spcBef>
                <a:spcPts val="140"/>
              </a:spcBef>
            </a:pPr>
            <a:r>
              <a:rPr lang="en-US" sz="2400" spc="-114" dirty="0" err="1" smtClean="0">
                <a:solidFill>
                  <a:srgbClr val="380069"/>
                </a:solidFill>
              </a:rPr>
              <a:t>Keamanan</a:t>
            </a:r>
            <a:r>
              <a:rPr lang="en-US" sz="2400" spc="-114" dirty="0" smtClean="0">
                <a:solidFill>
                  <a:srgbClr val="380069"/>
                </a:solidFill>
              </a:rPr>
              <a:t> </a:t>
            </a:r>
            <a:r>
              <a:rPr lang="en-US" sz="2400" spc="-114" dirty="0" err="1" smtClean="0">
                <a:solidFill>
                  <a:srgbClr val="380069"/>
                </a:solidFill>
              </a:rPr>
              <a:t>harus</a:t>
            </a:r>
            <a:r>
              <a:rPr lang="en-US" sz="2400" spc="-114" dirty="0" smtClean="0">
                <a:solidFill>
                  <a:srgbClr val="380069"/>
                </a:solidFill>
              </a:rPr>
              <a:t> </a:t>
            </a:r>
            <a:r>
              <a:rPr lang="en-US" sz="2400" spc="-114" dirty="0" err="1">
                <a:solidFill>
                  <a:srgbClr val="380069"/>
                </a:solidFill>
              </a:rPr>
              <a:t>menghormati</a:t>
            </a:r>
            <a:r>
              <a:rPr lang="en-US" sz="2400" spc="-114" dirty="0">
                <a:solidFill>
                  <a:srgbClr val="380069"/>
                </a:solidFill>
              </a:rPr>
              <a:t> </a:t>
            </a:r>
            <a:r>
              <a:rPr lang="en-US" sz="2400" spc="-114" dirty="0" err="1">
                <a:solidFill>
                  <a:srgbClr val="380069"/>
                </a:solidFill>
              </a:rPr>
              <a:t>hak</a:t>
            </a:r>
            <a:r>
              <a:rPr lang="en-US" sz="2400" spc="-114" dirty="0">
                <a:solidFill>
                  <a:srgbClr val="380069"/>
                </a:solidFill>
              </a:rPr>
              <a:t> </a:t>
            </a:r>
            <a:r>
              <a:rPr lang="en-US" sz="2400" spc="-114" dirty="0" err="1">
                <a:solidFill>
                  <a:srgbClr val="380069"/>
                </a:solidFill>
              </a:rPr>
              <a:t>etika</a:t>
            </a:r>
            <a:r>
              <a:rPr lang="en-US" sz="2400" spc="-114" dirty="0">
                <a:solidFill>
                  <a:srgbClr val="380069"/>
                </a:solidFill>
              </a:rPr>
              <a:t> </a:t>
            </a:r>
            <a:r>
              <a:rPr lang="en-US" sz="2400" spc="-114" dirty="0" err="1">
                <a:solidFill>
                  <a:srgbClr val="380069"/>
                </a:solidFill>
              </a:rPr>
              <a:t>dan</a:t>
            </a:r>
            <a:r>
              <a:rPr lang="en-US" sz="2400" spc="-114" dirty="0">
                <a:solidFill>
                  <a:srgbClr val="380069"/>
                </a:solidFill>
              </a:rPr>
              <a:t> </a:t>
            </a:r>
            <a:r>
              <a:rPr lang="en-US" sz="2400" spc="-114" dirty="0" err="1" smtClean="0">
                <a:solidFill>
                  <a:srgbClr val="380069"/>
                </a:solidFill>
              </a:rPr>
              <a:t>Demokrasi</a:t>
            </a:r>
            <a:endParaRPr lang="en-US" sz="2400" spc="-114" dirty="0">
              <a:solidFill>
                <a:srgbClr val="380069"/>
              </a:solidFill>
            </a:endParaRPr>
          </a:p>
          <a:p>
            <a:pPr marR="69850" indent="11113">
              <a:lnSpc>
                <a:spcPct val="109400"/>
              </a:lnSpc>
              <a:spcBef>
                <a:spcPts val="140"/>
              </a:spcBef>
            </a:pPr>
            <a:r>
              <a:rPr lang="en-US" sz="2400" spc="-114" dirty="0" err="1">
                <a:solidFill>
                  <a:srgbClr val="380069"/>
                </a:solidFill>
              </a:rPr>
              <a:t>Prinsip</a:t>
            </a:r>
            <a:r>
              <a:rPr lang="en-US" sz="2400" spc="-114" dirty="0">
                <a:solidFill>
                  <a:srgbClr val="380069"/>
                </a:solidFill>
              </a:rPr>
              <a:t> </a:t>
            </a:r>
            <a:r>
              <a:rPr lang="en-US" sz="2400" spc="-114" dirty="0" err="1">
                <a:solidFill>
                  <a:srgbClr val="380069"/>
                </a:solidFill>
              </a:rPr>
              <a:t>keamanan</a:t>
            </a:r>
            <a:r>
              <a:rPr lang="en-US" sz="2400" spc="-114" dirty="0">
                <a:solidFill>
                  <a:srgbClr val="380069"/>
                </a:solidFill>
              </a:rPr>
              <a:t> </a:t>
            </a:r>
            <a:r>
              <a:rPr lang="en-US" sz="2400" spc="-114" dirty="0" err="1">
                <a:solidFill>
                  <a:srgbClr val="380069"/>
                </a:solidFill>
              </a:rPr>
              <a:t>dasar</a:t>
            </a:r>
            <a:r>
              <a:rPr lang="en-US" sz="2400" spc="-114" dirty="0">
                <a:solidFill>
                  <a:srgbClr val="380069"/>
                </a:solidFill>
              </a:rPr>
              <a:t> </a:t>
            </a:r>
            <a:r>
              <a:rPr lang="en-US" sz="2400" spc="-114" dirty="0" err="1">
                <a:solidFill>
                  <a:srgbClr val="380069"/>
                </a:solidFill>
              </a:rPr>
              <a:t>lainnya</a:t>
            </a:r>
            <a:endParaRPr lang="en-US" sz="2400" spc="-114" dirty="0">
              <a:solidFill>
                <a:srgbClr val="380069"/>
              </a:solidFill>
            </a:endParaRPr>
          </a:p>
          <a:p>
            <a:pPr marL="412115" marR="69850" indent="-400050">
              <a:lnSpc>
                <a:spcPct val="109400"/>
              </a:lnSpc>
              <a:spcBef>
                <a:spcPts val="140"/>
              </a:spcBef>
              <a:buFontTx/>
              <a:buChar char="-"/>
            </a:pPr>
            <a:r>
              <a:rPr lang="en-US" spc="-114" dirty="0" err="1" smtClean="0">
                <a:solidFill>
                  <a:schemeClr val="tx1"/>
                </a:solidFill>
              </a:rPr>
              <a:t>Titik</a:t>
            </a:r>
            <a:r>
              <a:rPr lang="en-US" spc="-114" dirty="0" smtClean="0">
                <a:solidFill>
                  <a:schemeClr val="tx1"/>
                </a:solidFill>
              </a:rPr>
              <a:t> </a:t>
            </a:r>
            <a:r>
              <a:rPr lang="en-US" spc="-114" dirty="0">
                <a:solidFill>
                  <a:schemeClr val="tx1"/>
                </a:solidFill>
              </a:rPr>
              <a:t>choke </a:t>
            </a:r>
            <a:endParaRPr lang="en-US" spc="-114" dirty="0" smtClean="0">
              <a:solidFill>
                <a:schemeClr val="tx1"/>
              </a:solidFill>
            </a:endParaRPr>
          </a:p>
          <a:p>
            <a:pPr marL="412115" marR="69850" indent="-400050">
              <a:lnSpc>
                <a:spcPct val="109400"/>
              </a:lnSpc>
              <a:spcBef>
                <a:spcPts val="140"/>
              </a:spcBef>
              <a:buFontTx/>
              <a:buChar char="-"/>
            </a:pPr>
            <a:r>
              <a:rPr lang="en-US" spc="-114" dirty="0" err="1" smtClean="0">
                <a:solidFill>
                  <a:schemeClr val="tx1"/>
                </a:solidFill>
              </a:rPr>
              <a:t>Konsistensi</a:t>
            </a:r>
            <a:endParaRPr lang="en-US" spc="-114" dirty="0" smtClean="0">
              <a:solidFill>
                <a:schemeClr val="tx1"/>
              </a:solidFill>
            </a:endParaRPr>
          </a:p>
          <a:p>
            <a:pPr marL="412115" marR="69850" indent="-400050">
              <a:lnSpc>
                <a:spcPct val="109400"/>
              </a:lnSpc>
              <a:spcBef>
                <a:spcPts val="140"/>
              </a:spcBef>
              <a:buFontTx/>
              <a:buChar char="-"/>
            </a:pPr>
            <a:r>
              <a:rPr lang="en-US" spc="-114" dirty="0" err="1" smtClean="0">
                <a:solidFill>
                  <a:schemeClr val="tx1"/>
                </a:solidFill>
              </a:rPr>
              <a:t>Kontrol</a:t>
            </a:r>
            <a:r>
              <a:rPr lang="en-US" spc="-114" dirty="0" smtClean="0">
                <a:solidFill>
                  <a:schemeClr val="tx1"/>
                </a:solidFill>
              </a:rPr>
              <a:t> </a:t>
            </a:r>
            <a:r>
              <a:rPr lang="en-US" spc="-114" dirty="0" err="1">
                <a:solidFill>
                  <a:schemeClr val="tx1"/>
                </a:solidFill>
              </a:rPr>
              <a:t>dari</a:t>
            </a:r>
            <a:r>
              <a:rPr lang="en-US" spc="-114" dirty="0">
                <a:solidFill>
                  <a:schemeClr val="tx1"/>
                </a:solidFill>
              </a:rPr>
              <a:t> </a:t>
            </a:r>
            <a:r>
              <a:rPr lang="en-US" spc="-114" dirty="0" err="1">
                <a:solidFill>
                  <a:schemeClr val="tx1"/>
                </a:solidFill>
              </a:rPr>
              <a:t>pinggiran</a:t>
            </a:r>
            <a:r>
              <a:rPr lang="en-US" spc="-114" dirty="0">
                <a:solidFill>
                  <a:schemeClr val="tx1"/>
                </a:solidFill>
              </a:rPr>
              <a:t> </a:t>
            </a:r>
            <a:r>
              <a:rPr lang="en-US" spc="-114" dirty="0" err="1">
                <a:solidFill>
                  <a:schemeClr val="tx1"/>
                </a:solidFill>
              </a:rPr>
              <a:t>pertahanan</a:t>
            </a:r>
            <a:r>
              <a:rPr lang="en-US" spc="-114" dirty="0">
                <a:solidFill>
                  <a:schemeClr val="tx1"/>
                </a:solidFill>
              </a:rPr>
              <a:t> </a:t>
            </a:r>
            <a:r>
              <a:rPr lang="en-US" spc="-114" dirty="0" err="1">
                <a:solidFill>
                  <a:schemeClr val="tx1"/>
                </a:solidFill>
              </a:rPr>
              <a:t>secara</a:t>
            </a:r>
            <a:r>
              <a:rPr lang="en-US" spc="-114" dirty="0">
                <a:solidFill>
                  <a:schemeClr val="tx1"/>
                </a:solidFill>
              </a:rPr>
              <a:t> </a:t>
            </a:r>
            <a:r>
              <a:rPr lang="en-US" spc="-114" dirty="0" err="1">
                <a:solidFill>
                  <a:schemeClr val="tx1"/>
                </a:solidFill>
              </a:rPr>
              <a:t>mendalam</a:t>
            </a:r>
            <a:endParaRPr lang="en-US" spc="-114" dirty="0">
              <a:solidFill>
                <a:schemeClr val="tx1"/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sz="half" idx="3"/>
          </p:nvPr>
        </p:nvSpPr>
        <p:spPr>
          <a:xfrm>
            <a:off x="4953000" y="1399026"/>
            <a:ext cx="3810000" cy="38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3045" indent="-342900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en-US" spc="-20" dirty="0" smtClean="0">
                <a:solidFill>
                  <a:schemeClr val="tx1"/>
                </a:solidFill>
              </a:rPr>
              <a:t>Deny </a:t>
            </a:r>
            <a:r>
              <a:rPr lang="en-US" spc="-20" dirty="0" err="1">
                <a:solidFill>
                  <a:schemeClr val="tx1"/>
                </a:solidFill>
              </a:rPr>
              <a:t>atas</a:t>
            </a:r>
            <a:r>
              <a:rPr lang="en-US" spc="-20" dirty="0">
                <a:solidFill>
                  <a:schemeClr val="tx1"/>
                </a:solidFill>
              </a:rPr>
              <a:t> </a:t>
            </a:r>
            <a:r>
              <a:rPr lang="en-US" spc="-20" dirty="0" err="1">
                <a:solidFill>
                  <a:schemeClr val="tx1"/>
                </a:solidFill>
              </a:rPr>
              <a:t>kegagalan</a:t>
            </a:r>
            <a:r>
              <a:rPr lang="en-US" spc="-20" dirty="0">
                <a:solidFill>
                  <a:schemeClr val="tx1"/>
                </a:solidFill>
              </a:rPr>
              <a:t> </a:t>
            </a:r>
            <a:endParaRPr lang="en-US" spc="-20" dirty="0" smtClean="0">
              <a:solidFill>
                <a:schemeClr val="tx1"/>
              </a:solidFill>
            </a:endParaRPr>
          </a:p>
          <a:p>
            <a:pPr marL="355600" marR="233045" indent="-342900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en-US" spc="-20" dirty="0" err="1" smtClean="0">
                <a:solidFill>
                  <a:schemeClr val="tx1"/>
                </a:solidFill>
              </a:rPr>
              <a:t>keragaman</a:t>
            </a:r>
            <a:r>
              <a:rPr lang="en-US" spc="-20" dirty="0" smtClean="0">
                <a:solidFill>
                  <a:schemeClr val="tx1"/>
                </a:solidFill>
              </a:rPr>
              <a:t> </a:t>
            </a:r>
            <a:r>
              <a:rPr lang="en-US" spc="-20" dirty="0" err="1" smtClean="0">
                <a:solidFill>
                  <a:schemeClr val="tx1"/>
                </a:solidFill>
              </a:rPr>
              <a:t>pertahanan</a:t>
            </a:r>
            <a:endParaRPr lang="en-US" spc="-20" dirty="0" smtClean="0">
              <a:solidFill>
                <a:schemeClr val="tx1"/>
              </a:solidFill>
            </a:endParaRPr>
          </a:p>
          <a:p>
            <a:pPr marL="355600" marR="233045" indent="-342900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en-US" spc="-20" dirty="0" err="1" smtClean="0">
                <a:solidFill>
                  <a:schemeClr val="tx1"/>
                </a:solidFill>
              </a:rPr>
              <a:t>interdependensi</a:t>
            </a:r>
            <a:r>
              <a:rPr lang="en-US" spc="-20" dirty="0" smtClean="0">
                <a:solidFill>
                  <a:schemeClr val="tx1"/>
                </a:solidFill>
              </a:rPr>
              <a:t> </a:t>
            </a:r>
          </a:p>
          <a:p>
            <a:pPr marL="355600" marR="233045" indent="-342900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en-US" spc="-20" dirty="0" smtClean="0">
                <a:solidFill>
                  <a:schemeClr val="tx1"/>
                </a:solidFill>
              </a:rPr>
              <a:t>Override</a:t>
            </a:r>
          </a:p>
          <a:p>
            <a:pPr marL="355600" marR="233045" indent="-342900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en-US" spc="-20" dirty="0" err="1" smtClean="0">
                <a:solidFill>
                  <a:schemeClr val="tx1"/>
                </a:solidFill>
              </a:rPr>
              <a:t>Keandalan</a:t>
            </a:r>
            <a:r>
              <a:rPr lang="en-US" spc="-20" dirty="0" smtClean="0">
                <a:solidFill>
                  <a:schemeClr val="tx1"/>
                </a:solidFill>
              </a:rPr>
              <a:t> </a:t>
            </a:r>
          </a:p>
          <a:p>
            <a:pPr marL="355600" marR="233045" indent="-342900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en-US" spc="-20" dirty="0" err="1" smtClean="0">
                <a:solidFill>
                  <a:schemeClr val="tx1"/>
                </a:solidFill>
              </a:rPr>
              <a:t>kesederhanaan</a:t>
            </a:r>
            <a:r>
              <a:rPr lang="en-US" spc="-20" dirty="0" smtClean="0">
                <a:solidFill>
                  <a:schemeClr val="tx1"/>
                </a:solidFill>
              </a:rPr>
              <a:t> </a:t>
            </a:r>
          </a:p>
          <a:p>
            <a:pPr marL="355600" marR="233045" indent="-342900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en-US" spc="-20" dirty="0" err="1" smtClean="0">
                <a:solidFill>
                  <a:schemeClr val="tx1"/>
                </a:solidFill>
              </a:rPr>
              <a:t>ketepatan</a:t>
            </a:r>
            <a:r>
              <a:rPr lang="en-US" spc="-20" dirty="0" smtClean="0">
                <a:solidFill>
                  <a:schemeClr val="tx1"/>
                </a:solidFill>
              </a:rPr>
              <a:t> </a:t>
            </a:r>
            <a:r>
              <a:rPr lang="en-US" spc="-20" dirty="0" err="1" smtClean="0">
                <a:solidFill>
                  <a:schemeClr val="tx1"/>
                </a:solidFill>
              </a:rPr>
              <a:t>waktu</a:t>
            </a:r>
            <a:endParaRPr lang="en-US" spc="-20" dirty="0" smtClean="0">
              <a:solidFill>
                <a:schemeClr val="tx1"/>
              </a:solidFill>
            </a:endParaRPr>
          </a:p>
          <a:p>
            <a:pPr marL="355600" marR="233045" indent="-342900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en-US" spc="-20" dirty="0" err="1" smtClean="0">
                <a:solidFill>
                  <a:schemeClr val="tx1"/>
                </a:solidFill>
              </a:rPr>
              <a:t>Penerapan</a:t>
            </a:r>
            <a:r>
              <a:rPr lang="en-US" spc="-20" dirty="0" smtClean="0">
                <a:solidFill>
                  <a:schemeClr val="tx1"/>
                </a:solidFill>
              </a:rPr>
              <a:t>/</a:t>
            </a:r>
            <a:r>
              <a:rPr lang="en-US" spc="-20" dirty="0" err="1" smtClean="0">
                <a:solidFill>
                  <a:schemeClr val="tx1"/>
                </a:solidFill>
              </a:rPr>
              <a:t>partisipasi</a:t>
            </a:r>
            <a:r>
              <a:rPr lang="en-US" spc="-20" dirty="0" smtClean="0">
                <a:solidFill>
                  <a:schemeClr val="tx1"/>
                </a:solidFill>
              </a:rPr>
              <a:t> Universal</a:t>
            </a:r>
          </a:p>
          <a:p>
            <a:pPr marL="355600" marR="233045" indent="-342900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en-US" spc="-20" dirty="0" smtClean="0">
                <a:solidFill>
                  <a:schemeClr val="tx1"/>
                </a:solidFill>
              </a:rPr>
              <a:t>Link </a:t>
            </a:r>
            <a:r>
              <a:rPr lang="en-US" spc="-20" dirty="0">
                <a:solidFill>
                  <a:schemeClr val="tx1"/>
                </a:solidFill>
              </a:rPr>
              <a:t>paling </a:t>
            </a:r>
            <a:r>
              <a:rPr lang="en-US" spc="-20" dirty="0" err="1">
                <a:solidFill>
                  <a:schemeClr val="tx1"/>
                </a:solidFill>
              </a:rPr>
              <a:t>lemah</a:t>
            </a:r>
            <a:endParaRPr lang="en-US" spc="-20" dirty="0">
              <a:solidFill>
                <a:schemeClr val="tx1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2" y="304292"/>
            <a:ext cx="78452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10" dirty="0" err="1">
                <a:solidFill>
                  <a:srgbClr val="380069"/>
                </a:solidFill>
              </a:rPr>
              <a:t>Pendekatan</a:t>
            </a:r>
            <a:r>
              <a:rPr lang="en-US" sz="3200" spc="-10" dirty="0">
                <a:solidFill>
                  <a:srgbClr val="380069"/>
                </a:solidFill>
              </a:rPr>
              <a:t> </a:t>
            </a:r>
            <a:r>
              <a:rPr lang="en-US" sz="3200" spc="-10" dirty="0" err="1">
                <a:solidFill>
                  <a:srgbClr val="380069"/>
                </a:solidFill>
              </a:rPr>
              <a:t>untuk</a:t>
            </a:r>
            <a:r>
              <a:rPr lang="en-US" sz="3200" spc="-10" dirty="0">
                <a:solidFill>
                  <a:srgbClr val="380069"/>
                </a:solidFill>
              </a:rPr>
              <a:t> </a:t>
            </a:r>
            <a:r>
              <a:rPr lang="en-US" sz="3200" spc="-10" dirty="0" err="1">
                <a:solidFill>
                  <a:srgbClr val="380069"/>
                </a:solidFill>
              </a:rPr>
              <a:t>menerapkan</a:t>
            </a:r>
            <a:r>
              <a:rPr lang="en-US" sz="3200" spc="-10" dirty="0">
                <a:solidFill>
                  <a:srgbClr val="380069"/>
                </a:solidFill>
              </a:rPr>
              <a:t> </a:t>
            </a:r>
            <a:r>
              <a:rPr lang="en-US" sz="3200" spc="-10" dirty="0" err="1">
                <a:solidFill>
                  <a:srgbClr val="380069"/>
                </a:solidFill>
              </a:rPr>
              <a:t>prinsip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544068" y="1387602"/>
            <a:ext cx="262890" cy="258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4068" y="2393442"/>
            <a:ext cx="262890" cy="258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068" y="3802379"/>
            <a:ext cx="26289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800" y="1219200"/>
            <a:ext cx="7001509" cy="500329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800" i="1" spc="-275" dirty="0" err="1" smtClean="0">
                <a:solidFill>
                  <a:srgbClr val="33339A"/>
                </a:solidFill>
                <a:latin typeface="Trebuchet MS"/>
                <a:cs typeface="Trebuchet MS"/>
              </a:rPr>
              <a:t>Strategi</a:t>
            </a:r>
            <a:r>
              <a:rPr lang="en-US" sz="2800" i="1" spc="-275" dirty="0" smtClean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lang="en-US" sz="2800" i="1" spc="-275" dirty="0" err="1" smtClean="0">
                <a:solidFill>
                  <a:srgbClr val="33339A"/>
                </a:solidFill>
                <a:latin typeface="Trebuchet MS"/>
                <a:cs typeface="Trebuchet MS"/>
              </a:rPr>
              <a:t>Keamanan</a:t>
            </a:r>
            <a:r>
              <a:rPr lang="en-US" sz="2800" i="1" spc="-275" dirty="0" smtClean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lang="en-US" sz="2800" i="1" spc="-275" dirty="0" err="1">
                <a:solidFill>
                  <a:srgbClr val="33339A"/>
                </a:solidFill>
                <a:latin typeface="Trebuchet MS"/>
                <a:cs typeface="Trebuchet MS"/>
              </a:rPr>
              <a:t>oleh</a:t>
            </a:r>
            <a:r>
              <a:rPr lang="en-US" sz="2800" i="1" spc="-275" dirty="0">
                <a:solidFill>
                  <a:srgbClr val="33339A"/>
                </a:solidFill>
                <a:latin typeface="Trebuchet MS"/>
                <a:cs typeface="Trebuchet MS"/>
              </a:rPr>
              <a:t> Obscurity </a:t>
            </a:r>
            <a:endParaRPr lang="en-US" sz="2800" i="1" spc="-275" dirty="0" smtClean="0">
              <a:solidFill>
                <a:srgbClr val="33339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800" i="1" spc="-275" dirty="0" err="1" smtClean="0">
                <a:latin typeface="Trebuchet MS"/>
                <a:cs typeface="Trebuchet MS"/>
              </a:rPr>
              <a:t>Premis</a:t>
            </a:r>
            <a:r>
              <a:rPr lang="en-US" sz="2800" i="1" spc="-275" dirty="0" smtClean="0">
                <a:latin typeface="Trebuchet MS"/>
                <a:cs typeface="Trebuchet MS"/>
              </a:rPr>
              <a:t> </a:t>
            </a:r>
            <a:r>
              <a:rPr lang="en-US" sz="2800" i="1" spc="-275" dirty="0" err="1">
                <a:latin typeface="Trebuchet MS"/>
                <a:cs typeface="Trebuchet MS"/>
              </a:rPr>
              <a:t>dasar</a:t>
            </a:r>
            <a:r>
              <a:rPr lang="en-US" sz="2800" i="1" spc="-275" dirty="0">
                <a:latin typeface="Trebuchet MS"/>
                <a:cs typeface="Trebuchet MS"/>
              </a:rPr>
              <a:t> </a:t>
            </a:r>
            <a:r>
              <a:rPr lang="en-US" sz="2800" i="1" spc="-275" dirty="0" err="1">
                <a:latin typeface="Trebuchet MS"/>
                <a:cs typeface="Trebuchet MS"/>
              </a:rPr>
              <a:t>adalah</a:t>
            </a:r>
            <a:r>
              <a:rPr lang="en-US" sz="2800" i="1" spc="-275" dirty="0">
                <a:latin typeface="Trebuchet MS"/>
                <a:cs typeface="Trebuchet MS"/>
              </a:rPr>
              <a:t> </a:t>
            </a:r>
            <a:r>
              <a:rPr lang="en-US" sz="2800" i="1" spc="-275" dirty="0" err="1">
                <a:latin typeface="Trebuchet MS"/>
                <a:cs typeface="Trebuchet MS"/>
              </a:rPr>
              <a:t>siluman</a:t>
            </a:r>
            <a:r>
              <a:rPr lang="en-US" sz="2800" i="1" spc="-275" dirty="0">
                <a:latin typeface="Trebuchet MS"/>
                <a:cs typeface="Trebuchet MS"/>
              </a:rPr>
              <a:t>/</a:t>
            </a:r>
            <a:r>
              <a:rPr lang="en-US" sz="2800" i="1" spc="-275" dirty="0" err="1">
                <a:latin typeface="Trebuchet MS"/>
                <a:cs typeface="Trebuchet MS"/>
              </a:rPr>
              <a:t>bersembunyi</a:t>
            </a:r>
            <a:endParaRPr lang="en-US" sz="2800" i="1" spc="-27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800" i="1" spc="-275" dirty="0" err="1">
                <a:solidFill>
                  <a:srgbClr val="33339A"/>
                </a:solidFill>
                <a:latin typeface="Trebuchet MS"/>
                <a:cs typeface="Trebuchet MS"/>
              </a:rPr>
              <a:t>Strategi</a:t>
            </a:r>
            <a:r>
              <a:rPr lang="en-US" sz="2800" i="1" spc="-275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lang="en-US" sz="2800" i="1" spc="-275" dirty="0" err="1">
                <a:solidFill>
                  <a:srgbClr val="33339A"/>
                </a:solidFill>
                <a:latin typeface="Trebuchet MS"/>
                <a:cs typeface="Trebuchet MS"/>
              </a:rPr>
              <a:t>pertahanan</a:t>
            </a:r>
            <a:r>
              <a:rPr lang="en-US" sz="2800" i="1" spc="-275" dirty="0">
                <a:solidFill>
                  <a:srgbClr val="33339A"/>
                </a:solidFill>
                <a:latin typeface="Trebuchet MS"/>
                <a:cs typeface="Trebuchet MS"/>
              </a:rPr>
              <a:t> perimeter</a:t>
            </a:r>
          </a:p>
          <a:p>
            <a:pPr marL="469900" indent="-457200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800" i="1" spc="-275" dirty="0" err="1">
                <a:latin typeface="Trebuchet MS"/>
                <a:cs typeface="Trebuchet MS"/>
              </a:rPr>
              <a:t>Lebih</a:t>
            </a:r>
            <a:r>
              <a:rPr lang="en-US" sz="2800" i="1" spc="-275" dirty="0">
                <a:latin typeface="Trebuchet MS"/>
                <a:cs typeface="Trebuchet MS"/>
              </a:rPr>
              <a:t> </a:t>
            </a:r>
            <a:r>
              <a:rPr lang="en-US" sz="2800" i="1" spc="-275" dirty="0" err="1">
                <a:latin typeface="Trebuchet MS"/>
                <a:cs typeface="Trebuchet MS"/>
              </a:rPr>
              <a:t>dari</a:t>
            </a:r>
            <a:r>
              <a:rPr lang="en-US" sz="2800" i="1" spc="-275" dirty="0">
                <a:latin typeface="Trebuchet MS"/>
                <a:cs typeface="Trebuchet MS"/>
              </a:rPr>
              <a:t> </a:t>
            </a:r>
            <a:r>
              <a:rPr lang="en-US" sz="2800" i="1" spc="-275" dirty="0" err="1">
                <a:latin typeface="Trebuchet MS"/>
                <a:cs typeface="Trebuchet MS"/>
              </a:rPr>
              <a:t>upaya</a:t>
            </a:r>
            <a:r>
              <a:rPr lang="en-US" sz="2800" i="1" spc="-275" dirty="0">
                <a:latin typeface="Trebuchet MS"/>
                <a:cs typeface="Trebuchet MS"/>
              </a:rPr>
              <a:t> </a:t>
            </a:r>
            <a:r>
              <a:rPr lang="en-US" sz="2800" i="1" spc="-275" dirty="0" err="1">
                <a:latin typeface="Trebuchet MS"/>
                <a:cs typeface="Trebuchet MS"/>
              </a:rPr>
              <a:t>terkonsentrasi</a:t>
            </a:r>
            <a:r>
              <a:rPr lang="en-US" sz="2800" i="1" spc="-275" dirty="0">
                <a:latin typeface="Trebuchet MS"/>
                <a:cs typeface="Trebuchet MS"/>
              </a:rPr>
              <a:t> </a:t>
            </a:r>
            <a:r>
              <a:rPr lang="en-US" sz="2800" i="1" spc="-275" dirty="0" err="1" smtClean="0">
                <a:latin typeface="Trebuchet MS"/>
                <a:cs typeface="Trebuchet MS"/>
              </a:rPr>
              <a:t>pertahanan</a:t>
            </a:r>
            <a:endParaRPr lang="en-US" sz="2800" i="1" spc="-275" dirty="0" smtClean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800" i="1" spc="-275" dirty="0" err="1" smtClean="0">
                <a:latin typeface="Trebuchet MS"/>
                <a:cs typeface="Trebuchet MS"/>
              </a:rPr>
              <a:t>pertahanan</a:t>
            </a:r>
            <a:r>
              <a:rPr lang="en-US" sz="2800" i="1" spc="-275" dirty="0" smtClean="0">
                <a:latin typeface="Trebuchet MS"/>
                <a:cs typeface="Trebuchet MS"/>
              </a:rPr>
              <a:t> </a:t>
            </a:r>
            <a:r>
              <a:rPr lang="en-US" sz="2800" i="1" spc="-275" dirty="0" err="1">
                <a:latin typeface="Trebuchet MS"/>
                <a:cs typeface="Trebuchet MS"/>
              </a:rPr>
              <a:t>antara</a:t>
            </a:r>
            <a:r>
              <a:rPr lang="en-US" sz="2800" i="1" spc="-275" dirty="0">
                <a:latin typeface="Trebuchet MS"/>
                <a:cs typeface="Trebuchet MS"/>
              </a:rPr>
              <a:t> "Insiders" </a:t>
            </a:r>
            <a:r>
              <a:rPr lang="en-US" sz="2800" i="1" spc="-275" dirty="0" err="1">
                <a:latin typeface="Trebuchet MS"/>
                <a:cs typeface="Trebuchet MS"/>
              </a:rPr>
              <a:t>dan</a:t>
            </a:r>
            <a:r>
              <a:rPr lang="en-US" sz="2800" i="1" spc="-275" dirty="0">
                <a:latin typeface="Trebuchet MS"/>
                <a:cs typeface="Trebuchet MS"/>
              </a:rPr>
              <a:t> "orang </a:t>
            </a:r>
            <a:r>
              <a:rPr lang="en-US" sz="2800" i="1" spc="-275" dirty="0" err="1">
                <a:latin typeface="Trebuchet MS"/>
                <a:cs typeface="Trebuchet MS"/>
              </a:rPr>
              <a:t>luar</a:t>
            </a:r>
            <a:r>
              <a:rPr lang="en-US" sz="2800" i="1" spc="-275" dirty="0">
                <a:latin typeface="Trebuchet MS"/>
                <a:cs typeface="Trebuchet MS"/>
              </a:rPr>
              <a:t>"</a:t>
            </a: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800" i="1" spc="-275" dirty="0" err="1">
                <a:solidFill>
                  <a:srgbClr val="33339A"/>
                </a:solidFill>
                <a:latin typeface="Trebuchet MS"/>
                <a:cs typeface="Trebuchet MS"/>
              </a:rPr>
              <a:t>Strategi</a:t>
            </a:r>
            <a:r>
              <a:rPr lang="en-US" sz="2800" i="1" spc="-275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lang="en-US" sz="2800" i="1" spc="-275" dirty="0" err="1">
                <a:solidFill>
                  <a:srgbClr val="33339A"/>
                </a:solidFill>
                <a:latin typeface="Trebuchet MS"/>
                <a:cs typeface="Trebuchet MS"/>
              </a:rPr>
              <a:t>pertahanan</a:t>
            </a:r>
            <a:r>
              <a:rPr lang="en-US" sz="2800" i="1" spc="-275" dirty="0">
                <a:solidFill>
                  <a:srgbClr val="33339A"/>
                </a:solidFill>
                <a:latin typeface="Trebuchet MS"/>
                <a:cs typeface="Trebuchet MS"/>
              </a:rPr>
              <a:t> di </a:t>
            </a:r>
            <a:r>
              <a:rPr lang="en-US" sz="2800" i="1" spc="-275" dirty="0" err="1">
                <a:solidFill>
                  <a:srgbClr val="33339A"/>
                </a:solidFill>
                <a:latin typeface="Trebuchet MS"/>
                <a:cs typeface="Trebuchet MS"/>
              </a:rPr>
              <a:t>kedalaman</a:t>
            </a:r>
            <a:r>
              <a:rPr lang="en-US" sz="2800" i="1" spc="-275" dirty="0">
                <a:solidFill>
                  <a:srgbClr val="33339A"/>
                </a:solidFill>
                <a:latin typeface="Trebuchet MS"/>
                <a:cs typeface="Trebuchet MS"/>
              </a:rPr>
              <a:t> (Recommended)</a:t>
            </a: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i="1" spc="-275" dirty="0" err="1">
                <a:latin typeface="Trebuchet MS"/>
                <a:cs typeface="Trebuchet MS"/>
              </a:rPr>
              <a:t>Mempekerjakan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sejumlah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operasional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dioperasikan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dan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saling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melengkapi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teknis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dan</a:t>
            </a:r>
            <a:r>
              <a:rPr lang="en-US" sz="2400" i="1" spc="-275" dirty="0">
                <a:latin typeface="Trebuchet MS"/>
                <a:cs typeface="Trebuchet MS"/>
              </a:rPr>
              <a:t> non-</a:t>
            </a:r>
            <a:r>
              <a:rPr lang="en-US" sz="2400" i="1" spc="-275" dirty="0" err="1">
                <a:latin typeface="Trebuchet MS"/>
                <a:cs typeface="Trebuchet MS"/>
              </a:rPr>
              <a:t>teknis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lapisan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pertahanan</a:t>
            </a:r>
            <a:endParaRPr lang="en-US" sz="2400" i="1" spc="-27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i="1" spc="-275" dirty="0" err="1">
                <a:latin typeface="Trebuchet MS"/>
                <a:cs typeface="Trebuchet MS"/>
              </a:rPr>
              <a:t>Dapat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menggunakan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kantong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untuk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lebih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kuat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daerah</a:t>
            </a:r>
            <a:r>
              <a:rPr lang="en-US" sz="2400" i="1" spc="-275" dirty="0">
                <a:latin typeface="Trebuchet MS"/>
                <a:cs typeface="Trebuchet MS"/>
              </a:rPr>
              <a:t> </a:t>
            </a:r>
            <a:r>
              <a:rPr lang="en-US" sz="2400" i="1" spc="-275" dirty="0" err="1">
                <a:latin typeface="Trebuchet MS"/>
                <a:cs typeface="Trebuchet MS"/>
              </a:rPr>
              <a:t>pertahanan</a:t>
            </a:r>
            <a:endParaRPr lang="en-US" sz="2400" i="1" spc="-27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en-US" sz="2400" i="1" spc="-275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371600"/>
            <a:ext cx="91440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4292"/>
            <a:ext cx="662686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10" dirty="0" err="1">
                <a:solidFill>
                  <a:srgbClr val="380069"/>
                </a:solidFill>
              </a:rPr>
              <a:t>Keamanan</a:t>
            </a:r>
            <a:r>
              <a:rPr lang="en-US" sz="3200" spc="-10" dirty="0">
                <a:solidFill>
                  <a:srgbClr val="380069"/>
                </a:solidFill>
              </a:rPr>
              <a:t> </a:t>
            </a:r>
            <a:r>
              <a:rPr lang="en-US" sz="3200" spc="-10" dirty="0" err="1">
                <a:solidFill>
                  <a:srgbClr val="380069"/>
                </a:solidFill>
              </a:rPr>
              <a:t>adalah</a:t>
            </a:r>
            <a:r>
              <a:rPr lang="en-US" sz="3200" spc="-10" dirty="0">
                <a:solidFill>
                  <a:srgbClr val="380069"/>
                </a:solidFill>
              </a:rPr>
              <a:t> </a:t>
            </a:r>
            <a:r>
              <a:rPr lang="en-US" sz="3200" spc="-10" dirty="0" err="1">
                <a:solidFill>
                  <a:srgbClr val="380069"/>
                </a:solidFill>
              </a:rPr>
              <a:t>masalah</a:t>
            </a:r>
            <a:r>
              <a:rPr lang="en-US" sz="3200" spc="-10" dirty="0">
                <a:solidFill>
                  <a:srgbClr val="380069"/>
                </a:solidFill>
              </a:rPr>
              <a:t> </a:t>
            </a:r>
            <a:r>
              <a:rPr lang="en-US" sz="3200" spc="-10" dirty="0" err="1">
                <a:solidFill>
                  <a:srgbClr val="380069"/>
                </a:solidFill>
              </a:rPr>
              <a:t>berbasis</a:t>
            </a:r>
            <a:r>
              <a:rPr lang="en-US" sz="3200" spc="-10" dirty="0">
                <a:solidFill>
                  <a:srgbClr val="380069"/>
                </a:solidFill>
              </a:rPr>
              <a:t> orang</a:t>
            </a:r>
            <a:endParaRPr sz="32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459740" y="2034032"/>
            <a:ext cx="8280400" cy="38959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0395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Jika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Anda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berpikir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teknologi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dapat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memecahkan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masalah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keamanan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Anda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maka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Anda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tidak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mengerti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masalah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Anda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tidak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mengerti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teknologi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pPr marL="12700" marR="620395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620395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...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jauh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lebih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efektif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untuk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memikirkan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keamanan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sebagai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proses yang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berkelanjutan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dari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 "Risk Management " yang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mencakup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tidak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hanya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perlindungan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tetapi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juga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Deteksi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mekanisme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reaksi</a:t>
            </a:r>
            <a:endParaRPr lang="en-US" sz="24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406717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Bruce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Schneier,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Secrets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Lies</a:t>
            </a:r>
            <a:endParaRPr sz="2400" dirty="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229"/>
              </a:spcBef>
            </a:pP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ISBN</a:t>
            </a:r>
            <a:r>
              <a:rPr sz="800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0-471-25311-1</a:t>
            </a:r>
            <a:endParaRPr sz="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3106928"/>
            <a:ext cx="68640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7465" marR="5080" indent="-12954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err="1" smtClean="0">
                <a:solidFill>
                  <a:srgbClr val="38006A"/>
                </a:solidFill>
                <a:latin typeface="Arial"/>
                <a:cs typeface="Arial"/>
              </a:rPr>
              <a:t>Sekilas</a:t>
            </a:r>
            <a:r>
              <a:rPr lang="en-US" sz="3600" b="1" spc="-5" dirty="0" smtClean="0">
                <a:solidFill>
                  <a:srgbClr val="38006A"/>
                </a:solidFill>
                <a:latin typeface="Arial"/>
                <a:cs typeface="Arial"/>
              </a:rPr>
              <a:t> </a:t>
            </a:r>
            <a:r>
              <a:rPr lang="en-US" sz="3600" b="1" spc="-5" dirty="0" err="1" smtClean="0">
                <a:solidFill>
                  <a:srgbClr val="38006A"/>
                </a:solidFill>
                <a:latin typeface="Arial"/>
                <a:cs typeface="Arial"/>
              </a:rPr>
              <a:t>tentang</a:t>
            </a:r>
            <a:r>
              <a:rPr lang="en-US" sz="3600" b="1" spc="-5" dirty="0" smtClean="0">
                <a:solidFill>
                  <a:srgbClr val="38006A"/>
                </a:solidFill>
                <a:latin typeface="Arial"/>
                <a:cs typeface="Arial"/>
              </a:rPr>
              <a:t> </a:t>
            </a:r>
            <a:r>
              <a:rPr lang="en-US" sz="3600" b="1" spc="-5" dirty="0" err="1" smtClean="0">
                <a:solidFill>
                  <a:srgbClr val="38006A"/>
                </a:solidFill>
                <a:latin typeface="Arial"/>
                <a:cs typeface="Arial"/>
              </a:rPr>
              <a:t>Risiko</a:t>
            </a:r>
            <a:endParaRPr lang="en-US" sz="3600" b="1" spc="-5" dirty="0">
              <a:solidFill>
                <a:srgbClr val="38006A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85800" y="685800"/>
            <a:ext cx="7572375" cy="5831082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2400" spc="-90" dirty="0" err="1">
                <a:solidFill>
                  <a:srgbClr val="380069"/>
                </a:solidFill>
                <a:latin typeface="Trebuchet MS"/>
                <a:cs typeface="Trebuchet MS"/>
              </a:rPr>
              <a:t>Pengantar</a:t>
            </a:r>
            <a:r>
              <a:rPr lang="en-US" sz="2400" spc="-9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0" dirty="0" err="1">
                <a:solidFill>
                  <a:srgbClr val="380069"/>
                </a:solidFill>
                <a:latin typeface="Trebuchet MS"/>
                <a:cs typeface="Trebuchet MS"/>
              </a:rPr>
              <a:t>jaminan</a:t>
            </a:r>
            <a:r>
              <a:rPr lang="en-US" sz="2400" spc="-9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informasi</a:t>
            </a:r>
            <a:r>
              <a:rPr lang="en-US" sz="2400" spc="-90" dirty="0" smtClean="0">
                <a:solidFill>
                  <a:srgbClr val="380069"/>
                </a:solidFill>
                <a:latin typeface="Trebuchet MS"/>
                <a:cs typeface="Trebuchet MS"/>
              </a:rPr>
              <a:t> (Information </a:t>
            </a:r>
            <a:r>
              <a:rPr lang="en-US" sz="2400" spc="-9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Assurancce</a:t>
            </a:r>
            <a:r>
              <a:rPr lang="en-US" sz="2400" spc="-9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0" dirty="0" smtClean="0">
                <a:solidFill>
                  <a:srgbClr val="380069"/>
                </a:solidFill>
                <a:latin typeface="Trebuchet MS"/>
                <a:cs typeface="Trebuchet MS"/>
              </a:rPr>
              <a:t>= IA)</a:t>
            </a:r>
            <a:endParaRPr lang="en-US" sz="2400" spc="-90" dirty="0" smtClean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endParaRPr lang="en-US" sz="2400" spc="-90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446088" marR="5080" indent="-354013" algn="just">
              <a:lnSpc>
                <a:spcPts val="2160"/>
              </a:lnSpc>
              <a:spcBef>
                <a:spcPts val="525"/>
              </a:spcBef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US" sz="2000" spc="-70" dirty="0" err="1" smtClean="0">
                <a:latin typeface="Trebuchet MS"/>
                <a:cs typeface="Trebuchet MS"/>
              </a:rPr>
              <a:t>Banyak</a:t>
            </a:r>
            <a:r>
              <a:rPr lang="en-US" sz="2000" spc="-70" dirty="0" smtClean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organisasi</a:t>
            </a:r>
            <a:r>
              <a:rPr lang="en-US" sz="2000" spc="-70" dirty="0">
                <a:latin typeface="Trebuchet MS"/>
                <a:cs typeface="Trebuchet MS"/>
              </a:rPr>
              <a:t> yang </a:t>
            </a:r>
            <a:r>
              <a:rPr lang="en-US" sz="2000" spc="-70" dirty="0" err="1">
                <a:latin typeface="Trebuchet MS"/>
                <a:cs typeface="Trebuchet MS"/>
              </a:rPr>
              <a:t>menghadapi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tugas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untuk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mengimplementasikan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perlindungan</a:t>
            </a:r>
            <a:r>
              <a:rPr lang="en-US" sz="2000" spc="-70" dirty="0">
                <a:latin typeface="Trebuchet MS"/>
                <a:cs typeface="Trebuchet MS"/>
              </a:rPr>
              <a:t> data </a:t>
            </a:r>
            <a:r>
              <a:rPr lang="en-US" sz="2000" spc="-70" dirty="0" err="1">
                <a:latin typeface="Trebuchet MS"/>
                <a:cs typeface="Trebuchet MS"/>
              </a:rPr>
              <a:t>dan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langkah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keamanan</a:t>
            </a:r>
            <a:r>
              <a:rPr lang="en-US" sz="2000" spc="-70" dirty="0">
                <a:latin typeface="Trebuchet MS"/>
                <a:cs typeface="Trebuchet MS"/>
              </a:rPr>
              <a:t> data </a:t>
            </a:r>
            <a:r>
              <a:rPr lang="en-US" sz="2000" spc="-70" dirty="0" err="1">
                <a:latin typeface="Trebuchet MS"/>
                <a:cs typeface="Trebuchet MS"/>
              </a:rPr>
              <a:t>untuk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memenuhi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berbagai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 smtClean="0">
                <a:latin typeface="Trebuchet MS"/>
                <a:cs typeface="Trebuchet MS"/>
              </a:rPr>
              <a:t>kebutuhan</a:t>
            </a:r>
            <a:r>
              <a:rPr lang="en-US" sz="2000" spc="-70" dirty="0" smtClean="0">
                <a:latin typeface="Trebuchet MS"/>
                <a:cs typeface="Trebuchet MS"/>
              </a:rPr>
              <a:t>. </a:t>
            </a:r>
            <a:r>
              <a:rPr lang="en-US" sz="2000" spc="-70" dirty="0" err="1">
                <a:latin typeface="Trebuchet MS"/>
                <a:cs typeface="Trebuchet MS"/>
              </a:rPr>
              <a:t>Dengan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meningkatnya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frekuensi</a:t>
            </a:r>
            <a:r>
              <a:rPr lang="en-US" sz="2000" spc="-70" dirty="0">
                <a:latin typeface="Trebuchet MS"/>
                <a:cs typeface="Trebuchet MS"/>
              </a:rPr>
              <a:t>, </a:t>
            </a:r>
            <a:r>
              <a:rPr lang="en-US" sz="2000" spc="-70" dirty="0" err="1">
                <a:latin typeface="Trebuchet MS"/>
                <a:cs typeface="Trebuchet MS"/>
              </a:rPr>
              <a:t>manajer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penyimpanan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dan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profesional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diminta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untuk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menangani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elemen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perlindungan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ini</a:t>
            </a:r>
            <a:r>
              <a:rPr lang="en-US" sz="2000" spc="-70" dirty="0">
                <a:latin typeface="Trebuchet MS"/>
                <a:cs typeface="Trebuchet MS"/>
              </a:rPr>
              <a:t>, yang </a:t>
            </a:r>
            <a:r>
              <a:rPr lang="en-US" sz="2000" spc="-70" dirty="0" err="1">
                <a:latin typeface="Trebuchet MS"/>
                <a:cs typeface="Trebuchet MS"/>
              </a:rPr>
              <a:t>sering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disajikan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dalam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bentuk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daftar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 smtClean="0">
                <a:latin typeface="Trebuchet MS"/>
                <a:cs typeface="Trebuchet MS"/>
              </a:rPr>
              <a:t>pemeriksaan</a:t>
            </a:r>
            <a:r>
              <a:rPr lang="en-US" sz="2000" spc="-70" dirty="0" smtClean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keamanan</a:t>
            </a:r>
            <a:r>
              <a:rPr lang="en-US" sz="2000" spc="-70" dirty="0">
                <a:latin typeface="Trebuchet MS"/>
                <a:cs typeface="Trebuchet MS"/>
              </a:rPr>
              <a:t>. </a:t>
            </a:r>
            <a:r>
              <a:rPr lang="en-US" sz="2000" spc="-70" dirty="0" err="1">
                <a:latin typeface="Trebuchet MS"/>
                <a:cs typeface="Trebuchet MS"/>
              </a:rPr>
              <a:t>Namun</a:t>
            </a:r>
            <a:r>
              <a:rPr lang="en-US" sz="2000" spc="-70" dirty="0">
                <a:latin typeface="Trebuchet MS"/>
                <a:cs typeface="Trebuchet MS"/>
              </a:rPr>
              <a:t>, </a:t>
            </a:r>
            <a:r>
              <a:rPr lang="en-US" sz="2000" spc="-70" dirty="0" err="1">
                <a:latin typeface="Trebuchet MS"/>
                <a:cs typeface="Trebuchet MS"/>
              </a:rPr>
              <a:t>daftar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kepatuhan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oleh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individu</a:t>
            </a:r>
            <a:r>
              <a:rPr lang="en-US" sz="2000" spc="-70" dirty="0">
                <a:latin typeface="Trebuchet MS"/>
                <a:cs typeface="Trebuchet MS"/>
              </a:rPr>
              <a:t> yang </a:t>
            </a:r>
            <a:r>
              <a:rPr lang="en-US" sz="2000" spc="-70" dirty="0" err="1" smtClean="0">
                <a:latin typeface="Trebuchet MS"/>
                <a:cs typeface="Trebuchet MS"/>
              </a:rPr>
              <a:t>hilang</a:t>
            </a:r>
            <a:r>
              <a:rPr lang="en-US" sz="2000" spc="-70" dirty="0" smtClean="0">
                <a:latin typeface="Trebuchet MS"/>
                <a:cs typeface="Trebuchet MS"/>
              </a:rPr>
              <a:t> </a:t>
            </a:r>
            <a:r>
              <a:rPr lang="en-US" sz="2000" spc="-70" dirty="0" err="1" smtClean="0">
                <a:latin typeface="Trebuchet MS"/>
                <a:cs typeface="Trebuchet MS"/>
              </a:rPr>
              <a:t>melatar</a:t>
            </a:r>
            <a:r>
              <a:rPr lang="en-US" sz="2000" spc="-70" dirty="0" smtClean="0">
                <a:latin typeface="Trebuchet MS"/>
                <a:cs typeface="Trebuchet MS"/>
              </a:rPr>
              <a:t> </a:t>
            </a:r>
            <a:r>
              <a:rPr lang="en-US" sz="2000" spc="-70" dirty="0" err="1" smtClean="0">
                <a:latin typeface="Trebuchet MS"/>
                <a:cs typeface="Trebuchet MS"/>
              </a:rPr>
              <a:t>belakangi</a:t>
            </a:r>
            <a:r>
              <a:rPr lang="en-US" sz="2000" spc="-70" dirty="0" smtClean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dasar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 smtClean="0">
                <a:latin typeface="Trebuchet MS"/>
                <a:cs typeface="Trebuchet MS"/>
              </a:rPr>
              <a:t>dalam</a:t>
            </a:r>
            <a:r>
              <a:rPr lang="en-US" sz="2000" spc="-70" dirty="0" smtClean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jaminan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 smtClean="0">
                <a:latin typeface="Trebuchet MS"/>
                <a:cs typeface="Trebuchet MS"/>
              </a:rPr>
              <a:t>informasi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 smtClean="0">
                <a:latin typeface="Trebuchet MS"/>
                <a:cs typeface="Trebuchet MS"/>
              </a:rPr>
              <a:t>sebagai</a:t>
            </a:r>
            <a:r>
              <a:rPr lang="en-US" sz="2000" spc="-70" dirty="0" smtClean="0">
                <a:latin typeface="Trebuchet MS"/>
                <a:cs typeface="Trebuchet MS"/>
              </a:rPr>
              <a:t> </a:t>
            </a:r>
            <a:r>
              <a:rPr lang="en-US" sz="2000" spc="-70" dirty="0" err="1" smtClean="0">
                <a:latin typeface="Trebuchet MS"/>
                <a:cs typeface="Trebuchet MS"/>
              </a:rPr>
              <a:t>tindakan</a:t>
            </a:r>
            <a:r>
              <a:rPr lang="en-US" sz="2000" spc="-70" dirty="0" smtClean="0">
                <a:latin typeface="Trebuchet MS"/>
                <a:cs typeface="Trebuchet MS"/>
              </a:rPr>
              <a:t> </a:t>
            </a:r>
            <a:r>
              <a:rPr lang="en-US" sz="2000" spc="-70" dirty="0" err="1" smtClean="0">
                <a:latin typeface="Trebuchet MS"/>
                <a:cs typeface="Trebuchet MS"/>
              </a:rPr>
              <a:t>cepat</a:t>
            </a:r>
            <a:r>
              <a:rPr lang="en-US" sz="2000" spc="-70" dirty="0" smtClean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untuk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masalah</a:t>
            </a:r>
            <a:r>
              <a:rPr lang="en-US" sz="2000" spc="-70" dirty="0" smtClean="0">
                <a:latin typeface="Trebuchet MS"/>
                <a:cs typeface="Trebuchet MS"/>
              </a:rPr>
              <a:t>.</a:t>
            </a:r>
          </a:p>
          <a:p>
            <a:pPr marL="412115" marR="5080">
              <a:lnSpc>
                <a:spcPts val="2160"/>
              </a:lnSpc>
              <a:spcBef>
                <a:spcPts val="525"/>
              </a:spcBef>
            </a:pPr>
            <a:endParaRPr lang="en-US" sz="2000" spc="-7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412115" marR="5080">
              <a:lnSpc>
                <a:spcPts val="2160"/>
              </a:lnSpc>
              <a:spcBef>
                <a:spcPts val="525"/>
              </a:spcBef>
            </a:pPr>
            <a:r>
              <a:rPr lang="en-US" sz="2000" spc="-70" dirty="0" err="1">
                <a:latin typeface="Trebuchet MS"/>
                <a:cs typeface="Trebuchet MS"/>
              </a:rPr>
              <a:t>Pada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intinya</a:t>
            </a:r>
            <a:r>
              <a:rPr lang="en-US" sz="2000" spc="-70" dirty="0">
                <a:latin typeface="Trebuchet MS"/>
                <a:cs typeface="Trebuchet MS"/>
              </a:rPr>
              <a:t>, </a:t>
            </a:r>
            <a:r>
              <a:rPr lang="en-US" sz="2000" spc="-70" dirty="0" err="1" smtClean="0">
                <a:latin typeface="Trebuchet MS"/>
                <a:cs typeface="Trebuchet MS"/>
              </a:rPr>
              <a:t>Jaminan</a:t>
            </a:r>
            <a:r>
              <a:rPr lang="en-US" sz="2000" spc="-70" dirty="0" smtClean="0">
                <a:latin typeface="Trebuchet MS"/>
                <a:cs typeface="Trebuchet MS"/>
              </a:rPr>
              <a:t> </a:t>
            </a:r>
            <a:r>
              <a:rPr lang="en-US" sz="2000" spc="-70" dirty="0" err="1" smtClean="0">
                <a:latin typeface="Trebuchet MS"/>
                <a:cs typeface="Trebuchet MS"/>
              </a:rPr>
              <a:t>Informasi</a:t>
            </a:r>
            <a:r>
              <a:rPr lang="en-US" sz="2000" spc="-70" dirty="0" smtClean="0">
                <a:latin typeface="Trebuchet MS"/>
                <a:cs typeface="Trebuchet MS"/>
              </a:rPr>
              <a:t> </a:t>
            </a:r>
            <a:r>
              <a:rPr lang="en-US" sz="2000" spc="-70" dirty="0" err="1" smtClean="0">
                <a:latin typeface="Trebuchet MS"/>
                <a:cs typeface="Trebuchet MS"/>
              </a:rPr>
              <a:t>adalah</a:t>
            </a:r>
            <a:r>
              <a:rPr lang="en-US" sz="2000" spc="-70" dirty="0" smtClean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tentang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memastikan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bahwa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pengguna</a:t>
            </a:r>
            <a:r>
              <a:rPr lang="en-US" sz="2000" spc="-70" dirty="0">
                <a:latin typeface="Trebuchet MS"/>
                <a:cs typeface="Trebuchet MS"/>
              </a:rPr>
              <a:t> yang </a:t>
            </a:r>
            <a:r>
              <a:rPr lang="en-US" sz="2000" spc="-70" dirty="0" err="1">
                <a:latin typeface="Trebuchet MS"/>
                <a:cs typeface="Trebuchet MS"/>
              </a:rPr>
              <a:t>berwenang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memiliki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akses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ke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informasi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resmi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pada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saat</a:t>
            </a:r>
            <a:r>
              <a:rPr lang="en-US" sz="2000" spc="-70" dirty="0">
                <a:latin typeface="Trebuchet MS"/>
                <a:cs typeface="Trebuchet MS"/>
              </a:rPr>
              <a:t> yang </a:t>
            </a:r>
            <a:r>
              <a:rPr lang="en-US" sz="2000" spc="-70" dirty="0" err="1">
                <a:latin typeface="Trebuchet MS"/>
                <a:cs typeface="Trebuchet MS"/>
              </a:rPr>
              <a:t>sah</a:t>
            </a:r>
            <a:r>
              <a:rPr lang="en-US" sz="2000" spc="-70" dirty="0">
                <a:latin typeface="Trebuchet MS"/>
                <a:cs typeface="Trebuchet MS"/>
              </a:rPr>
              <a:t>.  </a:t>
            </a:r>
            <a:r>
              <a:rPr lang="en-US" sz="2000" spc="-70" dirty="0" err="1">
                <a:latin typeface="Trebuchet MS"/>
                <a:cs typeface="Trebuchet MS"/>
              </a:rPr>
              <a:t>Lebih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lanjut</a:t>
            </a:r>
            <a:r>
              <a:rPr lang="en-US" sz="2000" spc="-70" dirty="0">
                <a:latin typeface="Trebuchet MS"/>
                <a:cs typeface="Trebuchet MS"/>
              </a:rPr>
              <a:t>, </a:t>
            </a:r>
            <a:r>
              <a:rPr lang="en-US" sz="2000" spc="-70" dirty="0" err="1">
                <a:latin typeface="Trebuchet MS"/>
                <a:cs typeface="Trebuchet MS"/>
              </a:rPr>
              <a:t>tidak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peduli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apakah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informasi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dalam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penyimpanan</a:t>
            </a:r>
            <a:r>
              <a:rPr lang="en-US" sz="2000" spc="-70" dirty="0">
                <a:latin typeface="Trebuchet MS"/>
                <a:cs typeface="Trebuchet MS"/>
              </a:rPr>
              <a:t>, </a:t>
            </a:r>
            <a:r>
              <a:rPr lang="en-US" sz="2000" spc="-70" dirty="0" err="1">
                <a:latin typeface="Trebuchet MS"/>
                <a:cs typeface="Trebuchet MS"/>
              </a:rPr>
              <a:t>pengolahan</a:t>
            </a:r>
            <a:r>
              <a:rPr lang="en-US" sz="2000" spc="-70" dirty="0">
                <a:latin typeface="Trebuchet MS"/>
                <a:cs typeface="Trebuchet MS"/>
              </a:rPr>
              <a:t>, </a:t>
            </a:r>
            <a:r>
              <a:rPr lang="en-US" sz="2000" spc="-70" dirty="0" err="1">
                <a:latin typeface="Trebuchet MS"/>
                <a:cs typeface="Trebuchet MS"/>
              </a:rPr>
              <a:t>atau</a:t>
            </a:r>
            <a:r>
              <a:rPr lang="en-US" sz="2000" spc="-70" dirty="0">
                <a:latin typeface="Trebuchet MS"/>
                <a:cs typeface="Trebuchet MS"/>
              </a:rPr>
              <a:t> transit, </a:t>
            </a:r>
            <a:r>
              <a:rPr lang="en-US" sz="2000" spc="-70" dirty="0" err="1">
                <a:latin typeface="Trebuchet MS"/>
                <a:cs typeface="Trebuchet MS"/>
              </a:rPr>
              <a:t>dan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apakah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terancam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oleh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kedengkian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atau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kecelakaan</a:t>
            </a:r>
            <a:r>
              <a:rPr lang="en-US" sz="2000" spc="-70" dirty="0">
                <a:latin typeface="Trebuchet MS"/>
                <a:cs typeface="Trebuchet MS"/>
              </a:rPr>
              <a:t>.  </a:t>
            </a:r>
            <a:r>
              <a:rPr lang="en-US" sz="2000" spc="-70" dirty="0" err="1">
                <a:latin typeface="Trebuchet MS"/>
                <a:cs typeface="Trebuchet MS"/>
              </a:rPr>
              <a:t>Sesi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ini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memberikan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pengenalan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jaminan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informasi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serta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rincian</a:t>
            </a:r>
            <a:r>
              <a:rPr lang="en-US" sz="2000" spc="-70" dirty="0">
                <a:latin typeface="Trebuchet MS"/>
                <a:cs typeface="Trebuchet MS"/>
              </a:rPr>
              <a:t> yang </a:t>
            </a:r>
            <a:r>
              <a:rPr lang="en-US" sz="2000" spc="-70" dirty="0" err="1">
                <a:latin typeface="Trebuchet MS"/>
                <a:cs typeface="Trebuchet MS"/>
              </a:rPr>
              <a:t>akan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membantu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personil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penyimpanan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lebih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memahami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 smtClean="0">
                <a:latin typeface="Trebuchet MS"/>
                <a:cs typeface="Trebuchet MS"/>
              </a:rPr>
              <a:t>penerapannya</a:t>
            </a:r>
            <a:r>
              <a:rPr lang="en-US" sz="2000" spc="-70" dirty="0" smtClean="0">
                <a:latin typeface="Trebuchet MS"/>
                <a:cs typeface="Trebuchet MS"/>
              </a:rPr>
              <a:t> </a:t>
            </a:r>
            <a:r>
              <a:rPr lang="en-US" sz="2000" spc="-70" dirty="0">
                <a:latin typeface="Trebuchet MS"/>
                <a:cs typeface="Trebuchet MS"/>
              </a:rPr>
              <a:t>di </a:t>
            </a:r>
            <a:r>
              <a:rPr lang="en-US" sz="2000" spc="-70" dirty="0" err="1">
                <a:latin typeface="Trebuchet MS"/>
                <a:cs typeface="Trebuchet MS"/>
              </a:rPr>
              <a:t>lingkungan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mereka</a:t>
            </a:r>
            <a:r>
              <a:rPr lang="en-US" sz="2000" spc="-70" dirty="0">
                <a:latin typeface="Trebuchet MS"/>
                <a:cs typeface="Trebuchet MS"/>
              </a:rPr>
              <a:t> </a:t>
            </a:r>
            <a:r>
              <a:rPr lang="en-US" sz="2000" spc="-70" dirty="0" err="1">
                <a:latin typeface="Trebuchet MS"/>
                <a:cs typeface="Trebuchet MS"/>
              </a:rPr>
              <a:t>sendiri</a:t>
            </a:r>
            <a:r>
              <a:rPr lang="en-US" sz="2000" spc="-70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1" y="304292"/>
            <a:ext cx="656234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10" dirty="0" err="1">
                <a:solidFill>
                  <a:srgbClr val="380069"/>
                </a:solidFill>
              </a:rPr>
              <a:t>Siklus</a:t>
            </a:r>
            <a:r>
              <a:rPr lang="en-US" sz="3200" spc="-10" dirty="0">
                <a:solidFill>
                  <a:srgbClr val="380069"/>
                </a:solidFill>
              </a:rPr>
              <a:t> </a:t>
            </a:r>
            <a:r>
              <a:rPr lang="en-US" sz="3200" spc="-10" dirty="0" err="1">
                <a:solidFill>
                  <a:srgbClr val="380069"/>
                </a:solidFill>
              </a:rPr>
              <a:t>hidup</a:t>
            </a:r>
            <a:r>
              <a:rPr lang="en-US" sz="3200" spc="-10" dirty="0">
                <a:solidFill>
                  <a:srgbClr val="380069"/>
                </a:solidFill>
              </a:rPr>
              <a:t> </a:t>
            </a:r>
            <a:r>
              <a:rPr lang="en-US" sz="3200" spc="-10" dirty="0" err="1">
                <a:solidFill>
                  <a:srgbClr val="380069"/>
                </a:solidFill>
              </a:rPr>
              <a:t>manajemen</a:t>
            </a:r>
            <a:r>
              <a:rPr lang="en-US" sz="3200" spc="-10" dirty="0">
                <a:solidFill>
                  <a:srgbClr val="380069"/>
                </a:solidFill>
              </a:rPr>
              <a:t> </a:t>
            </a:r>
            <a:r>
              <a:rPr lang="en-US" sz="3200" spc="-10" dirty="0" err="1">
                <a:solidFill>
                  <a:srgbClr val="380069"/>
                </a:solidFill>
              </a:rPr>
              <a:t>risiko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071877" y="1930907"/>
            <a:ext cx="5013325" cy="3762375"/>
            <a:chOff x="2071877" y="1930907"/>
            <a:chExt cx="5013325" cy="3762375"/>
          </a:xfrm>
        </p:grpSpPr>
        <p:sp>
          <p:nvSpPr>
            <p:cNvPr id="4" name="object 4"/>
            <p:cNvSpPr/>
            <p:nvPr/>
          </p:nvSpPr>
          <p:spPr>
            <a:xfrm>
              <a:off x="2071877" y="1930907"/>
              <a:ext cx="5013197" cy="3761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0158" y="2944367"/>
              <a:ext cx="2054351" cy="16512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26890" y="3230371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Digital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2188" y="3596132"/>
            <a:ext cx="82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Assets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4400" y="1596389"/>
            <a:ext cx="6822440" cy="4165600"/>
            <a:chOff x="914400" y="1596389"/>
            <a:chExt cx="6822440" cy="4165600"/>
          </a:xfrm>
        </p:grpSpPr>
        <p:sp>
          <p:nvSpPr>
            <p:cNvPr id="9" name="object 9"/>
            <p:cNvSpPr/>
            <p:nvPr/>
          </p:nvSpPr>
          <p:spPr>
            <a:xfrm>
              <a:off x="1216152" y="2357627"/>
              <a:ext cx="1184275" cy="804545"/>
            </a:xfrm>
            <a:custGeom>
              <a:avLst/>
              <a:gdLst/>
              <a:ahLst/>
              <a:cxnLst/>
              <a:rect l="l" t="t" r="r" b="b"/>
              <a:pathLst>
                <a:path w="1184275" h="804544">
                  <a:moveTo>
                    <a:pt x="1119201" y="741562"/>
                  </a:moveTo>
                  <a:lnTo>
                    <a:pt x="6858" y="0"/>
                  </a:lnTo>
                  <a:lnTo>
                    <a:pt x="0" y="9905"/>
                  </a:lnTo>
                  <a:lnTo>
                    <a:pt x="1112554" y="751608"/>
                  </a:lnTo>
                  <a:lnTo>
                    <a:pt x="1114806" y="745997"/>
                  </a:lnTo>
                  <a:lnTo>
                    <a:pt x="1119201" y="741562"/>
                  </a:lnTo>
                  <a:close/>
                </a:path>
                <a:path w="1184275" h="804544">
                  <a:moveTo>
                    <a:pt x="1149858" y="804127"/>
                  </a:moveTo>
                  <a:lnTo>
                    <a:pt x="1149858" y="761999"/>
                  </a:lnTo>
                  <a:lnTo>
                    <a:pt x="1143000" y="771905"/>
                  </a:lnTo>
                  <a:lnTo>
                    <a:pt x="1112554" y="751608"/>
                  </a:lnTo>
                  <a:lnTo>
                    <a:pt x="1109186" y="759999"/>
                  </a:lnTo>
                  <a:lnTo>
                    <a:pt x="1109281" y="774572"/>
                  </a:lnTo>
                  <a:lnTo>
                    <a:pt x="1114806" y="788003"/>
                  </a:lnTo>
                  <a:lnTo>
                    <a:pt x="1125474" y="798575"/>
                  </a:lnTo>
                  <a:lnTo>
                    <a:pt x="1139475" y="804195"/>
                  </a:lnTo>
                  <a:lnTo>
                    <a:pt x="1149858" y="804127"/>
                  </a:lnTo>
                  <a:close/>
                </a:path>
                <a:path w="1184275" h="804544">
                  <a:moveTo>
                    <a:pt x="1149858" y="761999"/>
                  </a:moveTo>
                  <a:lnTo>
                    <a:pt x="1119201" y="741562"/>
                  </a:lnTo>
                  <a:lnTo>
                    <a:pt x="1114806" y="745997"/>
                  </a:lnTo>
                  <a:lnTo>
                    <a:pt x="1112554" y="751608"/>
                  </a:lnTo>
                  <a:lnTo>
                    <a:pt x="1143000" y="771905"/>
                  </a:lnTo>
                  <a:lnTo>
                    <a:pt x="1149858" y="761999"/>
                  </a:lnTo>
                  <a:close/>
                </a:path>
                <a:path w="1184275" h="804544">
                  <a:moveTo>
                    <a:pt x="1183671" y="773906"/>
                  </a:moveTo>
                  <a:lnTo>
                    <a:pt x="1183576" y="759332"/>
                  </a:lnTo>
                  <a:lnTo>
                    <a:pt x="1178052" y="745902"/>
                  </a:lnTo>
                  <a:lnTo>
                    <a:pt x="1167384" y="735329"/>
                  </a:lnTo>
                  <a:lnTo>
                    <a:pt x="1153382" y="729710"/>
                  </a:lnTo>
                  <a:lnTo>
                    <a:pt x="1138809" y="729805"/>
                  </a:lnTo>
                  <a:lnTo>
                    <a:pt x="1125378" y="735329"/>
                  </a:lnTo>
                  <a:lnTo>
                    <a:pt x="1119201" y="741562"/>
                  </a:lnTo>
                  <a:lnTo>
                    <a:pt x="1149858" y="761999"/>
                  </a:lnTo>
                  <a:lnTo>
                    <a:pt x="1149858" y="804127"/>
                  </a:lnTo>
                  <a:lnTo>
                    <a:pt x="1154049" y="804100"/>
                  </a:lnTo>
                  <a:lnTo>
                    <a:pt x="1167479" y="798575"/>
                  </a:lnTo>
                  <a:lnTo>
                    <a:pt x="1178052" y="787907"/>
                  </a:lnTo>
                  <a:lnTo>
                    <a:pt x="1183671" y="773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400" y="1935479"/>
              <a:ext cx="6822185" cy="38260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39389" y="1596389"/>
              <a:ext cx="639445" cy="652145"/>
            </a:xfrm>
            <a:custGeom>
              <a:avLst/>
              <a:gdLst/>
              <a:ahLst/>
              <a:cxnLst/>
              <a:rect l="l" t="t" r="r" b="b"/>
              <a:pathLst>
                <a:path w="639445" h="652144">
                  <a:moveTo>
                    <a:pt x="579901" y="583182"/>
                  </a:moveTo>
                  <a:lnTo>
                    <a:pt x="8381" y="0"/>
                  </a:lnTo>
                  <a:lnTo>
                    <a:pt x="0" y="8381"/>
                  </a:lnTo>
                  <a:lnTo>
                    <a:pt x="571035" y="591815"/>
                  </a:lnTo>
                  <a:lnTo>
                    <a:pt x="574547" y="586739"/>
                  </a:lnTo>
                  <a:lnTo>
                    <a:pt x="579901" y="583182"/>
                  </a:lnTo>
                  <a:close/>
                </a:path>
                <a:path w="639445" h="652144">
                  <a:moveTo>
                    <a:pt x="605789" y="650952"/>
                  </a:moveTo>
                  <a:lnTo>
                    <a:pt x="605789" y="609599"/>
                  </a:lnTo>
                  <a:lnTo>
                    <a:pt x="596645" y="617981"/>
                  </a:lnTo>
                  <a:lnTo>
                    <a:pt x="571035" y="591815"/>
                  </a:lnTo>
                  <a:lnTo>
                    <a:pt x="565963" y="599146"/>
                  </a:lnTo>
                  <a:lnTo>
                    <a:pt x="563022" y="613409"/>
                  </a:lnTo>
                  <a:lnTo>
                    <a:pt x="565654" y="627673"/>
                  </a:lnTo>
                  <a:lnTo>
                    <a:pt x="573785" y="640079"/>
                  </a:lnTo>
                  <a:lnTo>
                    <a:pt x="586204" y="648771"/>
                  </a:lnTo>
                  <a:lnTo>
                    <a:pt x="600551" y="651890"/>
                  </a:lnTo>
                  <a:lnTo>
                    <a:pt x="605789" y="650952"/>
                  </a:lnTo>
                  <a:close/>
                </a:path>
                <a:path w="639445" h="652144">
                  <a:moveTo>
                    <a:pt x="605789" y="609599"/>
                  </a:moveTo>
                  <a:lnTo>
                    <a:pt x="579901" y="583182"/>
                  </a:lnTo>
                  <a:lnTo>
                    <a:pt x="574547" y="586739"/>
                  </a:lnTo>
                  <a:lnTo>
                    <a:pt x="571035" y="591815"/>
                  </a:lnTo>
                  <a:lnTo>
                    <a:pt x="596645" y="617981"/>
                  </a:lnTo>
                  <a:lnTo>
                    <a:pt x="605789" y="609599"/>
                  </a:lnTo>
                  <a:close/>
                </a:path>
                <a:path w="639445" h="652144">
                  <a:moveTo>
                    <a:pt x="639413" y="614076"/>
                  </a:moveTo>
                  <a:lnTo>
                    <a:pt x="636781" y="599586"/>
                  </a:lnTo>
                  <a:lnTo>
                    <a:pt x="628649" y="586739"/>
                  </a:lnTo>
                  <a:lnTo>
                    <a:pt x="615910" y="578488"/>
                  </a:lnTo>
                  <a:lnTo>
                    <a:pt x="601598" y="575595"/>
                  </a:lnTo>
                  <a:lnTo>
                    <a:pt x="587287" y="578274"/>
                  </a:lnTo>
                  <a:lnTo>
                    <a:pt x="579901" y="583182"/>
                  </a:lnTo>
                  <a:lnTo>
                    <a:pt x="605789" y="609599"/>
                  </a:lnTo>
                  <a:lnTo>
                    <a:pt x="605789" y="650952"/>
                  </a:lnTo>
                  <a:lnTo>
                    <a:pt x="615041" y="649295"/>
                  </a:lnTo>
                  <a:lnTo>
                    <a:pt x="627887" y="640841"/>
                  </a:lnTo>
                  <a:lnTo>
                    <a:pt x="636472" y="628423"/>
                  </a:lnTo>
                  <a:lnTo>
                    <a:pt x="639413" y="614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5852" y="2038604"/>
            <a:ext cx="6242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Policy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6800" y="2087879"/>
            <a:ext cx="269240" cy="2743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25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6051" y="1322324"/>
            <a:ext cx="940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Inventory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7000" y="1371600"/>
            <a:ext cx="269240" cy="2755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94909" y="1447800"/>
            <a:ext cx="76200" cy="800100"/>
          </a:xfrm>
          <a:custGeom>
            <a:avLst/>
            <a:gdLst/>
            <a:ahLst/>
            <a:cxnLst/>
            <a:rect l="l" t="t" r="r" b="b"/>
            <a:pathLst>
              <a:path w="76200" h="800100">
                <a:moveTo>
                  <a:pt x="76200" y="761999"/>
                </a:moveTo>
                <a:lnTo>
                  <a:pt x="73140" y="747367"/>
                </a:lnTo>
                <a:lnTo>
                  <a:pt x="64865" y="735234"/>
                </a:lnTo>
                <a:lnTo>
                  <a:pt x="52732" y="726959"/>
                </a:lnTo>
                <a:lnTo>
                  <a:pt x="38100" y="723899"/>
                </a:lnTo>
                <a:lnTo>
                  <a:pt x="23145" y="726959"/>
                </a:lnTo>
                <a:lnTo>
                  <a:pt x="11049" y="735234"/>
                </a:lnTo>
                <a:lnTo>
                  <a:pt x="2952" y="747367"/>
                </a:lnTo>
                <a:lnTo>
                  <a:pt x="0" y="761999"/>
                </a:lnTo>
                <a:lnTo>
                  <a:pt x="2952" y="776954"/>
                </a:lnTo>
                <a:lnTo>
                  <a:pt x="11049" y="789051"/>
                </a:lnTo>
                <a:lnTo>
                  <a:pt x="23145" y="797147"/>
                </a:lnTo>
                <a:lnTo>
                  <a:pt x="31241" y="798745"/>
                </a:lnTo>
                <a:lnTo>
                  <a:pt x="31241" y="761999"/>
                </a:lnTo>
                <a:lnTo>
                  <a:pt x="44195" y="761999"/>
                </a:lnTo>
                <a:lnTo>
                  <a:pt x="44195" y="798869"/>
                </a:lnTo>
                <a:lnTo>
                  <a:pt x="52732" y="797147"/>
                </a:lnTo>
                <a:lnTo>
                  <a:pt x="64865" y="789050"/>
                </a:lnTo>
                <a:lnTo>
                  <a:pt x="73140" y="776954"/>
                </a:lnTo>
                <a:lnTo>
                  <a:pt x="76200" y="761999"/>
                </a:lnTo>
                <a:close/>
              </a:path>
              <a:path w="76200" h="800100">
                <a:moveTo>
                  <a:pt x="44195" y="725174"/>
                </a:moveTo>
                <a:lnTo>
                  <a:pt x="44195" y="0"/>
                </a:lnTo>
                <a:lnTo>
                  <a:pt x="31241" y="0"/>
                </a:lnTo>
                <a:lnTo>
                  <a:pt x="31241" y="725303"/>
                </a:lnTo>
                <a:lnTo>
                  <a:pt x="38100" y="723899"/>
                </a:lnTo>
                <a:lnTo>
                  <a:pt x="44195" y="725174"/>
                </a:lnTo>
                <a:close/>
              </a:path>
              <a:path w="76200" h="800100">
                <a:moveTo>
                  <a:pt x="44195" y="798869"/>
                </a:moveTo>
                <a:lnTo>
                  <a:pt x="44195" y="761999"/>
                </a:lnTo>
                <a:lnTo>
                  <a:pt x="31241" y="761999"/>
                </a:lnTo>
                <a:lnTo>
                  <a:pt x="31241" y="798745"/>
                </a:lnTo>
                <a:lnTo>
                  <a:pt x="38100" y="800099"/>
                </a:lnTo>
                <a:lnTo>
                  <a:pt x="44195" y="798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33009" y="1371600"/>
            <a:ext cx="268605" cy="2755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36156" y="1963928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47970" y="1366519"/>
            <a:ext cx="89661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Prioritize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38876" y="1886141"/>
            <a:ext cx="1406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Vulnerabilities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18866" y="4915242"/>
            <a:ext cx="1948814" cy="1181100"/>
          </a:xfrm>
          <a:custGeom>
            <a:avLst/>
            <a:gdLst/>
            <a:ahLst/>
            <a:cxnLst/>
            <a:rect l="l" t="t" r="r" b="b"/>
            <a:pathLst>
              <a:path w="1948814" h="1181100">
                <a:moveTo>
                  <a:pt x="501053" y="40563"/>
                </a:moveTo>
                <a:lnTo>
                  <a:pt x="499300" y="26047"/>
                </a:lnTo>
                <a:lnTo>
                  <a:pt x="492099" y="13385"/>
                </a:lnTo>
                <a:lnTo>
                  <a:pt x="480060" y="4229"/>
                </a:lnTo>
                <a:lnTo>
                  <a:pt x="465328" y="0"/>
                </a:lnTo>
                <a:lnTo>
                  <a:pt x="450811" y="1752"/>
                </a:lnTo>
                <a:lnTo>
                  <a:pt x="438150" y="8953"/>
                </a:lnTo>
                <a:lnTo>
                  <a:pt x="429006" y="20993"/>
                </a:lnTo>
                <a:lnTo>
                  <a:pt x="424764" y="35725"/>
                </a:lnTo>
                <a:lnTo>
                  <a:pt x="426529" y="50241"/>
                </a:lnTo>
                <a:lnTo>
                  <a:pt x="433717" y="62903"/>
                </a:lnTo>
                <a:lnTo>
                  <a:pt x="440791" y="68275"/>
                </a:lnTo>
                <a:lnTo>
                  <a:pt x="0" y="949871"/>
                </a:lnTo>
                <a:lnTo>
                  <a:pt x="11430" y="955205"/>
                </a:lnTo>
                <a:lnTo>
                  <a:pt x="452094" y="73875"/>
                </a:lnTo>
                <a:lnTo>
                  <a:pt x="460489" y="76288"/>
                </a:lnTo>
                <a:lnTo>
                  <a:pt x="468630" y="75311"/>
                </a:lnTo>
                <a:lnTo>
                  <a:pt x="475005" y="74523"/>
                </a:lnTo>
                <a:lnTo>
                  <a:pt x="487667" y="67335"/>
                </a:lnTo>
                <a:lnTo>
                  <a:pt x="496824" y="55283"/>
                </a:lnTo>
                <a:lnTo>
                  <a:pt x="501053" y="40563"/>
                </a:lnTo>
                <a:close/>
              </a:path>
              <a:path w="1948814" h="1181100">
                <a:moveTo>
                  <a:pt x="1948434" y="418757"/>
                </a:moveTo>
                <a:lnTo>
                  <a:pt x="1945474" y="404126"/>
                </a:lnTo>
                <a:lnTo>
                  <a:pt x="1937385" y="391998"/>
                </a:lnTo>
                <a:lnTo>
                  <a:pt x="1925281" y="383717"/>
                </a:lnTo>
                <a:lnTo>
                  <a:pt x="1910334" y="380657"/>
                </a:lnTo>
                <a:lnTo>
                  <a:pt x="1895690" y="383717"/>
                </a:lnTo>
                <a:lnTo>
                  <a:pt x="1883562" y="391998"/>
                </a:lnTo>
                <a:lnTo>
                  <a:pt x="1875282" y="404126"/>
                </a:lnTo>
                <a:lnTo>
                  <a:pt x="1872234" y="418757"/>
                </a:lnTo>
                <a:lnTo>
                  <a:pt x="1875282" y="433717"/>
                </a:lnTo>
                <a:lnTo>
                  <a:pt x="1883562" y="445808"/>
                </a:lnTo>
                <a:lnTo>
                  <a:pt x="1895690" y="453910"/>
                </a:lnTo>
                <a:lnTo>
                  <a:pt x="1904238" y="455637"/>
                </a:lnTo>
                <a:lnTo>
                  <a:pt x="1904238" y="1180757"/>
                </a:lnTo>
                <a:lnTo>
                  <a:pt x="1917192" y="1180757"/>
                </a:lnTo>
                <a:lnTo>
                  <a:pt x="1917192" y="455510"/>
                </a:lnTo>
                <a:lnTo>
                  <a:pt x="1925281" y="453910"/>
                </a:lnTo>
                <a:lnTo>
                  <a:pt x="1937385" y="445808"/>
                </a:lnTo>
                <a:lnTo>
                  <a:pt x="1945474" y="433717"/>
                </a:lnTo>
                <a:lnTo>
                  <a:pt x="1948434" y="418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4663" y="487324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4294967295"/>
          </p:nvPr>
        </p:nvSpPr>
        <p:spPr>
          <a:xfrm>
            <a:off x="2805176" y="6361295"/>
            <a:ext cx="3673475" cy="32575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40" dirty="0"/>
              <a:t>Introduction </a:t>
            </a:r>
            <a:r>
              <a:rPr spc="-30" dirty="0"/>
              <a:t>to </a:t>
            </a:r>
            <a:r>
              <a:rPr spc="-50" dirty="0"/>
              <a:t>Information</a:t>
            </a:r>
            <a:r>
              <a:rPr spc="-35" dirty="0"/>
              <a:t> Assurance</a:t>
            </a:r>
          </a:p>
          <a:p>
            <a:pPr marL="12700">
              <a:lnSpc>
                <a:spcPct val="100000"/>
              </a:lnSpc>
            </a:pPr>
            <a:r>
              <a:rPr spc="25" dirty="0"/>
              <a:t>© </a:t>
            </a:r>
            <a:r>
              <a:rPr spc="-25" dirty="0"/>
              <a:t>2009 </a:t>
            </a:r>
            <a:r>
              <a:rPr spc="-45" dirty="0"/>
              <a:t>Storage </a:t>
            </a:r>
            <a:r>
              <a:rPr spc="-25" dirty="0"/>
              <a:t>Networking </a:t>
            </a:r>
            <a:r>
              <a:rPr spc="-40" dirty="0"/>
              <a:t>Industry Association. </a:t>
            </a:r>
            <a:r>
              <a:rPr spc="-30" dirty="0"/>
              <a:t>All </a:t>
            </a:r>
            <a:r>
              <a:rPr spc="-45" dirty="0"/>
              <a:t>Rights</a:t>
            </a:r>
            <a:r>
              <a:rPr spc="-20" dirty="0"/>
              <a:t> </a:t>
            </a:r>
            <a:r>
              <a:rPr spc="-50" dirty="0"/>
              <a:t>Reserved.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20</a:t>
            </a:fld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1222502" y="4871720"/>
            <a:ext cx="1177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Compliance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47864" y="3868928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50556" y="3791203"/>
            <a:ext cx="759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Threats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15809" y="551484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18502" y="5437123"/>
            <a:ext cx="45465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Risk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29200" y="5867400"/>
            <a:ext cx="269240" cy="2755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25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12155" y="5818123"/>
            <a:ext cx="12446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Remediation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73907" y="5791200"/>
            <a:ext cx="268605" cy="2755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56102" y="5741923"/>
            <a:ext cx="8496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Measure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35534"/>
            <a:ext cx="44932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80069"/>
                </a:solidFill>
              </a:rPr>
              <a:t>The Security “Big</a:t>
            </a:r>
            <a:r>
              <a:rPr sz="2800" spc="-90" dirty="0">
                <a:solidFill>
                  <a:srgbClr val="380069"/>
                </a:solidFill>
              </a:rPr>
              <a:t> </a:t>
            </a:r>
            <a:r>
              <a:rPr sz="2800" dirty="0">
                <a:solidFill>
                  <a:srgbClr val="380069"/>
                </a:solidFill>
              </a:rPr>
              <a:t>Picture”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660654" y="1219200"/>
            <a:ext cx="7969250" cy="4387215"/>
            <a:chOff x="660654" y="1219200"/>
            <a:chExt cx="7969250" cy="4387215"/>
          </a:xfrm>
        </p:grpSpPr>
        <p:sp>
          <p:nvSpPr>
            <p:cNvPr id="5" name="object 5"/>
            <p:cNvSpPr/>
            <p:nvPr/>
          </p:nvSpPr>
          <p:spPr>
            <a:xfrm>
              <a:off x="660654" y="1219200"/>
              <a:ext cx="7968742" cy="43868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9101" y="4018026"/>
              <a:ext cx="873252" cy="3749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51104" y="5852159"/>
            <a:ext cx="8304530" cy="479425"/>
          </a:xfrm>
          <a:custGeom>
            <a:avLst/>
            <a:gdLst/>
            <a:ahLst/>
            <a:cxnLst/>
            <a:rect l="l" t="t" r="r" b="b"/>
            <a:pathLst>
              <a:path w="8304530" h="479425">
                <a:moveTo>
                  <a:pt x="8304276" y="479298"/>
                </a:moveTo>
                <a:lnTo>
                  <a:pt x="8304276" y="0"/>
                </a:lnTo>
                <a:lnTo>
                  <a:pt x="0" y="0"/>
                </a:lnTo>
                <a:lnTo>
                  <a:pt x="0" y="479298"/>
                </a:lnTo>
                <a:lnTo>
                  <a:pt x="6096" y="479298"/>
                </a:lnTo>
                <a:lnTo>
                  <a:pt x="6096" y="12192"/>
                </a:lnTo>
                <a:lnTo>
                  <a:pt x="12953" y="6096"/>
                </a:lnTo>
                <a:lnTo>
                  <a:pt x="12953" y="12192"/>
                </a:lnTo>
                <a:lnTo>
                  <a:pt x="8291322" y="12192"/>
                </a:lnTo>
                <a:lnTo>
                  <a:pt x="8291322" y="6096"/>
                </a:lnTo>
                <a:lnTo>
                  <a:pt x="8298180" y="12192"/>
                </a:lnTo>
                <a:lnTo>
                  <a:pt x="8298180" y="479298"/>
                </a:lnTo>
                <a:lnTo>
                  <a:pt x="8304276" y="479298"/>
                </a:lnTo>
                <a:close/>
              </a:path>
              <a:path w="8304530" h="479425">
                <a:moveTo>
                  <a:pt x="12953" y="12192"/>
                </a:moveTo>
                <a:lnTo>
                  <a:pt x="12953" y="6096"/>
                </a:lnTo>
                <a:lnTo>
                  <a:pt x="6096" y="12192"/>
                </a:lnTo>
                <a:lnTo>
                  <a:pt x="12953" y="12192"/>
                </a:lnTo>
                <a:close/>
              </a:path>
              <a:path w="8304530" h="479425">
                <a:moveTo>
                  <a:pt x="12953" y="466344"/>
                </a:moveTo>
                <a:lnTo>
                  <a:pt x="12953" y="12192"/>
                </a:lnTo>
                <a:lnTo>
                  <a:pt x="6096" y="12192"/>
                </a:lnTo>
                <a:lnTo>
                  <a:pt x="6096" y="466344"/>
                </a:lnTo>
                <a:lnTo>
                  <a:pt x="12953" y="466344"/>
                </a:lnTo>
                <a:close/>
              </a:path>
              <a:path w="8304530" h="479425">
                <a:moveTo>
                  <a:pt x="8298180" y="466344"/>
                </a:moveTo>
                <a:lnTo>
                  <a:pt x="6096" y="466344"/>
                </a:lnTo>
                <a:lnTo>
                  <a:pt x="12953" y="472440"/>
                </a:lnTo>
                <a:lnTo>
                  <a:pt x="12953" y="479298"/>
                </a:lnTo>
                <a:lnTo>
                  <a:pt x="8291322" y="479298"/>
                </a:lnTo>
                <a:lnTo>
                  <a:pt x="8291322" y="472440"/>
                </a:lnTo>
                <a:lnTo>
                  <a:pt x="8298180" y="466344"/>
                </a:lnTo>
                <a:close/>
              </a:path>
              <a:path w="8304530" h="479425">
                <a:moveTo>
                  <a:pt x="12953" y="479298"/>
                </a:moveTo>
                <a:lnTo>
                  <a:pt x="12953" y="472440"/>
                </a:lnTo>
                <a:lnTo>
                  <a:pt x="6096" y="466344"/>
                </a:lnTo>
                <a:lnTo>
                  <a:pt x="6096" y="479298"/>
                </a:lnTo>
                <a:lnTo>
                  <a:pt x="12953" y="479298"/>
                </a:lnTo>
                <a:close/>
              </a:path>
              <a:path w="8304530" h="479425">
                <a:moveTo>
                  <a:pt x="8298180" y="12192"/>
                </a:moveTo>
                <a:lnTo>
                  <a:pt x="8291322" y="6096"/>
                </a:lnTo>
                <a:lnTo>
                  <a:pt x="8291322" y="12192"/>
                </a:lnTo>
                <a:lnTo>
                  <a:pt x="8298180" y="12192"/>
                </a:lnTo>
                <a:close/>
              </a:path>
              <a:path w="8304530" h="479425">
                <a:moveTo>
                  <a:pt x="8298180" y="466344"/>
                </a:moveTo>
                <a:lnTo>
                  <a:pt x="8298180" y="12192"/>
                </a:lnTo>
                <a:lnTo>
                  <a:pt x="8291322" y="12192"/>
                </a:lnTo>
                <a:lnTo>
                  <a:pt x="8291322" y="466344"/>
                </a:lnTo>
                <a:lnTo>
                  <a:pt x="8298180" y="466344"/>
                </a:lnTo>
                <a:close/>
              </a:path>
              <a:path w="8304530" h="479425">
                <a:moveTo>
                  <a:pt x="8298180" y="479298"/>
                </a:moveTo>
                <a:lnTo>
                  <a:pt x="8298180" y="466344"/>
                </a:lnTo>
                <a:lnTo>
                  <a:pt x="8291322" y="472440"/>
                </a:lnTo>
                <a:lnTo>
                  <a:pt x="8291322" y="479298"/>
                </a:lnTo>
                <a:lnTo>
                  <a:pt x="8298180" y="479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5886703"/>
            <a:ext cx="798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90560B"/>
                </a:solidFill>
                <a:latin typeface="Arial"/>
                <a:cs typeface="Arial"/>
              </a:rPr>
              <a:t>SOURCE: </a:t>
            </a:r>
            <a:r>
              <a:rPr sz="1200" dirty="0">
                <a:latin typeface="Arial"/>
                <a:cs typeface="Arial"/>
              </a:rPr>
              <a:t>ISO/IEC </a:t>
            </a:r>
            <a:r>
              <a:rPr sz="1200" spc="-5" dirty="0">
                <a:latin typeface="Arial"/>
                <a:cs typeface="Arial"/>
              </a:rPr>
              <a:t>15408-1:2005, </a:t>
            </a:r>
            <a:r>
              <a:rPr sz="1200" i="1" spc="-5" dirty="0">
                <a:latin typeface="Arial"/>
                <a:cs typeface="Arial"/>
              </a:rPr>
              <a:t>Information technology -- Security techniques </a:t>
            </a:r>
            <a:r>
              <a:rPr sz="1200" i="1" dirty="0">
                <a:latin typeface="Arial"/>
                <a:cs typeface="Arial"/>
              </a:rPr>
              <a:t>-- </a:t>
            </a:r>
            <a:r>
              <a:rPr sz="1200" i="1" spc="-5" dirty="0">
                <a:latin typeface="Arial"/>
                <a:cs typeface="Arial"/>
              </a:rPr>
              <a:t>Evaluation criteria </a:t>
            </a:r>
            <a:r>
              <a:rPr sz="1200" i="1" dirty="0">
                <a:latin typeface="Arial"/>
                <a:cs typeface="Arial"/>
              </a:rPr>
              <a:t>for IT security --  </a:t>
            </a:r>
            <a:r>
              <a:rPr sz="1200" i="1" spc="-5" dirty="0">
                <a:latin typeface="Arial"/>
                <a:cs typeface="Arial"/>
              </a:rPr>
              <a:t>Part 1: Introduction and general model</a:t>
            </a:r>
            <a:r>
              <a:rPr sz="1200" spc="-5" dirty="0">
                <a:latin typeface="Arial"/>
                <a:cs typeface="Arial"/>
              </a:rPr>
              <a:t>, Common Criteria </a:t>
            </a:r>
            <a:r>
              <a:rPr sz="1200" dirty="0">
                <a:latin typeface="Arial"/>
                <a:cs typeface="Arial"/>
              </a:rPr>
              <a:t>v2.3,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  <a:hlinkClick r:id="rId4"/>
              </a:rPr>
              <a:t>http://www.iso.ch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35534"/>
            <a:ext cx="7029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380069"/>
                </a:solidFill>
              </a:rPr>
              <a:t>Proses </a:t>
            </a:r>
            <a:r>
              <a:rPr lang="en-US" sz="2800" dirty="0" err="1">
                <a:solidFill>
                  <a:srgbClr val="380069"/>
                </a:solidFill>
              </a:rPr>
              <a:t>pengambilan</a:t>
            </a:r>
            <a:r>
              <a:rPr lang="en-US" sz="2800" dirty="0">
                <a:solidFill>
                  <a:srgbClr val="380069"/>
                </a:solidFill>
              </a:rPr>
              <a:t> </a:t>
            </a:r>
            <a:r>
              <a:rPr lang="en-US" sz="2800" dirty="0" err="1">
                <a:solidFill>
                  <a:srgbClr val="380069"/>
                </a:solidFill>
              </a:rPr>
              <a:t>keputusan</a:t>
            </a:r>
            <a:r>
              <a:rPr lang="en-US" sz="2800" dirty="0">
                <a:solidFill>
                  <a:srgbClr val="380069"/>
                </a:solidFill>
              </a:rPr>
              <a:t> </a:t>
            </a:r>
            <a:r>
              <a:rPr lang="en-US" sz="2800" dirty="0" err="1">
                <a:solidFill>
                  <a:srgbClr val="380069"/>
                </a:solidFill>
              </a:rPr>
              <a:t>risiko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236981" y="5645658"/>
            <a:ext cx="8542020" cy="539750"/>
          </a:xfrm>
          <a:custGeom>
            <a:avLst/>
            <a:gdLst/>
            <a:ahLst/>
            <a:cxnLst/>
            <a:rect l="l" t="t" r="r" b="b"/>
            <a:pathLst>
              <a:path w="8542020" h="539750">
                <a:moveTo>
                  <a:pt x="8542020" y="539496"/>
                </a:moveTo>
                <a:lnTo>
                  <a:pt x="8542020" y="0"/>
                </a:lnTo>
                <a:lnTo>
                  <a:pt x="0" y="0"/>
                </a:lnTo>
                <a:lnTo>
                  <a:pt x="0" y="539496"/>
                </a:lnTo>
                <a:lnTo>
                  <a:pt x="6096" y="539496"/>
                </a:lnTo>
                <a:lnTo>
                  <a:pt x="6096" y="12192"/>
                </a:lnTo>
                <a:lnTo>
                  <a:pt x="12953" y="6096"/>
                </a:lnTo>
                <a:lnTo>
                  <a:pt x="12953" y="12192"/>
                </a:lnTo>
                <a:lnTo>
                  <a:pt x="8529828" y="12192"/>
                </a:lnTo>
                <a:lnTo>
                  <a:pt x="8529828" y="6096"/>
                </a:lnTo>
                <a:lnTo>
                  <a:pt x="8535924" y="12192"/>
                </a:lnTo>
                <a:lnTo>
                  <a:pt x="8535924" y="539496"/>
                </a:lnTo>
                <a:lnTo>
                  <a:pt x="8542020" y="539496"/>
                </a:lnTo>
                <a:close/>
              </a:path>
              <a:path w="8542020" h="539750">
                <a:moveTo>
                  <a:pt x="12953" y="12192"/>
                </a:moveTo>
                <a:lnTo>
                  <a:pt x="12953" y="6096"/>
                </a:lnTo>
                <a:lnTo>
                  <a:pt x="6096" y="12192"/>
                </a:lnTo>
                <a:lnTo>
                  <a:pt x="12953" y="12192"/>
                </a:lnTo>
                <a:close/>
              </a:path>
              <a:path w="8542020" h="539750">
                <a:moveTo>
                  <a:pt x="12953" y="526542"/>
                </a:moveTo>
                <a:lnTo>
                  <a:pt x="12953" y="12192"/>
                </a:lnTo>
                <a:lnTo>
                  <a:pt x="6096" y="12192"/>
                </a:lnTo>
                <a:lnTo>
                  <a:pt x="6096" y="526542"/>
                </a:lnTo>
                <a:lnTo>
                  <a:pt x="12953" y="526542"/>
                </a:lnTo>
                <a:close/>
              </a:path>
              <a:path w="8542020" h="539750">
                <a:moveTo>
                  <a:pt x="8535924" y="526542"/>
                </a:moveTo>
                <a:lnTo>
                  <a:pt x="6096" y="526542"/>
                </a:lnTo>
                <a:lnTo>
                  <a:pt x="12953" y="533399"/>
                </a:lnTo>
                <a:lnTo>
                  <a:pt x="12953" y="539496"/>
                </a:lnTo>
                <a:lnTo>
                  <a:pt x="8529828" y="539496"/>
                </a:lnTo>
                <a:lnTo>
                  <a:pt x="8529828" y="533400"/>
                </a:lnTo>
                <a:lnTo>
                  <a:pt x="8535924" y="526542"/>
                </a:lnTo>
                <a:close/>
              </a:path>
              <a:path w="8542020" h="539750">
                <a:moveTo>
                  <a:pt x="12953" y="539496"/>
                </a:moveTo>
                <a:lnTo>
                  <a:pt x="12953" y="533399"/>
                </a:lnTo>
                <a:lnTo>
                  <a:pt x="6096" y="526542"/>
                </a:lnTo>
                <a:lnTo>
                  <a:pt x="6096" y="539496"/>
                </a:lnTo>
                <a:lnTo>
                  <a:pt x="12953" y="539496"/>
                </a:lnTo>
                <a:close/>
              </a:path>
              <a:path w="8542020" h="539750">
                <a:moveTo>
                  <a:pt x="8535924" y="12192"/>
                </a:moveTo>
                <a:lnTo>
                  <a:pt x="8529828" y="6096"/>
                </a:lnTo>
                <a:lnTo>
                  <a:pt x="8529828" y="12192"/>
                </a:lnTo>
                <a:lnTo>
                  <a:pt x="8535924" y="12192"/>
                </a:lnTo>
                <a:close/>
              </a:path>
              <a:path w="8542020" h="539750">
                <a:moveTo>
                  <a:pt x="8535924" y="526542"/>
                </a:moveTo>
                <a:lnTo>
                  <a:pt x="8535924" y="12192"/>
                </a:lnTo>
                <a:lnTo>
                  <a:pt x="8529828" y="12192"/>
                </a:lnTo>
                <a:lnTo>
                  <a:pt x="8529828" y="526542"/>
                </a:lnTo>
                <a:lnTo>
                  <a:pt x="8535924" y="526542"/>
                </a:lnTo>
                <a:close/>
              </a:path>
              <a:path w="8542020" h="539750">
                <a:moveTo>
                  <a:pt x="8535924" y="539496"/>
                </a:moveTo>
                <a:lnTo>
                  <a:pt x="8535924" y="526542"/>
                </a:lnTo>
                <a:lnTo>
                  <a:pt x="8529828" y="533400"/>
                </a:lnTo>
                <a:lnTo>
                  <a:pt x="8529828" y="539496"/>
                </a:lnTo>
                <a:lnTo>
                  <a:pt x="8535924" y="539496"/>
                </a:lnTo>
                <a:close/>
              </a:path>
            </a:pathLst>
          </a:custGeom>
          <a:solidFill>
            <a:srgbClr val="8F5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818" y="5680202"/>
            <a:ext cx="8158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400" marR="5080" indent="-1029335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90560B"/>
                </a:solidFill>
                <a:latin typeface="Arial"/>
                <a:cs typeface="Arial"/>
              </a:rPr>
              <a:t>BASED </a:t>
            </a:r>
            <a:r>
              <a:rPr sz="1400" spc="-5" dirty="0">
                <a:solidFill>
                  <a:srgbClr val="90560B"/>
                </a:solidFill>
                <a:latin typeface="Arial"/>
                <a:cs typeface="Arial"/>
              </a:rPr>
              <a:t>ON: </a:t>
            </a:r>
            <a:r>
              <a:rPr sz="1400" spc="-10" dirty="0">
                <a:latin typeface="Arial"/>
                <a:cs typeface="Arial"/>
              </a:rPr>
              <a:t>ISO/IEC 27005:2008, </a:t>
            </a:r>
            <a:r>
              <a:rPr sz="1400" i="1" spc="-5" dirty="0">
                <a:latin typeface="Arial"/>
                <a:cs typeface="Arial"/>
              </a:rPr>
              <a:t>Information technology -- Security techniques – Information Security  Risk Management</a:t>
            </a:r>
            <a:r>
              <a:rPr sz="1400" spc="-5" dirty="0">
                <a:latin typeface="Arial"/>
                <a:cs typeface="Arial"/>
              </a:rPr>
              <a:t>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  <a:hlinkClick r:id="rId2"/>
              </a:rPr>
              <a:t>http://www.iso.ch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75659" y="1136324"/>
            <a:ext cx="1841500" cy="638175"/>
            <a:chOff x="3375659" y="1136324"/>
            <a:chExt cx="1841500" cy="638175"/>
          </a:xfrm>
        </p:grpSpPr>
        <p:sp>
          <p:nvSpPr>
            <p:cNvPr id="7" name="object 7"/>
            <p:cNvSpPr/>
            <p:nvPr/>
          </p:nvSpPr>
          <p:spPr>
            <a:xfrm>
              <a:off x="3381755" y="1142999"/>
              <a:ext cx="1828800" cy="624205"/>
            </a:xfrm>
            <a:custGeom>
              <a:avLst/>
              <a:gdLst/>
              <a:ahLst/>
              <a:cxnLst/>
              <a:rect l="l" t="t" r="r" b="b"/>
              <a:pathLst>
                <a:path w="1828800" h="624205">
                  <a:moveTo>
                    <a:pt x="1828800" y="312420"/>
                  </a:moveTo>
                  <a:lnTo>
                    <a:pt x="1818889" y="266327"/>
                  </a:lnTo>
                  <a:lnTo>
                    <a:pt x="1790101" y="222310"/>
                  </a:lnTo>
                  <a:lnTo>
                    <a:pt x="1743845" y="180855"/>
                  </a:lnTo>
                  <a:lnTo>
                    <a:pt x="1681534" y="142451"/>
                  </a:lnTo>
                  <a:lnTo>
                    <a:pt x="1644799" y="124545"/>
                  </a:lnTo>
                  <a:lnTo>
                    <a:pt x="1604579" y="107584"/>
                  </a:lnTo>
                  <a:lnTo>
                    <a:pt x="1561052" y="91630"/>
                  </a:lnTo>
                  <a:lnTo>
                    <a:pt x="1514393" y="76743"/>
                  </a:lnTo>
                  <a:lnTo>
                    <a:pt x="1464779" y="62985"/>
                  </a:lnTo>
                  <a:lnTo>
                    <a:pt x="1412387" y="50416"/>
                  </a:lnTo>
                  <a:lnTo>
                    <a:pt x="1357393" y="39098"/>
                  </a:lnTo>
                  <a:lnTo>
                    <a:pt x="1299973" y="29091"/>
                  </a:lnTo>
                  <a:lnTo>
                    <a:pt x="1240304" y="20456"/>
                  </a:lnTo>
                  <a:lnTo>
                    <a:pt x="1178562" y="13254"/>
                  </a:lnTo>
                  <a:lnTo>
                    <a:pt x="1114925" y="7547"/>
                  </a:lnTo>
                  <a:lnTo>
                    <a:pt x="1049567" y="3394"/>
                  </a:lnTo>
                  <a:lnTo>
                    <a:pt x="982667" y="858"/>
                  </a:lnTo>
                  <a:lnTo>
                    <a:pt x="914400" y="0"/>
                  </a:lnTo>
                  <a:lnTo>
                    <a:pt x="846132" y="858"/>
                  </a:lnTo>
                  <a:lnTo>
                    <a:pt x="779232" y="3394"/>
                  </a:lnTo>
                  <a:lnTo>
                    <a:pt x="713874" y="7547"/>
                  </a:lnTo>
                  <a:lnTo>
                    <a:pt x="650237" y="13254"/>
                  </a:lnTo>
                  <a:lnTo>
                    <a:pt x="588495" y="20456"/>
                  </a:lnTo>
                  <a:lnTo>
                    <a:pt x="528826" y="29091"/>
                  </a:lnTo>
                  <a:lnTo>
                    <a:pt x="471406" y="39098"/>
                  </a:lnTo>
                  <a:lnTo>
                    <a:pt x="416412" y="50416"/>
                  </a:lnTo>
                  <a:lnTo>
                    <a:pt x="364020" y="62985"/>
                  </a:lnTo>
                  <a:lnTo>
                    <a:pt x="314406" y="76743"/>
                  </a:lnTo>
                  <a:lnTo>
                    <a:pt x="267747" y="91630"/>
                  </a:lnTo>
                  <a:lnTo>
                    <a:pt x="224220" y="107584"/>
                  </a:lnTo>
                  <a:lnTo>
                    <a:pt x="184000" y="124545"/>
                  </a:lnTo>
                  <a:lnTo>
                    <a:pt x="147265" y="142451"/>
                  </a:lnTo>
                  <a:lnTo>
                    <a:pt x="84954" y="180855"/>
                  </a:lnTo>
                  <a:lnTo>
                    <a:pt x="38698" y="222310"/>
                  </a:lnTo>
                  <a:lnTo>
                    <a:pt x="9910" y="266327"/>
                  </a:lnTo>
                  <a:lnTo>
                    <a:pt x="0" y="312420"/>
                  </a:lnTo>
                  <a:lnTo>
                    <a:pt x="2506" y="335690"/>
                  </a:lnTo>
                  <a:lnTo>
                    <a:pt x="22032" y="380772"/>
                  </a:lnTo>
                  <a:lnTo>
                    <a:pt x="59731" y="423507"/>
                  </a:lnTo>
                  <a:lnTo>
                    <a:pt x="114191" y="463416"/>
                  </a:lnTo>
                  <a:lnTo>
                    <a:pt x="184000" y="500016"/>
                  </a:lnTo>
                  <a:lnTo>
                    <a:pt x="224220" y="516926"/>
                  </a:lnTo>
                  <a:lnTo>
                    <a:pt x="267747" y="532828"/>
                  </a:lnTo>
                  <a:lnTo>
                    <a:pt x="314406" y="547663"/>
                  </a:lnTo>
                  <a:lnTo>
                    <a:pt x="364020" y="561370"/>
                  </a:lnTo>
                  <a:lnTo>
                    <a:pt x="416412" y="573890"/>
                  </a:lnTo>
                  <a:lnTo>
                    <a:pt x="471406" y="585162"/>
                  </a:lnTo>
                  <a:lnTo>
                    <a:pt x="528826" y="595126"/>
                  </a:lnTo>
                  <a:lnTo>
                    <a:pt x="588495" y="603721"/>
                  </a:lnTo>
                  <a:lnTo>
                    <a:pt x="650237" y="610889"/>
                  </a:lnTo>
                  <a:lnTo>
                    <a:pt x="713874" y="616569"/>
                  </a:lnTo>
                  <a:lnTo>
                    <a:pt x="779232" y="620700"/>
                  </a:lnTo>
                  <a:lnTo>
                    <a:pt x="846132" y="623223"/>
                  </a:lnTo>
                  <a:lnTo>
                    <a:pt x="914400" y="624078"/>
                  </a:lnTo>
                  <a:lnTo>
                    <a:pt x="982667" y="623223"/>
                  </a:lnTo>
                  <a:lnTo>
                    <a:pt x="1049567" y="620700"/>
                  </a:lnTo>
                  <a:lnTo>
                    <a:pt x="1114925" y="616569"/>
                  </a:lnTo>
                  <a:lnTo>
                    <a:pt x="1178562" y="610889"/>
                  </a:lnTo>
                  <a:lnTo>
                    <a:pt x="1240304" y="603721"/>
                  </a:lnTo>
                  <a:lnTo>
                    <a:pt x="1299973" y="595126"/>
                  </a:lnTo>
                  <a:lnTo>
                    <a:pt x="1357393" y="585162"/>
                  </a:lnTo>
                  <a:lnTo>
                    <a:pt x="1412387" y="573890"/>
                  </a:lnTo>
                  <a:lnTo>
                    <a:pt x="1464779" y="561370"/>
                  </a:lnTo>
                  <a:lnTo>
                    <a:pt x="1514393" y="547663"/>
                  </a:lnTo>
                  <a:lnTo>
                    <a:pt x="1561052" y="532828"/>
                  </a:lnTo>
                  <a:lnTo>
                    <a:pt x="1604579" y="516926"/>
                  </a:lnTo>
                  <a:lnTo>
                    <a:pt x="1644799" y="500016"/>
                  </a:lnTo>
                  <a:lnTo>
                    <a:pt x="1681534" y="482159"/>
                  </a:lnTo>
                  <a:lnTo>
                    <a:pt x="1743845" y="443845"/>
                  </a:lnTo>
                  <a:lnTo>
                    <a:pt x="1790101" y="402463"/>
                  </a:lnTo>
                  <a:lnTo>
                    <a:pt x="1818889" y="358494"/>
                  </a:lnTo>
                  <a:lnTo>
                    <a:pt x="1828800" y="312420"/>
                  </a:lnTo>
                  <a:close/>
                </a:path>
              </a:pathLst>
            </a:custGeom>
            <a:solidFill>
              <a:srgbClr val="571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75659" y="1136324"/>
              <a:ext cx="1841500" cy="638175"/>
            </a:xfrm>
            <a:custGeom>
              <a:avLst/>
              <a:gdLst/>
              <a:ahLst/>
              <a:cxnLst/>
              <a:rect l="l" t="t" r="r" b="b"/>
              <a:pathLst>
                <a:path w="1841500" h="638175">
                  <a:moveTo>
                    <a:pt x="762" y="335859"/>
                  </a:moveTo>
                  <a:lnTo>
                    <a:pt x="761" y="302331"/>
                  </a:lnTo>
                  <a:lnTo>
                    <a:pt x="0" y="319095"/>
                  </a:lnTo>
                  <a:lnTo>
                    <a:pt x="0" y="319857"/>
                  </a:lnTo>
                  <a:lnTo>
                    <a:pt x="762" y="335859"/>
                  </a:lnTo>
                  <a:close/>
                </a:path>
                <a:path w="1841500" h="638175">
                  <a:moveTo>
                    <a:pt x="1840992" y="319095"/>
                  </a:moveTo>
                  <a:lnTo>
                    <a:pt x="1840992" y="318333"/>
                  </a:lnTo>
                  <a:lnTo>
                    <a:pt x="1834915" y="284532"/>
                  </a:lnTo>
                  <a:lnTo>
                    <a:pt x="1799986" y="223718"/>
                  </a:lnTo>
                  <a:lnTo>
                    <a:pt x="1772555" y="196576"/>
                  </a:lnTo>
                  <a:lnTo>
                    <a:pt x="1739425" y="171523"/>
                  </a:lnTo>
                  <a:lnTo>
                    <a:pt x="1701309" y="148496"/>
                  </a:lnTo>
                  <a:lnTo>
                    <a:pt x="1658916" y="127430"/>
                  </a:lnTo>
                  <a:lnTo>
                    <a:pt x="1612957" y="108259"/>
                  </a:lnTo>
                  <a:lnTo>
                    <a:pt x="1564142" y="90920"/>
                  </a:lnTo>
                  <a:lnTo>
                    <a:pt x="1513181" y="75347"/>
                  </a:lnTo>
                  <a:lnTo>
                    <a:pt x="1460786" y="61475"/>
                  </a:lnTo>
                  <a:lnTo>
                    <a:pt x="1407667" y="49240"/>
                  </a:lnTo>
                  <a:lnTo>
                    <a:pt x="1354533" y="38578"/>
                  </a:lnTo>
                  <a:lnTo>
                    <a:pt x="1302097" y="29423"/>
                  </a:lnTo>
                  <a:lnTo>
                    <a:pt x="1251067" y="21710"/>
                  </a:lnTo>
                  <a:lnTo>
                    <a:pt x="1202155" y="15375"/>
                  </a:lnTo>
                  <a:lnTo>
                    <a:pt x="1156070" y="10354"/>
                  </a:lnTo>
                  <a:lnTo>
                    <a:pt x="1113524" y="6580"/>
                  </a:lnTo>
                  <a:lnTo>
                    <a:pt x="1075227" y="3991"/>
                  </a:lnTo>
                  <a:lnTo>
                    <a:pt x="1000930" y="1887"/>
                  </a:lnTo>
                  <a:lnTo>
                    <a:pt x="920496" y="579"/>
                  </a:lnTo>
                  <a:lnTo>
                    <a:pt x="891030" y="0"/>
                  </a:lnTo>
                  <a:lnTo>
                    <a:pt x="856309" y="305"/>
                  </a:lnTo>
                  <a:lnTo>
                    <a:pt x="816944" y="1568"/>
                  </a:lnTo>
                  <a:lnTo>
                    <a:pt x="773547" y="3859"/>
                  </a:lnTo>
                  <a:lnTo>
                    <a:pt x="726731" y="7247"/>
                  </a:lnTo>
                  <a:lnTo>
                    <a:pt x="677107" y="11805"/>
                  </a:lnTo>
                  <a:lnTo>
                    <a:pt x="625288" y="17604"/>
                  </a:lnTo>
                  <a:lnTo>
                    <a:pt x="571885" y="24713"/>
                  </a:lnTo>
                  <a:lnTo>
                    <a:pt x="517511" y="33204"/>
                  </a:lnTo>
                  <a:lnTo>
                    <a:pt x="462778" y="43148"/>
                  </a:lnTo>
                  <a:lnTo>
                    <a:pt x="408298" y="54615"/>
                  </a:lnTo>
                  <a:lnTo>
                    <a:pt x="354683" y="67676"/>
                  </a:lnTo>
                  <a:lnTo>
                    <a:pt x="302545" y="82403"/>
                  </a:lnTo>
                  <a:lnTo>
                    <a:pt x="252496" y="98866"/>
                  </a:lnTo>
                  <a:lnTo>
                    <a:pt x="205148" y="117136"/>
                  </a:lnTo>
                  <a:lnTo>
                    <a:pt x="161114" y="137283"/>
                  </a:lnTo>
                  <a:lnTo>
                    <a:pt x="121004" y="159380"/>
                  </a:lnTo>
                  <a:lnTo>
                    <a:pt x="85433" y="183495"/>
                  </a:lnTo>
                  <a:lnTo>
                    <a:pt x="55011" y="209701"/>
                  </a:lnTo>
                  <a:lnTo>
                    <a:pt x="12063" y="268667"/>
                  </a:lnTo>
                  <a:lnTo>
                    <a:pt x="761" y="301569"/>
                  </a:lnTo>
                  <a:lnTo>
                    <a:pt x="762" y="336621"/>
                  </a:lnTo>
                  <a:lnTo>
                    <a:pt x="4572" y="353385"/>
                  </a:lnTo>
                  <a:lnTo>
                    <a:pt x="10668" y="369387"/>
                  </a:lnTo>
                  <a:lnTo>
                    <a:pt x="12192" y="371816"/>
                  </a:lnTo>
                  <a:lnTo>
                    <a:pt x="12192" y="318333"/>
                  </a:lnTo>
                  <a:lnTo>
                    <a:pt x="12228" y="318714"/>
                  </a:lnTo>
                  <a:lnTo>
                    <a:pt x="13716" y="303093"/>
                  </a:lnTo>
                  <a:lnTo>
                    <a:pt x="13716" y="304617"/>
                  </a:lnTo>
                  <a:lnTo>
                    <a:pt x="16763" y="288615"/>
                  </a:lnTo>
                  <a:lnTo>
                    <a:pt x="43282" y="242103"/>
                  </a:lnTo>
                  <a:lnTo>
                    <a:pt x="70259" y="213276"/>
                  </a:lnTo>
                  <a:lnTo>
                    <a:pt x="103112" y="186807"/>
                  </a:lnTo>
                  <a:lnTo>
                    <a:pt x="141161" y="162610"/>
                  </a:lnTo>
                  <a:lnTo>
                    <a:pt x="183725" y="140599"/>
                  </a:lnTo>
                  <a:lnTo>
                    <a:pt x="230127" y="120687"/>
                  </a:lnTo>
                  <a:lnTo>
                    <a:pt x="279685" y="102788"/>
                  </a:lnTo>
                  <a:lnTo>
                    <a:pt x="331720" y="86815"/>
                  </a:lnTo>
                  <a:lnTo>
                    <a:pt x="385554" y="72682"/>
                  </a:lnTo>
                  <a:lnTo>
                    <a:pt x="440505" y="60302"/>
                  </a:lnTo>
                  <a:lnTo>
                    <a:pt x="495895" y="49590"/>
                  </a:lnTo>
                  <a:lnTo>
                    <a:pt x="551128" y="40446"/>
                  </a:lnTo>
                  <a:lnTo>
                    <a:pt x="605669" y="32773"/>
                  </a:lnTo>
                  <a:lnTo>
                    <a:pt x="657901" y="26590"/>
                  </a:lnTo>
                  <a:lnTo>
                    <a:pt x="708249" y="21682"/>
                  </a:lnTo>
                  <a:lnTo>
                    <a:pt x="755638" y="18008"/>
                  </a:lnTo>
                  <a:lnTo>
                    <a:pt x="799387" y="15483"/>
                  </a:lnTo>
                  <a:lnTo>
                    <a:pt x="838819" y="14021"/>
                  </a:lnTo>
                  <a:lnTo>
                    <a:pt x="873252" y="13533"/>
                  </a:lnTo>
                  <a:lnTo>
                    <a:pt x="967740" y="13533"/>
                  </a:lnTo>
                  <a:lnTo>
                    <a:pt x="1041889" y="15360"/>
                  </a:lnTo>
                  <a:lnTo>
                    <a:pt x="1085018" y="17826"/>
                  </a:lnTo>
                  <a:lnTo>
                    <a:pt x="1132439" y="21505"/>
                  </a:lnTo>
                  <a:lnTo>
                    <a:pt x="1182873" y="26444"/>
                  </a:lnTo>
                  <a:lnTo>
                    <a:pt x="1235631" y="32728"/>
                  </a:lnTo>
                  <a:lnTo>
                    <a:pt x="1290022" y="40437"/>
                  </a:lnTo>
                  <a:lnTo>
                    <a:pt x="1345356" y="49654"/>
                  </a:lnTo>
                  <a:lnTo>
                    <a:pt x="1400943" y="60462"/>
                  </a:lnTo>
                  <a:lnTo>
                    <a:pt x="1456093" y="72942"/>
                  </a:lnTo>
                  <a:lnTo>
                    <a:pt x="1510195" y="87202"/>
                  </a:lnTo>
                  <a:lnTo>
                    <a:pt x="1562554" y="103336"/>
                  </a:lnTo>
                  <a:lnTo>
                    <a:pt x="1612019" y="121245"/>
                  </a:lnTo>
                  <a:lnTo>
                    <a:pt x="1658519" y="141241"/>
                  </a:lnTo>
                  <a:lnTo>
                    <a:pt x="1701130" y="163322"/>
                  </a:lnTo>
                  <a:lnTo>
                    <a:pt x="1739164" y="187569"/>
                  </a:lnTo>
                  <a:lnTo>
                    <a:pt x="1771978" y="214119"/>
                  </a:lnTo>
                  <a:lnTo>
                    <a:pt x="1798736" y="242895"/>
                  </a:lnTo>
                  <a:lnTo>
                    <a:pt x="1824227" y="289377"/>
                  </a:lnTo>
                  <a:lnTo>
                    <a:pt x="1827276" y="304617"/>
                  </a:lnTo>
                  <a:lnTo>
                    <a:pt x="1827276" y="303093"/>
                  </a:lnTo>
                  <a:lnTo>
                    <a:pt x="1828800" y="319095"/>
                  </a:lnTo>
                  <a:lnTo>
                    <a:pt x="1828800" y="371076"/>
                  </a:lnTo>
                  <a:lnTo>
                    <a:pt x="1830324" y="368625"/>
                  </a:lnTo>
                  <a:lnTo>
                    <a:pt x="1836420" y="352623"/>
                  </a:lnTo>
                  <a:lnTo>
                    <a:pt x="1840230" y="336621"/>
                  </a:lnTo>
                  <a:lnTo>
                    <a:pt x="1840230" y="335859"/>
                  </a:lnTo>
                  <a:lnTo>
                    <a:pt x="1840992" y="319095"/>
                  </a:lnTo>
                  <a:close/>
                </a:path>
                <a:path w="1841500" h="638175">
                  <a:moveTo>
                    <a:pt x="12228" y="318714"/>
                  </a:moveTo>
                  <a:lnTo>
                    <a:pt x="12192" y="318333"/>
                  </a:lnTo>
                  <a:lnTo>
                    <a:pt x="12192" y="319095"/>
                  </a:lnTo>
                  <a:lnTo>
                    <a:pt x="12228" y="318714"/>
                  </a:lnTo>
                  <a:close/>
                </a:path>
                <a:path w="1841500" h="638175">
                  <a:moveTo>
                    <a:pt x="1828800" y="371076"/>
                  </a:moveTo>
                  <a:lnTo>
                    <a:pt x="1828800" y="319095"/>
                  </a:lnTo>
                  <a:lnTo>
                    <a:pt x="1827276" y="334335"/>
                  </a:lnTo>
                  <a:lnTo>
                    <a:pt x="1827276" y="333573"/>
                  </a:lnTo>
                  <a:lnTo>
                    <a:pt x="1798447" y="395100"/>
                  </a:lnTo>
                  <a:lnTo>
                    <a:pt x="1771929" y="423837"/>
                  </a:lnTo>
                  <a:lnTo>
                    <a:pt x="1739425" y="450220"/>
                  </a:lnTo>
                  <a:lnTo>
                    <a:pt x="1701507" y="474437"/>
                  </a:lnTo>
                  <a:lnTo>
                    <a:pt x="1658916" y="496528"/>
                  </a:lnTo>
                  <a:lnTo>
                    <a:pt x="1612364" y="516565"/>
                  </a:lnTo>
                  <a:lnTo>
                    <a:pt x="1562321" y="534695"/>
                  </a:lnTo>
                  <a:lnTo>
                    <a:pt x="1510116" y="550796"/>
                  </a:lnTo>
                  <a:lnTo>
                    <a:pt x="1455990" y="565097"/>
                  </a:lnTo>
                  <a:lnTo>
                    <a:pt x="1400646" y="577661"/>
                  </a:lnTo>
                  <a:lnTo>
                    <a:pt x="1344869" y="588542"/>
                  </a:lnTo>
                  <a:lnTo>
                    <a:pt x="1289364" y="597814"/>
                  </a:lnTo>
                  <a:lnTo>
                    <a:pt x="1234837" y="605551"/>
                  </a:lnTo>
                  <a:lnTo>
                    <a:pt x="1181994" y="611828"/>
                  </a:lnTo>
                  <a:lnTo>
                    <a:pt x="1131541" y="616718"/>
                  </a:lnTo>
                  <a:lnTo>
                    <a:pt x="1084183" y="620296"/>
                  </a:lnTo>
                  <a:lnTo>
                    <a:pt x="1041889" y="622567"/>
                  </a:lnTo>
                  <a:lnTo>
                    <a:pt x="1001978" y="623798"/>
                  </a:lnTo>
                  <a:lnTo>
                    <a:pt x="967740" y="623895"/>
                  </a:lnTo>
                  <a:lnTo>
                    <a:pt x="920496" y="624657"/>
                  </a:lnTo>
                  <a:lnTo>
                    <a:pt x="873252" y="623895"/>
                  </a:lnTo>
                  <a:lnTo>
                    <a:pt x="838819" y="623792"/>
                  </a:lnTo>
                  <a:lnTo>
                    <a:pt x="802372" y="622695"/>
                  </a:lnTo>
                  <a:lnTo>
                    <a:pt x="756461" y="620285"/>
                  </a:lnTo>
                  <a:lnTo>
                    <a:pt x="709038" y="616705"/>
                  </a:lnTo>
                  <a:lnTo>
                    <a:pt x="658540" y="611811"/>
                  </a:lnTo>
                  <a:lnTo>
                    <a:pt x="605273" y="605472"/>
                  </a:lnTo>
                  <a:lnTo>
                    <a:pt x="551044" y="597768"/>
                  </a:lnTo>
                  <a:lnTo>
                    <a:pt x="495620" y="588496"/>
                  </a:lnTo>
                  <a:lnTo>
                    <a:pt x="439846" y="577596"/>
                  </a:lnTo>
                  <a:lnTo>
                    <a:pt x="384510" y="565007"/>
                  </a:lnTo>
                  <a:lnTo>
                    <a:pt x="330314" y="550653"/>
                  </a:lnTo>
                  <a:lnTo>
                    <a:pt x="277961" y="534460"/>
                  </a:lnTo>
                  <a:lnTo>
                    <a:pt x="228153" y="516353"/>
                  </a:lnTo>
                  <a:lnTo>
                    <a:pt x="181593" y="496255"/>
                  </a:lnTo>
                  <a:lnTo>
                    <a:pt x="138983" y="474093"/>
                  </a:lnTo>
                  <a:lnTo>
                    <a:pt x="101026" y="449790"/>
                  </a:lnTo>
                  <a:lnTo>
                    <a:pt x="68424" y="423273"/>
                  </a:lnTo>
                  <a:lnTo>
                    <a:pt x="41880" y="394465"/>
                  </a:lnTo>
                  <a:lnTo>
                    <a:pt x="16764" y="348813"/>
                  </a:lnTo>
                  <a:lnTo>
                    <a:pt x="13716" y="333573"/>
                  </a:lnTo>
                  <a:lnTo>
                    <a:pt x="13716" y="334335"/>
                  </a:lnTo>
                  <a:lnTo>
                    <a:pt x="12228" y="318714"/>
                  </a:lnTo>
                  <a:lnTo>
                    <a:pt x="12192" y="319095"/>
                  </a:lnTo>
                  <a:lnTo>
                    <a:pt x="12192" y="371816"/>
                  </a:lnTo>
                  <a:lnTo>
                    <a:pt x="55161" y="428331"/>
                  </a:lnTo>
                  <a:lnTo>
                    <a:pt x="85948" y="454505"/>
                  </a:lnTo>
                  <a:lnTo>
                    <a:pt x="121634" y="478577"/>
                  </a:lnTo>
                  <a:lnTo>
                    <a:pt x="161625" y="500618"/>
                  </a:lnTo>
                  <a:lnTo>
                    <a:pt x="205325" y="520702"/>
                  </a:lnTo>
                  <a:lnTo>
                    <a:pt x="252139" y="538901"/>
                  </a:lnTo>
                  <a:lnTo>
                    <a:pt x="301472" y="555287"/>
                  </a:lnTo>
                  <a:lnTo>
                    <a:pt x="352728" y="569932"/>
                  </a:lnTo>
                  <a:lnTo>
                    <a:pt x="405312" y="582909"/>
                  </a:lnTo>
                  <a:lnTo>
                    <a:pt x="458629" y="594291"/>
                  </a:lnTo>
                  <a:lnTo>
                    <a:pt x="512084" y="604149"/>
                  </a:lnTo>
                  <a:lnTo>
                    <a:pt x="565082" y="612555"/>
                  </a:lnTo>
                  <a:lnTo>
                    <a:pt x="617026" y="619583"/>
                  </a:lnTo>
                  <a:lnTo>
                    <a:pt x="667323" y="625305"/>
                  </a:lnTo>
                  <a:lnTo>
                    <a:pt x="715376" y="629793"/>
                  </a:lnTo>
                  <a:lnTo>
                    <a:pt x="760591" y="633119"/>
                  </a:lnTo>
                  <a:lnTo>
                    <a:pt x="802372" y="635355"/>
                  </a:lnTo>
                  <a:lnTo>
                    <a:pt x="873252" y="636849"/>
                  </a:lnTo>
                  <a:lnTo>
                    <a:pt x="920496" y="637611"/>
                  </a:lnTo>
                  <a:lnTo>
                    <a:pt x="967740" y="636849"/>
                  </a:lnTo>
                  <a:lnTo>
                    <a:pt x="1000930" y="636532"/>
                  </a:lnTo>
                  <a:lnTo>
                    <a:pt x="1038738" y="635287"/>
                  </a:lnTo>
                  <a:lnTo>
                    <a:pt x="1080567" y="633038"/>
                  </a:lnTo>
                  <a:lnTo>
                    <a:pt x="1125823" y="629711"/>
                  </a:lnTo>
                  <a:lnTo>
                    <a:pt x="1173911" y="625231"/>
                  </a:lnTo>
                  <a:lnTo>
                    <a:pt x="1224235" y="619522"/>
                  </a:lnTo>
                  <a:lnTo>
                    <a:pt x="1276201" y="612510"/>
                  </a:lnTo>
                  <a:lnTo>
                    <a:pt x="1329212" y="604120"/>
                  </a:lnTo>
                  <a:lnTo>
                    <a:pt x="1382675" y="594276"/>
                  </a:lnTo>
                  <a:lnTo>
                    <a:pt x="1435993" y="582905"/>
                  </a:lnTo>
                  <a:lnTo>
                    <a:pt x="1488573" y="569929"/>
                  </a:lnTo>
                  <a:lnTo>
                    <a:pt x="1539817" y="555276"/>
                  </a:lnTo>
                  <a:lnTo>
                    <a:pt x="1589133" y="538869"/>
                  </a:lnTo>
                  <a:lnTo>
                    <a:pt x="1635924" y="520634"/>
                  </a:lnTo>
                  <a:lnTo>
                    <a:pt x="1679595" y="500495"/>
                  </a:lnTo>
                  <a:lnTo>
                    <a:pt x="1719551" y="478378"/>
                  </a:lnTo>
                  <a:lnTo>
                    <a:pt x="1755197" y="454207"/>
                  </a:lnTo>
                  <a:lnTo>
                    <a:pt x="1785938" y="427908"/>
                  </a:lnTo>
                  <a:lnTo>
                    <a:pt x="1811178" y="399406"/>
                  </a:lnTo>
                  <a:lnTo>
                    <a:pt x="1828800" y="371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68700" y="1254505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marR="5080" indent="-36957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ASSESSMENT 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9005" y="1151382"/>
            <a:ext cx="1914525" cy="549910"/>
            <a:chOff x="429005" y="1151382"/>
            <a:chExt cx="1914525" cy="549910"/>
          </a:xfrm>
        </p:grpSpPr>
        <p:sp>
          <p:nvSpPr>
            <p:cNvPr id="11" name="object 11"/>
            <p:cNvSpPr/>
            <p:nvPr/>
          </p:nvSpPr>
          <p:spPr>
            <a:xfrm>
              <a:off x="435101" y="1157478"/>
              <a:ext cx="1902460" cy="536575"/>
            </a:xfrm>
            <a:custGeom>
              <a:avLst/>
              <a:gdLst/>
              <a:ahLst/>
              <a:cxnLst/>
              <a:rect l="l" t="t" r="r" b="b"/>
              <a:pathLst>
                <a:path w="1902460" h="536575">
                  <a:moveTo>
                    <a:pt x="1901951" y="536448"/>
                  </a:moveTo>
                  <a:lnTo>
                    <a:pt x="1901951" y="0"/>
                  </a:lnTo>
                  <a:lnTo>
                    <a:pt x="0" y="0"/>
                  </a:lnTo>
                  <a:lnTo>
                    <a:pt x="0" y="536448"/>
                  </a:lnTo>
                  <a:lnTo>
                    <a:pt x="1901951" y="536448"/>
                  </a:lnTo>
                  <a:close/>
                </a:path>
              </a:pathLst>
            </a:custGeom>
            <a:solidFill>
              <a:srgbClr val="495C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005" y="1151382"/>
              <a:ext cx="1914525" cy="549910"/>
            </a:xfrm>
            <a:custGeom>
              <a:avLst/>
              <a:gdLst/>
              <a:ahLst/>
              <a:cxnLst/>
              <a:rect l="l" t="t" r="r" b="b"/>
              <a:pathLst>
                <a:path w="1914525" h="549910">
                  <a:moveTo>
                    <a:pt x="1914143" y="549402"/>
                  </a:moveTo>
                  <a:lnTo>
                    <a:pt x="1914143" y="0"/>
                  </a:lnTo>
                  <a:lnTo>
                    <a:pt x="0" y="0"/>
                  </a:lnTo>
                  <a:lnTo>
                    <a:pt x="0" y="549402"/>
                  </a:lnTo>
                  <a:lnTo>
                    <a:pt x="6095" y="549402"/>
                  </a:lnTo>
                  <a:lnTo>
                    <a:pt x="6096" y="12954"/>
                  </a:lnTo>
                  <a:lnTo>
                    <a:pt x="12953" y="6096"/>
                  </a:lnTo>
                  <a:lnTo>
                    <a:pt x="12953" y="12954"/>
                  </a:lnTo>
                  <a:lnTo>
                    <a:pt x="1901951" y="12954"/>
                  </a:lnTo>
                  <a:lnTo>
                    <a:pt x="1901951" y="6095"/>
                  </a:lnTo>
                  <a:lnTo>
                    <a:pt x="1908048" y="12954"/>
                  </a:lnTo>
                  <a:lnTo>
                    <a:pt x="1908048" y="549402"/>
                  </a:lnTo>
                  <a:lnTo>
                    <a:pt x="1914143" y="549402"/>
                  </a:lnTo>
                  <a:close/>
                </a:path>
                <a:path w="1914525" h="549910">
                  <a:moveTo>
                    <a:pt x="12953" y="12954"/>
                  </a:moveTo>
                  <a:lnTo>
                    <a:pt x="12953" y="6096"/>
                  </a:lnTo>
                  <a:lnTo>
                    <a:pt x="6096" y="12954"/>
                  </a:lnTo>
                  <a:lnTo>
                    <a:pt x="12953" y="12954"/>
                  </a:lnTo>
                  <a:close/>
                </a:path>
                <a:path w="1914525" h="549910">
                  <a:moveTo>
                    <a:pt x="12953" y="536448"/>
                  </a:moveTo>
                  <a:lnTo>
                    <a:pt x="12953" y="12954"/>
                  </a:lnTo>
                  <a:lnTo>
                    <a:pt x="6096" y="12954"/>
                  </a:lnTo>
                  <a:lnTo>
                    <a:pt x="6096" y="536448"/>
                  </a:lnTo>
                  <a:lnTo>
                    <a:pt x="12953" y="536448"/>
                  </a:lnTo>
                  <a:close/>
                </a:path>
                <a:path w="1914525" h="549910">
                  <a:moveTo>
                    <a:pt x="1908048" y="536448"/>
                  </a:moveTo>
                  <a:lnTo>
                    <a:pt x="6096" y="536448"/>
                  </a:lnTo>
                  <a:lnTo>
                    <a:pt x="12953" y="542544"/>
                  </a:lnTo>
                  <a:lnTo>
                    <a:pt x="12953" y="549402"/>
                  </a:lnTo>
                  <a:lnTo>
                    <a:pt x="1901951" y="549402"/>
                  </a:lnTo>
                  <a:lnTo>
                    <a:pt x="1901951" y="542544"/>
                  </a:lnTo>
                  <a:lnTo>
                    <a:pt x="1908048" y="536448"/>
                  </a:lnTo>
                  <a:close/>
                </a:path>
                <a:path w="1914525" h="549910">
                  <a:moveTo>
                    <a:pt x="12953" y="549402"/>
                  </a:moveTo>
                  <a:lnTo>
                    <a:pt x="12953" y="542544"/>
                  </a:lnTo>
                  <a:lnTo>
                    <a:pt x="6096" y="536448"/>
                  </a:lnTo>
                  <a:lnTo>
                    <a:pt x="6095" y="549402"/>
                  </a:lnTo>
                  <a:lnTo>
                    <a:pt x="12953" y="549402"/>
                  </a:lnTo>
                  <a:close/>
                </a:path>
                <a:path w="1914525" h="549910">
                  <a:moveTo>
                    <a:pt x="1908048" y="12954"/>
                  </a:moveTo>
                  <a:lnTo>
                    <a:pt x="1901951" y="6095"/>
                  </a:lnTo>
                  <a:lnTo>
                    <a:pt x="1901951" y="12954"/>
                  </a:lnTo>
                  <a:lnTo>
                    <a:pt x="1908048" y="12954"/>
                  </a:lnTo>
                  <a:close/>
                </a:path>
                <a:path w="1914525" h="549910">
                  <a:moveTo>
                    <a:pt x="1908048" y="536448"/>
                  </a:moveTo>
                  <a:lnTo>
                    <a:pt x="1908048" y="12954"/>
                  </a:lnTo>
                  <a:lnTo>
                    <a:pt x="1901951" y="12954"/>
                  </a:lnTo>
                  <a:lnTo>
                    <a:pt x="1901951" y="536448"/>
                  </a:lnTo>
                  <a:lnTo>
                    <a:pt x="1908048" y="536448"/>
                  </a:lnTo>
                  <a:close/>
                </a:path>
                <a:path w="1914525" h="549910">
                  <a:moveTo>
                    <a:pt x="1908048" y="549402"/>
                  </a:moveTo>
                  <a:lnTo>
                    <a:pt x="1908048" y="536448"/>
                  </a:lnTo>
                  <a:lnTo>
                    <a:pt x="1901951" y="542544"/>
                  </a:lnTo>
                  <a:lnTo>
                    <a:pt x="1901951" y="549402"/>
                  </a:lnTo>
                  <a:lnTo>
                    <a:pt x="1908048" y="549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5101" y="1157477"/>
            <a:ext cx="1902460" cy="53657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23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ASSESSMENT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27604" y="1988057"/>
            <a:ext cx="2784475" cy="490855"/>
            <a:chOff x="2927604" y="1988057"/>
            <a:chExt cx="2784475" cy="490855"/>
          </a:xfrm>
        </p:grpSpPr>
        <p:sp>
          <p:nvSpPr>
            <p:cNvPr id="15" name="object 15"/>
            <p:cNvSpPr/>
            <p:nvPr/>
          </p:nvSpPr>
          <p:spPr>
            <a:xfrm>
              <a:off x="2933700" y="1994153"/>
              <a:ext cx="2772410" cy="478155"/>
            </a:xfrm>
            <a:custGeom>
              <a:avLst/>
              <a:gdLst/>
              <a:ahLst/>
              <a:cxnLst/>
              <a:rect l="l" t="t" r="r" b="b"/>
              <a:pathLst>
                <a:path w="2772410" h="478155">
                  <a:moveTo>
                    <a:pt x="2772155" y="477774"/>
                  </a:moveTo>
                  <a:lnTo>
                    <a:pt x="2772155" y="0"/>
                  </a:lnTo>
                  <a:lnTo>
                    <a:pt x="0" y="0"/>
                  </a:lnTo>
                  <a:lnTo>
                    <a:pt x="0" y="477774"/>
                  </a:lnTo>
                  <a:lnTo>
                    <a:pt x="2772155" y="477774"/>
                  </a:lnTo>
                  <a:close/>
                </a:path>
              </a:pathLst>
            </a:custGeom>
            <a:solidFill>
              <a:srgbClr val="495C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27604" y="1988057"/>
              <a:ext cx="2784475" cy="490855"/>
            </a:xfrm>
            <a:custGeom>
              <a:avLst/>
              <a:gdLst/>
              <a:ahLst/>
              <a:cxnLst/>
              <a:rect l="l" t="t" r="r" b="b"/>
              <a:pathLst>
                <a:path w="2784475" h="490855">
                  <a:moveTo>
                    <a:pt x="2784348" y="490728"/>
                  </a:moveTo>
                  <a:lnTo>
                    <a:pt x="2784348" y="0"/>
                  </a:lnTo>
                  <a:lnTo>
                    <a:pt x="0" y="0"/>
                  </a:lnTo>
                  <a:lnTo>
                    <a:pt x="0" y="490728"/>
                  </a:lnTo>
                  <a:lnTo>
                    <a:pt x="6096" y="490728"/>
                  </a:lnTo>
                  <a:lnTo>
                    <a:pt x="6096" y="12192"/>
                  </a:lnTo>
                  <a:lnTo>
                    <a:pt x="12953" y="6096"/>
                  </a:lnTo>
                  <a:lnTo>
                    <a:pt x="12953" y="12192"/>
                  </a:lnTo>
                  <a:lnTo>
                    <a:pt x="2772156" y="12192"/>
                  </a:lnTo>
                  <a:lnTo>
                    <a:pt x="2772156" y="6096"/>
                  </a:lnTo>
                  <a:lnTo>
                    <a:pt x="2778252" y="12192"/>
                  </a:lnTo>
                  <a:lnTo>
                    <a:pt x="2778252" y="490728"/>
                  </a:lnTo>
                  <a:lnTo>
                    <a:pt x="2784348" y="490728"/>
                  </a:lnTo>
                  <a:close/>
                </a:path>
                <a:path w="2784475" h="490855">
                  <a:moveTo>
                    <a:pt x="12953" y="12192"/>
                  </a:moveTo>
                  <a:lnTo>
                    <a:pt x="12953" y="6096"/>
                  </a:lnTo>
                  <a:lnTo>
                    <a:pt x="6096" y="12192"/>
                  </a:lnTo>
                  <a:lnTo>
                    <a:pt x="12953" y="12192"/>
                  </a:lnTo>
                  <a:close/>
                </a:path>
                <a:path w="2784475" h="490855">
                  <a:moveTo>
                    <a:pt x="12953" y="477774"/>
                  </a:moveTo>
                  <a:lnTo>
                    <a:pt x="12953" y="12192"/>
                  </a:lnTo>
                  <a:lnTo>
                    <a:pt x="6096" y="12192"/>
                  </a:lnTo>
                  <a:lnTo>
                    <a:pt x="6096" y="477774"/>
                  </a:lnTo>
                  <a:lnTo>
                    <a:pt x="12953" y="477774"/>
                  </a:lnTo>
                  <a:close/>
                </a:path>
                <a:path w="2784475" h="490855">
                  <a:moveTo>
                    <a:pt x="2778252" y="477774"/>
                  </a:moveTo>
                  <a:lnTo>
                    <a:pt x="6096" y="477774"/>
                  </a:lnTo>
                  <a:lnTo>
                    <a:pt x="12953" y="483869"/>
                  </a:lnTo>
                  <a:lnTo>
                    <a:pt x="12953" y="490728"/>
                  </a:lnTo>
                  <a:lnTo>
                    <a:pt x="2772156" y="490728"/>
                  </a:lnTo>
                  <a:lnTo>
                    <a:pt x="2772156" y="483869"/>
                  </a:lnTo>
                  <a:lnTo>
                    <a:pt x="2778252" y="477774"/>
                  </a:lnTo>
                  <a:close/>
                </a:path>
                <a:path w="2784475" h="490855">
                  <a:moveTo>
                    <a:pt x="12953" y="490728"/>
                  </a:moveTo>
                  <a:lnTo>
                    <a:pt x="12953" y="483869"/>
                  </a:lnTo>
                  <a:lnTo>
                    <a:pt x="6096" y="477774"/>
                  </a:lnTo>
                  <a:lnTo>
                    <a:pt x="6096" y="490728"/>
                  </a:lnTo>
                  <a:lnTo>
                    <a:pt x="12953" y="490728"/>
                  </a:lnTo>
                  <a:close/>
                </a:path>
                <a:path w="2784475" h="490855">
                  <a:moveTo>
                    <a:pt x="2778252" y="12192"/>
                  </a:moveTo>
                  <a:lnTo>
                    <a:pt x="2772156" y="6096"/>
                  </a:lnTo>
                  <a:lnTo>
                    <a:pt x="2772156" y="12192"/>
                  </a:lnTo>
                  <a:lnTo>
                    <a:pt x="2778252" y="12192"/>
                  </a:lnTo>
                  <a:close/>
                </a:path>
                <a:path w="2784475" h="490855">
                  <a:moveTo>
                    <a:pt x="2778252" y="477774"/>
                  </a:moveTo>
                  <a:lnTo>
                    <a:pt x="2778252" y="12192"/>
                  </a:lnTo>
                  <a:lnTo>
                    <a:pt x="2772156" y="12192"/>
                  </a:lnTo>
                  <a:lnTo>
                    <a:pt x="2772156" y="477774"/>
                  </a:lnTo>
                  <a:lnTo>
                    <a:pt x="2778252" y="477774"/>
                  </a:lnTo>
                  <a:close/>
                </a:path>
                <a:path w="2784475" h="490855">
                  <a:moveTo>
                    <a:pt x="2778252" y="490728"/>
                  </a:moveTo>
                  <a:lnTo>
                    <a:pt x="2778252" y="477774"/>
                  </a:lnTo>
                  <a:lnTo>
                    <a:pt x="2772156" y="483869"/>
                  </a:lnTo>
                  <a:lnTo>
                    <a:pt x="2772156" y="490728"/>
                  </a:lnTo>
                  <a:lnTo>
                    <a:pt x="2778252" y="4907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33700" y="1994154"/>
            <a:ext cx="2772410" cy="4781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RISK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TREATMENT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OPTIONS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72605" y="4729734"/>
            <a:ext cx="1914525" cy="679450"/>
            <a:chOff x="6372605" y="4729734"/>
            <a:chExt cx="1914525" cy="679450"/>
          </a:xfrm>
        </p:grpSpPr>
        <p:sp>
          <p:nvSpPr>
            <p:cNvPr id="19" name="object 19"/>
            <p:cNvSpPr/>
            <p:nvPr/>
          </p:nvSpPr>
          <p:spPr>
            <a:xfrm>
              <a:off x="6378701" y="4735830"/>
              <a:ext cx="1902460" cy="666750"/>
            </a:xfrm>
            <a:custGeom>
              <a:avLst/>
              <a:gdLst/>
              <a:ahLst/>
              <a:cxnLst/>
              <a:rect l="l" t="t" r="r" b="b"/>
              <a:pathLst>
                <a:path w="1902459" h="666750">
                  <a:moveTo>
                    <a:pt x="1901952" y="666750"/>
                  </a:moveTo>
                  <a:lnTo>
                    <a:pt x="1901952" y="0"/>
                  </a:lnTo>
                  <a:lnTo>
                    <a:pt x="0" y="0"/>
                  </a:lnTo>
                  <a:lnTo>
                    <a:pt x="0" y="666750"/>
                  </a:lnTo>
                  <a:lnTo>
                    <a:pt x="1901952" y="666750"/>
                  </a:lnTo>
                  <a:close/>
                </a:path>
              </a:pathLst>
            </a:custGeom>
            <a:solidFill>
              <a:srgbClr val="495C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72605" y="4729734"/>
              <a:ext cx="1914525" cy="679450"/>
            </a:xfrm>
            <a:custGeom>
              <a:avLst/>
              <a:gdLst/>
              <a:ahLst/>
              <a:cxnLst/>
              <a:rect l="l" t="t" r="r" b="b"/>
              <a:pathLst>
                <a:path w="1914525" h="679450">
                  <a:moveTo>
                    <a:pt x="1914144" y="678941"/>
                  </a:moveTo>
                  <a:lnTo>
                    <a:pt x="1914144" y="0"/>
                  </a:lnTo>
                  <a:lnTo>
                    <a:pt x="0" y="0"/>
                  </a:lnTo>
                  <a:lnTo>
                    <a:pt x="0" y="678941"/>
                  </a:lnTo>
                  <a:lnTo>
                    <a:pt x="6096" y="678941"/>
                  </a:lnTo>
                  <a:lnTo>
                    <a:pt x="6096" y="12191"/>
                  </a:lnTo>
                  <a:lnTo>
                    <a:pt x="12953" y="6095"/>
                  </a:lnTo>
                  <a:lnTo>
                    <a:pt x="12953" y="12191"/>
                  </a:lnTo>
                  <a:lnTo>
                    <a:pt x="1901952" y="12191"/>
                  </a:lnTo>
                  <a:lnTo>
                    <a:pt x="1901952" y="6095"/>
                  </a:lnTo>
                  <a:lnTo>
                    <a:pt x="1908048" y="12191"/>
                  </a:lnTo>
                  <a:lnTo>
                    <a:pt x="1908048" y="678941"/>
                  </a:lnTo>
                  <a:lnTo>
                    <a:pt x="1914144" y="678941"/>
                  </a:lnTo>
                  <a:close/>
                </a:path>
                <a:path w="1914525" h="679450">
                  <a:moveTo>
                    <a:pt x="12953" y="12191"/>
                  </a:moveTo>
                  <a:lnTo>
                    <a:pt x="12953" y="6095"/>
                  </a:lnTo>
                  <a:lnTo>
                    <a:pt x="6096" y="12191"/>
                  </a:lnTo>
                  <a:lnTo>
                    <a:pt x="12953" y="12191"/>
                  </a:lnTo>
                  <a:close/>
                </a:path>
                <a:path w="1914525" h="679450">
                  <a:moveTo>
                    <a:pt x="12953" y="666750"/>
                  </a:moveTo>
                  <a:lnTo>
                    <a:pt x="12953" y="12191"/>
                  </a:lnTo>
                  <a:lnTo>
                    <a:pt x="6096" y="12191"/>
                  </a:lnTo>
                  <a:lnTo>
                    <a:pt x="6096" y="666750"/>
                  </a:lnTo>
                  <a:lnTo>
                    <a:pt x="12953" y="666750"/>
                  </a:lnTo>
                  <a:close/>
                </a:path>
                <a:path w="1914525" h="679450">
                  <a:moveTo>
                    <a:pt x="1908048" y="666750"/>
                  </a:moveTo>
                  <a:lnTo>
                    <a:pt x="6096" y="666750"/>
                  </a:lnTo>
                  <a:lnTo>
                    <a:pt x="12953" y="672845"/>
                  </a:lnTo>
                  <a:lnTo>
                    <a:pt x="12953" y="678941"/>
                  </a:lnTo>
                  <a:lnTo>
                    <a:pt x="1901952" y="678941"/>
                  </a:lnTo>
                  <a:lnTo>
                    <a:pt x="1901952" y="672845"/>
                  </a:lnTo>
                  <a:lnTo>
                    <a:pt x="1908048" y="666750"/>
                  </a:lnTo>
                  <a:close/>
                </a:path>
                <a:path w="1914525" h="679450">
                  <a:moveTo>
                    <a:pt x="12953" y="678941"/>
                  </a:moveTo>
                  <a:lnTo>
                    <a:pt x="12953" y="672845"/>
                  </a:lnTo>
                  <a:lnTo>
                    <a:pt x="6096" y="666750"/>
                  </a:lnTo>
                  <a:lnTo>
                    <a:pt x="6096" y="678941"/>
                  </a:lnTo>
                  <a:lnTo>
                    <a:pt x="12953" y="678941"/>
                  </a:lnTo>
                  <a:close/>
                </a:path>
                <a:path w="1914525" h="679450">
                  <a:moveTo>
                    <a:pt x="1908048" y="12191"/>
                  </a:moveTo>
                  <a:lnTo>
                    <a:pt x="1901952" y="6095"/>
                  </a:lnTo>
                  <a:lnTo>
                    <a:pt x="1901952" y="12191"/>
                  </a:lnTo>
                  <a:lnTo>
                    <a:pt x="1908048" y="12191"/>
                  </a:lnTo>
                  <a:close/>
                </a:path>
                <a:path w="1914525" h="679450">
                  <a:moveTo>
                    <a:pt x="1908048" y="666750"/>
                  </a:moveTo>
                  <a:lnTo>
                    <a:pt x="1908048" y="12191"/>
                  </a:lnTo>
                  <a:lnTo>
                    <a:pt x="1901952" y="12191"/>
                  </a:lnTo>
                  <a:lnTo>
                    <a:pt x="1901952" y="666750"/>
                  </a:lnTo>
                  <a:lnTo>
                    <a:pt x="1908048" y="666750"/>
                  </a:lnTo>
                  <a:close/>
                </a:path>
                <a:path w="1914525" h="679450">
                  <a:moveTo>
                    <a:pt x="1908048" y="678941"/>
                  </a:moveTo>
                  <a:lnTo>
                    <a:pt x="1908048" y="666750"/>
                  </a:lnTo>
                  <a:lnTo>
                    <a:pt x="1901952" y="672845"/>
                  </a:lnTo>
                  <a:lnTo>
                    <a:pt x="1901952" y="678941"/>
                  </a:lnTo>
                  <a:lnTo>
                    <a:pt x="1908048" y="678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78702" y="4735829"/>
            <a:ext cx="1902460" cy="66675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255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ACCEPTANCE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337559" y="3845052"/>
            <a:ext cx="1841500" cy="637540"/>
            <a:chOff x="3337559" y="3845052"/>
            <a:chExt cx="1841500" cy="637540"/>
          </a:xfrm>
        </p:grpSpPr>
        <p:sp>
          <p:nvSpPr>
            <p:cNvPr id="23" name="object 23"/>
            <p:cNvSpPr/>
            <p:nvPr/>
          </p:nvSpPr>
          <p:spPr>
            <a:xfrm>
              <a:off x="3343655" y="3851910"/>
              <a:ext cx="1828800" cy="623570"/>
            </a:xfrm>
            <a:custGeom>
              <a:avLst/>
              <a:gdLst/>
              <a:ahLst/>
              <a:cxnLst/>
              <a:rect l="l" t="t" r="r" b="b"/>
              <a:pathLst>
                <a:path w="1828800" h="623570">
                  <a:moveTo>
                    <a:pt x="1828800" y="311658"/>
                  </a:moveTo>
                  <a:lnTo>
                    <a:pt x="1818889" y="265583"/>
                  </a:lnTo>
                  <a:lnTo>
                    <a:pt x="1790101" y="221614"/>
                  </a:lnTo>
                  <a:lnTo>
                    <a:pt x="1743845" y="180232"/>
                  </a:lnTo>
                  <a:lnTo>
                    <a:pt x="1681534" y="141918"/>
                  </a:lnTo>
                  <a:lnTo>
                    <a:pt x="1644799" y="124061"/>
                  </a:lnTo>
                  <a:lnTo>
                    <a:pt x="1604579" y="107151"/>
                  </a:lnTo>
                  <a:lnTo>
                    <a:pt x="1561052" y="91249"/>
                  </a:lnTo>
                  <a:lnTo>
                    <a:pt x="1514393" y="76414"/>
                  </a:lnTo>
                  <a:lnTo>
                    <a:pt x="1464779" y="62707"/>
                  </a:lnTo>
                  <a:lnTo>
                    <a:pt x="1412387" y="50187"/>
                  </a:lnTo>
                  <a:lnTo>
                    <a:pt x="1357393" y="38915"/>
                  </a:lnTo>
                  <a:lnTo>
                    <a:pt x="1299973" y="28951"/>
                  </a:lnTo>
                  <a:lnTo>
                    <a:pt x="1240304" y="20356"/>
                  </a:lnTo>
                  <a:lnTo>
                    <a:pt x="1178562" y="13188"/>
                  </a:lnTo>
                  <a:lnTo>
                    <a:pt x="1114925" y="7508"/>
                  </a:lnTo>
                  <a:lnTo>
                    <a:pt x="1049567" y="3377"/>
                  </a:lnTo>
                  <a:lnTo>
                    <a:pt x="982667" y="854"/>
                  </a:lnTo>
                  <a:lnTo>
                    <a:pt x="914400" y="0"/>
                  </a:lnTo>
                  <a:lnTo>
                    <a:pt x="846132" y="854"/>
                  </a:lnTo>
                  <a:lnTo>
                    <a:pt x="779232" y="3377"/>
                  </a:lnTo>
                  <a:lnTo>
                    <a:pt x="713874" y="7508"/>
                  </a:lnTo>
                  <a:lnTo>
                    <a:pt x="650237" y="13188"/>
                  </a:lnTo>
                  <a:lnTo>
                    <a:pt x="588495" y="20356"/>
                  </a:lnTo>
                  <a:lnTo>
                    <a:pt x="528826" y="28951"/>
                  </a:lnTo>
                  <a:lnTo>
                    <a:pt x="471406" y="38915"/>
                  </a:lnTo>
                  <a:lnTo>
                    <a:pt x="416412" y="50187"/>
                  </a:lnTo>
                  <a:lnTo>
                    <a:pt x="364020" y="62707"/>
                  </a:lnTo>
                  <a:lnTo>
                    <a:pt x="314406" y="76414"/>
                  </a:lnTo>
                  <a:lnTo>
                    <a:pt x="267747" y="91249"/>
                  </a:lnTo>
                  <a:lnTo>
                    <a:pt x="224220" y="107151"/>
                  </a:lnTo>
                  <a:lnTo>
                    <a:pt x="184000" y="124061"/>
                  </a:lnTo>
                  <a:lnTo>
                    <a:pt x="147265" y="141918"/>
                  </a:lnTo>
                  <a:lnTo>
                    <a:pt x="84954" y="180232"/>
                  </a:lnTo>
                  <a:lnTo>
                    <a:pt x="38698" y="221614"/>
                  </a:lnTo>
                  <a:lnTo>
                    <a:pt x="9910" y="265583"/>
                  </a:lnTo>
                  <a:lnTo>
                    <a:pt x="0" y="311658"/>
                  </a:lnTo>
                  <a:lnTo>
                    <a:pt x="2506" y="334928"/>
                  </a:lnTo>
                  <a:lnTo>
                    <a:pt x="22032" y="380010"/>
                  </a:lnTo>
                  <a:lnTo>
                    <a:pt x="59731" y="422745"/>
                  </a:lnTo>
                  <a:lnTo>
                    <a:pt x="114191" y="462654"/>
                  </a:lnTo>
                  <a:lnTo>
                    <a:pt x="184000" y="499254"/>
                  </a:lnTo>
                  <a:lnTo>
                    <a:pt x="224220" y="516164"/>
                  </a:lnTo>
                  <a:lnTo>
                    <a:pt x="267747" y="532066"/>
                  </a:lnTo>
                  <a:lnTo>
                    <a:pt x="314406" y="546901"/>
                  </a:lnTo>
                  <a:lnTo>
                    <a:pt x="364020" y="560608"/>
                  </a:lnTo>
                  <a:lnTo>
                    <a:pt x="416412" y="573128"/>
                  </a:lnTo>
                  <a:lnTo>
                    <a:pt x="471406" y="584400"/>
                  </a:lnTo>
                  <a:lnTo>
                    <a:pt x="528826" y="594364"/>
                  </a:lnTo>
                  <a:lnTo>
                    <a:pt x="588495" y="602959"/>
                  </a:lnTo>
                  <a:lnTo>
                    <a:pt x="650237" y="610127"/>
                  </a:lnTo>
                  <a:lnTo>
                    <a:pt x="713874" y="615807"/>
                  </a:lnTo>
                  <a:lnTo>
                    <a:pt x="779232" y="619938"/>
                  </a:lnTo>
                  <a:lnTo>
                    <a:pt x="846132" y="622461"/>
                  </a:lnTo>
                  <a:lnTo>
                    <a:pt x="914400" y="623316"/>
                  </a:lnTo>
                  <a:lnTo>
                    <a:pt x="982667" y="622461"/>
                  </a:lnTo>
                  <a:lnTo>
                    <a:pt x="1049567" y="619938"/>
                  </a:lnTo>
                  <a:lnTo>
                    <a:pt x="1114925" y="615807"/>
                  </a:lnTo>
                  <a:lnTo>
                    <a:pt x="1178562" y="610127"/>
                  </a:lnTo>
                  <a:lnTo>
                    <a:pt x="1240304" y="602959"/>
                  </a:lnTo>
                  <a:lnTo>
                    <a:pt x="1299973" y="594364"/>
                  </a:lnTo>
                  <a:lnTo>
                    <a:pt x="1357393" y="584400"/>
                  </a:lnTo>
                  <a:lnTo>
                    <a:pt x="1412387" y="573128"/>
                  </a:lnTo>
                  <a:lnTo>
                    <a:pt x="1464779" y="560608"/>
                  </a:lnTo>
                  <a:lnTo>
                    <a:pt x="1514393" y="546901"/>
                  </a:lnTo>
                  <a:lnTo>
                    <a:pt x="1561052" y="532066"/>
                  </a:lnTo>
                  <a:lnTo>
                    <a:pt x="1604579" y="516164"/>
                  </a:lnTo>
                  <a:lnTo>
                    <a:pt x="1644799" y="499254"/>
                  </a:lnTo>
                  <a:lnTo>
                    <a:pt x="1681534" y="481397"/>
                  </a:lnTo>
                  <a:lnTo>
                    <a:pt x="1743845" y="443083"/>
                  </a:lnTo>
                  <a:lnTo>
                    <a:pt x="1790101" y="401701"/>
                  </a:lnTo>
                  <a:lnTo>
                    <a:pt x="1818889" y="357732"/>
                  </a:lnTo>
                  <a:lnTo>
                    <a:pt x="1828800" y="311658"/>
                  </a:lnTo>
                  <a:close/>
                </a:path>
              </a:pathLst>
            </a:custGeom>
            <a:solidFill>
              <a:srgbClr val="571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37559" y="3845052"/>
              <a:ext cx="1841500" cy="637540"/>
            </a:xfrm>
            <a:custGeom>
              <a:avLst/>
              <a:gdLst/>
              <a:ahLst/>
              <a:cxnLst/>
              <a:rect l="l" t="t" r="r" b="b"/>
              <a:pathLst>
                <a:path w="1841500" h="637539">
                  <a:moveTo>
                    <a:pt x="762" y="335279"/>
                  </a:moveTo>
                  <a:lnTo>
                    <a:pt x="761" y="301751"/>
                  </a:lnTo>
                  <a:lnTo>
                    <a:pt x="0" y="317753"/>
                  </a:lnTo>
                  <a:lnTo>
                    <a:pt x="0" y="319277"/>
                  </a:lnTo>
                  <a:lnTo>
                    <a:pt x="762" y="335279"/>
                  </a:lnTo>
                  <a:close/>
                </a:path>
                <a:path w="1841500" h="637539">
                  <a:moveTo>
                    <a:pt x="1840230" y="336041"/>
                  </a:moveTo>
                  <a:lnTo>
                    <a:pt x="1840230" y="300989"/>
                  </a:lnTo>
                  <a:lnTo>
                    <a:pt x="1836420" y="284225"/>
                  </a:lnTo>
                  <a:lnTo>
                    <a:pt x="1811078" y="237592"/>
                  </a:lnTo>
                  <a:lnTo>
                    <a:pt x="1754950" y="183020"/>
                  </a:lnTo>
                  <a:lnTo>
                    <a:pt x="1719256" y="158933"/>
                  </a:lnTo>
                  <a:lnTo>
                    <a:pt x="1679266" y="136882"/>
                  </a:lnTo>
                  <a:lnTo>
                    <a:pt x="1635575" y="116794"/>
                  </a:lnTo>
                  <a:lnTo>
                    <a:pt x="1588776" y="98595"/>
                  </a:lnTo>
                  <a:lnTo>
                    <a:pt x="1539463" y="82213"/>
                  </a:lnTo>
                  <a:lnTo>
                    <a:pt x="1488229" y="67574"/>
                  </a:lnTo>
                  <a:lnTo>
                    <a:pt x="1435669" y="54606"/>
                  </a:lnTo>
                  <a:lnTo>
                    <a:pt x="1382377" y="43236"/>
                  </a:lnTo>
                  <a:lnTo>
                    <a:pt x="1328945" y="33391"/>
                  </a:lnTo>
                  <a:lnTo>
                    <a:pt x="1275968" y="24997"/>
                  </a:lnTo>
                  <a:lnTo>
                    <a:pt x="1224040" y="17983"/>
                  </a:lnTo>
                  <a:lnTo>
                    <a:pt x="1173754" y="12274"/>
                  </a:lnTo>
                  <a:lnTo>
                    <a:pt x="1125704" y="7798"/>
                  </a:lnTo>
                  <a:lnTo>
                    <a:pt x="1080484" y="4481"/>
                  </a:lnTo>
                  <a:lnTo>
                    <a:pt x="1038687" y="2252"/>
                  </a:lnTo>
                  <a:lnTo>
                    <a:pt x="967740" y="761"/>
                  </a:lnTo>
                  <a:lnTo>
                    <a:pt x="920496" y="0"/>
                  </a:lnTo>
                  <a:lnTo>
                    <a:pt x="873252" y="761"/>
                  </a:lnTo>
                  <a:lnTo>
                    <a:pt x="851295" y="904"/>
                  </a:lnTo>
                  <a:lnTo>
                    <a:pt x="838649" y="1028"/>
                  </a:lnTo>
                  <a:lnTo>
                    <a:pt x="760962" y="4361"/>
                  </a:lnTo>
                  <a:lnTo>
                    <a:pt x="715651" y="7683"/>
                  </a:lnTo>
                  <a:lnTo>
                    <a:pt x="667619" y="12166"/>
                  </a:lnTo>
                  <a:lnTo>
                    <a:pt x="617218" y="17903"/>
                  </a:lnTo>
                  <a:lnTo>
                    <a:pt x="565138" y="24959"/>
                  </a:lnTo>
                  <a:lnTo>
                    <a:pt x="511984" y="33403"/>
                  </a:lnTo>
                  <a:lnTo>
                    <a:pt x="458361" y="43308"/>
                  </a:lnTo>
                  <a:lnTo>
                    <a:pt x="404874" y="54744"/>
                  </a:lnTo>
                  <a:lnTo>
                    <a:pt x="352129" y="67783"/>
                  </a:lnTo>
                  <a:lnTo>
                    <a:pt x="300731" y="82496"/>
                  </a:lnTo>
                  <a:lnTo>
                    <a:pt x="251285" y="98954"/>
                  </a:lnTo>
                  <a:lnTo>
                    <a:pt x="204397" y="117227"/>
                  </a:lnTo>
                  <a:lnTo>
                    <a:pt x="160671" y="137388"/>
                  </a:lnTo>
                  <a:lnTo>
                    <a:pt x="120714" y="159506"/>
                  </a:lnTo>
                  <a:lnTo>
                    <a:pt x="85129" y="183654"/>
                  </a:lnTo>
                  <a:lnTo>
                    <a:pt x="54523" y="209903"/>
                  </a:lnTo>
                  <a:lnTo>
                    <a:pt x="10667" y="268985"/>
                  </a:lnTo>
                  <a:lnTo>
                    <a:pt x="761" y="300989"/>
                  </a:lnTo>
                  <a:lnTo>
                    <a:pt x="762" y="336041"/>
                  </a:lnTo>
                  <a:lnTo>
                    <a:pt x="4572" y="352805"/>
                  </a:lnTo>
                  <a:lnTo>
                    <a:pt x="12192" y="368227"/>
                  </a:lnTo>
                  <a:lnTo>
                    <a:pt x="12192" y="317753"/>
                  </a:lnTo>
                  <a:lnTo>
                    <a:pt x="12264" y="318515"/>
                  </a:lnTo>
                  <a:lnTo>
                    <a:pt x="13716" y="303275"/>
                  </a:lnTo>
                  <a:lnTo>
                    <a:pt x="13716" y="304037"/>
                  </a:lnTo>
                  <a:lnTo>
                    <a:pt x="16763" y="288035"/>
                  </a:lnTo>
                  <a:lnTo>
                    <a:pt x="42584" y="242472"/>
                  </a:lnTo>
                  <a:lnTo>
                    <a:pt x="69079" y="213748"/>
                  </a:lnTo>
                  <a:lnTo>
                    <a:pt x="101641" y="187309"/>
                  </a:lnTo>
                  <a:lnTo>
                    <a:pt x="139565" y="163080"/>
                  </a:lnTo>
                  <a:lnTo>
                    <a:pt x="182149" y="140987"/>
                  </a:lnTo>
                  <a:lnTo>
                    <a:pt x="228687" y="120953"/>
                  </a:lnTo>
                  <a:lnTo>
                    <a:pt x="278476" y="102904"/>
                  </a:lnTo>
                  <a:lnTo>
                    <a:pt x="330812" y="86764"/>
                  </a:lnTo>
                  <a:lnTo>
                    <a:pt x="385176" y="72416"/>
                  </a:lnTo>
                  <a:lnTo>
                    <a:pt x="440308" y="59911"/>
                  </a:lnTo>
                  <a:lnTo>
                    <a:pt x="496060" y="49048"/>
                  </a:lnTo>
                  <a:lnTo>
                    <a:pt x="551543" y="39792"/>
                  </a:lnTo>
                  <a:lnTo>
                    <a:pt x="606053" y="32070"/>
                  </a:lnTo>
                  <a:lnTo>
                    <a:pt x="658886" y="25806"/>
                  </a:lnTo>
                  <a:lnTo>
                    <a:pt x="709337" y="20924"/>
                  </a:lnTo>
                  <a:lnTo>
                    <a:pt x="756704" y="17349"/>
                  </a:lnTo>
                  <a:lnTo>
                    <a:pt x="800281" y="15006"/>
                  </a:lnTo>
                  <a:lnTo>
                    <a:pt x="838649" y="13842"/>
                  </a:lnTo>
                  <a:lnTo>
                    <a:pt x="873252" y="13715"/>
                  </a:lnTo>
                  <a:lnTo>
                    <a:pt x="920496" y="12953"/>
                  </a:lnTo>
                  <a:lnTo>
                    <a:pt x="967740" y="13715"/>
                  </a:lnTo>
                  <a:lnTo>
                    <a:pt x="1002210" y="13820"/>
                  </a:lnTo>
                  <a:lnTo>
                    <a:pt x="1038687" y="14917"/>
                  </a:lnTo>
                  <a:lnTo>
                    <a:pt x="1084525" y="17325"/>
                  </a:lnTo>
                  <a:lnTo>
                    <a:pt x="1131947" y="20904"/>
                  </a:lnTo>
                  <a:lnTo>
                    <a:pt x="1182444" y="25798"/>
                  </a:lnTo>
                  <a:lnTo>
                    <a:pt x="1235760" y="32143"/>
                  </a:lnTo>
                  <a:lnTo>
                    <a:pt x="1289965" y="39844"/>
                  </a:lnTo>
                  <a:lnTo>
                    <a:pt x="1345362" y="49111"/>
                  </a:lnTo>
                  <a:lnTo>
                    <a:pt x="1401135" y="60010"/>
                  </a:lnTo>
                  <a:lnTo>
                    <a:pt x="1456471" y="72599"/>
                  </a:lnTo>
                  <a:lnTo>
                    <a:pt x="1510668" y="86952"/>
                  </a:lnTo>
                  <a:lnTo>
                    <a:pt x="1563021" y="103145"/>
                  </a:lnTo>
                  <a:lnTo>
                    <a:pt x="1612830" y="121253"/>
                  </a:lnTo>
                  <a:lnTo>
                    <a:pt x="1659391" y="141350"/>
                  </a:lnTo>
                  <a:lnTo>
                    <a:pt x="1702002" y="163513"/>
                  </a:lnTo>
                  <a:lnTo>
                    <a:pt x="1739960" y="187817"/>
                  </a:lnTo>
                  <a:lnTo>
                    <a:pt x="1772563" y="214335"/>
                  </a:lnTo>
                  <a:lnTo>
                    <a:pt x="1799109" y="243144"/>
                  </a:lnTo>
                  <a:lnTo>
                    <a:pt x="1824227" y="288797"/>
                  </a:lnTo>
                  <a:lnTo>
                    <a:pt x="1827276" y="304037"/>
                  </a:lnTo>
                  <a:lnTo>
                    <a:pt x="1827276" y="303275"/>
                  </a:lnTo>
                  <a:lnTo>
                    <a:pt x="1828727" y="318515"/>
                  </a:lnTo>
                  <a:lnTo>
                    <a:pt x="1828800" y="317753"/>
                  </a:lnTo>
                  <a:lnTo>
                    <a:pt x="1828800" y="368920"/>
                  </a:lnTo>
                  <a:lnTo>
                    <a:pt x="1840230" y="336041"/>
                  </a:lnTo>
                  <a:close/>
                </a:path>
                <a:path w="1841500" h="637539">
                  <a:moveTo>
                    <a:pt x="12264" y="318515"/>
                  </a:moveTo>
                  <a:lnTo>
                    <a:pt x="12192" y="317753"/>
                  </a:lnTo>
                  <a:lnTo>
                    <a:pt x="12192" y="319277"/>
                  </a:lnTo>
                  <a:lnTo>
                    <a:pt x="12264" y="318515"/>
                  </a:lnTo>
                  <a:close/>
                </a:path>
                <a:path w="1841500" h="637539">
                  <a:moveTo>
                    <a:pt x="1828800" y="368920"/>
                  </a:moveTo>
                  <a:lnTo>
                    <a:pt x="1828800" y="319277"/>
                  </a:lnTo>
                  <a:lnTo>
                    <a:pt x="1828727" y="318515"/>
                  </a:lnTo>
                  <a:lnTo>
                    <a:pt x="1827276" y="333755"/>
                  </a:lnTo>
                  <a:lnTo>
                    <a:pt x="1827276" y="332993"/>
                  </a:lnTo>
                  <a:lnTo>
                    <a:pt x="1797650" y="395514"/>
                  </a:lnTo>
                  <a:lnTo>
                    <a:pt x="1770631" y="424343"/>
                  </a:lnTo>
                  <a:lnTo>
                    <a:pt x="1737752" y="450811"/>
                  </a:lnTo>
                  <a:lnTo>
                    <a:pt x="1699691" y="475005"/>
                  </a:lnTo>
                  <a:lnTo>
                    <a:pt x="1657125" y="497010"/>
                  </a:lnTo>
                  <a:lnTo>
                    <a:pt x="1610733" y="516915"/>
                  </a:lnTo>
                  <a:lnTo>
                    <a:pt x="1561191" y="534806"/>
                  </a:lnTo>
                  <a:lnTo>
                    <a:pt x="1509178" y="550771"/>
                  </a:lnTo>
                  <a:lnTo>
                    <a:pt x="1455371" y="564895"/>
                  </a:lnTo>
                  <a:lnTo>
                    <a:pt x="1400448" y="577267"/>
                  </a:lnTo>
                  <a:lnTo>
                    <a:pt x="1345087" y="587972"/>
                  </a:lnTo>
                  <a:lnTo>
                    <a:pt x="1289854" y="597115"/>
                  </a:lnTo>
                  <a:lnTo>
                    <a:pt x="1235314" y="604786"/>
                  </a:lnTo>
                  <a:lnTo>
                    <a:pt x="1183149" y="610963"/>
                  </a:lnTo>
                  <a:lnTo>
                    <a:pt x="1132812" y="615874"/>
                  </a:lnTo>
                  <a:lnTo>
                    <a:pt x="1085424" y="619555"/>
                  </a:lnTo>
                  <a:lnTo>
                    <a:pt x="1041665" y="622091"/>
                  </a:lnTo>
                  <a:lnTo>
                    <a:pt x="1002210" y="623569"/>
                  </a:lnTo>
                  <a:lnTo>
                    <a:pt x="967740" y="624077"/>
                  </a:lnTo>
                  <a:lnTo>
                    <a:pt x="873252" y="624077"/>
                  </a:lnTo>
                  <a:lnTo>
                    <a:pt x="799091" y="622100"/>
                  </a:lnTo>
                  <a:lnTo>
                    <a:pt x="755252" y="619563"/>
                  </a:lnTo>
                  <a:lnTo>
                    <a:pt x="707806" y="615878"/>
                  </a:lnTo>
                  <a:lnTo>
                    <a:pt x="657428" y="610957"/>
                  </a:lnTo>
                  <a:lnTo>
                    <a:pt x="604794" y="604714"/>
                  </a:lnTo>
                  <a:lnTo>
                    <a:pt x="550576" y="597061"/>
                  </a:lnTo>
                  <a:lnTo>
                    <a:pt x="495451" y="587910"/>
                  </a:lnTo>
                  <a:lnTo>
                    <a:pt x="440093" y="577174"/>
                  </a:lnTo>
                  <a:lnTo>
                    <a:pt x="384991" y="564718"/>
                  </a:lnTo>
                  <a:lnTo>
                    <a:pt x="331374" y="550601"/>
                  </a:lnTo>
                  <a:lnTo>
                    <a:pt x="279364" y="534588"/>
                  </a:lnTo>
                  <a:lnTo>
                    <a:pt x="229819" y="516642"/>
                  </a:lnTo>
                  <a:lnTo>
                    <a:pt x="183413" y="496675"/>
                  </a:lnTo>
                  <a:lnTo>
                    <a:pt x="140823" y="474600"/>
                  </a:lnTo>
                  <a:lnTo>
                    <a:pt x="102721" y="450330"/>
                  </a:lnTo>
                  <a:lnTo>
                    <a:pt x="69783" y="423776"/>
                  </a:lnTo>
                  <a:lnTo>
                    <a:pt x="42684" y="394854"/>
                  </a:lnTo>
                  <a:lnTo>
                    <a:pt x="16764" y="348233"/>
                  </a:lnTo>
                  <a:lnTo>
                    <a:pt x="13716" y="332993"/>
                  </a:lnTo>
                  <a:lnTo>
                    <a:pt x="13716" y="333755"/>
                  </a:lnTo>
                  <a:lnTo>
                    <a:pt x="12264" y="318515"/>
                  </a:lnTo>
                  <a:lnTo>
                    <a:pt x="12192" y="319277"/>
                  </a:lnTo>
                  <a:lnTo>
                    <a:pt x="12192" y="368227"/>
                  </a:lnTo>
                  <a:lnTo>
                    <a:pt x="43280" y="415248"/>
                  </a:lnTo>
                  <a:lnTo>
                    <a:pt x="72028" y="442970"/>
                  </a:lnTo>
                  <a:lnTo>
                    <a:pt x="106214" y="468463"/>
                  </a:lnTo>
                  <a:lnTo>
                    <a:pt x="145221" y="491807"/>
                  </a:lnTo>
                  <a:lnTo>
                    <a:pt x="188430" y="513079"/>
                  </a:lnTo>
                  <a:lnTo>
                    <a:pt x="235223" y="532358"/>
                  </a:lnTo>
                  <a:lnTo>
                    <a:pt x="284982" y="549723"/>
                  </a:lnTo>
                  <a:lnTo>
                    <a:pt x="337089" y="565253"/>
                  </a:lnTo>
                  <a:lnTo>
                    <a:pt x="390926" y="579025"/>
                  </a:lnTo>
                  <a:lnTo>
                    <a:pt x="445874" y="591120"/>
                  </a:lnTo>
                  <a:lnTo>
                    <a:pt x="501315" y="601614"/>
                  </a:lnTo>
                  <a:lnTo>
                    <a:pt x="556632" y="610587"/>
                  </a:lnTo>
                  <a:lnTo>
                    <a:pt x="611205" y="618117"/>
                  </a:lnTo>
                  <a:lnTo>
                    <a:pt x="664418" y="624283"/>
                  </a:lnTo>
                  <a:lnTo>
                    <a:pt x="715736" y="629170"/>
                  </a:lnTo>
                  <a:lnTo>
                    <a:pt x="764287" y="632837"/>
                  </a:lnTo>
                  <a:lnTo>
                    <a:pt x="809708" y="635382"/>
                  </a:lnTo>
                  <a:lnTo>
                    <a:pt x="851295" y="636877"/>
                  </a:lnTo>
                  <a:lnTo>
                    <a:pt x="888430" y="637401"/>
                  </a:lnTo>
                  <a:lnTo>
                    <a:pt x="920496" y="637031"/>
                  </a:lnTo>
                  <a:lnTo>
                    <a:pt x="1014222" y="635507"/>
                  </a:lnTo>
                  <a:lnTo>
                    <a:pt x="1080839" y="632791"/>
                  </a:lnTo>
                  <a:lnTo>
                    <a:pt x="1121482" y="629856"/>
                  </a:lnTo>
                  <a:lnTo>
                    <a:pt x="1166072" y="625761"/>
                  </a:lnTo>
                  <a:lnTo>
                    <a:pt x="1213903" y="620425"/>
                  </a:lnTo>
                  <a:lnTo>
                    <a:pt x="1264270" y="613767"/>
                  </a:lnTo>
                  <a:lnTo>
                    <a:pt x="1316466" y="605704"/>
                  </a:lnTo>
                  <a:lnTo>
                    <a:pt x="1369785" y="596155"/>
                  </a:lnTo>
                  <a:lnTo>
                    <a:pt x="1423522" y="585040"/>
                  </a:lnTo>
                  <a:lnTo>
                    <a:pt x="1476970" y="572276"/>
                  </a:lnTo>
                  <a:lnTo>
                    <a:pt x="1529423" y="557782"/>
                  </a:lnTo>
                  <a:lnTo>
                    <a:pt x="1580175" y="541476"/>
                  </a:lnTo>
                  <a:lnTo>
                    <a:pt x="1628520" y="523278"/>
                  </a:lnTo>
                  <a:lnTo>
                    <a:pt x="1673752" y="503105"/>
                  </a:lnTo>
                  <a:lnTo>
                    <a:pt x="1715164" y="480876"/>
                  </a:lnTo>
                  <a:lnTo>
                    <a:pt x="1752052" y="456509"/>
                  </a:lnTo>
                  <a:lnTo>
                    <a:pt x="1783708" y="429924"/>
                  </a:lnTo>
                  <a:lnTo>
                    <a:pt x="1809428" y="401039"/>
                  </a:lnTo>
                  <a:lnTo>
                    <a:pt x="1828503" y="369772"/>
                  </a:lnTo>
                  <a:lnTo>
                    <a:pt x="1828800" y="368920"/>
                  </a:lnTo>
                  <a:close/>
                </a:path>
                <a:path w="1841500" h="637539">
                  <a:moveTo>
                    <a:pt x="1828800" y="319277"/>
                  </a:moveTo>
                  <a:lnTo>
                    <a:pt x="1828800" y="317753"/>
                  </a:lnTo>
                  <a:lnTo>
                    <a:pt x="1828727" y="318515"/>
                  </a:lnTo>
                  <a:lnTo>
                    <a:pt x="1828800" y="319277"/>
                  </a:lnTo>
                  <a:close/>
                </a:path>
                <a:path w="1841500" h="637539">
                  <a:moveTo>
                    <a:pt x="1840992" y="319277"/>
                  </a:moveTo>
                  <a:lnTo>
                    <a:pt x="1840992" y="317753"/>
                  </a:lnTo>
                  <a:lnTo>
                    <a:pt x="1840230" y="301751"/>
                  </a:lnTo>
                  <a:lnTo>
                    <a:pt x="1840230" y="335279"/>
                  </a:lnTo>
                  <a:lnTo>
                    <a:pt x="1840992" y="3192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64355" y="3963416"/>
            <a:ext cx="786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RESIDUAL  RISKS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41882" y="2857500"/>
            <a:ext cx="1202055" cy="608330"/>
            <a:chOff x="1341882" y="2857500"/>
            <a:chExt cx="1202055" cy="608330"/>
          </a:xfrm>
        </p:grpSpPr>
        <p:sp>
          <p:nvSpPr>
            <p:cNvPr id="27" name="object 27"/>
            <p:cNvSpPr/>
            <p:nvPr/>
          </p:nvSpPr>
          <p:spPr>
            <a:xfrm>
              <a:off x="1347978" y="2864358"/>
              <a:ext cx="1189990" cy="595630"/>
            </a:xfrm>
            <a:custGeom>
              <a:avLst/>
              <a:gdLst/>
              <a:ahLst/>
              <a:cxnLst/>
              <a:rect l="l" t="t" r="r" b="b"/>
              <a:pathLst>
                <a:path w="1189989" h="595629">
                  <a:moveTo>
                    <a:pt x="1189482" y="595122"/>
                  </a:moveTo>
                  <a:lnTo>
                    <a:pt x="1189482" y="0"/>
                  </a:lnTo>
                  <a:lnTo>
                    <a:pt x="0" y="0"/>
                  </a:lnTo>
                  <a:lnTo>
                    <a:pt x="0" y="595122"/>
                  </a:lnTo>
                  <a:lnTo>
                    <a:pt x="1189482" y="595122"/>
                  </a:lnTo>
                  <a:close/>
                </a:path>
              </a:pathLst>
            </a:custGeom>
            <a:solidFill>
              <a:srgbClr val="495C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41882" y="2857500"/>
              <a:ext cx="1202055" cy="608330"/>
            </a:xfrm>
            <a:custGeom>
              <a:avLst/>
              <a:gdLst/>
              <a:ahLst/>
              <a:cxnLst/>
              <a:rect l="l" t="t" r="r" b="b"/>
              <a:pathLst>
                <a:path w="1202055" h="608329">
                  <a:moveTo>
                    <a:pt x="1201674" y="608076"/>
                  </a:moveTo>
                  <a:lnTo>
                    <a:pt x="1201674" y="0"/>
                  </a:lnTo>
                  <a:lnTo>
                    <a:pt x="0" y="0"/>
                  </a:lnTo>
                  <a:lnTo>
                    <a:pt x="0" y="608076"/>
                  </a:lnTo>
                  <a:lnTo>
                    <a:pt x="6095" y="608076"/>
                  </a:lnTo>
                  <a:lnTo>
                    <a:pt x="6095" y="12953"/>
                  </a:lnTo>
                  <a:lnTo>
                    <a:pt x="12954" y="6858"/>
                  </a:lnTo>
                  <a:lnTo>
                    <a:pt x="12954" y="12953"/>
                  </a:lnTo>
                  <a:lnTo>
                    <a:pt x="1188720" y="12953"/>
                  </a:lnTo>
                  <a:lnTo>
                    <a:pt x="1188720" y="6858"/>
                  </a:lnTo>
                  <a:lnTo>
                    <a:pt x="1195578" y="12953"/>
                  </a:lnTo>
                  <a:lnTo>
                    <a:pt x="1195578" y="608076"/>
                  </a:lnTo>
                  <a:lnTo>
                    <a:pt x="1201674" y="608076"/>
                  </a:lnTo>
                  <a:close/>
                </a:path>
                <a:path w="1202055" h="608329">
                  <a:moveTo>
                    <a:pt x="12954" y="12953"/>
                  </a:moveTo>
                  <a:lnTo>
                    <a:pt x="12954" y="6858"/>
                  </a:lnTo>
                  <a:lnTo>
                    <a:pt x="6095" y="12953"/>
                  </a:lnTo>
                  <a:lnTo>
                    <a:pt x="12954" y="12953"/>
                  </a:lnTo>
                  <a:close/>
                </a:path>
                <a:path w="1202055" h="608329">
                  <a:moveTo>
                    <a:pt x="12954" y="595884"/>
                  </a:moveTo>
                  <a:lnTo>
                    <a:pt x="12954" y="12953"/>
                  </a:lnTo>
                  <a:lnTo>
                    <a:pt x="6095" y="12953"/>
                  </a:lnTo>
                  <a:lnTo>
                    <a:pt x="6095" y="595884"/>
                  </a:lnTo>
                  <a:lnTo>
                    <a:pt x="12954" y="595884"/>
                  </a:lnTo>
                  <a:close/>
                </a:path>
                <a:path w="1202055" h="608329">
                  <a:moveTo>
                    <a:pt x="1195578" y="595884"/>
                  </a:moveTo>
                  <a:lnTo>
                    <a:pt x="6095" y="595884"/>
                  </a:lnTo>
                  <a:lnTo>
                    <a:pt x="12954" y="601979"/>
                  </a:lnTo>
                  <a:lnTo>
                    <a:pt x="12954" y="608076"/>
                  </a:lnTo>
                  <a:lnTo>
                    <a:pt x="1188720" y="608076"/>
                  </a:lnTo>
                  <a:lnTo>
                    <a:pt x="1188720" y="601979"/>
                  </a:lnTo>
                  <a:lnTo>
                    <a:pt x="1195578" y="595884"/>
                  </a:lnTo>
                  <a:close/>
                </a:path>
                <a:path w="1202055" h="608329">
                  <a:moveTo>
                    <a:pt x="12954" y="608076"/>
                  </a:moveTo>
                  <a:lnTo>
                    <a:pt x="12954" y="601979"/>
                  </a:lnTo>
                  <a:lnTo>
                    <a:pt x="6095" y="595884"/>
                  </a:lnTo>
                  <a:lnTo>
                    <a:pt x="6095" y="608076"/>
                  </a:lnTo>
                  <a:lnTo>
                    <a:pt x="12954" y="608076"/>
                  </a:lnTo>
                  <a:close/>
                </a:path>
                <a:path w="1202055" h="608329">
                  <a:moveTo>
                    <a:pt x="1195578" y="12953"/>
                  </a:moveTo>
                  <a:lnTo>
                    <a:pt x="1188720" y="6858"/>
                  </a:lnTo>
                  <a:lnTo>
                    <a:pt x="1188720" y="12953"/>
                  </a:lnTo>
                  <a:lnTo>
                    <a:pt x="1195578" y="12953"/>
                  </a:lnTo>
                  <a:close/>
                </a:path>
                <a:path w="1202055" h="608329">
                  <a:moveTo>
                    <a:pt x="1195578" y="595884"/>
                  </a:moveTo>
                  <a:lnTo>
                    <a:pt x="1195578" y="12953"/>
                  </a:lnTo>
                  <a:lnTo>
                    <a:pt x="1188720" y="12953"/>
                  </a:lnTo>
                  <a:lnTo>
                    <a:pt x="1188720" y="595884"/>
                  </a:lnTo>
                  <a:lnTo>
                    <a:pt x="1195578" y="595884"/>
                  </a:lnTo>
                  <a:close/>
                </a:path>
                <a:path w="1202055" h="608329">
                  <a:moveTo>
                    <a:pt x="1195578" y="608076"/>
                  </a:moveTo>
                  <a:lnTo>
                    <a:pt x="1195578" y="595884"/>
                  </a:lnTo>
                  <a:lnTo>
                    <a:pt x="1188720" y="601979"/>
                  </a:lnTo>
                  <a:lnTo>
                    <a:pt x="1188720" y="608076"/>
                  </a:lnTo>
                  <a:lnTo>
                    <a:pt x="1195578" y="608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47977" y="2860452"/>
            <a:ext cx="1189990" cy="5956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77470" marR="70485" indent="309245">
              <a:lnSpc>
                <a:spcPct val="100000"/>
              </a:lnSpc>
              <a:spcBef>
                <a:spcPts val="65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RISK 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OIDANCE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974085" y="2851404"/>
            <a:ext cx="1202055" cy="608330"/>
            <a:chOff x="2974085" y="2851404"/>
            <a:chExt cx="1202055" cy="608330"/>
          </a:xfrm>
        </p:grpSpPr>
        <p:sp>
          <p:nvSpPr>
            <p:cNvPr id="31" name="object 31"/>
            <p:cNvSpPr/>
            <p:nvPr/>
          </p:nvSpPr>
          <p:spPr>
            <a:xfrm>
              <a:off x="2980181" y="2857500"/>
              <a:ext cx="1188720" cy="596265"/>
            </a:xfrm>
            <a:custGeom>
              <a:avLst/>
              <a:gdLst/>
              <a:ahLst/>
              <a:cxnLst/>
              <a:rect l="l" t="t" r="r" b="b"/>
              <a:pathLst>
                <a:path w="1188720" h="596264">
                  <a:moveTo>
                    <a:pt x="1188719" y="595884"/>
                  </a:moveTo>
                  <a:lnTo>
                    <a:pt x="1188719" y="0"/>
                  </a:lnTo>
                  <a:lnTo>
                    <a:pt x="0" y="0"/>
                  </a:lnTo>
                  <a:lnTo>
                    <a:pt x="0" y="595884"/>
                  </a:lnTo>
                  <a:lnTo>
                    <a:pt x="1188719" y="595884"/>
                  </a:lnTo>
                  <a:close/>
                </a:path>
              </a:pathLst>
            </a:custGeom>
            <a:solidFill>
              <a:srgbClr val="495C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74085" y="2851404"/>
              <a:ext cx="1202055" cy="608330"/>
            </a:xfrm>
            <a:custGeom>
              <a:avLst/>
              <a:gdLst/>
              <a:ahLst/>
              <a:cxnLst/>
              <a:rect l="l" t="t" r="r" b="b"/>
              <a:pathLst>
                <a:path w="1202054" h="608329">
                  <a:moveTo>
                    <a:pt x="1201674" y="608076"/>
                  </a:moveTo>
                  <a:lnTo>
                    <a:pt x="1201674" y="0"/>
                  </a:lnTo>
                  <a:lnTo>
                    <a:pt x="0" y="0"/>
                  </a:lnTo>
                  <a:lnTo>
                    <a:pt x="0" y="608076"/>
                  </a:lnTo>
                  <a:lnTo>
                    <a:pt x="6096" y="608076"/>
                  </a:lnTo>
                  <a:lnTo>
                    <a:pt x="6096" y="12954"/>
                  </a:lnTo>
                  <a:lnTo>
                    <a:pt x="12191" y="6096"/>
                  </a:lnTo>
                  <a:lnTo>
                    <a:pt x="12191" y="12954"/>
                  </a:lnTo>
                  <a:lnTo>
                    <a:pt x="1188719" y="12954"/>
                  </a:lnTo>
                  <a:lnTo>
                    <a:pt x="1188719" y="6096"/>
                  </a:lnTo>
                  <a:lnTo>
                    <a:pt x="1194815" y="12954"/>
                  </a:lnTo>
                  <a:lnTo>
                    <a:pt x="1194815" y="608076"/>
                  </a:lnTo>
                  <a:lnTo>
                    <a:pt x="1201674" y="608076"/>
                  </a:lnTo>
                  <a:close/>
                </a:path>
                <a:path w="1202054" h="608329">
                  <a:moveTo>
                    <a:pt x="12191" y="12954"/>
                  </a:moveTo>
                  <a:lnTo>
                    <a:pt x="12191" y="6096"/>
                  </a:lnTo>
                  <a:lnTo>
                    <a:pt x="6096" y="12954"/>
                  </a:lnTo>
                  <a:lnTo>
                    <a:pt x="12191" y="12954"/>
                  </a:lnTo>
                  <a:close/>
                </a:path>
                <a:path w="1202054" h="608329">
                  <a:moveTo>
                    <a:pt x="12191" y="595122"/>
                  </a:moveTo>
                  <a:lnTo>
                    <a:pt x="12191" y="12954"/>
                  </a:lnTo>
                  <a:lnTo>
                    <a:pt x="6096" y="12954"/>
                  </a:lnTo>
                  <a:lnTo>
                    <a:pt x="6096" y="595122"/>
                  </a:lnTo>
                  <a:lnTo>
                    <a:pt x="12191" y="595122"/>
                  </a:lnTo>
                  <a:close/>
                </a:path>
                <a:path w="1202054" h="608329">
                  <a:moveTo>
                    <a:pt x="1194815" y="595122"/>
                  </a:moveTo>
                  <a:lnTo>
                    <a:pt x="6096" y="595122"/>
                  </a:lnTo>
                  <a:lnTo>
                    <a:pt x="12191" y="601980"/>
                  </a:lnTo>
                  <a:lnTo>
                    <a:pt x="12191" y="608076"/>
                  </a:lnTo>
                  <a:lnTo>
                    <a:pt x="1188719" y="608076"/>
                  </a:lnTo>
                  <a:lnTo>
                    <a:pt x="1188719" y="601980"/>
                  </a:lnTo>
                  <a:lnTo>
                    <a:pt x="1194815" y="595122"/>
                  </a:lnTo>
                  <a:close/>
                </a:path>
                <a:path w="1202054" h="608329">
                  <a:moveTo>
                    <a:pt x="12191" y="608076"/>
                  </a:moveTo>
                  <a:lnTo>
                    <a:pt x="12191" y="601980"/>
                  </a:lnTo>
                  <a:lnTo>
                    <a:pt x="6096" y="595122"/>
                  </a:lnTo>
                  <a:lnTo>
                    <a:pt x="6096" y="608076"/>
                  </a:lnTo>
                  <a:lnTo>
                    <a:pt x="12191" y="608076"/>
                  </a:lnTo>
                  <a:close/>
                </a:path>
                <a:path w="1202054" h="608329">
                  <a:moveTo>
                    <a:pt x="1194815" y="12954"/>
                  </a:moveTo>
                  <a:lnTo>
                    <a:pt x="1188719" y="6096"/>
                  </a:lnTo>
                  <a:lnTo>
                    <a:pt x="1188719" y="12954"/>
                  </a:lnTo>
                  <a:lnTo>
                    <a:pt x="1194815" y="12954"/>
                  </a:lnTo>
                  <a:close/>
                </a:path>
                <a:path w="1202054" h="608329">
                  <a:moveTo>
                    <a:pt x="1194815" y="595122"/>
                  </a:moveTo>
                  <a:lnTo>
                    <a:pt x="1194815" y="12954"/>
                  </a:lnTo>
                  <a:lnTo>
                    <a:pt x="1188719" y="12954"/>
                  </a:lnTo>
                  <a:lnTo>
                    <a:pt x="1188719" y="595122"/>
                  </a:lnTo>
                  <a:lnTo>
                    <a:pt x="1194815" y="595122"/>
                  </a:lnTo>
                  <a:close/>
                </a:path>
                <a:path w="1202054" h="608329">
                  <a:moveTo>
                    <a:pt x="1194815" y="608076"/>
                  </a:moveTo>
                  <a:lnTo>
                    <a:pt x="1194815" y="595122"/>
                  </a:lnTo>
                  <a:lnTo>
                    <a:pt x="1188719" y="601980"/>
                  </a:lnTo>
                  <a:lnTo>
                    <a:pt x="1188719" y="608076"/>
                  </a:lnTo>
                  <a:lnTo>
                    <a:pt x="1194815" y="608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80182" y="2860452"/>
            <a:ext cx="1188720" cy="59563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16205" marR="109855" indent="270510">
              <a:lnSpc>
                <a:spcPct val="100000"/>
              </a:lnSpc>
              <a:spcBef>
                <a:spcPts val="6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RISK  TRANSFER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08576" y="2859785"/>
            <a:ext cx="1202055" cy="607695"/>
            <a:chOff x="4608576" y="2859785"/>
            <a:chExt cx="1202055" cy="607695"/>
          </a:xfrm>
        </p:grpSpPr>
        <p:sp>
          <p:nvSpPr>
            <p:cNvPr id="35" name="object 35"/>
            <p:cNvSpPr/>
            <p:nvPr/>
          </p:nvSpPr>
          <p:spPr>
            <a:xfrm>
              <a:off x="4615434" y="2865881"/>
              <a:ext cx="1188720" cy="595630"/>
            </a:xfrm>
            <a:custGeom>
              <a:avLst/>
              <a:gdLst/>
              <a:ahLst/>
              <a:cxnLst/>
              <a:rect l="l" t="t" r="r" b="b"/>
              <a:pathLst>
                <a:path w="1188720" h="595629">
                  <a:moveTo>
                    <a:pt x="1188719" y="595122"/>
                  </a:moveTo>
                  <a:lnTo>
                    <a:pt x="1188719" y="0"/>
                  </a:lnTo>
                  <a:lnTo>
                    <a:pt x="0" y="0"/>
                  </a:lnTo>
                  <a:lnTo>
                    <a:pt x="0" y="595122"/>
                  </a:lnTo>
                  <a:lnTo>
                    <a:pt x="1188719" y="595122"/>
                  </a:lnTo>
                  <a:close/>
                </a:path>
              </a:pathLst>
            </a:custGeom>
            <a:solidFill>
              <a:srgbClr val="495C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08576" y="2859785"/>
              <a:ext cx="1202055" cy="607695"/>
            </a:xfrm>
            <a:custGeom>
              <a:avLst/>
              <a:gdLst/>
              <a:ahLst/>
              <a:cxnLst/>
              <a:rect l="l" t="t" r="r" b="b"/>
              <a:pathLst>
                <a:path w="1202054" h="607695">
                  <a:moveTo>
                    <a:pt x="1201674" y="607313"/>
                  </a:moveTo>
                  <a:lnTo>
                    <a:pt x="1201674" y="0"/>
                  </a:lnTo>
                  <a:lnTo>
                    <a:pt x="0" y="0"/>
                  </a:lnTo>
                  <a:lnTo>
                    <a:pt x="0" y="607314"/>
                  </a:lnTo>
                  <a:lnTo>
                    <a:pt x="6858" y="607314"/>
                  </a:lnTo>
                  <a:lnTo>
                    <a:pt x="6858" y="12192"/>
                  </a:lnTo>
                  <a:lnTo>
                    <a:pt x="12953" y="6096"/>
                  </a:lnTo>
                  <a:lnTo>
                    <a:pt x="12953" y="12192"/>
                  </a:lnTo>
                  <a:lnTo>
                    <a:pt x="1189482" y="12191"/>
                  </a:lnTo>
                  <a:lnTo>
                    <a:pt x="1189482" y="6096"/>
                  </a:lnTo>
                  <a:lnTo>
                    <a:pt x="1195577" y="12191"/>
                  </a:lnTo>
                  <a:lnTo>
                    <a:pt x="1195577" y="607313"/>
                  </a:lnTo>
                  <a:lnTo>
                    <a:pt x="1201674" y="607313"/>
                  </a:lnTo>
                  <a:close/>
                </a:path>
                <a:path w="1202054" h="607695">
                  <a:moveTo>
                    <a:pt x="12953" y="12192"/>
                  </a:moveTo>
                  <a:lnTo>
                    <a:pt x="12953" y="6096"/>
                  </a:lnTo>
                  <a:lnTo>
                    <a:pt x="6858" y="12192"/>
                  </a:lnTo>
                  <a:lnTo>
                    <a:pt x="12953" y="12192"/>
                  </a:lnTo>
                  <a:close/>
                </a:path>
                <a:path w="1202054" h="607695">
                  <a:moveTo>
                    <a:pt x="12953" y="595122"/>
                  </a:moveTo>
                  <a:lnTo>
                    <a:pt x="12953" y="12192"/>
                  </a:lnTo>
                  <a:lnTo>
                    <a:pt x="6858" y="12192"/>
                  </a:lnTo>
                  <a:lnTo>
                    <a:pt x="6858" y="595122"/>
                  </a:lnTo>
                  <a:lnTo>
                    <a:pt x="12953" y="595122"/>
                  </a:lnTo>
                  <a:close/>
                </a:path>
                <a:path w="1202054" h="607695">
                  <a:moveTo>
                    <a:pt x="1195577" y="595122"/>
                  </a:moveTo>
                  <a:lnTo>
                    <a:pt x="6858" y="595122"/>
                  </a:lnTo>
                  <a:lnTo>
                    <a:pt x="12953" y="601218"/>
                  </a:lnTo>
                  <a:lnTo>
                    <a:pt x="12953" y="607314"/>
                  </a:lnTo>
                  <a:lnTo>
                    <a:pt x="1189482" y="607313"/>
                  </a:lnTo>
                  <a:lnTo>
                    <a:pt x="1189482" y="601217"/>
                  </a:lnTo>
                  <a:lnTo>
                    <a:pt x="1195577" y="595122"/>
                  </a:lnTo>
                  <a:close/>
                </a:path>
                <a:path w="1202054" h="607695">
                  <a:moveTo>
                    <a:pt x="12953" y="607314"/>
                  </a:moveTo>
                  <a:lnTo>
                    <a:pt x="12953" y="601218"/>
                  </a:lnTo>
                  <a:lnTo>
                    <a:pt x="6858" y="595122"/>
                  </a:lnTo>
                  <a:lnTo>
                    <a:pt x="6858" y="607314"/>
                  </a:lnTo>
                  <a:lnTo>
                    <a:pt x="12953" y="607314"/>
                  </a:lnTo>
                  <a:close/>
                </a:path>
                <a:path w="1202054" h="607695">
                  <a:moveTo>
                    <a:pt x="1195577" y="12191"/>
                  </a:moveTo>
                  <a:lnTo>
                    <a:pt x="1189482" y="6096"/>
                  </a:lnTo>
                  <a:lnTo>
                    <a:pt x="1189482" y="12191"/>
                  </a:lnTo>
                  <a:lnTo>
                    <a:pt x="1195577" y="12191"/>
                  </a:lnTo>
                  <a:close/>
                </a:path>
                <a:path w="1202054" h="607695">
                  <a:moveTo>
                    <a:pt x="1195577" y="595122"/>
                  </a:moveTo>
                  <a:lnTo>
                    <a:pt x="1195577" y="12191"/>
                  </a:lnTo>
                  <a:lnTo>
                    <a:pt x="1189482" y="12191"/>
                  </a:lnTo>
                  <a:lnTo>
                    <a:pt x="1189482" y="595122"/>
                  </a:lnTo>
                  <a:lnTo>
                    <a:pt x="1195577" y="595122"/>
                  </a:lnTo>
                  <a:close/>
                </a:path>
                <a:path w="1202054" h="607695">
                  <a:moveTo>
                    <a:pt x="1195577" y="607313"/>
                  </a:moveTo>
                  <a:lnTo>
                    <a:pt x="1195577" y="595122"/>
                  </a:lnTo>
                  <a:lnTo>
                    <a:pt x="1189482" y="601217"/>
                  </a:lnTo>
                  <a:lnTo>
                    <a:pt x="1189482" y="607313"/>
                  </a:lnTo>
                  <a:lnTo>
                    <a:pt x="1195577" y="6073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615434" y="2860452"/>
            <a:ext cx="1188720" cy="5956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66675" marR="59690" indent="320040">
              <a:lnSpc>
                <a:spcPct val="100000"/>
              </a:lnSpc>
              <a:spcBef>
                <a:spcPts val="66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RISK  REDUCTION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240779" y="2851404"/>
            <a:ext cx="1202055" cy="608330"/>
            <a:chOff x="6240779" y="2851404"/>
            <a:chExt cx="1202055" cy="608330"/>
          </a:xfrm>
        </p:grpSpPr>
        <p:sp>
          <p:nvSpPr>
            <p:cNvPr id="39" name="object 39"/>
            <p:cNvSpPr/>
            <p:nvPr/>
          </p:nvSpPr>
          <p:spPr>
            <a:xfrm>
              <a:off x="6246875" y="2857500"/>
              <a:ext cx="1189990" cy="596265"/>
            </a:xfrm>
            <a:custGeom>
              <a:avLst/>
              <a:gdLst/>
              <a:ahLst/>
              <a:cxnLst/>
              <a:rect l="l" t="t" r="r" b="b"/>
              <a:pathLst>
                <a:path w="1189990" h="596264">
                  <a:moveTo>
                    <a:pt x="1189481" y="595884"/>
                  </a:moveTo>
                  <a:lnTo>
                    <a:pt x="1189481" y="0"/>
                  </a:lnTo>
                  <a:lnTo>
                    <a:pt x="0" y="0"/>
                  </a:lnTo>
                  <a:lnTo>
                    <a:pt x="0" y="595884"/>
                  </a:lnTo>
                  <a:lnTo>
                    <a:pt x="1189481" y="595884"/>
                  </a:lnTo>
                  <a:close/>
                </a:path>
              </a:pathLst>
            </a:custGeom>
            <a:solidFill>
              <a:srgbClr val="495C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40779" y="2851404"/>
              <a:ext cx="1202055" cy="608330"/>
            </a:xfrm>
            <a:custGeom>
              <a:avLst/>
              <a:gdLst/>
              <a:ahLst/>
              <a:cxnLst/>
              <a:rect l="l" t="t" r="r" b="b"/>
              <a:pathLst>
                <a:path w="1202054" h="608329">
                  <a:moveTo>
                    <a:pt x="1201674" y="608076"/>
                  </a:moveTo>
                  <a:lnTo>
                    <a:pt x="1201674" y="0"/>
                  </a:lnTo>
                  <a:lnTo>
                    <a:pt x="0" y="0"/>
                  </a:lnTo>
                  <a:lnTo>
                    <a:pt x="0" y="608076"/>
                  </a:lnTo>
                  <a:lnTo>
                    <a:pt x="6096" y="608076"/>
                  </a:lnTo>
                  <a:lnTo>
                    <a:pt x="6096" y="12954"/>
                  </a:lnTo>
                  <a:lnTo>
                    <a:pt x="12953" y="6096"/>
                  </a:lnTo>
                  <a:lnTo>
                    <a:pt x="12953" y="12954"/>
                  </a:lnTo>
                  <a:lnTo>
                    <a:pt x="1188720" y="12954"/>
                  </a:lnTo>
                  <a:lnTo>
                    <a:pt x="1188720" y="6096"/>
                  </a:lnTo>
                  <a:lnTo>
                    <a:pt x="1195577" y="12954"/>
                  </a:lnTo>
                  <a:lnTo>
                    <a:pt x="1195577" y="608076"/>
                  </a:lnTo>
                  <a:lnTo>
                    <a:pt x="1201674" y="608076"/>
                  </a:lnTo>
                  <a:close/>
                </a:path>
                <a:path w="1202054" h="608329">
                  <a:moveTo>
                    <a:pt x="12953" y="12954"/>
                  </a:moveTo>
                  <a:lnTo>
                    <a:pt x="12953" y="6096"/>
                  </a:lnTo>
                  <a:lnTo>
                    <a:pt x="6096" y="12954"/>
                  </a:lnTo>
                  <a:lnTo>
                    <a:pt x="12953" y="12954"/>
                  </a:lnTo>
                  <a:close/>
                </a:path>
                <a:path w="1202054" h="608329">
                  <a:moveTo>
                    <a:pt x="12953" y="595122"/>
                  </a:moveTo>
                  <a:lnTo>
                    <a:pt x="12953" y="12954"/>
                  </a:lnTo>
                  <a:lnTo>
                    <a:pt x="6096" y="12954"/>
                  </a:lnTo>
                  <a:lnTo>
                    <a:pt x="6096" y="595122"/>
                  </a:lnTo>
                  <a:lnTo>
                    <a:pt x="12953" y="595122"/>
                  </a:lnTo>
                  <a:close/>
                </a:path>
                <a:path w="1202054" h="608329">
                  <a:moveTo>
                    <a:pt x="1195577" y="595122"/>
                  </a:moveTo>
                  <a:lnTo>
                    <a:pt x="6096" y="595122"/>
                  </a:lnTo>
                  <a:lnTo>
                    <a:pt x="12953" y="601980"/>
                  </a:lnTo>
                  <a:lnTo>
                    <a:pt x="12953" y="608076"/>
                  </a:lnTo>
                  <a:lnTo>
                    <a:pt x="1188720" y="608076"/>
                  </a:lnTo>
                  <a:lnTo>
                    <a:pt x="1188720" y="601980"/>
                  </a:lnTo>
                  <a:lnTo>
                    <a:pt x="1195577" y="595122"/>
                  </a:lnTo>
                  <a:close/>
                </a:path>
                <a:path w="1202054" h="608329">
                  <a:moveTo>
                    <a:pt x="12953" y="608076"/>
                  </a:moveTo>
                  <a:lnTo>
                    <a:pt x="12953" y="601980"/>
                  </a:lnTo>
                  <a:lnTo>
                    <a:pt x="6096" y="595122"/>
                  </a:lnTo>
                  <a:lnTo>
                    <a:pt x="6096" y="608076"/>
                  </a:lnTo>
                  <a:lnTo>
                    <a:pt x="12953" y="608076"/>
                  </a:lnTo>
                  <a:close/>
                </a:path>
                <a:path w="1202054" h="608329">
                  <a:moveTo>
                    <a:pt x="1195577" y="12954"/>
                  </a:moveTo>
                  <a:lnTo>
                    <a:pt x="1188720" y="6096"/>
                  </a:lnTo>
                  <a:lnTo>
                    <a:pt x="1188720" y="12954"/>
                  </a:lnTo>
                  <a:lnTo>
                    <a:pt x="1195577" y="12954"/>
                  </a:lnTo>
                  <a:close/>
                </a:path>
                <a:path w="1202054" h="608329">
                  <a:moveTo>
                    <a:pt x="1195577" y="595122"/>
                  </a:moveTo>
                  <a:lnTo>
                    <a:pt x="1195577" y="12954"/>
                  </a:lnTo>
                  <a:lnTo>
                    <a:pt x="1188720" y="12954"/>
                  </a:lnTo>
                  <a:lnTo>
                    <a:pt x="1188720" y="595122"/>
                  </a:lnTo>
                  <a:lnTo>
                    <a:pt x="1195577" y="595122"/>
                  </a:lnTo>
                  <a:close/>
                </a:path>
                <a:path w="1202054" h="608329">
                  <a:moveTo>
                    <a:pt x="1195577" y="608076"/>
                  </a:moveTo>
                  <a:lnTo>
                    <a:pt x="1195577" y="595122"/>
                  </a:lnTo>
                  <a:lnTo>
                    <a:pt x="1188720" y="601980"/>
                  </a:lnTo>
                  <a:lnTo>
                    <a:pt x="1188720" y="608076"/>
                  </a:lnTo>
                  <a:lnTo>
                    <a:pt x="1195577" y="608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246876" y="2860452"/>
            <a:ext cx="1189990" cy="59563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82550" marR="74295" indent="304800">
              <a:lnSpc>
                <a:spcPct val="100000"/>
              </a:lnSpc>
              <a:spcBef>
                <a:spcPts val="6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RISK  RETENTION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828800" y="2654807"/>
            <a:ext cx="5069840" cy="2921635"/>
            <a:chOff x="1828800" y="2654807"/>
            <a:chExt cx="5069840" cy="2921635"/>
          </a:xfrm>
        </p:grpSpPr>
        <p:sp>
          <p:nvSpPr>
            <p:cNvPr id="43" name="object 43"/>
            <p:cNvSpPr/>
            <p:nvPr/>
          </p:nvSpPr>
          <p:spPr>
            <a:xfrm>
              <a:off x="1857755" y="2654807"/>
              <a:ext cx="5008880" cy="28575"/>
            </a:xfrm>
            <a:custGeom>
              <a:avLst/>
              <a:gdLst/>
              <a:ahLst/>
              <a:cxnLst/>
              <a:rect l="l" t="t" r="r" b="b"/>
              <a:pathLst>
                <a:path w="5008880" h="28575">
                  <a:moveTo>
                    <a:pt x="5008625" y="28193"/>
                  </a:moveTo>
                  <a:lnTo>
                    <a:pt x="5008625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008625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28800" y="2683001"/>
              <a:ext cx="86106" cy="1744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48633" y="2676905"/>
              <a:ext cx="85343" cy="1744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12279" y="2676905"/>
              <a:ext cx="86105" cy="1744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82184" y="2684525"/>
              <a:ext cx="85343" cy="1752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53184" y="3435857"/>
              <a:ext cx="5012055" cy="205104"/>
            </a:xfrm>
            <a:custGeom>
              <a:avLst/>
              <a:gdLst/>
              <a:ahLst/>
              <a:cxnLst/>
              <a:rect l="l" t="t" r="r" b="b"/>
              <a:pathLst>
                <a:path w="5012055" h="205104">
                  <a:moveTo>
                    <a:pt x="5011674" y="7620"/>
                  </a:moveTo>
                  <a:lnTo>
                    <a:pt x="4982718" y="7620"/>
                  </a:lnTo>
                  <a:lnTo>
                    <a:pt x="4982718" y="171450"/>
                  </a:lnTo>
                  <a:lnTo>
                    <a:pt x="3480816" y="171450"/>
                  </a:lnTo>
                  <a:lnTo>
                    <a:pt x="3480816" y="29718"/>
                  </a:lnTo>
                  <a:lnTo>
                    <a:pt x="3452622" y="29718"/>
                  </a:lnTo>
                  <a:lnTo>
                    <a:pt x="3452622" y="171450"/>
                  </a:lnTo>
                  <a:lnTo>
                    <a:pt x="1747266" y="171450"/>
                  </a:lnTo>
                  <a:lnTo>
                    <a:pt x="1747266" y="22098"/>
                  </a:lnTo>
                  <a:lnTo>
                    <a:pt x="1719072" y="22098"/>
                  </a:lnTo>
                  <a:lnTo>
                    <a:pt x="1719072" y="171450"/>
                  </a:lnTo>
                  <a:lnTo>
                    <a:pt x="28194" y="171450"/>
                  </a:lnTo>
                  <a:lnTo>
                    <a:pt x="28194" y="0"/>
                  </a:lnTo>
                  <a:lnTo>
                    <a:pt x="0" y="0"/>
                  </a:lnTo>
                  <a:lnTo>
                    <a:pt x="0" y="171450"/>
                  </a:lnTo>
                  <a:lnTo>
                    <a:pt x="0" y="174510"/>
                  </a:lnTo>
                  <a:lnTo>
                    <a:pt x="0" y="199656"/>
                  </a:lnTo>
                  <a:lnTo>
                    <a:pt x="3452622" y="199656"/>
                  </a:lnTo>
                  <a:lnTo>
                    <a:pt x="3452622" y="204978"/>
                  </a:lnTo>
                  <a:lnTo>
                    <a:pt x="3480816" y="204978"/>
                  </a:lnTo>
                  <a:lnTo>
                    <a:pt x="3480816" y="199656"/>
                  </a:lnTo>
                  <a:lnTo>
                    <a:pt x="5008626" y="199644"/>
                  </a:lnTo>
                  <a:lnTo>
                    <a:pt x="5008626" y="182118"/>
                  </a:lnTo>
                  <a:lnTo>
                    <a:pt x="5011674" y="182118"/>
                  </a:lnTo>
                  <a:lnTo>
                    <a:pt x="5011674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81755" y="4699253"/>
              <a:ext cx="1741170" cy="870585"/>
            </a:xfrm>
            <a:custGeom>
              <a:avLst/>
              <a:gdLst/>
              <a:ahLst/>
              <a:cxnLst/>
              <a:rect l="l" t="t" r="r" b="b"/>
              <a:pathLst>
                <a:path w="1741170" h="870585">
                  <a:moveTo>
                    <a:pt x="1741170" y="435101"/>
                  </a:moveTo>
                  <a:lnTo>
                    <a:pt x="870966" y="0"/>
                  </a:lnTo>
                  <a:lnTo>
                    <a:pt x="0" y="435101"/>
                  </a:lnTo>
                  <a:lnTo>
                    <a:pt x="870966" y="870203"/>
                  </a:lnTo>
                  <a:lnTo>
                    <a:pt x="1741170" y="435101"/>
                  </a:lnTo>
                  <a:close/>
                </a:path>
              </a:pathLst>
            </a:custGeom>
            <a:solidFill>
              <a:srgbClr val="1C1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67277" y="4692395"/>
              <a:ext cx="1770380" cy="883919"/>
            </a:xfrm>
            <a:custGeom>
              <a:avLst/>
              <a:gdLst/>
              <a:ahLst/>
              <a:cxnLst/>
              <a:rect l="l" t="t" r="r" b="b"/>
              <a:pathLst>
                <a:path w="1770379" h="883920">
                  <a:moveTo>
                    <a:pt x="1770126" y="441960"/>
                  </a:moveTo>
                  <a:lnTo>
                    <a:pt x="885444" y="0"/>
                  </a:lnTo>
                  <a:lnTo>
                    <a:pt x="0" y="441960"/>
                  </a:lnTo>
                  <a:lnTo>
                    <a:pt x="17525" y="450707"/>
                  </a:lnTo>
                  <a:lnTo>
                    <a:pt x="17526" y="436626"/>
                  </a:lnTo>
                  <a:lnTo>
                    <a:pt x="28212" y="441960"/>
                  </a:lnTo>
                  <a:lnTo>
                    <a:pt x="882396" y="15616"/>
                  </a:lnTo>
                  <a:lnTo>
                    <a:pt x="882396" y="12954"/>
                  </a:lnTo>
                  <a:lnTo>
                    <a:pt x="887730" y="12954"/>
                  </a:lnTo>
                  <a:lnTo>
                    <a:pt x="887730" y="15614"/>
                  </a:lnTo>
                  <a:lnTo>
                    <a:pt x="1742665" y="441959"/>
                  </a:lnTo>
                  <a:lnTo>
                    <a:pt x="1753362" y="436626"/>
                  </a:lnTo>
                  <a:lnTo>
                    <a:pt x="1753362" y="450334"/>
                  </a:lnTo>
                  <a:lnTo>
                    <a:pt x="1770126" y="441960"/>
                  </a:lnTo>
                  <a:close/>
                </a:path>
                <a:path w="1770379" h="883920">
                  <a:moveTo>
                    <a:pt x="28212" y="441960"/>
                  </a:moveTo>
                  <a:lnTo>
                    <a:pt x="17526" y="436626"/>
                  </a:lnTo>
                  <a:lnTo>
                    <a:pt x="17526" y="447294"/>
                  </a:lnTo>
                  <a:lnTo>
                    <a:pt x="28212" y="441960"/>
                  </a:lnTo>
                  <a:close/>
                </a:path>
                <a:path w="1770379" h="883920">
                  <a:moveTo>
                    <a:pt x="885064" y="869635"/>
                  </a:moveTo>
                  <a:lnTo>
                    <a:pt x="28212" y="441960"/>
                  </a:lnTo>
                  <a:lnTo>
                    <a:pt x="17526" y="447294"/>
                  </a:lnTo>
                  <a:lnTo>
                    <a:pt x="17525" y="450707"/>
                  </a:lnTo>
                  <a:lnTo>
                    <a:pt x="882396" y="882398"/>
                  </a:lnTo>
                  <a:lnTo>
                    <a:pt x="882396" y="870966"/>
                  </a:lnTo>
                  <a:lnTo>
                    <a:pt x="885064" y="869635"/>
                  </a:lnTo>
                  <a:close/>
                </a:path>
                <a:path w="1770379" h="883920">
                  <a:moveTo>
                    <a:pt x="887730" y="12954"/>
                  </a:moveTo>
                  <a:lnTo>
                    <a:pt x="882396" y="12954"/>
                  </a:lnTo>
                  <a:lnTo>
                    <a:pt x="885064" y="14284"/>
                  </a:lnTo>
                  <a:lnTo>
                    <a:pt x="887730" y="12954"/>
                  </a:lnTo>
                  <a:close/>
                </a:path>
                <a:path w="1770379" h="883920">
                  <a:moveTo>
                    <a:pt x="885064" y="14284"/>
                  </a:moveTo>
                  <a:lnTo>
                    <a:pt x="882396" y="12954"/>
                  </a:lnTo>
                  <a:lnTo>
                    <a:pt x="882396" y="15616"/>
                  </a:lnTo>
                  <a:lnTo>
                    <a:pt x="885064" y="14284"/>
                  </a:lnTo>
                  <a:close/>
                </a:path>
                <a:path w="1770379" h="883920">
                  <a:moveTo>
                    <a:pt x="887730" y="870966"/>
                  </a:moveTo>
                  <a:lnTo>
                    <a:pt x="885064" y="869635"/>
                  </a:lnTo>
                  <a:lnTo>
                    <a:pt x="882396" y="870966"/>
                  </a:lnTo>
                  <a:lnTo>
                    <a:pt x="887730" y="870966"/>
                  </a:lnTo>
                  <a:close/>
                </a:path>
                <a:path w="1770379" h="883920">
                  <a:moveTo>
                    <a:pt x="887730" y="882777"/>
                  </a:moveTo>
                  <a:lnTo>
                    <a:pt x="887730" y="870966"/>
                  </a:lnTo>
                  <a:lnTo>
                    <a:pt x="882396" y="870966"/>
                  </a:lnTo>
                  <a:lnTo>
                    <a:pt x="882396" y="882398"/>
                  </a:lnTo>
                  <a:lnTo>
                    <a:pt x="885444" y="883919"/>
                  </a:lnTo>
                  <a:lnTo>
                    <a:pt x="887730" y="882777"/>
                  </a:lnTo>
                  <a:close/>
                </a:path>
                <a:path w="1770379" h="883920">
                  <a:moveTo>
                    <a:pt x="887730" y="15614"/>
                  </a:moveTo>
                  <a:lnTo>
                    <a:pt x="887730" y="12954"/>
                  </a:lnTo>
                  <a:lnTo>
                    <a:pt x="885064" y="14284"/>
                  </a:lnTo>
                  <a:lnTo>
                    <a:pt x="887730" y="15614"/>
                  </a:lnTo>
                  <a:close/>
                </a:path>
                <a:path w="1770379" h="883920">
                  <a:moveTo>
                    <a:pt x="1753362" y="450334"/>
                  </a:moveTo>
                  <a:lnTo>
                    <a:pt x="1753362" y="447294"/>
                  </a:lnTo>
                  <a:lnTo>
                    <a:pt x="1742665" y="441960"/>
                  </a:lnTo>
                  <a:lnTo>
                    <a:pt x="885064" y="869635"/>
                  </a:lnTo>
                  <a:lnTo>
                    <a:pt x="887730" y="870966"/>
                  </a:lnTo>
                  <a:lnTo>
                    <a:pt x="887730" y="882777"/>
                  </a:lnTo>
                  <a:lnTo>
                    <a:pt x="1753362" y="450334"/>
                  </a:lnTo>
                  <a:close/>
                </a:path>
                <a:path w="1770379" h="883920">
                  <a:moveTo>
                    <a:pt x="1753362" y="447294"/>
                  </a:moveTo>
                  <a:lnTo>
                    <a:pt x="1753362" y="436626"/>
                  </a:lnTo>
                  <a:lnTo>
                    <a:pt x="1742665" y="441960"/>
                  </a:lnTo>
                  <a:lnTo>
                    <a:pt x="1753362" y="447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700526" y="4934204"/>
            <a:ext cx="1103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IS THE RISK  ACCEP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ABLE?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70381" y="1375410"/>
            <a:ext cx="5580380" cy="3801745"/>
            <a:chOff x="770381" y="1375410"/>
            <a:chExt cx="5580380" cy="3801745"/>
          </a:xfrm>
        </p:grpSpPr>
        <p:sp>
          <p:nvSpPr>
            <p:cNvPr id="53" name="object 53"/>
            <p:cNvSpPr/>
            <p:nvPr/>
          </p:nvSpPr>
          <p:spPr>
            <a:xfrm>
              <a:off x="4246626" y="2478786"/>
              <a:ext cx="29209" cy="174625"/>
            </a:xfrm>
            <a:custGeom>
              <a:avLst/>
              <a:gdLst/>
              <a:ahLst/>
              <a:cxnLst/>
              <a:rect l="l" t="t" r="r" b="b"/>
              <a:pathLst>
                <a:path w="29210" h="174625">
                  <a:moveTo>
                    <a:pt x="28955" y="174498"/>
                  </a:moveTo>
                  <a:lnTo>
                    <a:pt x="28955" y="0"/>
                  </a:lnTo>
                  <a:lnTo>
                    <a:pt x="0" y="0"/>
                  </a:lnTo>
                  <a:lnTo>
                    <a:pt x="0" y="174498"/>
                  </a:lnTo>
                  <a:lnTo>
                    <a:pt x="28955" y="17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29099" y="1746504"/>
              <a:ext cx="86105" cy="2331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08526" y="3611880"/>
              <a:ext cx="86106" cy="2331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16908" y="4463033"/>
              <a:ext cx="85343" cy="2331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0382" y="1375409"/>
              <a:ext cx="5580380" cy="3801745"/>
            </a:xfrm>
            <a:custGeom>
              <a:avLst/>
              <a:gdLst/>
              <a:ahLst/>
              <a:cxnLst/>
              <a:rect l="l" t="t" r="r" b="b"/>
              <a:pathLst>
                <a:path w="5580380" h="3801745">
                  <a:moveTo>
                    <a:pt x="534924" y="1790700"/>
                  </a:moveTo>
                  <a:lnTo>
                    <a:pt x="448818" y="1748028"/>
                  </a:lnTo>
                  <a:lnTo>
                    <a:pt x="449059" y="1776285"/>
                  </a:lnTo>
                  <a:lnTo>
                    <a:pt x="57150" y="1777746"/>
                  </a:lnTo>
                  <a:lnTo>
                    <a:pt x="57150" y="419100"/>
                  </a:lnTo>
                  <a:lnTo>
                    <a:pt x="85344" y="419100"/>
                  </a:lnTo>
                  <a:lnTo>
                    <a:pt x="42672" y="332994"/>
                  </a:lnTo>
                  <a:lnTo>
                    <a:pt x="0" y="419100"/>
                  </a:lnTo>
                  <a:lnTo>
                    <a:pt x="28194" y="419100"/>
                  </a:lnTo>
                  <a:lnTo>
                    <a:pt x="28194" y="3736848"/>
                  </a:lnTo>
                  <a:lnTo>
                    <a:pt x="57150" y="3736848"/>
                  </a:lnTo>
                  <a:lnTo>
                    <a:pt x="57150" y="1805940"/>
                  </a:lnTo>
                  <a:lnTo>
                    <a:pt x="449326" y="1805216"/>
                  </a:lnTo>
                  <a:lnTo>
                    <a:pt x="449580" y="1833372"/>
                  </a:lnTo>
                  <a:lnTo>
                    <a:pt x="463296" y="1826514"/>
                  </a:lnTo>
                  <a:lnTo>
                    <a:pt x="534924" y="1790700"/>
                  </a:lnTo>
                  <a:close/>
                </a:path>
                <a:path w="5580380" h="3801745">
                  <a:moveTo>
                    <a:pt x="2539746" y="42672"/>
                  </a:moveTo>
                  <a:lnTo>
                    <a:pt x="2454402" y="0"/>
                  </a:lnTo>
                  <a:lnTo>
                    <a:pt x="2454402" y="28194"/>
                  </a:lnTo>
                  <a:lnTo>
                    <a:pt x="1581150" y="28194"/>
                  </a:lnTo>
                  <a:lnTo>
                    <a:pt x="1581150" y="57150"/>
                  </a:lnTo>
                  <a:lnTo>
                    <a:pt x="2454402" y="57150"/>
                  </a:lnTo>
                  <a:lnTo>
                    <a:pt x="2454402" y="85344"/>
                  </a:lnTo>
                  <a:lnTo>
                    <a:pt x="2468118" y="78486"/>
                  </a:lnTo>
                  <a:lnTo>
                    <a:pt x="2539746" y="42672"/>
                  </a:lnTo>
                  <a:close/>
                </a:path>
                <a:path w="5580380" h="3801745">
                  <a:moveTo>
                    <a:pt x="2633472" y="3739908"/>
                  </a:moveTo>
                  <a:lnTo>
                    <a:pt x="19050" y="3738384"/>
                  </a:lnTo>
                  <a:lnTo>
                    <a:pt x="19050" y="3766578"/>
                  </a:lnTo>
                  <a:lnTo>
                    <a:pt x="2633472" y="3768102"/>
                  </a:lnTo>
                  <a:lnTo>
                    <a:pt x="2633472" y="3739908"/>
                  </a:lnTo>
                  <a:close/>
                </a:path>
                <a:path w="5580380" h="3801745">
                  <a:moveTo>
                    <a:pt x="5580126" y="3758946"/>
                  </a:moveTo>
                  <a:lnTo>
                    <a:pt x="5494020" y="3716274"/>
                  </a:lnTo>
                  <a:lnTo>
                    <a:pt x="5494020" y="3744468"/>
                  </a:lnTo>
                  <a:lnTo>
                    <a:pt x="5508498" y="3744468"/>
                  </a:lnTo>
                  <a:lnTo>
                    <a:pt x="4347972" y="3744480"/>
                  </a:lnTo>
                  <a:lnTo>
                    <a:pt x="4347972" y="3773424"/>
                  </a:lnTo>
                  <a:lnTo>
                    <a:pt x="5494020" y="3773424"/>
                  </a:lnTo>
                  <a:lnTo>
                    <a:pt x="5494020" y="3801618"/>
                  </a:lnTo>
                  <a:lnTo>
                    <a:pt x="5508498" y="3794455"/>
                  </a:lnTo>
                  <a:lnTo>
                    <a:pt x="5580126" y="3758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203190" y="4767326"/>
            <a:ext cx="375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5" dirty="0">
                <a:latin typeface="Arial"/>
                <a:cs typeface="Arial"/>
              </a:rPr>
              <a:t>Y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804414" y="6361295"/>
            <a:ext cx="3673475" cy="3257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spc="-40" dirty="0">
                <a:solidFill>
                  <a:srgbClr val="808080"/>
                </a:solidFill>
                <a:latin typeface="Trebuchet MS"/>
                <a:cs typeface="Trebuchet MS"/>
              </a:rPr>
              <a:t>Introduction </a:t>
            </a:r>
            <a:r>
              <a:rPr sz="1000" spc="-30" dirty="0">
                <a:solidFill>
                  <a:srgbClr val="808080"/>
                </a:solidFill>
                <a:latin typeface="Trebuchet MS"/>
                <a:cs typeface="Trebuchet MS"/>
              </a:rPr>
              <a:t>to </a:t>
            </a:r>
            <a:r>
              <a:rPr sz="1000" spc="-50" dirty="0">
                <a:solidFill>
                  <a:srgbClr val="808080"/>
                </a:solidFill>
                <a:latin typeface="Trebuchet MS"/>
                <a:cs typeface="Trebuchet MS"/>
              </a:rPr>
              <a:t>Information</a:t>
            </a:r>
            <a:r>
              <a:rPr sz="1000" spc="-35" dirty="0">
                <a:solidFill>
                  <a:srgbClr val="808080"/>
                </a:solidFill>
                <a:latin typeface="Trebuchet MS"/>
                <a:cs typeface="Trebuchet MS"/>
              </a:rPr>
              <a:t> Assurance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spc="25" dirty="0">
                <a:solidFill>
                  <a:srgbClr val="808080"/>
                </a:solidFill>
                <a:latin typeface="Trebuchet MS"/>
                <a:cs typeface="Trebuchet MS"/>
              </a:rPr>
              <a:t>© </a:t>
            </a:r>
            <a:r>
              <a:rPr sz="1000" spc="-25" dirty="0">
                <a:solidFill>
                  <a:srgbClr val="808080"/>
                </a:solidFill>
                <a:latin typeface="Trebuchet MS"/>
                <a:cs typeface="Trebuchet MS"/>
              </a:rPr>
              <a:t>2009 </a:t>
            </a:r>
            <a:r>
              <a:rPr sz="1000" spc="-45" dirty="0">
                <a:solidFill>
                  <a:srgbClr val="808080"/>
                </a:solidFill>
                <a:latin typeface="Trebuchet MS"/>
                <a:cs typeface="Trebuchet MS"/>
              </a:rPr>
              <a:t>Storage </a:t>
            </a:r>
            <a:r>
              <a:rPr sz="1000" spc="-25" dirty="0">
                <a:solidFill>
                  <a:srgbClr val="808080"/>
                </a:solidFill>
                <a:latin typeface="Trebuchet MS"/>
                <a:cs typeface="Trebuchet MS"/>
              </a:rPr>
              <a:t>Networking </a:t>
            </a:r>
            <a:r>
              <a:rPr sz="1000" spc="-40" dirty="0">
                <a:solidFill>
                  <a:srgbClr val="808080"/>
                </a:solidFill>
                <a:latin typeface="Trebuchet MS"/>
                <a:cs typeface="Trebuchet MS"/>
              </a:rPr>
              <a:t>Industry Association. </a:t>
            </a:r>
            <a:r>
              <a:rPr sz="1000" spc="-30" dirty="0">
                <a:solidFill>
                  <a:srgbClr val="808080"/>
                </a:solidFill>
                <a:latin typeface="Trebuchet MS"/>
                <a:cs typeface="Trebuchet MS"/>
              </a:rPr>
              <a:t>All </a:t>
            </a:r>
            <a:r>
              <a:rPr sz="1000" spc="-45" dirty="0">
                <a:solidFill>
                  <a:srgbClr val="808080"/>
                </a:solidFill>
                <a:latin typeface="Trebuchet MS"/>
                <a:cs typeface="Trebuchet MS"/>
              </a:rPr>
              <a:t>Rights</a:t>
            </a:r>
            <a:r>
              <a:rPr sz="1000" spc="-20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808080"/>
                </a:solidFill>
                <a:latin typeface="Trebuchet MS"/>
                <a:cs typeface="Trebuchet MS"/>
              </a:rPr>
              <a:t>Reserved.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388095" y="6419463"/>
            <a:ext cx="244475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1200" b="1" spc="-10" dirty="0">
                <a:solidFill>
                  <a:srgbClr val="808080"/>
                </a:solidFill>
                <a:latin typeface="Arial"/>
                <a:cs typeface="Arial"/>
              </a:rPr>
              <a:t>22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42409" y="4783398"/>
            <a:ext cx="2971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04292"/>
            <a:ext cx="69456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10" dirty="0" err="1" smtClean="0">
                <a:solidFill>
                  <a:srgbClr val="380069"/>
                </a:solidFill>
              </a:rPr>
              <a:t>Keseimbangan</a:t>
            </a:r>
            <a:r>
              <a:rPr lang="en-US" sz="3200" spc="-10" dirty="0" smtClean="0">
                <a:solidFill>
                  <a:srgbClr val="380069"/>
                </a:solidFill>
              </a:rPr>
              <a:t> </a:t>
            </a:r>
            <a:r>
              <a:rPr lang="en-US" sz="3200" spc="-10" dirty="0" err="1" smtClean="0">
                <a:solidFill>
                  <a:srgbClr val="380069"/>
                </a:solidFill>
              </a:rPr>
              <a:t>Biaya</a:t>
            </a:r>
            <a:r>
              <a:rPr lang="en-US" sz="3200" spc="-10" dirty="0" smtClean="0">
                <a:solidFill>
                  <a:srgbClr val="380069"/>
                </a:solidFill>
              </a:rPr>
              <a:t> </a:t>
            </a:r>
            <a:r>
              <a:rPr lang="en-US" sz="3200" spc="-10" dirty="0" err="1" smtClean="0">
                <a:solidFill>
                  <a:srgbClr val="380069"/>
                </a:solidFill>
              </a:rPr>
              <a:t>dan</a:t>
            </a:r>
            <a:r>
              <a:rPr lang="en-US" sz="3200" spc="-10" dirty="0" smtClean="0">
                <a:solidFill>
                  <a:srgbClr val="380069"/>
                </a:solidFill>
              </a:rPr>
              <a:t> </a:t>
            </a:r>
            <a:r>
              <a:rPr lang="en-US" sz="3200" spc="-10" dirty="0" err="1" smtClean="0">
                <a:solidFill>
                  <a:srgbClr val="380069"/>
                </a:solidFill>
              </a:rPr>
              <a:t>Resiko</a:t>
            </a:r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470154" y="5852159"/>
            <a:ext cx="8246109" cy="479425"/>
          </a:xfrm>
          <a:custGeom>
            <a:avLst/>
            <a:gdLst/>
            <a:ahLst/>
            <a:cxnLst/>
            <a:rect l="l" t="t" r="r" b="b"/>
            <a:pathLst>
              <a:path w="8246109" h="479425">
                <a:moveTo>
                  <a:pt x="8245602" y="479298"/>
                </a:moveTo>
                <a:lnTo>
                  <a:pt x="8245602" y="0"/>
                </a:lnTo>
                <a:lnTo>
                  <a:pt x="0" y="0"/>
                </a:lnTo>
                <a:lnTo>
                  <a:pt x="0" y="479298"/>
                </a:lnTo>
                <a:lnTo>
                  <a:pt x="6096" y="479298"/>
                </a:lnTo>
                <a:lnTo>
                  <a:pt x="6096" y="12192"/>
                </a:lnTo>
                <a:lnTo>
                  <a:pt x="12953" y="6096"/>
                </a:lnTo>
                <a:lnTo>
                  <a:pt x="12953" y="12192"/>
                </a:lnTo>
                <a:lnTo>
                  <a:pt x="8232648" y="12192"/>
                </a:lnTo>
                <a:lnTo>
                  <a:pt x="8232648" y="6096"/>
                </a:lnTo>
                <a:lnTo>
                  <a:pt x="8239506" y="12192"/>
                </a:lnTo>
                <a:lnTo>
                  <a:pt x="8239506" y="479298"/>
                </a:lnTo>
                <a:lnTo>
                  <a:pt x="8245602" y="479298"/>
                </a:lnTo>
                <a:close/>
              </a:path>
              <a:path w="8246109" h="479425">
                <a:moveTo>
                  <a:pt x="12953" y="12192"/>
                </a:moveTo>
                <a:lnTo>
                  <a:pt x="12953" y="6096"/>
                </a:lnTo>
                <a:lnTo>
                  <a:pt x="6096" y="12192"/>
                </a:lnTo>
                <a:lnTo>
                  <a:pt x="12953" y="12192"/>
                </a:lnTo>
                <a:close/>
              </a:path>
              <a:path w="8246109" h="479425">
                <a:moveTo>
                  <a:pt x="12953" y="466344"/>
                </a:moveTo>
                <a:lnTo>
                  <a:pt x="12953" y="12192"/>
                </a:lnTo>
                <a:lnTo>
                  <a:pt x="6096" y="12192"/>
                </a:lnTo>
                <a:lnTo>
                  <a:pt x="6096" y="466344"/>
                </a:lnTo>
                <a:lnTo>
                  <a:pt x="12953" y="466344"/>
                </a:lnTo>
                <a:close/>
              </a:path>
              <a:path w="8246109" h="479425">
                <a:moveTo>
                  <a:pt x="8239506" y="466344"/>
                </a:moveTo>
                <a:lnTo>
                  <a:pt x="6096" y="466344"/>
                </a:lnTo>
                <a:lnTo>
                  <a:pt x="12953" y="472440"/>
                </a:lnTo>
                <a:lnTo>
                  <a:pt x="12953" y="479298"/>
                </a:lnTo>
                <a:lnTo>
                  <a:pt x="8232648" y="479298"/>
                </a:lnTo>
                <a:lnTo>
                  <a:pt x="8232648" y="472440"/>
                </a:lnTo>
                <a:lnTo>
                  <a:pt x="8239506" y="466344"/>
                </a:lnTo>
                <a:close/>
              </a:path>
              <a:path w="8246109" h="479425">
                <a:moveTo>
                  <a:pt x="12953" y="479298"/>
                </a:moveTo>
                <a:lnTo>
                  <a:pt x="12953" y="472440"/>
                </a:lnTo>
                <a:lnTo>
                  <a:pt x="6096" y="466344"/>
                </a:lnTo>
                <a:lnTo>
                  <a:pt x="6096" y="479298"/>
                </a:lnTo>
                <a:lnTo>
                  <a:pt x="12953" y="479298"/>
                </a:lnTo>
                <a:close/>
              </a:path>
              <a:path w="8246109" h="479425">
                <a:moveTo>
                  <a:pt x="8239506" y="12192"/>
                </a:moveTo>
                <a:lnTo>
                  <a:pt x="8232648" y="6096"/>
                </a:lnTo>
                <a:lnTo>
                  <a:pt x="8232648" y="12192"/>
                </a:lnTo>
                <a:lnTo>
                  <a:pt x="8239506" y="12192"/>
                </a:lnTo>
                <a:close/>
              </a:path>
              <a:path w="8246109" h="479425">
                <a:moveTo>
                  <a:pt x="8239506" y="466344"/>
                </a:moveTo>
                <a:lnTo>
                  <a:pt x="8239506" y="12192"/>
                </a:lnTo>
                <a:lnTo>
                  <a:pt x="8232648" y="12192"/>
                </a:lnTo>
                <a:lnTo>
                  <a:pt x="8232648" y="466344"/>
                </a:lnTo>
                <a:lnTo>
                  <a:pt x="8239506" y="466344"/>
                </a:lnTo>
                <a:close/>
              </a:path>
              <a:path w="8246109" h="479425">
                <a:moveTo>
                  <a:pt x="8239506" y="479298"/>
                </a:moveTo>
                <a:lnTo>
                  <a:pt x="8239506" y="466344"/>
                </a:lnTo>
                <a:lnTo>
                  <a:pt x="8232648" y="472440"/>
                </a:lnTo>
                <a:lnTo>
                  <a:pt x="8232648" y="479298"/>
                </a:lnTo>
                <a:lnTo>
                  <a:pt x="8239506" y="479298"/>
                </a:lnTo>
                <a:close/>
              </a:path>
            </a:pathLst>
          </a:custGeom>
          <a:solidFill>
            <a:srgbClr val="8F5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9590" y="5886703"/>
            <a:ext cx="7704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765" marR="30480" indent="-7493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90560B"/>
                </a:solidFill>
                <a:latin typeface="Arial"/>
                <a:cs typeface="Arial"/>
              </a:rPr>
              <a:t>Source: </a:t>
            </a:r>
            <a:r>
              <a:rPr sz="1200" spc="-5" dirty="0">
                <a:latin typeface="Arial"/>
                <a:cs typeface="Arial"/>
              </a:rPr>
              <a:t>Ray Kaplan, </a:t>
            </a:r>
            <a:r>
              <a:rPr sz="1200" spc="-30" dirty="0">
                <a:latin typeface="Arial"/>
                <a:cs typeface="Arial"/>
              </a:rPr>
              <a:t>CISSP, </a:t>
            </a:r>
            <a:r>
              <a:rPr sz="1200" i="1" dirty="0">
                <a:latin typeface="Arial"/>
                <a:cs typeface="Arial"/>
              </a:rPr>
              <a:t>A Matter of </a:t>
            </a:r>
            <a:r>
              <a:rPr sz="1200" i="1" spc="-20" dirty="0">
                <a:latin typeface="Arial"/>
                <a:cs typeface="Arial"/>
              </a:rPr>
              <a:t>Trust</a:t>
            </a:r>
            <a:r>
              <a:rPr sz="1200" spc="-20" dirty="0">
                <a:latin typeface="Arial"/>
                <a:cs typeface="Arial"/>
              </a:rPr>
              <a:t>, </a:t>
            </a:r>
            <a:r>
              <a:rPr sz="1200" spc="-5" dirty="0">
                <a:latin typeface="Arial"/>
                <a:cs typeface="Arial"/>
              </a:rPr>
              <a:t>Information Security Management Handbook, 5</a:t>
            </a:r>
            <a:r>
              <a:rPr sz="1200" spc="-7" baseline="24305" dirty="0">
                <a:latin typeface="Arial"/>
                <a:cs typeface="Arial"/>
              </a:rPr>
              <a:t>th </a:t>
            </a:r>
            <a:r>
              <a:rPr sz="1200" spc="-5" dirty="0">
                <a:latin typeface="Arial"/>
                <a:cs typeface="Arial"/>
              </a:rPr>
              <a:t>Edition. </a:t>
            </a:r>
            <a:r>
              <a:rPr sz="1200" spc="-15" dirty="0">
                <a:latin typeface="Arial"/>
                <a:cs typeface="Arial"/>
              </a:rPr>
              <a:t>Tipton </a:t>
            </a:r>
            <a:r>
              <a:rPr sz="1200" dirty="0">
                <a:latin typeface="Arial"/>
                <a:cs typeface="Arial"/>
              </a:rPr>
              <a:t>&amp;  Krause,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editors.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55385" y="3586243"/>
            <a:ext cx="636270" cy="620395"/>
            <a:chOff x="5755385" y="3586243"/>
            <a:chExt cx="636270" cy="620395"/>
          </a:xfrm>
        </p:grpSpPr>
        <p:sp>
          <p:nvSpPr>
            <p:cNvPr id="7" name="object 7"/>
            <p:cNvSpPr/>
            <p:nvPr/>
          </p:nvSpPr>
          <p:spPr>
            <a:xfrm>
              <a:off x="5761481" y="3591305"/>
              <a:ext cx="624205" cy="609600"/>
            </a:xfrm>
            <a:custGeom>
              <a:avLst/>
              <a:gdLst/>
              <a:ahLst/>
              <a:cxnLst/>
              <a:rect l="l" t="t" r="r" b="b"/>
              <a:pathLst>
                <a:path w="624204" h="609600">
                  <a:moveTo>
                    <a:pt x="624078" y="304799"/>
                  </a:moveTo>
                  <a:lnTo>
                    <a:pt x="620683" y="259744"/>
                  </a:lnTo>
                  <a:lnTo>
                    <a:pt x="610823" y="216745"/>
                  </a:lnTo>
                  <a:lnTo>
                    <a:pt x="594986" y="176275"/>
                  </a:lnTo>
                  <a:lnTo>
                    <a:pt x="573661" y="138804"/>
                  </a:lnTo>
                  <a:lnTo>
                    <a:pt x="547334" y="104802"/>
                  </a:lnTo>
                  <a:lnTo>
                    <a:pt x="516493" y="74740"/>
                  </a:lnTo>
                  <a:lnTo>
                    <a:pt x="481626" y="49088"/>
                  </a:lnTo>
                  <a:lnTo>
                    <a:pt x="443222" y="28318"/>
                  </a:lnTo>
                  <a:lnTo>
                    <a:pt x="401767" y="12899"/>
                  </a:lnTo>
                  <a:lnTo>
                    <a:pt x="357750" y="3303"/>
                  </a:lnTo>
                  <a:lnTo>
                    <a:pt x="311658" y="0"/>
                  </a:lnTo>
                  <a:lnTo>
                    <a:pt x="265583" y="3303"/>
                  </a:lnTo>
                  <a:lnTo>
                    <a:pt x="221614" y="12899"/>
                  </a:lnTo>
                  <a:lnTo>
                    <a:pt x="180232" y="28318"/>
                  </a:lnTo>
                  <a:lnTo>
                    <a:pt x="141918" y="49088"/>
                  </a:lnTo>
                  <a:lnTo>
                    <a:pt x="107151" y="74740"/>
                  </a:lnTo>
                  <a:lnTo>
                    <a:pt x="76414" y="104802"/>
                  </a:lnTo>
                  <a:lnTo>
                    <a:pt x="50187" y="138804"/>
                  </a:lnTo>
                  <a:lnTo>
                    <a:pt x="28951" y="176275"/>
                  </a:lnTo>
                  <a:lnTo>
                    <a:pt x="13188" y="216745"/>
                  </a:lnTo>
                  <a:lnTo>
                    <a:pt x="3377" y="259744"/>
                  </a:lnTo>
                  <a:lnTo>
                    <a:pt x="0" y="304800"/>
                  </a:lnTo>
                  <a:lnTo>
                    <a:pt x="3377" y="349855"/>
                  </a:lnTo>
                  <a:lnTo>
                    <a:pt x="13188" y="392854"/>
                  </a:lnTo>
                  <a:lnTo>
                    <a:pt x="28951" y="433324"/>
                  </a:lnTo>
                  <a:lnTo>
                    <a:pt x="50187" y="470795"/>
                  </a:lnTo>
                  <a:lnTo>
                    <a:pt x="76414" y="504797"/>
                  </a:lnTo>
                  <a:lnTo>
                    <a:pt x="107151" y="534859"/>
                  </a:lnTo>
                  <a:lnTo>
                    <a:pt x="141918" y="560511"/>
                  </a:lnTo>
                  <a:lnTo>
                    <a:pt x="180232" y="581281"/>
                  </a:lnTo>
                  <a:lnTo>
                    <a:pt x="221614" y="596700"/>
                  </a:lnTo>
                  <a:lnTo>
                    <a:pt x="265583" y="606296"/>
                  </a:lnTo>
                  <a:lnTo>
                    <a:pt x="311658" y="609600"/>
                  </a:lnTo>
                  <a:lnTo>
                    <a:pt x="357750" y="606296"/>
                  </a:lnTo>
                  <a:lnTo>
                    <a:pt x="401767" y="596700"/>
                  </a:lnTo>
                  <a:lnTo>
                    <a:pt x="443222" y="581281"/>
                  </a:lnTo>
                  <a:lnTo>
                    <a:pt x="481626" y="560511"/>
                  </a:lnTo>
                  <a:lnTo>
                    <a:pt x="516493" y="534859"/>
                  </a:lnTo>
                  <a:lnTo>
                    <a:pt x="547334" y="504797"/>
                  </a:lnTo>
                  <a:lnTo>
                    <a:pt x="573661" y="470795"/>
                  </a:lnTo>
                  <a:lnTo>
                    <a:pt x="594986" y="433324"/>
                  </a:lnTo>
                  <a:lnTo>
                    <a:pt x="610823" y="392854"/>
                  </a:lnTo>
                  <a:lnTo>
                    <a:pt x="620683" y="349855"/>
                  </a:lnTo>
                  <a:lnTo>
                    <a:pt x="624078" y="304799"/>
                  </a:lnTo>
                  <a:close/>
                </a:path>
              </a:pathLst>
            </a:custGeom>
            <a:solidFill>
              <a:srgbClr val="F7F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55385" y="3586243"/>
              <a:ext cx="636270" cy="620395"/>
            </a:xfrm>
            <a:custGeom>
              <a:avLst/>
              <a:gdLst/>
              <a:ahLst/>
              <a:cxnLst/>
              <a:rect l="l" t="t" r="r" b="b"/>
              <a:pathLst>
                <a:path w="636270" h="620395">
                  <a:moveTo>
                    <a:pt x="636270" y="309862"/>
                  </a:moveTo>
                  <a:lnTo>
                    <a:pt x="626215" y="235117"/>
                  </a:lnTo>
                  <a:lnTo>
                    <a:pt x="613478" y="195937"/>
                  </a:lnTo>
                  <a:lnTo>
                    <a:pt x="596901" y="160318"/>
                  </a:lnTo>
                  <a:lnTo>
                    <a:pt x="553688" y="99763"/>
                  </a:lnTo>
                  <a:lnTo>
                    <a:pt x="499506" y="53452"/>
                  </a:lnTo>
                  <a:lnTo>
                    <a:pt x="437284" y="21387"/>
                  </a:lnTo>
                  <a:lnTo>
                    <a:pt x="369951" y="3569"/>
                  </a:lnTo>
                  <a:lnTo>
                    <a:pt x="300435" y="0"/>
                  </a:lnTo>
                  <a:lnTo>
                    <a:pt x="265774" y="3558"/>
                  </a:lnTo>
                  <a:lnTo>
                    <a:pt x="198476" y="21363"/>
                  </a:lnTo>
                  <a:lnTo>
                    <a:pt x="136317" y="53418"/>
                  </a:lnTo>
                  <a:lnTo>
                    <a:pt x="82168" y="99799"/>
                  </a:lnTo>
                  <a:lnTo>
                    <a:pt x="39135" y="160288"/>
                  </a:lnTo>
                  <a:lnTo>
                    <a:pt x="22628" y="195914"/>
                  </a:lnTo>
                  <a:lnTo>
                    <a:pt x="9969" y="235104"/>
                  </a:lnTo>
                  <a:lnTo>
                    <a:pt x="1523" y="277858"/>
                  </a:lnTo>
                  <a:lnTo>
                    <a:pt x="0" y="293860"/>
                  </a:lnTo>
                  <a:lnTo>
                    <a:pt x="0" y="325864"/>
                  </a:lnTo>
                  <a:lnTo>
                    <a:pt x="3048" y="357106"/>
                  </a:lnTo>
                  <a:lnTo>
                    <a:pt x="12192" y="393129"/>
                  </a:lnTo>
                  <a:lnTo>
                    <a:pt x="12192" y="309862"/>
                  </a:lnTo>
                  <a:lnTo>
                    <a:pt x="13715" y="279382"/>
                  </a:lnTo>
                  <a:lnTo>
                    <a:pt x="22314" y="237427"/>
                  </a:lnTo>
                  <a:lnTo>
                    <a:pt x="35044" y="199080"/>
                  </a:lnTo>
                  <a:lnTo>
                    <a:pt x="51536" y="164333"/>
                  </a:lnTo>
                  <a:lnTo>
                    <a:pt x="94341" y="105609"/>
                  </a:lnTo>
                  <a:lnTo>
                    <a:pt x="147793" y="61190"/>
                  </a:lnTo>
                  <a:lnTo>
                    <a:pt x="208954" y="31012"/>
                  </a:lnTo>
                  <a:lnTo>
                    <a:pt x="274887" y="15011"/>
                  </a:lnTo>
                  <a:lnTo>
                    <a:pt x="308726" y="12308"/>
                  </a:lnTo>
                  <a:lnTo>
                    <a:pt x="342656" y="13125"/>
                  </a:lnTo>
                  <a:lnTo>
                    <a:pt x="409322" y="25288"/>
                  </a:lnTo>
                  <a:lnTo>
                    <a:pt x="471948" y="51438"/>
                  </a:lnTo>
                  <a:lnTo>
                    <a:pt x="527598" y="91509"/>
                  </a:lnTo>
                  <a:lnTo>
                    <a:pt x="573334" y="145440"/>
                  </a:lnTo>
                  <a:lnTo>
                    <a:pt x="606219" y="213165"/>
                  </a:lnTo>
                  <a:lnTo>
                    <a:pt x="616924" y="252181"/>
                  </a:lnTo>
                  <a:lnTo>
                    <a:pt x="623316" y="294622"/>
                  </a:lnTo>
                  <a:lnTo>
                    <a:pt x="623316" y="394402"/>
                  </a:lnTo>
                  <a:lnTo>
                    <a:pt x="623940" y="392548"/>
                  </a:lnTo>
                  <a:lnTo>
                    <a:pt x="632286" y="352753"/>
                  </a:lnTo>
                  <a:lnTo>
                    <a:pt x="636270" y="309862"/>
                  </a:lnTo>
                  <a:close/>
                </a:path>
                <a:path w="636270" h="620395">
                  <a:moveTo>
                    <a:pt x="623316" y="394402"/>
                  </a:moveTo>
                  <a:lnTo>
                    <a:pt x="623316" y="325102"/>
                  </a:lnTo>
                  <a:lnTo>
                    <a:pt x="616919" y="368216"/>
                  </a:lnTo>
                  <a:lnTo>
                    <a:pt x="605959" y="407828"/>
                  </a:lnTo>
                  <a:lnTo>
                    <a:pt x="590835" y="443919"/>
                  </a:lnTo>
                  <a:lnTo>
                    <a:pt x="549685" y="505460"/>
                  </a:lnTo>
                  <a:lnTo>
                    <a:pt x="496651" y="552687"/>
                  </a:lnTo>
                  <a:lnTo>
                    <a:pt x="434919" y="585450"/>
                  </a:lnTo>
                  <a:lnTo>
                    <a:pt x="367672" y="603597"/>
                  </a:lnTo>
                  <a:lnTo>
                    <a:pt x="308726" y="607026"/>
                  </a:lnTo>
                  <a:lnTo>
                    <a:pt x="298092" y="606976"/>
                  </a:lnTo>
                  <a:lnTo>
                    <a:pt x="229365" y="595436"/>
                  </a:lnTo>
                  <a:lnTo>
                    <a:pt x="164674" y="568825"/>
                  </a:lnTo>
                  <a:lnTo>
                    <a:pt x="107202" y="526992"/>
                  </a:lnTo>
                  <a:lnTo>
                    <a:pt x="60134" y="469786"/>
                  </a:lnTo>
                  <a:lnTo>
                    <a:pt x="41496" y="435370"/>
                  </a:lnTo>
                  <a:lnTo>
                    <a:pt x="26652" y="397054"/>
                  </a:lnTo>
                  <a:lnTo>
                    <a:pt x="16002" y="354820"/>
                  </a:lnTo>
                  <a:lnTo>
                    <a:pt x="12192" y="309862"/>
                  </a:lnTo>
                  <a:lnTo>
                    <a:pt x="12192" y="393129"/>
                  </a:lnTo>
                  <a:lnTo>
                    <a:pt x="28016" y="436692"/>
                  </a:lnTo>
                  <a:lnTo>
                    <a:pt x="45912" y="471012"/>
                  </a:lnTo>
                  <a:lnTo>
                    <a:pt x="90821" y="528823"/>
                  </a:lnTo>
                  <a:lnTo>
                    <a:pt x="145608" y="572353"/>
                  </a:lnTo>
                  <a:lnTo>
                    <a:pt x="207540" y="601791"/>
                  </a:lnTo>
                  <a:lnTo>
                    <a:pt x="273885" y="617328"/>
                  </a:lnTo>
                  <a:lnTo>
                    <a:pt x="307858" y="619943"/>
                  </a:lnTo>
                  <a:lnTo>
                    <a:pt x="341909" y="619153"/>
                  </a:lnTo>
                  <a:lnTo>
                    <a:pt x="408880" y="607454"/>
                  </a:lnTo>
                  <a:lnTo>
                    <a:pt x="472064" y="582423"/>
                  </a:lnTo>
                  <a:lnTo>
                    <a:pt x="528730" y="544248"/>
                  </a:lnTo>
                  <a:lnTo>
                    <a:pt x="576144" y="493118"/>
                  </a:lnTo>
                  <a:lnTo>
                    <a:pt x="611574" y="429223"/>
                  </a:lnTo>
                  <a:lnTo>
                    <a:pt x="623316" y="3944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27446" y="1095247"/>
            <a:ext cx="65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80808"/>
                </a:solidFill>
                <a:latin typeface="Arial"/>
                <a:cs typeface="Arial"/>
              </a:rPr>
              <a:t>Best  </a:t>
            </a:r>
            <a:r>
              <a:rPr sz="1200" spc="-10" dirty="0">
                <a:solidFill>
                  <a:srgbClr val="080808"/>
                </a:solidFill>
                <a:latin typeface="Arial"/>
                <a:cs typeface="Arial"/>
              </a:rPr>
              <a:t>Current  Practices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33600" y="1167383"/>
            <a:ext cx="5562600" cy="3700779"/>
            <a:chOff x="2133600" y="1167383"/>
            <a:chExt cx="5562600" cy="3700779"/>
          </a:xfrm>
        </p:grpSpPr>
        <p:sp>
          <p:nvSpPr>
            <p:cNvPr id="11" name="object 11"/>
            <p:cNvSpPr/>
            <p:nvPr/>
          </p:nvSpPr>
          <p:spPr>
            <a:xfrm>
              <a:off x="5996940" y="1752600"/>
              <a:ext cx="86360" cy="1705610"/>
            </a:xfrm>
            <a:custGeom>
              <a:avLst/>
              <a:gdLst/>
              <a:ahLst/>
              <a:cxnLst/>
              <a:rect l="l" t="t" r="r" b="b"/>
              <a:pathLst>
                <a:path w="86360" h="1705610">
                  <a:moveTo>
                    <a:pt x="86105" y="1620012"/>
                  </a:moveTo>
                  <a:lnTo>
                    <a:pt x="57267" y="1619756"/>
                  </a:lnTo>
                  <a:lnTo>
                    <a:pt x="57149" y="1633728"/>
                  </a:lnTo>
                  <a:lnTo>
                    <a:pt x="28955" y="1633728"/>
                  </a:lnTo>
                  <a:lnTo>
                    <a:pt x="28955" y="1619506"/>
                  </a:lnTo>
                  <a:lnTo>
                    <a:pt x="0" y="1619250"/>
                  </a:lnTo>
                  <a:lnTo>
                    <a:pt x="28955" y="1678741"/>
                  </a:lnTo>
                  <a:lnTo>
                    <a:pt x="28955" y="1633728"/>
                  </a:lnTo>
                  <a:lnTo>
                    <a:pt x="29068" y="1678973"/>
                  </a:lnTo>
                  <a:lnTo>
                    <a:pt x="41909" y="1705356"/>
                  </a:lnTo>
                  <a:lnTo>
                    <a:pt x="86105" y="1620012"/>
                  </a:lnTo>
                  <a:close/>
                </a:path>
                <a:path w="86360" h="1705610">
                  <a:moveTo>
                    <a:pt x="57267" y="1619756"/>
                  </a:moveTo>
                  <a:lnTo>
                    <a:pt x="29068" y="1619507"/>
                  </a:lnTo>
                  <a:lnTo>
                    <a:pt x="28955" y="1633728"/>
                  </a:lnTo>
                  <a:lnTo>
                    <a:pt x="57149" y="1633728"/>
                  </a:lnTo>
                  <a:lnTo>
                    <a:pt x="57267" y="1619756"/>
                  </a:lnTo>
                  <a:close/>
                </a:path>
                <a:path w="86360" h="1705610">
                  <a:moveTo>
                    <a:pt x="70865" y="762"/>
                  </a:moveTo>
                  <a:lnTo>
                    <a:pt x="41909" y="0"/>
                  </a:lnTo>
                  <a:lnTo>
                    <a:pt x="29068" y="1619507"/>
                  </a:lnTo>
                  <a:lnTo>
                    <a:pt x="57267" y="1619756"/>
                  </a:lnTo>
                  <a:lnTo>
                    <a:pt x="70865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9370" y="1365503"/>
              <a:ext cx="4749800" cy="3035300"/>
            </a:xfrm>
            <a:custGeom>
              <a:avLst/>
              <a:gdLst/>
              <a:ahLst/>
              <a:cxnLst/>
              <a:rect l="l" t="t" r="r" b="b"/>
              <a:pathLst>
                <a:path w="4749800" h="3035300">
                  <a:moveTo>
                    <a:pt x="4749546" y="35052"/>
                  </a:moveTo>
                  <a:lnTo>
                    <a:pt x="4725924" y="25908"/>
                  </a:lnTo>
                  <a:lnTo>
                    <a:pt x="4719066" y="44196"/>
                  </a:lnTo>
                  <a:lnTo>
                    <a:pt x="4710684" y="64770"/>
                  </a:lnTo>
                  <a:lnTo>
                    <a:pt x="4693158" y="112776"/>
                  </a:lnTo>
                  <a:lnTo>
                    <a:pt x="4675784" y="159270"/>
                  </a:lnTo>
                  <a:lnTo>
                    <a:pt x="4572851" y="438289"/>
                  </a:lnTo>
                  <a:lnTo>
                    <a:pt x="4520895" y="577596"/>
                  </a:lnTo>
                  <a:lnTo>
                    <a:pt x="4485538" y="670280"/>
                  </a:lnTo>
                  <a:lnTo>
                    <a:pt x="4449318" y="762762"/>
                  </a:lnTo>
                  <a:lnTo>
                    <a:pt x="4386072" y="918972"/>
                  </a:lnTo>
                  <a:lnTo>
                    <a:pt x="4365701" y="967841"/>
                  </a:lnTo>
                  <a:lnTo>
                    <a:pt x="4344835" y="1015669"/>
                  </a:lnTo>
                  <a:lnTo>
                    <a:pt x="4323486" y="1062697"/>
                  </a:lnTo>
                  <a:lnTo>
                    <a:pt x="4301668" y="1109205"/>
                  </a:lnTo>
                  <a:lnTo>
                    <a:pt x="4279392" y="1155471"/>
                  </a:lnTo>
                  <a:lnTo>
                    <a:pt x="4256684" y="1201750"/>
                  </a:lnTo>
                  <a:lnTo>
                    <a:pt x="4210050" y="1295400"/>
                  </a:lnTo>
                  <a:lnTo>
                    <a:pt x="4201668" y="1312926"/>
                  </a:lnTo>
                  <a:lnTo>
                    <a:pt x="4193286" y="1328928"/>
                  </a:lnTo>
                  <a:lnTo>
                    <a:pt x="4186428" y="1344168"/>
                  </a:lnTo>
                  <a:lnTo>
                    <a:pt x="4167530" y="1383931"/>
                  </a:lnTo>
                  <a:lnTo>
                    <a:pt x="4155046" y="1411211"/>
                  </a:lnTo>
                  <a:lnTo>
                    <a:pt x="4143578" y="1438884"/>
                  </a:lnTo>
                  <a:lnTo>
                    <a:pt x="4133850" y="1466850"/>
                  </a:lnTo>
                  <a:lnTo>
                    <a:pt x="4128516" y="1479042"/>
                  </a:lnTo>
                  <a:lnTo>
                    <a:pt x="4111612" y="1514805"/>
                  </a:lnTo>
                  <a:lnTo>
                    <a:pt x="4093680" y="1550403"/>
                  </a:lnTo>
                  <a:lnTo>
                    <a:pt x="4036314" y="1660398"/>
                  </a:lnTo>
                  <a:lnTo>
                    <a:pt x="4024884" y="1683258"/>
                  </a:lnTo>
                  <a:lnTo>
                    <a:pt x="4011930" y="1706880"/>
                  </a:lnTo>
                  <a:lnTo>
                    <a:pt x="3998976" y="1732788"/>
                  </a:lnTo>
                  <a:lnTo>
                    <a:pt x="3984498" y="1760220"/>
                  </a:lnTo>
                  <a:lnTo>
                    <a:pt x="3959860" y="1804733"/>
                  </a:lnTo>
                  <a:lnTo>
                    <a:pt x="3936352" y="1849323"/>
                  </a:lnTo>
                  <a:lnTo>
                    <a:pt x="3891102" y="1938070"/>
                  </a:lnTo>
                  <a:lnTo>
                    <a:pt x="3868534" y="1981936"/>
                  </a:lnTo>
                  <a:lnTo>
                    <a:pt x="3845445" y="2025243"/>
                  </a:lnTo>
                  <a:lnTo>
                    <a:pt x="3821417" y="2067852"/>
                  </a:lnTo>
                  <a:lnTo>
                    <a:pt x="3796055" y="2109584"/>
                  </a:lnTo>
                  <a:lnTo>
                    <a:pt x="3768953" y="2150287"/>
                  </a:lnTo>
                  <a:lnTo>
                    <a:pt x="3739667" y="2189810"/>
                  </a:lnTo>
                  <a:lnTo>
                    <a:pt x="3707815" y="2227999"/>
                  </a:lnTo>
                  <a:lnTo>
                    <a:pt x="3672979" y="2264689"/>
                  </a:lnTo>
                  <a:lnTo>
                    <a:pt x="3634740" y="2299716"/>
                  </a:lnTo>
                  <a:lnTo>
                    <a:pt x="3593592" y="2334006"/>
                  </a:lnTo>
                  <a:lnTo>
                    <a:pt x="3550158" y="2367534"/>
                  </a:lnTo>
                  <a:lnTo>
                    <a:pt x="3509480" y="2396274"/>
                  </a:lnTo>
                  <a:lnTo>
                    <a:pt x="3467582" y="2423642"/>
                  </a:lnTo>
                  <a:lnTo>
                    <a:pt x="3424580" y="2449677"/>
                  </a:lnTo>
                  <a:lnTo>
                    <a:pt x="3380562" y="2474417"/>
                  </a:lnTo>
                  <a:lnTo>
                    <a:pt x="3335642" y="2497925"/>
                  </a:lnTo>
                  <a:lnTo>
                    <a:pt x="3289909" y="2520213"/>
                  </a:lnTo>
                  <a:lnTo>
                    <a:pt x="3243491" y="2541333"/>
                  </a:lnTo>
                  <a:lnTo>
                    <a:pt x="3196488" y="2561348"/>
                  </a:lnTo>
                  <a:lnTo>
                    <a:pt x="3148990" y="2580271"/>
                  </a:lnTo>
                  <a:lnTo>
                    <a:pt x="3101111" y="2598166"/>
                  </a:lnTo>
                  <a:lnTo>
                    <a:pt x="3052965" y="2615057"/>
                  </a:lnTo>
                  <a:lnTo>
                    <a:pt x="3004642" y="2630995"/>
                  </a:lnTo>
                  <a:lnTo>
                    <a:pt x="2956268" y="2646019"/>
                  </a:lnTo>
                  <a:lnTo>
                    <a:pt x="2907919" y="2660180"/>
                  </a:lnTo>
                  <a:lnTo>
                    <a:pt x="2859722" y="2673515"/>
                  </a:lnTo>
                  <a:lnTo>
                    <a:pt x="2811780" y="2686050"/>
                  </a:lnTo>
                  <a:lnTo>
                    <a:pt x="2744724" y="2702814"/>
                  </a:lnTo>
                  <a:lnTo>
                    <a:pt x="2676144" y="2718816"/>
                  </a:lnTo>
                  <a:lnTo>
                    <a:pt x="2536698" y="2747772"/>
                  </a:lnTo>
                  <a:lnTo>
                    <a:pt x="2487028" y="2756865"/>
                  </a:lnTo>
                  <a:lnTo>
                    <a:pt x="2452586" y="2762897"/>
                  </a:lnTo>
                  <a:lnTo>
                    <a:pt x="2442235" y="2761348"/>
                  </a:lnTo>
                  <a:lnTo>
                    <a:pt x="2392159" y="2753499"/>
                  </a:lnTo>
                  <a:lnTo>
                    <a:pt x="2342146" y="2745257"/>
                  </a:lnTo>
                  <a:lnTo>
                    <a:pt x="2292197" y="2736621"/>
                  </a:lnTo>
                  <a:lnTo>
                    <a:pt x="2242312" y="2727566"/>
                  </a:lnTo>
                  <a:lnTo>
                    <a:pt x="2192490" y="2718079"/>
                  </a:lnTo>
                  <a:lnTo>
                    <a:pt x="2142744" y="2708148"/>
                  </a:lnTo>
                  <a:lnTo>
                    <a:pt x="2073402" y="2693670"/>
                  </a:lnTo>
                  <a:lnTo>
                    <a:pt x="2004822" y="2677668"/>
                  </a:lnTo>
                  <a:lnTo>
                    <a:pt x="1937766" y="2660904"/>
                  </a:lnTo>
                  <a:lnTo>
                    <a:pt x="1871472" y="2643378"/>
                  </a:lnTo>
                  <a:lnTo>
                    <a:pt x="1824355" y="2629827"/>
                  </a:lnTo>
                  <a:lnTo>
                    <a:pt x="1777047" y="2615527"/>
                  </a:lnTo>
                  <a:lnTo>
                    <a:pt x="1729625" y="2600414"/>
                  </a:lnTo>
                  <a:lnTo>
                    <a:pt x="1682203" y="2584437"/>
                  </a:lnTo>
                  <a:lnTo>
                    <a:pt x="1634896" y="2567533"/>
                  </a:lnTo>
                  <a:lnTo>
                    <a:pt x="1587792" y="2549677"/>
                  </a:lnTo>
                  <a:lnTo>
                    <a:pt x="1541030" y="2530779"/>
                  </a:lnTo>
                  <a:lnTo>
                    <a:pt x="1494688" y="2510815"/>
                  </a:lnTo>
                  <a:lnTo>
                    <a:pt x="1448892" y="2489720"/>
                  </a:lnTo>
                  <a:lnTo>
                    <a:pt x="1403743" y="2467445"/>
                  </a:lnTo>
                  <a:lnTo>
                    <a:pt x="1359344" y="2443924"/>
                  </a:lnTo>
                  <a:lnTo>
                    <a:pt x="1315808" y="2419108"/>
                  </a:lnTo>
                  <a:lnTo>
                    <a:pt x="1273238" y="2392959"/>
                  </a:lnTo>
                  <a:lnTo>
                    <a:pt x="1231747" y="2365400"/>
                  </a:lnTo>
                  <a:lnTo>
                    <a:pt x="1191437" y="2336393"/>
                  </a:lnTo>
                  <a:lnTo>
                    <a:pt x="1152423" y="2305888"/>
                  </a:lnTo>
                  <a:lnTo>
                    <a:pt x="1114806" y="2273808"/>
                  </a:lnTo>
                  <a:lnTo>
                    <a:pt x="1075944" y="2237232"/>
                  </a:lnTo>
                  <a:lnTo>
                    <a:pt x="1040130" y="2199132"/>
                  </a:lnTo>
                  <a:lnTo>
                    <a:pt x="1006729" y="2159114"/>
                  </a:lnTo>
                  <a:lnTo>
                    <a:pt x="975956" y="2117344"/>
                  </a:lnTo>
                  <a:lnTo>
                    <a:pt x="947432" y="2074087"/>
                  </a:lnTo>
                  <a:lnTo>
                    <a:pt x="920724" y="2029637"/>
                  </a:lnTo>
                  <a:lnTo>
                    <a:pt x="895438" y="1984248"/>
                  </a:lnTo>
                  <a:lnTo>
                    <a:pt x="871143" y="1938197"/>
                  </a:lnTo>
                  <a:lnTo>
                    <a:pt x="823963" y="1845221"/>
                  </a:lnTo>
                  <a:lnTo>
                    <a:pt x="800265" y="1798828"/>
                  </a:lnTo>
                  <a:lnTo>
                    <a:pt x="775931" y="1752892"/>
                  </a:lnTo>
                  <a:lnTo>
                    <a:pt x="750570" y="1707642"/>
                  </a:lnTo>
                  <a:lnTo>
                    <a:pt x="737616" y="1681734"/>
                  </a:lnTo>
                  <a:lnTo>
                    <a:pt x="648550" y="1510411"/>
                  </a:lnTo>
                  <a:lnTo>
                    <a:pt x="615696" y="1441704"/>
                  </a:lnTo>
                  <a:lnTo>
                    <a:pt x="612648" y="1432560"/>
                  </a:lnTo>
                  <a:lnTo>
                    <a:pt x="602208" y="1403896"/>
                  </a:lnTo>
                  <a:lnTo>
                    <a:pt x="589546" y="1374800"/>
                  </a:lnTo>
                  <a:lnTo>
                    <a:pt x="556260" y="1303782"/>
                  </a:lnTo>
                  <a:lnTo>
                    <a:pt x="547878" y="1287780"/>
                  </a:lnTo>
                  <a:lnTo>
                    <a:pt x="530352" y="1251204"/>
                  </a:lnTo>
                  <a:lnTo>
                    <a:pt x="506196" y="1203172"/>
                  </a:lnTo>
                  <a:lnTo>
                    <a:pt x="482574" y="1155433"/>
                  </a:lnTo>
                  <a:lnTo>
                    <a:pt x="459473" y="1107846"/>
                  </a:lnTo>
                  <a:lnTo>
                    <a:pt x="436905" y="1060246"/>
                  </a:lnTo>
                  <a:lnTo>
                    <a:pt x="414883" y="1012456"/>
                  </a:lnTo>
                  <a:lnTo>
                    <a:pt x="393395" y="964311"/>
                  </a:lnTo>
                  <a:lnTo>
                    <a:pt x="372452" y="915644"/>
                  </a:lnTo>
                  <a:lnTo>
                    <a:pt x="352056" y="866305"/>
                  </a:lnTo>
                  <a:lnTo>
                    <a:pt x="332232" y="816102"/>
                  </a:lnTo>
                  <a:lnTo>
                    <a:pt x="300228" y="736854"/>
                  </a:lnTo>
                  <a:lnTo>
                    <a:pt x="268986" y="656844"/>
                  </a:lnTo>
                  <a:lnTo>
                    <a:pt x="232524" y="562241"/>
                  </a:lnTo>
                  <a:lnTo>
                    <a:pt x="196837" y="467334"/>
                  </a:lnTo>
                  <a:lnTo>
                    <a:pt x="38862" y="39624"/>
                  </a:lnTo>
                  <a:lnTo>
                    <a:pt x="30480" y="19050"/>
                  </a:lnTo>
                  <a:lnTo>
                    <a:pt x="23622" y="0"/>
                  </a:lnTo>
                  <a:lnTo>
                    <a:pt x="0" y="9144"/>
                  </a:lnTo>
                  <a:lnTo>
                    <a:pt x="6858" y="28194"/>
                  </a:lnTo>
                  <a:lnTo>
                    <a:pt x="15240" y="48768"/>
                  </a:lnTo>
                  <a:lnTo>
                    <a:pt x="23622" y="70866"/>
                  </a:lnTo>
                  <a:lnTo>
                    <a:pt x="187413" y="514591"/>
                  </a:lnTo>
                  <a:lnTo>
                    <a:pt x="222516" y="607339"/>
                  </a:lnTo>
                  <a:lnTo>
                    <a:pt x="258343" y="699858"/>
                  </a:lnTo>
                  <a:lnTo>
                    <a:pt x="308610" y="826008"/>
                  </a:lnTo>
                  <a:lnTo>
                    <a:pt x="339852" y="902970"/>
                  </a:lnTo>
                  <a:lnTo>
                    <a:pt x="360197" y="951725"/>
                  </a:lnTo>
                  <a:lnTo>
                    <a:pt x="381228" y="999705"/>
                  </a:lnTo>
                  <a:lnTo>
                    <a:pt x="402856" y="1047102"/>
                  </a:lnTo>
                  <a:lnTo>
                    <a:pt x="424992" y="1094079"/>
                  </a:lnTo>
                  <a:lnTo>
                    <a:pt x="447535" y="1140853"/>
                  </a:lnTo>
                  <a:lnTo>
                    <a:pt x="525018" y="1298448"/>
                  </a:lnTo>
                  <a:lnTo>
                    <a:pt x="533400" y="1314450"/>
                  </a:lnTo>
                  <a:lnTo>
                    <a:pt x="540258" y="1329690"/>
                  </a:lnTo>
                  <a:lnTo>
                    <a:pt x="558952" y="1369161"/>
                  </a:lnTo>
                  <a:lnTo>
                    <a:pt x="571030" y="1395653"/>
                  </a:lnTo>
                  <a:lnTo>
                    <a:pt x="582206" y="1422501"/>
                  </a:lnTo>
                  <a:lnTo>
                    <a:pt x="594360" y="1456182"/>
                  </a:lnTo>
                  <a:lnTo>
                    <a:pt x="598170" y="1463802"/>
                  </a:lnTo>
                  <a:lnTo>
                    <a:pt x="614819" y="1499958"/>
                  </a:lnTo>
                  <a:lnTo>
                    <a:pt x="632904" y="1535874"/>
                  </a:lnTo>
                  <a:lnTo>
                    <a:pt x="690372" y="1646682"/>
                  </a:lnTo>
                  <a:lnTo>
                    <a:pt x="702564" y="1669542"/>
                  </a:lnTo>
                  <a:lnTo>
                    <a:pt x="714756" y="1693164"/>
                  </a:lnTo>
                  <a:lnTo>
                    <a:pt x="742950" y="1746504"/>
                  </a:lnTo>
                  <a:lnTo>
                    <a:pt x="766813" y="1790636"/>
                  </a:lnTo>
                  <a:lnTo>
                    <a:pt x="790054" y="1835315"/>
                  </a:lnTo>
                  <a:lnTo>
                    <a:pt x="835964" y="1925383"/>
                  </a:lnTo>
                  <a:lnTo>
                    <a:pt x="859282" y="1970252"/>
                  </a:lnTo>
                  <a:lnTo>
                    <a:pt x="883272" y="2014677"/>
                  </a:lnTo>
                  <a:lnTo>
                    <a:pt x="908265" y="2058416"/>
                  </a:lnTo>
                  <a:lnTo>
                    <a:pt x="934567" y="2101189"/>
                  </a:lnTo>
                  <a:lnTo>
                    <a:pt x="962520" y="2142782"/>
                  </a:lnTo>
                  <a:lnTo>
                    <a:pt x="992441" y="2182914"/>
                  </a:lnTo>
                  <a:lnTo>
                    <a:pt x="1024661" y="2221357"/>
                  </a:lnTo>
                  <a:lnTo>
                    <a:pt x="1059497" y="2257831"/>
                  </a:lnTo>
                  <a:lnTo>
                    <a:pt x="1097280" y="2292096"/>
                  </a:lnTo>
                  <a:lnTo>
                    <a:pt x="1139190" y="2328672"/>
                  </a:lnTo>
                  <a:lnTo>
                    <a:pt x="1184148" y="2362962"/>
                  </a:lnTo>
                  <a:lnTo>
                    <a:pt x="1225575" y="2392146"/>
                  </a:lnTo>
                  <a:lnTo>
                    <a:pt x="1268145" y="2419883"/>
                  </a:lnTo>
                  <a:lnTo>
                    <a:pt x="1311757" y="2446236"/>
                  </a:lnTo>
                  <a:lnTo>
                    <a:pt x="1356334" y="2471267"/>
                  </a:lnTo>
                  <a:lnTo>
                    <a:pt x="1401762" y="2495004"/>
                  </a:lnTo>
                  <a:lnTo>
                    <a:pt x="1447952" y="2517508"/>
                  </a:lnTo>
                  <a:lnTo>
                    <a:pt x="1494815" y="2538831"/>
                  </a:lnTo>
                  <a:lnTo>
                    <a:pt x="1542262" y="2559012"/>
                  </a:lnTo>
                  <a:lnTo>
                    <a:pt x="1590205" y="2578100"/>
                  </a:lnTo>
                  <a:lnTo>
                    <a:pt x="1638541" y="2596146"/>
                  </a:lnTo>
                  <a:lnTo>
                    <a:pt x="1687169" y="2613202"/>
                  </a:lnTo>
                  <a:lnTo>
                    <a:pt x="1736026" y="2629306"/>
                  </a:lnTo>
                  <a:lnTo>
                    <a:pt x="1784985" y="2644521"/>
                  </a:lnTo>
                  <a:lnTo>
                    <a:pt x="1833981" y="2658897"/>
                  </a:lnTo>
                  <a:lnTo>
                    <a:pt x="1882902" y="2672473"/>
                  </a:lnTo>
                  <a:lnTo>
                    <a:pt x="1931670" y="2685288"/>
                  </a:lnTo>
                  <a:lnTo>
                    <a:pt x="1998726" y="2702052"/>
                  </a:lnTo>
                  <a:lnTo>
                    <a:pt x="2068068" y="2718054"/>
                  </a:lnTo>
                  <a:lnTo>
                    <a:pt x="2137410" y="2733294"/>
                  </a:lnTo>
                  <a:lnTo>
                    <a:pt x="2208276" y="2747010"/>
                  </a:lnTo>
                  <a:lnTo>
                    <a:pt x="2257920" y="2756192"/>
                  </a:lnTo>
                  <a:lnTo>
                    <a:pt x="2307704" y="2764980"/>
                  </a:lnTo>
                  <a:lnTo>
                    <a:pt x="2357577" y="2773388"/>
                  </a:lnTo>
                  <a:lnTo>
                    <a:pt x="2374100" y="2776055"/>
                  </a:lnTo>
                  <a:lnTo>
                    <a:pt x="2337498" y="2781897"/>
                  </a:lnTo>
                  <a:lnTo>
                    <a:pt x="2287486" y="2789542"/>
                  </a:lnTo>
                  <a:lnTo>
                    <a:pt x="2237397" y="2796844"/>
                  </a:lnTo>
                  <a:lnTo>
                    <a:pt x="2187244" y="2803817"/>
                  </a:lnTo>
                  <a:lnTo>
                    <a:pt x="2137016" y="2810484"/>
                  </a:lnTo>
                  <a:lnTo>
                    <a:pt x="2086737" y="2816860"/>
                  </a:lnTo>
                  <a:lnTo>
                    <a:pt x="2036406" y="2822956"/>
                  </a:lnTo>
                  <a:lnTo>
                    <a:pt x="1986013" y="2828772"/>
                  </a:lnTo>
                  <a:lnTo>
                    <a:pt x="1935594" y="2834335"/>
                  </a:lnTo>
                  <a:lnTo>
                    <a:pt x="1834629" y="2844711"/>
                  </a:lnTo>
                  <a:lnTo>
                    <a:pt x="1733550" y="2854210"/>
                  </a:lnTo>
                  <a:lnTo>
                    <a:pt x="1632394" y="2862910"/>
                  </a:lnTo>
                  <a:lnTo>
                    <a:pt x="1531213" y="2870911"/>
                  </a:lnTo>
                  <a:lnTo>
                    <a:pt x="1430058" y="2878315"/>
                  </a:lnTo>
                  <a:lnTo>
                    <a:pt x="1278432" y="2888513"/>
                  </a:lnTo>
                  <a:lnTo>
                    <a:pt x="1076706" y="2900946"/>
                  </a:lnTo>
                  <a:lnTo>
                    <a:pt x="939546" y="2910090"/>
                  </a:lnTo>
                  <a:lnTo>
                    <a:pt x="685584" y="2926296"/>
                  </a:lnTo>
                  <a:lnTo>
                    <a:pt x="583615" y="2933750"/>
                  </a:lnTo>
                  <a:lnTo>
                    <a:pt x="532638" y="2937853"/>
                  </a:lnTo>
                  <a:lnTo>
                    <a:pt x="481711" y="2942247"/>
                  </a:lnTo>
                  <a:lnTo>
                    <a:pt x="430834" y="2946984"/>
                  </a:lnTo>
                  <a:lnTo>
                    <a:pt x="380060" y="2952102"/>
                  </a:lnTo>
                  <a:lnTo>
                    <a:pt x="329387" y="2957639"/>
                  </a:lnTo>
                  <a:lnTo>
                    <a:pt x="278853" y="2963621"/>
                  </a:lnTo>
                  <a:lnTo>
                    <a:pt x="228485" y="2970111"/>
                  </a:lnTo>
                  <a:lnTo>
                    <a:pt x="178308" y="2977146"/>
                  </a:lnTo>
                  <a:lnTo>
                    <a:pt x="132588" y="2984766"/>
                  </a:lnTo>
                  <a:lnTo>
                    <a:pt x="89154" y="2992386"/>
                  </a:lnTo>
                  <a:lnTo>
                    <a:pt x="48006" y="3001530"/>
                  </a:lnTo>
                  <a:lnTo>
                    <a:pt x="9144" y="3010674"/>
                  </a:lnTo>
                  <a:lnTo>
                    <a:pt x="14478" y="3035058"/>
                  </a:lnTo>
                  <a:lnTo>
                    <a:pt x="52578" y="3025914"/>
                  </a:lnTo>
                  <a:lnTo>
                    <a:pt x="93726" y="3017532"/>
                  </a:lnTo>
                  <a:lnTo>
                    <a:pt x="137160" y="3009912"/>
                  </a:lnTo>
                  <a:lnTo>
                    <a:pt x="182118" y="3002292"/>
                  </a:lnTo>
                  <a:lnTo>
                    <a:pt x="233235" y="2995079"/>
                  </a:lnTo>
                  <a:lnTo>
                    <a:pt x="284518" y="2988462"/>
                  </a:lnTo>
                  <a:lnTo>
                    <a:pt x="335953" y="2982391"/>
                  </a:lnTo>
                  <a:lnTo>
                    <a:pt x="387515" y="2976803"/>
                  </a:lnTo>
                  <a:lnTo>
                    <a:pt x="439191" y="2971660"/>
                  </a:lnTo>
                  <a:lnTo>
                    <a:pt x="490956" y="2966910"/>
                  </a:lnTo>
                  <a:lnTo>
                    <a:pt x="542785" y="2962516"/>
                  </a:lnTo>
                  <a:lnTo>
                    <a:pt x="594652" y="2958414"/>
                  </a:lnTo>
                  <a:lnTo>
                    <a:pt x="698461" y="2950921"/>
                  </a:lnTo>
                  <a:lnTo>
                    <a:pt x="1008888" y="2930664"/>
                  </a:lnTo>
                  <a:lnTo>
                    <a:pt x="1078230" y="2926854"/>
                  </a:lnTo>
                  <a:lnTo>
                    <a:pt x="1401318" y="2905442"/>
                  </a:lnTo>
                  <a:lnTo>
                    <a:pt x="1553489" y="2894304"/>
                  </a:lnTo>
                  <a:lnTo>
                    <a:pt x="1655000" y="2886202"/>
                  </a:lnTo>
                  <a:lnTo>
                    <a:pt x="1756498" y="2877413"/>
                  </a:lnTo>
                  <a:lnTo>
                    <a:pt x="1857946" y="2867812"/>
                  </a:lnTo>
                  <a:lnTo>
                    <a:pt x="1959292" y="2857309"/>
                  </a:lnTo>
                  <a:lnTo>
                    <a:pt x="2009902" y="2851670"/>
                  </a:lnTo>
                  <a:lnTo>
                    <a:pt x="2060473" y="2845752"/>
                  </a:lnTo>
                  <a:lnTo>
                    <a:pt x="2110994" y="2839555"/>
                  </a:lnTo>
                  <a:lnTo>
                    <a:pt x="2161463" y="2833052"/>
                  </a:lnTo>
                  <a:lnTo>
                    <a:pt x="2211870" y="2826232"/>
                  </a:lnTo>
                  <a:lnTo>
                    <a:pt x="2262200" y="2819082"/>
                  </a:lnTo>
                  <a:lnTo>
                    <a:pt x="2312454" y="2811576"/>
                  </a:lnTo>
                  <a:lnTo>
                    <a:pt x="2362644" y="2803715"/>
                  </a:lnTo>
                  <a:lnTo>
                    <a:pt x="2412733" y="2795473"/>
                  </a:lnTo>
                  <a:lnTo>
                    <a:pt x="2453360" y="2788475"/>
                  </a:lnTo>
                  <a:lnTo>
                    <a:pt x="2457653" y="2789123"/>
                  </a:lnTo>
                  <a:lnTo>
                    <a:pt x="2507831" y="2796476"/>
                  </a:lnTo>
                  <a:lnTo>
                    <a:pt x="2558097" y="2803512"/>
                  </a:lnTo>
                  <a:lnTo>
                    <a:pt x="2608427" y="2810218"/>
                  </a:lnTo>
                  <a:lnTo>
                    <a:pt x="2658834" y="2816631"/>
                  </a:lnTo>
                  <a:lnTo>
                    <a:pt x="2709303" y="2822765"/>
                  </a:lnTo>
                  <a:lnTo>
                    <a:pt x="2759837" y="2828607"/>
                  </a:lnTo>
                  <a:lnTo>
                    <a:pt x="2810408" y="2834195"/>
                  </a:lnTo>
                  <a:lnTo>
                    <a:pt x="2911691" y="2844609"/>
                  </a:lnTo>
                  <a:lnTo>
                    <a:pt x="3013087" y="2854134"/>
                  </a:lnTo>
                  <a:lnTo>
                    <a:pt x="3114548" y="2862859"/>
                  </a:lnTo>
                  <a:lnTo>
                    <a:pt x="3216008" y="2870873"/>
                  </a:lnTo>
                  <a:lnTo>
                    <a:pt x="3317443" y="2878277"/>
                  </a:lnTo>
                  <a:lnTo>
                    <a:pt x="3469386" y="2888488"/>
                  </a:lnTo>
                  <a:lnTo>
                    <a:pt x="3671316" y="2900934"/>
                  </a:lnTo>
                  <a:lnTo>
                    <a:pt x="3808476" y="2910078"/>
                  </a:lnTo>
                  <a:lnTo>
                    <a:pt x="4061752" y="2926232"/>
                  </a:lnTo>
                  <a:lnTo>
                    <a:pt x="4163390" y="2933560"/>
                  </a:lnTo>
                  <a:lnTo>
                    <a:pt x="4214190" y="2937586"/>
                  </a:lnTo>
                  <a:lnTo>
                    <a:pt x="4264952" y="2941929"/>
                  </a:lnTo>
                  <a:lnTo>
                    <a:pt x="4315650" y="2946628"/>
                  </a:lnTo>
                  <a:lnTo>
                    <a:pt x="4366260" y="2951734"/>
                  </a:lnTo>
                  <a:lnTo>
                    <a:pt x="4416768" y="2957296"/>
                  </a:lnTo>
                  <a:lnTo>
                    <a:pt x="4467149" y="2963341"/>
                  </a:lnTo>
                  <a:lnTo>
                    <a:pt x="4517364" y="2969945"/>
                  </a:lnTo>
                  <a:lnTo>
                    <a:pt x="4567428" y="2977134"/>
                  </a:lnTo>
                  <a:lnTo>
                    <a:pt x="4613148" y="2983992"/>
                  </a:lnTo>
                  <a:lnTo>
                    <a:pt x="4655820" y="2992374"/>
                  </a:lnTo>
                  <a:lnTo>
                    <a:pt x="4696968" y="3000756"/>
                  </a:lnTo>
                  <a:lnTo>
                    <a:pt x="4735068" y="3009900"/>
                  </a:lnTo>
                  <a:lnTo>
                    <a:pt x="4740402" y="2984754"/>
                  </a:lnTo>
                  <a:lnTo>
                    <a:pt x="4701540" y="2975610"/>
                  </a:lnTo>
                  <a:lnTo>
                    <a:pt x="4660392" y="2967228"/>
                  </a:lnTo>
                  <a:lnTo>
                    <a:pt x="4616958" y="2959608"/>
                  </a:lnTo>
                  <a:lnTo>
                    <a:pt x="4571238" y="2951988"/>
                  </a:lnTo>
                  <a:lnTo>
                    <a:pt x="4519981" y="2944698"/>
                  </a:lnTo>
                  <a:lnTo>
                    <a:pt x="4468558" y="2937992"/>
                  </a:lnTo>
                  <a:lnTo>
                    <a:pt x="4416996" y="2931833"/>
                  </a:lnTo>
                  <a:lnTo>
                    <a:pt x="4365295" y="2926181"/>
                  </a:lnTo>
                  <a:lnTo>
                    <a:pt x="4313491" y="2920974"/>
                  </a:lnTo>
                  <a:lnTo>
                    <a:pt x="4261586" y="2916186"/>
                  </a:lnTo>
                  <a:lnTo>
                    <a:pt x="4209631" y="2911741"/>
                  </a:lnTo>
                  <a:lnTo>
                    <a:pt x="4157611" y="2907627"/>
                  </a:lnTo>
                  <a:lnTo>
                    <a:pt x="4105567" y="2903766"/>
                  </a:lnTo>
                  <a:lnTo>
                    <a:pt x="4001478" y="2896679"/>
                  </a:lnTo>
                  <a:lnTo>
                    <a:pt x="3793858" y="2883649"/>
                  </a:lnTo>
                  <a:lnTo>
                    <a:pt x="3349866" y="2854528"/>
                  </a:lnTo>
                  <a:lnTo>
                    <a:pt x="3198126" y="2843517"/>
                  </a:lnTo>
                  <a:lnTo>
                    <a:pt x="3096996" y="2835503"/>
                  </a:lnTo>
                  <a:lnTo>
                    <a:pt x="2995930" y="2826804"/>
                  </a:lnTo>
                  <a:lnTo>
                    <a:pt x="2894952" y="2817304"/>
                  </a:lnTo>
                  <a:lnTo>
                    <a:pt x="2794076" y="2806877"/>
                  </a:lnTo>
                  <a:lnTo>
                    <a:pt x="2743695" y="2801277"/>
                  </a:lnTo>
                  <a:lnTo>
                    <a:pt x="2693339" y="2795409"/>
                  </a:lnTo>
                  <a:lnTo>
                    <a:pt x="2643035" y="2789237"/>
                  </a:lnTo>
                  <a:lnTo>
                    <a:pt x="2592755" y="2782760"/>
                  </a:lnTo>
                  <a:lnTo>
                    <a:pt x="2542540" y="2775966"/>
                  </a:lnTo>
                  <a:lnTo>
                    <a:pt x="2530970" y="2774327"/>
                  </a:lnTo>
                  <a:lnTo>
                    <a:pt x="2562441" y="2768346"/>
                  </a:lnTo>
                  <a:lnTo>
                    <a:pt x="2612136" y="2758440"/>
                  </a:lnTo>
                  <a:lnTo>
                    <a:pt x="2682240" y="2743200"/>
                  </a:lnTo>
                  <a:lnTo>
                    <a:pt x="2750820" y="2727960"/>
                  </a:lnTo>
                  <a:lnTo>
                    <a:pt x="2818638" y="2711196"/>
                  </a:lnTo>
                  <a:lnTo>
                    <a:pt x="2884932" y="2692908"/>
                  </a:lnTo>
                  <a:lnTo>
                    <a:pt x="2932519" y="2679446"/>
                  </a:lnTo>
                  <a:lnTo>
                    <a:pt x="2980398" y="2665120"/>
                  </a:lnTo>
                  <a:lnTo>
                    <a:pt x="3028429" y="2649893"/>
                  </a:lnTo>
                  <a:lnTo>
                    <a:pt x="3076524" y="2633700"/>
                  </a:lnTo>
                  <a:lnTo>
                    <a:pt x="3124555" y="2616530"/>
                  </a:lnTo>
                  <a:lnTo>
                    <a:pt x="3172383" y="2598318"/>
                  </a:lnTo>
                  <a:lnTo>
                    <a:pt x="3219907" y="2579039"/>
                  </a:lnTo>
                  <a:lnTo>
                    <a:pt x="3267011" y="2558643"/>
                  </a:lnTo>
                  <a:lnTo>
                    <a:pt x="3313569" y="2537091"/>
                  </a:lnTo>
                  <a:lnTo>
                    <a:pt x="3359467" y="2514333"/>
                  </a:lnTo>
                  <a:lnTo>
                    <a:pt x="3404590" y="2490343"/>
                  </a:lnTo>
                  <a:lnTo>
                    <a:pt x="3448812" y="2465070"/>
                  </a:lnTo>
                  <a:lnTo>
                    <a:pt x="3492004" y="2438476"/>
                  </a:lnTo>
                  <a:lnTo>
                    <a:pt x="3534067" y="2410510"/>
                  </a:lnTo>
                  <a:lnTo>
                    <a:pt x="3574885" y="2381135"/>
                  </a:lnTo>
                  <a:lnTo>
                    <a:pt x="3614318" y="2350325"/>
                  </a:lnTo>
                  <a:lnTo>
                    <a:pt x="3652266" y="2318004"/>
                  </a:lnTo>
                  <a:lnTo>
                    <a:pt x="3691890" y="2280666"/>
                  </a:lnTo>
                  <a:lnTo>
                    <a:pt x="3729228" y="2241042"/>
                  </a:lnTo>
                  <a:lnTo>
                    <a:pt x="3763518" y="2200656"/>
                  </a:lnTo>
                  <a:lnTo>
                    <a:pt x="3795433" y="2158504"/>
                  </a:lnTo>
                  <a:lnTo>
                    <a:pt x="3823170" y="2115591"/>
                  </a:lnTo>
                  <a:lnTo>
                    <a:pt x="3848265" y="2071738"/>
                  </a:lnTo>
                  <a:lnTo>
                    <a:pt x="3896868" y="1980438"/>
                  </a:lnTo>
                  <a:lnTo>
                    <a:pt x="3918204" y="1940814"/>
                  </a:lnTo>
                  <a:lnTo>
                    <a:pt x="3938016" y="1902714"/>
                  </a:lnTo>
                  <a:lnTo>
                    <a:pt x="3957066" y="1866900"/>
                  </a:lnTo>
                  <a:lnTo>
                    <a:pt x="3974592" y="1833372"/>
                  </a:lnTo>
                  <a:lnTo>
                    <a:pt x="3991356" y="1802130"/>
                  </a:lnTo>
                  <a:lnTo>
                    <a:pt x="4021074" y="1744218"/>
                  </a:lnTo>
                  <a:lnTo>
                    <a:pt x="4034790" y="1719072"/>
                  </a:lnTo>
                  <a:lnTo>
                    <a:pt x="4047744" y="1694688"/>
                  </a:lnTo>
                  <a:lnTo>
                    <a:pt x="4059174" y="1672590"/>
                  </a:lnTo>
                  <a:lnTo>
                    <a:pt x="4069842" y="1651254"/>
                  </a:lnTo>
                  <a:lnTo>
                    <a:pt x="4124668" y="1545577"/>
                  </a:lnTo>
                  <a:lnTo>
                    <a:pt x="4142067" y="1510449"/>
                  </a:lnTo>
                  <a:lnTo>
                    <a:pt x="4157472" y="1475232"/>
                  </a:lnTo>
                  <a:lnTo>
                    <a:pt x="4159758" y="1470660"/>
                  </a:lnTo>
                  <a:lnTo>
                    <a:pt x="4183761" y="1409484"/>
                  </a:lnTo>
                  <a:lnTo>
                    <a:pt x="4216146" y="1340358"/>
                  </a:lnTo>
                  <a:lnTo>
                    <a:pt x="4224528" y="1324356"/>
                  </a:lnTo>
                  <a:lnTo>
                    <a:pt x="4242054" y="1287780"/>
                  </a:lnTo>
                  <a:lnTo>
                    <a:pt x="4266171" y="1239761"/>
                  </a:lnTo>
                  <a:lnTo>
                    <a:pt x="4289831" y="1191882"/>
                  </a:lnTo>
                  <a:lnTo>
                    <a:pt x="4313009" y="1144028"/>
                  </a:lnTo>
                  <a:lnTo>
                    <a:pt x="4335678" y="1096098"/>
                  </a:lnTo>
                  <a:lnTo>
                    <a:pt x="4357840" y="1047978"/>
                  </a:lnTo>
                  <a:lnTo>
                    <a:pt x="4379468" y="999528"/>
                  </a:lnTo>
                  <a:lnTo>
                    <a:pt x="4400537" y="950658"/>
                  </a:lnTo>
                  <a:lnTo>
                    <a:pt x="4421022" y="901242"/>
                  </a:lnTo>
                  <a:lnTo>
                    <a:pt x="4440936" y="851154"/>
                  </a:lnTo>
                  <a:lnTo>
                    <a:pt x="4472940" y="771906"/>
                  </a:lnTo>
                  <a:lnTo>
                    <a:pt x="4504944" y="691134"/>
                  </a:lnTo>
                  <a:lnTo>
                    <a:pt x="4541050" y="596366"/>
                  </a:lnTo>
                  <a:lnTo>
                    <a:pt x="4576597" y="501459"/>
                  </a:lnTo>
                  <a:lnTo>
                    <a:pt x="4734306" y="73914"/>
                  </a:lnTo>
                  <a:lnTo>
                    <a:pt x="4742688" y="53340"/>
                  </a:lnTo>
                  <a:lnTo>
                    <a:pt x="4749546" y="35052"/>
                  </a:lnTo>
                  <a:close/>
                </a:path>
              </a:pathLst>
            </a:custGeom>
            <a:solidFill>
              <a:srgbClr val="554A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67128" y="1167383"/>
              <a:ext cx="5529580" cy="3700779"/>
            </a:xfrm>
            <a:custGeom>
              <a:avLst/>
              <a:gdLst/>
              <a:ahLst/>
              <a:cxnLst/>
              <a:rect l="l" t="t" r="r" b="b"/>
              <a:pathLst>
                <a:path w="5529580" h="3700779">
                  <a:moveTo>
                    <a:pt x="5529072" y="3657600"/>
                  </a:moveTo>
                  <a:lnTo>
                    <a:pt x="5443728" y="3614166"/>
                  </a:lnTo>
                  <a:lnTo>
                    <a:pt x="5443728" y="3643122"/>
                  </a:lnTo>
                  <a:lnTo>
                    <a:pt x="57150" y="3643122"/>
                  </a:lnTo>
                  <a:lnTo>
                    <a:pt x="57150" y="85344"/>
                  </a:lnTo>
                  <a:lnTo>
                    <a:pt x="86106" y="85344"/>
                  </a:lnTo>
                  <a:lnTo>
                    <a:pt x="42672" y="0"/>
                  </a:lnTo>
                  <a:lnTo>
                    <a:pt x="0" y="85344"/>
                  </a:lnTo>
                  <a:lnTo>
                    <a:pt x="28956" y="85344"/>
                  </a:lnTo>
                  <a:lnTo>
                    <a:pt x="28956" y="3657600"/>
                  </a:lnTo>
                  <a:lnTo>
                    <a:pt x="42672" y="3657600"/>
                  </a:lnTo>
                  <a:lnTo>
                    <a:pt x="42672" y="3671316"/>
                  </a:lnTo>
                  <a:lnTo>
                    <a:pt x="5443728" y="3671316"/>
                  </a:lnTo>
                  <a:lnTo>
                    <a:pt x="5443728" y="3700272"/>
                  </a:lnTo>
                  <a:lnTo>
                    <a:pt x="5458206" y="3693033"/>
                  </a:lnTo>
                  <a:lnTo>
                    <a:pt x="5529072" y="3657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3600" y="4291583"/>
              <a:ext cx="4029710" cy="28575"/>
            </a:xfrm>
            <a:custGeom>
              <a:avLst/>
              <a:gdLst/>
              <a:ahLst/>
              <a:cxnLst/>
              <a:rect l="l" t="t" r="r" b="b"/>
              <a:pathLst>
                <a:path w="4029710" h="28575">
                  <a:moveTo>
                    <a:pt x="28956" y="0"/>
                  </a:moveTo>
                  <a:lnTo>
                    <a:pt x="0" y="0"/>
                  </a:lnTo>
                  <a:lnTo>
                    <a:pt x="0" y="28194"/>
                  </a:lnTo>
                  <a:lnTo>
                    <a:pt x="28956" y="28194"/>
                  </a:lnTo>
                  <a:lnTo>
                    <a:pt x="28956" y="0"/>
                  </a:lnTo>
                  <a:close/>
                </a:path>
                <a:path w="4029710" h="28575">
                  <a:moveTo>
                    <a:pt x="86106" y="0"/>
                  </a:moveTo>
                  <a:lnTo>
                    <a:pt x="57150" y="0"/>
                  </a:lnTo>
                  <a:lnTo>
                    <a:pt x="57150" y="28194"/>
                  </a:lnTo>
                  <a:lnTo>
                    <a:pt x="86106" y="28194"/>
                  </a:lnTo>
                  <a:lnTo>
                    <a:pt x="86106" y="0"/>
                  </a:lnTo>
                  <a:close/>
                </a:path>
                <a:path w="4029710" h="28575">
                  <a:moveTo>
                    <a:pt x="143256" y="0"/>
                  </a:moveTo>
                  <a:lnTo>
                    <a:pt x="114300" y="0"/>
                  </a:lnTo>
                  <a:lnTo>
                    <a:pt x="114300" y="28194"/>
                  </a:lnTo>
                  <a:lnTo>
                    <a:pt x="143256" y="28194"/>
                  </a:lnTo>
                  <a:lnTo>
                    <a:pt x="143256" y="0"/>
                  </a:lnTo>
                  <a:close/>
                </a:path>
                <a:path w="4029710" h="28575">
                  <a:moveTo>
                    <a:pt x="200406" y="0"/>
                  </a:moveTo>
                  <a:lnTo>
                    <a:pt x="171450" y="0"/>
                  </a:lnTo>
                  <a:lnTo>
                    <a:pt x="171450" y="28194"/>
                  </a:lnTo>
                  <a:lnTo>
                    <a:pt x="200406" y="28194"/>
                  </a:lnTo>
                  <a:lnTo>
                    <a:pt x="200406" y="0"/>
                  </a:lnTo>
                  <a:close/>
                </a:path>
                <a:path w="4029710" h="28575">
                  <a:moveTo>
                    <a:pt x="257556" y="0"/>
                  </a:moveTo>
                  <a:lnTo>
                    <a:pt x="228600" y="0"/>
                  </a:lnTo>
                  <a:lnTo>
                    <a:pt x="228600" y="28194"/>
                  </a:lnTo>
                  <a:lnTo>
                    <a:pt x="257556" y="28194"/>
                  </a:lnTo>
                  <a:lnTo>
                    <a:pt x="257556" y="0"/>
                  </a:lnTo>
                  <a:close/>
                </a:path>
                <a:path w="4029710" h="28575">
                  <a:moveTo>
                    <a:pt x="314706" y="0"/>
                  </a:moveTo>
                  <a:lnTo>
                    <a:pt x="285750" y="0"/>
                  </a:lnTo>
                  <a:lnTo>
                    <a:pt x="285750" y="28194"/>
                  </a:lnTo>
                  <a:lnTo>
                    <a:pt x="314706" y="28194"/>
                  </a:lnTo>
                  <a:lnTo>
                    <a:pt x="314706" y="0"/>
                  </a:lnTo>
                  <a:close/>
                </a:path>
                <a:path w="4029710" h="28575">
                  <a:moveTo>
                    <a:pt x="371856" y="0"/>
                  </a:moveTo>
                  <a:lnTo>
                    <a:pt x="342900" y="0"/>
                  </a:lnTo>
                  <a:lnTo>
                    <a:pt x="342900" y="28194"/>
                  </a:lnTo>
                  <a:lnTo>
                    <a:pt x="371856" y="28194"/>
                  </a:lnTo>
                  <a:lnTo>
                    <a:pt x="371856" y="0"/>
                  </a:lnTo>
                  <a:close/>
                </a:path>
                <a:path w="4029710" h="28575">
                  <a:moveTo>
                    <a:pt x="429006" y="0"/>
                  </a:moveTo>
                  <a:lnTo>
                    <a:pt x="400050" y="0"/>
                  </a:lnTo>
                  <a:lnTo>
                    <a:pt x="400050" y="28194"/>
                  </a:lnTo>
                  <a:lnTo>
                    <a:pt x="429006" y="28194"/>
                  </a:lnTo>
                  <a:lnTo>
                    <a:pt x="429006" y="0"/>
                  </a:lnTo>
                  <a:close/>
                </a:path>
                <a:path w="4029710" h="28575">
                  <a:moveTo>
                    <a:pt x="486156" y="0"/>
                  </a:moveTo>
                  <a:lnTo>
                    <a:pt x="457200" y="0"/>
                  </a:lnTo>
                  <a:lnTo>
                    <a:pt x="457200" y="28194"/>
                  </a:lnTo>
                  <a:lnTo>
                    <a:pt x="486156" y="28194"/>
                  </a:lnTo>
                  <a:lnTo>
                    <a:pt x="486156" y="0"/>
                  </a:lnTo>
                  <a:close/>
                </a:path>
                <a:path w="4029710" h="28575">
                  <a:moveTo>
                    <a:pt x="543306" y="0"/>
                  </a:moveTo>
                  <a:lnTo>
                    <a:pt x="514350" y="0"/>
                  </a:lnTo>
                  <a:lnTo>
                    <a:pt x="514350" y="28194"/>
                  </a:lnTo>
                  <a:lnTo>
                    <a:pt x="543306" y="28194"/>
                  </a:lnTo>
                  <a:lnTo>
                    <a:pt x="543306" y="0"/>
                  </a:lnTo>
                  <a:close/>
                </a:path>
                <a:path w="4029710" h="28575">
                  <a:moveTo>
                    <a:pt x="600456" y="0"/>
                  </a:moveTo>
                  <a:lnTo>
                    <a:pt x="571500" y="0"/>
                  </a:lnTo>
                  <a:lnTo>
                    <a:pt x="571500" y="28194"/>
                  </a:lnTo>
                  <a:lnTo>
                    <a:pt x="600456" y="28194"/>
                  </a:lnTo>
                  <a:lnTo>
                    <a:pt x="600456" y="0"/>
                  </a:lnTo>
                  <a:close/>
                </a:path>
                <a:path w="4029710" h="28575">
                  <a:moveTo>
                    <a:pt x="657606" y="0"/>
                  </a:moveTo>
                  <a:lnTo>
                    <a:pt x="628650" y="0"/>
                  </a:lnTo>
                  <a:lnTo>
                    <a:pt x="628650" y="28194"/>
                  </a:lnTo>
                  <a:lnTo>
                    <a:pt x="657606" y="28194"/>
                  </a:lnTo>
                  <a:lnTo>
                    <a:pt x="657606" y="0"/>
                  </a:lnTo>
                  <a:close/>
                </a:path>
                <a:path w="4029710" h="28575">
                  <a:moveTo>
                    <a:pt x="714756" y="0"/>
                  </a:moveTo>
                  <a:lnTo>
                    <a:pt x="685800" y="0"/>
                  </a:lnTo>
                  <a:lnTo>
                    <a:pt x="685800" y="28194"/>
                  </a:lnTo>
                  <a:lnTo>
                    <a:pt x="714756" y="28194"/>
                  </a:lnTo>
                  <a:lnTo>
                    <a:pt x="714756" y="0"/>
                  </a:lnTo>
                  <a:close/>
                </a:path>
                <a:path w="4029710" h="28575">
                  <a:moveTo>
                    <a:pt x="771906" y="0"/>
                  </a:moveTo>
                  <a:lnTo>
                    <a:pt x="742950" y="0"/>
                  </a:lnTo>
                  <a:lnTo>
                    <a:pt x="742950" y="28194"/>
                  </a:lnTo>
                  <a:lnTo>
                    <a:pt x="771906" y="28194"/>
                  </a:lnTo>
                  <a:lnTo>
                    <a:pt x="771906" y="0"/>
                  </a:lnTo>
                  <a:close/>
                </a:path>
                <a:path w="4029710" h="28575">
                  <a:moveTo>
                    <a:pt x="829056" y="0"/>
                  </a:moveTo>
                  <a:lnTo>
                    <a:pt x="800100" y="0"/>
                  </a:lnTo>
                  <a:lnTo>
                    <a:pt x="800100" y="28194"/>
                  </a:lnTo>
                  <a:lnTo>
                    <a:pt x="829056" y="28194"/>
                  </a:lnTo>
                  <a:lnTo>
                    <a:pt x="829056" y="0"/>
                  </a:lnTo>
                  <a:close/>
                </a:path>
                <a:path w="4029710" h="28575">
                  <a:moveTo>
                    <a:pt x="886206" y="0"/>
                  </a:moveTo>
                  <a:lnTo>
                    <a:pt x="857250" y="0"/>
                  </a:lnTo>
                  <a:lnTo>
                    <a:pt x="857250" y="28194"/>
                  </a:lnTo>
                  <a:lnTo>
                    <a:pt x="886206" y="28194"/>
                  </a:lnTo>
                  <a:lnTo>
                    <a:pt x="886206" y="0"/>
                  </a:lnTo>
                  <a:close/>
                </a:path>
                <a:path w="4029710" h="28575">
                  <a:moveTo>
                    <a:pt x="943356" y="0"/>
                  </a:moveTo>
                  <a:lnTo>
                    <a:pt x="914400" y="0"/>
                  </a:lnTo>
                  <a:lnTo>
                    <a:pt x="914400" y="28194"/>
                  </a:lnTo>
                  <a:lnTo>
                    <a:pt x="943356" y="28194"/>
                  </a:lnTo>
                  <a:lnTo>
                    <a:pt x="943356" y="0"/>
                  </a:lnTo>
                  <a:close/>
                </a:path>
                <a:path w="4029710" h="28575">
                  <a:moveTo>
                    <a:pt x="1000506" y="0"/>
                  </a:moveTo>
                  <a:lnTo>
                    <a:pt x="971550" y="0"/>
                  </a:lnTo>
                  <a:lnTo>
                    <a:pt x="971550" y="28194"/>
                  </a:lnTo>
                  <a:lnTo>
                    <a:pt x="1000506" y="28194"/>
                  </a:lnTo>
                  <a:lnTo>
                    <a:pt x="1000506" y="0"/>
                  </a:lnTo>
                  <a:close/>
                </a:path>
                <a:path w="4029710" h="28575">
                  <a:moveTo>
                    <a:pt x="1057656" y="0"/>
                  </a:moveTo>
                  <a:lnTo>
                    <a:pt x="1028700" y="0"/>
                  </a:lnTo>
                  <a:lnTo>
                    <a:pt x="1028700" y="28194"/>
                  </a:lnTo>
                  <a:lnTo>
                    <a:pt x="1057656" y="28194"/>
                  </a:lnTo>
                  <a:lnTo>
                    <a:pt x="1057656" y="0"/>
                  </a:lnTo>
                  <a:close/>
                </a:path>
                <a:path w="4029710" h="28575">
                  <a:moveTo>
                    <a:pt x="1114806" y="0"/>
                  </a:moveTo>
                  <a:lnTo>
                    <a:pt x="1085850" y="0"/>
                  </a:lnTo>
                  <a:lnTo>
                    <a:pt x="1085850" y="28194"/>
                  </a:lnTo>
                  <a:lnTo>
                    <a:pt x="1114806" y="28194"/>
                  </a:lnTo>
                  <a:lnTo>
                    <a:pt x="1114806" y="0"/>
                  </a:lnTo>
                  <a:close/>
                </a:path>
                <a:path w="4029710" h="28575">
                  <a:moveTo>
                    <a:pt x="1171956" y="0"/>
                  </a:moveTo>
                  <a:lnTo>
                    <a:pt x="1143000" y="0"/>
                  </a:lnTo>
                  <a:lnTo>
                    <a:pt x="1143000" y="28194"/>
                  </a:lnTo>
                  <a:lnTo>
                    <a:pt x="1171956" y="28194"/>
                  </a:lnTo>
                  <a:lnTo>
                    <a:pt x="1171956" y="0"/>
                  </a:lnTo>
                  <a:close/>
                </a:path>
                <a:path w="4029710" h="28575">
                  <a:moveTo>
                    <a:pt x="1229106" y="0"/>
                  </a:moveTo>
                  <a:lnTo>
                    <a:pt x="1200150" y="0"/>
                  </a:lnTo>
                  <a:lnTo>
                    <a:pt x="1200150" y="28194"/>
                  </a:lnTo>
                  <a:lnTo>
                    <a:pt x="1229106" y="28194"/>
                  </a:lnTo>
                  <a:lnTo>
                    <a:pt x="1229106" y="0"/>
                  </a:lnTo>
                  <a:close/>
                </a:path>
                <a:path w="4029710" h="28575">
                  <a:moveTo>
                    <a:pt x="1286256" y="0"/>
                  </a:moveTo>
                  <a:lnTo>
                    <a:pt x="1257300" y="0"/>
                  </a:lnTo>
                  <a:lnTo>
                    <a:pt x="1257300" y="28194"/>
                  </a:lnTo>
                  <a:lnTo>
                    <a:pt x="1286256" y="28194"/>
                  </a:lnTo>
                  <a:lnTo>
                    <a:pt x="1286256" y="0"/>
                  </a:lnTo>
                  <a:close/>
                </a:path>
                <a:path w="4029710" h="28575">
                  <a:moveTo>
                    <a:pt x="1343406" y="0"/>
                  </a:moveTo>
                  <a:lnTo>
                    <a:pt x="1314450" y="0"/>
                  </a:lnTo>
                  <a:lnTo>
                    <a:pt x="1314450" y="28194"/>
                  </a:lnTo>
                  <a:lnTo>
                    <a:pt x="1343406" y="28194"/>
                  </a:lnTo>
                  <a:lnTo>
                    <a:pt x="1343406" y="0"/>
                  </a:lnTo>
                  <a:close/>
                </a:path>
                <a:path w="4029710" h="28575">
                  <a:moveTo>
                    <a:pt x="1400556" y="0"/>
                  </a:moveTo>
                  <a:lnTo>
                    <a:pt x="1371600" y="0"/>
                  </a:lnTo>
                  <a:lnTo>
                    <a:pt x="1371600" y="28194"/>
                  </a:lnTo>
                  <a:lnTo>
                    <a:pt x="1400556" y="28194"/>
                  </a:lnTo>
                  <a:lnTo>
                    <a:pt x="1400556" y="0"/>
                  </a:lnTo>
                  <a:close/>
                </a:path>
                <a:path w="4029710" h="28575">
                  <a:moveTo>
                    <a:pt x="1457706" y="0"/>
                  </a:moveTo>
                  <a:lnTo>
                    <a:pt x="1428750" y="0"/>
                  </a:lnTo>
                  <a:lnTo>
                    <a:pt x="1428750" y="28194"/>
                  </a:lnTo>
                  <a:lnTo>
                    <a:pt x="1457706" y="28194"/>
                  </a:lnTo>
                  <a:lnTo>
                    <a:pt x="1457706" y="0"/>
                  </a:lnTo>
                  <a:close/>
                </a:path>
                <a:path w="4029710" h="28575">
                  <a:moveTo>
                    <a:pt x="1514856" y="0"/>
                  </a:moveTo>
                  <a:lnTo>
                    <a:pt x="1485900" y="0"/>
                  </a:lnTo>
                  <a:lnTo>
                    <a:pt x="1485900" y="28194"/>
                  </a:lnTo>
                  <a:lnTo>
                    <a:pt x="1514856" y="28194"/>
                  </a:lnTo>
                  <a:lnTo>
                    <a:pt x="1514856" y="0"/>
                  </a:lnTo>
                  <a:close/>
                </a:path>
                <a:path w="4029710" h="28575">
                  <a:moveTo>
                    <a:pt x="1572006" y="0"/>
                  </a:moveTo>
                  <a:lnTo>
                    <a:pt x="1543050" y="0"/>
                  </a:lnTo>
                  <a:lnTo>
                    <a:pt x="1543050" y="28194"/>
                  </a:lnTo>
                  <a:lnTo>
                    <a:pt x="1572006" y="28194"/>
                  </a:lnTo>
                  <a:lnTo>
                    <a:pt x="1572006" y="0"/>
                  </a:lnTo>
                  <a:close/>
                </a:path>
                <a:path w="4029710" h="28575">
                  <a:moveTo>
                    <a:pt x="1629156" y="0"/>
                  </a:moveTo>
                  <a:lnTo>
                    <a:pt x="1600200" y="0"/>
                  </a:lnTo>
                  <a:lnTo>
                    <a:pt x="1600200" y="28194"/>
                  </a:lnTo>
                  <a:lnTo>
                    <a:pt x="1629156" y="28194"/>
                  </a:lnTo>
                  <a:lnTo>
                    <a:pt x="1629156" y="0"/>
                  </a:lnTo>
                  <a:close/>
                </a:path>
                <a:path w="4029710" h="28575">
                  <a:moveTo>
                    <a:pt x="1686306" y="0"/>
                  </a:moveTo>
                  <a:lnTo>
                    <a:pt x="1657350" y="0"/>
                  </a:lnTo>
                  <a:lnTo>
                    <a:pt x="1657350" y="28194"/>
                  </a:lnTo>
                  <a:lnTo>
                    <a:pt x="1686306" y="28194"/>
                  </a:lnTo>
                  <a:lnTo>
                    <a:pt x="1686306" y="0"/>
                  </a:lnTo>
                  <a:close/>
                </a:path>
                <a:path w="4029710" h="28575">
                  <a:moveTo>
                    <a:pt x="1743456" y="0"/>
                  </a:moveTo>
                  <a:lnTo>
                    <a:pt x="1714500" y="0"/>
                  </a:lnTo>
                  <a:lnTo>
                    <a:pt x="1714500" y="28194"/>
                  </a:lnTo>
                  <a:lnTo>
                    <a:pt x="1743456" y="28194"/>
                  </a:lnTo>
                  <a:lnTo>
                    <a:pt x="1743456" y="0"/>
                  </a:lnTo>
                  <a:close/>
                </a:path>
                <a:path w="4029710" h="28575">
                  <a:moveTo>
                    <a:pt x="1800606" y="0"/>
                  </a:moveTo>
                  <a:lnTo>
                    <a:pt x="1771650" y="0"/>
                  </a:lnTo>
                  <a:lnTo>
                    <a:pt x="1771650" y="28194"/>
                  </a:lnTo>
                  <a:lnTo>
                    <a:pt x="1800606" y="28194"/>
                  </a:lnTo>
                  <a:lnTo>
                    <a:pt x="1800606" y="0"/>
                  </a:lnTo>
                  <a:close/>
                </a:path>
                <a:path w="4029710" h="28575">
                  <a:moveTo>
                    <a:pt x="1857756" y="0"/>
                  </a:moveTo>
                  <a:lnTo>
                    <a:pt x="1828800" y="0"/>
                  </a:lnTo>
                  <a:lnTo>
                    <a:pt x="1828800" y="28194"/>
                  </a:lnTo>
                  <a:lnTo>
                    <a:pt x="1857756" y="28194"/>
                  </a:lnTo>
                  <a:lnTo>
                    <a:pt x="1857756" y="0"/>
                  </a:lnTo>
                  <a:close/>
                </a:path>
                <a:path w="4029710" h="28575">
                  <a:moveTo>
                    <a:pt x="1914906" y="0"/>
                  </a:moveTo>
                  <a:lnTo>
                    <a:pt x="1885950" y="0"/>
                  </a:lnTo>
                  <a:lnTo>
                    <a:pt x="1885950" y="28194"/>
                  </a:lnTo>
                  <a:lnTo>
                    <a:pt x="1914906" y="28194"/>
                  </a:lnTo>
                  <a:lnTo>
                    <a:pt x="1914906" y="0"/>
                  </a:lnTo>
                  <a:close/>
                </a:path>
                <a:path w="4029710" h="28575">
                  <a:moveTo>
                    <a:pt x="1972056" y="0"/>
                  </a:moveTo>
                  <a:lnTo>
                    <a:pt x="1943100" y="0"/>
                  </a:lnTo>
                  <a:lnTo>
                    <a:pt x="1943100" y="28194"/>
                  </a:lnTo>
                  <a:lnTo>
                    <a:pt x="1972056" y="28194"/>
                  </a:lnTo>
                  <a:lnTo>
                    <a:pt x="1972056" y="0"/>
                  </a:lnTo>
                  <a:close/>
                </a:path>
                <a:path w="4029710" h="28575">
                  <a:moveTo>
                    <a:pt x="2029206" y="0"/>
                  </a:moveTo>
                  <a:lnTo>
                    <a:pt x="2000250" y="0"/>
                  </a:lnTo>
                  <a:lnTo>
                    <a:pt x="2000250" y="28194"/>
                  </a:lnTo>
                  <a:lnTo>
                    <a:pt x="2029206" y="28194"/>
                  </a:lnTo>
                  <a:lnTo>
                    <a:pt x="2029206" y="0"/>
                  </a:lnTo>
                  <a:close/>
                </a:path>
                <a:path w="4029710" h="28575">
                  <a:moveTo>
                    <a:pt x="2086356" y="0"/>
                  </a:moveTo>
                  <a:lnTo>
                    <a:pt x="2057400" y="0"/>
                  </a:lnTo>
                  <a:lnTo>
                    <a:pt x="2057400" y="28194"/>
                  </a:lnTo>
                  <a:lnTo>
                    <a:pt x="2086356" y="28194"/>
                  </a:lnTo>
                  <a:lnTo>
                    <a:pt x="2086356" y="0"/>
                  </a:lnTo>
                  <a:close/>
                </a:path>
                <a:path w="4029710" h="28575">
                  <a:moveTo>
                    <a:pt x="2143506" y="0"/>
                  </a:moveTo>
                  <a:lnTo>
                    <a:pt x="2114550" y="0"/>
                  </a:lnTo>
                  <a:lnTo>
                    <a:pt x="2114550" y="28194"/>
                  </a:lnTo>
                  <a:lnTo>
                    <a:pt x="2143506" y="28194"/>
                  </a:lnTo>
                  <a:lnTo>
                    <a:pt x="2143506" y="0"/>
                  </a:lnTo>
                  <a:close/>
                </a:path>
                <a:path w="4029710" h="28575">
                  <a:moveTo>
                    <a:pt x="2200656" y="0"/>
                  </a:moveTo>
                  <a:lnTo>
                    <a:pt x="2171700" y="0"/>
                  </a:lnTo>
                  <a:lnTo>
                    <a:pt x="2171700" y="28194"/>
                  </a:lnTo>
                  <a:lnTo>
                    <a:pt x="2200656" y="28194"/>
                  </a:lnTo>
                  <a:lnTo>
                    <a:pt x="2200656" y="0"/>
                  </a:lnTo>
                  <a:close/>
                </a:path>
                <a:path w="4029710" h="28575">
                  <a:moveTo>
                    <a:pt x="2257806" y="0"/>
                  </a:moveTo>
                  <a:lnTo>
                    <a:pt x="2228850" y="0"/>
                  </a:lnTo>
                  <a:lnTo>
                    <a:pt x="2228850" y="28194"/>
                  </a:lnTo>
                  <a:lnTo>
                    <a:pt x="2257806" y="28194"/>
                  </a:lnTo>
                  <a:lnTo>
                    <a:pt x="2257806" y="0"/>
                  </a:lnTo>
                  <a:close/>
                </a:path>
                <a:path w="4029710" h="28575">
                  <a:moveTo>
                    <a:pt x="2314956" y="0"/>
                  </a:moveTo>
                  <a:lnTo>
                    <a:pt x="2286000" y="0"/>
                  </a:lnTo>
                  <a:lnTo>
                    <a:pt x="2286000" y="28194"/>
                  </a:lnTo>
                  <a:lnTo>
                    <a:pt x="2314956" y="28194"/>
                  </a:lnTo>
                  <a:lnTo>
                    <a:pt x="2314956" y="0"/>
                  </a:lnTo>
                  <a:close/>
                </a:path>
                <a:path w="4029710" h="28575">
                  <a:moveTo>
                    <a:pt x="2372106" y="0"/>
                  </a:moveTo>
                  <a:lnTo>
                    <a:pt x="2343150" y="0"/>
                  </a:lnTo>
                  <a:lnTo>
                    <a:pt x="2343150" y="28194"/>
                  </a:lnTo>
                  <a:lnTo>
                    <a:pt x="2372106" y="28194"/>
                  </a:lnTo>
                  <a:lnTo>
                    <a:pt x="2372106" y="0"/>
                  </a:lnTo>
                  <a:close/>
                </a:path>
                <a:path w="4029710" h="28575">
                  <a:moveTo>
                    <a:pt x="2429256" y="0"/>
                  </a:moveTo>
                  <a:lnTo>
                    <a:pt x="2400300" y="0"/>
                  </a:lnTo>
                  <a:lnTo>
                    <a:pt x="2400300" y="28194"/>
                  </a:lnTo>
                  <a:lnTo>
                    <a:pt x="2429256" y="28194"/>
                  </a:lnTo>
                  <a:lnTo>
                    <a:pt x="2429256" y="0"/>
                  </a:lnTo>
                  <a:close/>
                </a:path>
                <a:path w="4029710" h="28575">
                  <a:moveTo>
                    <a:pt x="2486406" y="0"/>
                  </a:moveTo>
                  <a:lnTo>
                    <a:pt x="2457450" y="0"/>
                  </a:lnTo>
                  <a:lnTo>
                    <a:pt x="2457450" y="28194"/>
                  </a:lnTo>
                  <a:lnTo>
                    <a:pt x="2486406" y="28194"/>
                  </a:lnTo>
                  <a:lnTo>
                    <a:pt x="2486406" y="0"/>
                  </a:lnTo>
                  <a:close/>
                </a:path>
                <a:path w="4029710" h="28575">
                  <a:moveTo>
                    <a:pt x="2543556" y="0"/>
                  </a:moveTo>
                  <a:lnTo>
                    <a:pt x="2514600" y="0"/>
                  </a:lnTo>
                  <a:lnTo>
                    <a:pt x="2514600" y="28194"/>
                  </a:lnTo>
                  <a:lnTo>
                    <a:pt x="2543556" y="28194"/>
                  </a:lnTo>
                  <a:lnTo>
                    <a:pt x="2543556" y="0"/>
                  </a:lnTo>
                  <a:close/>
                </a:path>
                <a:path w="4029710" h="28575">
                  <a:moveTo>
                    <a:pt x="2600706" y="0"/>
                  </a:moveTo>
                  <a:lnTo>
                    <a:pt x="2571750" y="0"/>
                  </a:lnTo>
                  <a:lnTo>
                    <a:pt x="2571750" y="28194"/>
                  </a:lnTo>
                  <a:lnTo>
                    <a:pt x="2600706" y="28194"/>
                  </a:lnTo>
                  <a:lnTo>
                    <a:pt x="2600706" y="0"/>
                  </a:lnTo>
                  <a:close/>
                </a:path>
                <a:path w="4029710" h="28575">
                  <a:moveTo>
                    <a:pt x="2657856" y="0"/>
                  </a:moveTo>
                  <a:lnTo>
                    <a:pt x="2628900" y="0"/>
                  </a:lnTo>
                  <a:lnTo>
                    <a:pt x="2628900" y="28194"/>
                  </a:lnTo>
                  <a:lnTo>
                    <a:pt x="2657856" y="28194"/>
                  </a:lnTo>
                  <a:lnTo>
                    <a:pt x="2657856" y="0"/>
                  </a:lnTo>
                  <a:close/>
                </a:path>
                <a:path w="4029710" h="28575">
                  <a:moveTo>
                    <a:pt x="2715006" y="0"/>
                  </a:moveTo>
                  <a:lnTo>
                    <a:pt x="2686050" y="0"/>
                  </a:lnTo>
                  <a:lnTo>
                    <a:pt x="2686050" y="28194"/>
                  </a:lnTo>
                  <a:lnTo>
                    <a:pt x="2715006" y="28194"/>
                  </a:lnTo>
                  <a:lnTo>
                    <a:pt x="2715006" y="0"/>
                  </a:lnTo>
                  <a:close/>
                </a:path>
                <a:path w="4029710" h="28575">
                  <a:moveTo>
                    <a:pt x="2772156" y="0"/>
                  </a:moveTo>
                  <a:lnTo>
                    <a:pt x="2743200" y="0"/>
                  </a:lnTo>
                  <a:lnTo>
                    <a:pt x="2743200" y="28194"/>
                  </a:lnTo>
                  <a:lnTo>
                    <a:pt x="2772156" y="28194"/>
                  </a:lnTo>
                  <a:lnTo>
                    <a:pt x="2772156" y="0"/>
                  </a:lnTo>
                  <a:close/>
                </a:path>
                <a:path w="4029710" h="28575">
                  <a:moveTo>
                    <a:pt x="2829306" y="0"/>
                  </a:moveTo>
                  <a:lnTo>
                    <a:pt x="2800350" y="0"/>
                  </a:lnTo>
                  <a:lnTo>
                    <a:pt x="2800350" y="28194"/>
                  </a:lnTo>
                  <a:lnTo>
                    <a:pt x="2829306" y="28194"/>
                  </a:lnTo>
                  <a:lnTo>
                    <a:pt x="2829306" y="0"/>
                  </a:lnTo>
                  <a:close/>
                </a:path>
                <a:path w="4029710" h="28575">
                  <a:moveTo>
                    <a:pt x="2886456" y="0"/>
                  </a:moveTo>
                  <a:lnTo>
                    <a:pt x="2857500" y="0"/>
                  </a:lnTo>
                  <a:lnTo>
                    <a:pt x="2857500" y="28194"/>
                  </a:lnTo>
                  <a:lnTo>
                    <a:pt x="2886456" y="28194"/>
                  </a:lnTo>
                  <a:lnTo>
                    <a:pt x="2886456" y="0"/>
                  </a:lnTo>
                  <a:close/>
                </a:path>
                <a:path w="4029710" h="28575">
                  <a:moveTo>
                    <a:pt x="2943606" y="0"/>
                  </a:moveTo>
                  <a:lnTo>
                    <a:pt x="2914650" y="0"/>
                  </a:lnTo>
                  <a:lnTo>
                    <a:pt x="2914650" y="28194"/>
                  </a:lnTo>
                  <a:lnTo>
                    <a:pt x="2943606" y="28194"/>
                  </a:lnTo>
                  <a:lnTo>
                    <a:pt x="2943606" y="0"/>
                  </a:lnTo>
                  <a:close/>
                </a:path>
                <a:path w="4029710" h="28575">
                  <a:moveTo>
                    <a:pt x="3000756" y="0"/>
                  </a:moveTo>
                  <a:lnTo>
                    <a:pt x="2971800" y="0"/>
                  </a:lnTo>
                  <a:lnTo>
                    <a:pt x="2971800" y="28194"/>
                  </a:lnTo>
                  <a:lnTo>
                    <a:pt x="3000756" y="28194"/>
                  </a:lnTo>
                  <a:lnTo>
                    <a:pt x="3000756" y="0"/>
                  </a:lnTo>
                  <a:close/>
                </a:path>
                <a:path w="4029710" h="28575">
                  <a:moveTo>
                    <a:pt x="3057906" y="0"/>
                  </a:moveTo>
                  <a:lnTo>
                    <a:pt x="3028950" y="0"/>
                  </a:lnTo>
                  <a:lnTo>
                    <a:pt x="3028950" y="28194"/>
                  </a:lnTo>
                  <a:lnTo>
                    <a:pt x="3057906" y="28194"/>
                  </a:lnTo>
                  <a:lnTo>
                    <a:pt x="3057906" y="0"/>
                  </a:lnTo>
                  <a:close/>
                </a:path>
                <a:path w="4029710" h="28575">
                  <a:moveTo>
                    <a:pt x="3115056" y="0"/>
                  </a:moveTo>
                  <a:lnTo>
                    <a:pt x="3086100" y="0"/>
                  </a:lnTo>
                  <a:lnTo>
                    <a:pt x="3086100" y="28194"/>
                  </a:lnTo>
                  <a:lnTo>
                    <a:pt x="3115056" y="28194"/>
                  </a:lnTo>
                  <a:lnTo>
                    <a:pt x="3115056" y="0"/>
                  </a:lnTo>
                  <a:close/>
                </a:path>
                <a:path w="4029710" h="28575">
                  <a:moveTo>
                    <a:pt x="3172206" y="0"/>
                  </a:moveTo>
                  <a:lnTo>
                    <a:pt x="3143250" y="0"/>
                  </a:lnTo>
                  <a:lnTo>
                    <a:pt x="3143250" y="28194"/>
                  </a:lnTo>
                  <a:lnTo>
                    <a:pt x="3172206" y="28194"/>
                  </a:lnTo>
                  <a:lnTo>
                    <a:pt x="3172206" y="0"/>
                  </a:lnTo>
                  <a:close/>
                </a:path>
                <a:path w="4029710" h="28575">
                  <a:moveTo>
                    <a:pt x="3229356" y="0"/>
                  </a:moveTo>
                  <a:lnTo>
                    <a:pt x="3200400" y="0"/>
                  </a:lnTo>
                  <a:lnTo>
                    <a:pt x="3200400" y="28194"/>
                  </a:lnTo>
                  <a:lnTo>
                    <a:pt x="3229356" y="28194"/>
                  </a:lnTo>
                  <a:lnTo>
                    <a:pt x="3229356" y="0"/>
                  </a:lnTo>
                  <a:close/>
                </a:path>
                <a:path w="4029710" h="28575">
                  <a:moveTo>
                    <a:pt x="3286506" y="0"/>
                  </a:moveTo>
                  <a:lnTo>
                    <a:pt x="3257550" y="0"/>
                  </a:lnTo>
                  <a:lnTo>
                    <a:pt x="3257550" y="28194"/>
                  </a:lnTo>
                  <a:lnTo>
                    <a:pt x="3286506" y="28194"/>
                  </a:lnTo>
                  <a:lnTo>
                    <a:pt x="3286506" y="0"/>
                  </a:lnTo>
                  <a:close/>
                </a:path>
                <a:path w="4029710" h="28575">
                  <a:moveTo>
                    <a:pt x="3343656" y="0"/>
                  </a:moveTo>
                  <a:lnTo>
                    <a:pt x="3314700" y="0"/>
                  </a:lnTo>
                  <a:lnTo>
                    <a:pt x="3314700" y="28194"/>
                  </a:lnTo>
                  <a:lnTo>
                    <a:pt x="3343656" y="28194"/>
                  </a:lnTo>
                  <a:lnTo>
                    <a:pt x="3343656" y="0"/>
                  </a:lnTo>
                  <a:close/>
                </a:path>
                <a:path w="4029710" h="28575">
                  <a:moveTo>
                    <a:pt x="3400806" y="0"/>
                  </a:moveTo>
                  <a:lnTo>
                    <a:pt x="3371850" y="0"/>
                  </a:lnTo>
                  <a:lnTo>
                    <a:pt x="3371850" y="28194"/>
                  </a:lnTo>
                  <a:lnTo>
                    <a:pt x="3400806" y="28194"/>
                  </a:lnTo>
                  <a:lnTo>
                    <a:pt x="3400806" y="0"/>
                  </a:lnTo>
                  <a:close/>
                </a:path>
                <a:path w="4029710" h="28575">
                  <a:moveTo>
                    <a:pt x="3457956" y="0"/>
                  </a:moveTo>
                  <a:lnTo>
                    <a:pt x="3429000" y="0"/>
                  </a:lnTo>
                  <a:lnTo>
                    <a:pt x="3429000" y="28194"/>
                  </a:lnTo>
                  <a:lnTo>
                    <a:pt x="3457956" y="28194"/>
                  </a:lnTo>
                  <a:lnTo>
                    <a:pt x="3457956" y="0"/>
                  </a:lnTo>
                  <a:close/>
                </a:path>
                <a:path w="4029710" h="28575">
                  <a:moveTo>
                    <a:pt x="3515106" y="0"/>
                  </a:moveTo>
                  <a:lnTo>
                    <a:pt x="3486150" y="0"/>
                  </a:lnTo>
                  <a:lnTo>
                    <a:pt x="3486150" y="28194"/>
                  </a:lnTo>
                  <a:lnTo>
                    <a:pt x="3515106" y="28194"/>
                  </a:lnTo>
                  <a:lnTo>
                    <a:pt x="3515106" y="0"/>
                  </a:lnTo>
                  <a:close/>
                </a:path>
                <a:path w="4029710" h="28575">
                  <a:moveTo>
                    <a:pt x="3572256" y="0"/>
                  </a:moveTo>
                  <a:lnTo>
                    <a:pt x="3543300" y="0"/>
                  </a:lnTo>
                  <a:lnTo>
                    <a:pt x="3543300" y="28194"/>
                  </a:lnTo>
                  <a:lnTo>
                    <a:pt x="3572256" y="28194"/>
                  </a:lnTo>
                  <a:lnTo>
                    <a:pt x="3572256" y="0"/>
                  </a:lnTo>
                  <a:close/>
                </a:path>
                <a:path w="4029710" h="28575">
                  <a:moveTo>
                    <a:pt x="3629406" y="0"/>
                  </a:moveTo>
                  <a:lnTo>
                    <a:pt x="3600450" y="0"/>
                  </a:lnTo>
                  <a:lnTo>
                    <a:pt x="3600450" y="28194"/>
                  </a:lnTo>
                  <a:lnTo>
                    <a:pt x="3629406" y="28194"/>
                  </a:lnTo>
                  <a:lnTo>
                    <a:pt x="3629406" y="0"/>
                  </a:lnTo>
                  <a:close/>
                </a:path>
                <a:path w="4029710" h="28575">
                  <a:moveTo>
                    <a:pt x="3686556" y="0"/>
                  </a:moveTo>
                  <a:lnTo>
                    <a:pt x="3657600" y="0"/>
                  </a:lnTo>
                  <a:lnTo>
                    <a:pt x="3657600" y="28194"/>
                  </a:lnTo>
                  <a:lnTo>
                    <a:pt x="3686556" y="28194"/>
                  </a:lnTo>
                  <a:lnTo>
                    <a:pt x="3686556" y="0"/>
                  </a:lnTo>
                  <a:close/>
                </a:path>
                <a:path w="4029710" h="28575">
                  <a:moveTo>
                    <a:pt x="3743706" y="0"/>
                  </a:moveTo>
                  <a:lnTo>
                    <a:pt x="3714750" y="0"/>
                  </a:lnTo>
                  <a:lnTo>
                    <a:pt x="3714750" y="28194"/>
                  </a:lnTo>
                  <a:lnTo>
                    <a:pt x="3743706" y="28194"/>
                  </a:lnTo>
                  <a:lnTo>
                    <a:pt x="3743706" y="0"/>
                  </a:lnTo>
                  <a:close/>
                </a:path>
                <a:path w="4029710" h="28575">
                  <a:moveTo>
                    <a:pt x="3800856" y="0"/>
                  </a:moveTo>
                  <a:lnTo>
                    <a:pt x="3771900" y="0"/>
                  </a:lnTo>
                  <a:lnTo>
                    <a:pt x="3771900" y="28194"/>
                  </a:lnTo>
                  <a:lnTo>
                    <a:pt x="3800856" y="28194"/>
                  </a:lnTo>
                  <a:lnTo>
                    <a:pt x="3800856" y="0"/>
                  </a:lnTo>
                  <a:close/>
                </a:path>
                <a:path w="4029710" h="28575">
                  <a:moveTo>
                    <a:pt x="3858006" y="0"/>
                  </a:moveTo>
                  <a:lnTo>
                    <a:pt x="3829050" y="0"/>
                  </a:lnTo>
                  <a:lnTo>
                    <a:pt x="3829050" y="28194"/>
                  </a:lnTo>
                  <a:lnTo>
                    <a:pt x="3858006" y="28194"/>
                  </a:lnTo>
                  <a:lnTo>
                    <a:pt x="3858006" y="0"/>
                  </a:lnTo>
                  <a:close/>
                </a:path>
                <a:path w="4029710" h="28575">
                  <a:moveTo>
                    <a:pt x="3915156" y="0"/>
                  </a:moveTo>
                  <a:lnTo>
                    <a:pt x="3886200" y="0"/>
                  </a:lnTo>
                  <a:lnTo>
                    <a:pt x="3886200" y="28194"/>
                  </a:lnTo>
                  <a:lnTo>
                    <a:pt x="3915156" y="28194"/>
                  </a:lnTo>
                  <a:lnTo>
                    <a:pt x="3915156" y="0"/>
                  </a:lnTo>
                  <a:close/>
                </a:path>
                <a:path w="4029710" h="28575">
                  <a:moveTo>
                    <a:pt x="3972306" y="0"/>
                  </a:moveTo>
                  <a:lnTo>
                    <a:pt x="3943350" y="0"/>
                  </a:lnTo>
                  <a:lnTo>
                    <a:pt x="3943350" y="28194"/>
                  </a:lnTo>
                  <a:lnTo>
                    <a:pt x="3972306" y="28194"/>
                  </a:lnTo>
                  <a:lnTo>
                    <a:pt x="3972306" y="0"/>
                  </a:lnTo>
                  <a:close/>
                </a:path>
                <a:path w="4029710" h="28575">
                  <a:moveTo>
                    <a:pt x="4029456" y="0"/>
                  </a:moveTo>
                  <a:lnTo>
                    <a:pt x="4000500" y="0"/>
                  </a:lnTo>
                  <a:lnTo>
                    <a:pt x="4000500" y="28194"/>
                  </a:lnTo>
                  <a:lnTo>
                    <a:pt x="4029456" y="28194"/>
                  </a:lnTo>
                  <a:lnTo>
                    <a:pt x="4029456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34100" y="4291583"/>
              <a:ext cx="1400810" cy="28575"/>
            </a:xfrm>
            <a:custGeom>
              <a:avLst/>
              <a:gdLst/>
              <a:ahLst/>
              <a:cxnLst/>
              <a:rect l="l" t="t" r="r" b="b"/>
              <a:pathLst>
                <a:path w="1400809" h="28575">
                  <a:moveTo>
                    <a:pt x="28956" y="0"/>
                  </a:moveTo>
                  <a:lnTo>
                    <a:pt x="0" y="0"/>
                  </a:lnTo>
                  <a:lnTo>
                    <a:pt x="0" y="28194"/>
                  </a:lnTo>
                  <a:lnTo>
                    <a:pt x="28956" y="28194"/>
                  </a:lnTo>
                  <a:lnTo>
                    <a:pt x="28956" y="0"/>
                  </a:lnTo>
                  <a:close/>
                </a:path>
                <a:path w="1400809" h="28575">
                  <a:moveTo>
                    <a:pt x="86106" y="0"/>
                  </a:moveTo>
                  <a:lnTo>
                    <a:pt x="57150" y="0"/>
                  </a:lnTo>
                  <a:lnTo>
                    <a:pt x="57150" y="28194"/>
                  </a:lnTo>
                  <a:lnTo>
                    <a:pt x="86106" y="28194"/>
                  </a:lnTo>
                  <a:lnTo>
                    <a:pt x="86106" y="0"/>
                  </a:lnTo>
                  <a:close/>
                </a:path>
                <a:path w="1400809" h="28575">
                  <a:moveTo>
                    <a:pt x="143256" y="0"/>
                  </a:moveTo>
                  <a:lnTo>
                    <a:pt x="114300" y="0"/>
                  </a:lnTo>
                  <a:lnTo>
                    <a:pt x="114300" y="28194"/>
                  </a:lnTo>
                  <a:lnTo>
                    <a:pt x="143256" y="28194"/>
                  </a:lnTo>
                  <a:lnTo>
                    <a:pt x="143256" y="0"/>
                  </a:lnTo>
                  <a:close/>
                </a:path>
                <a:path w="1400809" h="28575">
                  <a:moveTo>
                    <a:pt x="200406" y="0"/>
                  </a:moveTo>
                  <a:lnTo>
                    <a:pt x="171450" y="0"/>
                  </a:lnTo>
                  <a:lnTo>
                    <a:pt x="171450" y="28194"/>
                  </a:lnTo>
                  <a:lnTo>
                    <a:pt x="200406" y="28194"/>
                  </a:lnTo>
                  <a:lnTo>
                    <a:pt x="200406" y="0"/>
                  </a:lnTo>
                  <a:close/>
                </a:path>
                <a:path w="1400809" h="28575">
                  <a:moveTo>
                    <a:pt x="257556" y="0"/>
                  </a:moveTo>
                  <a:lnTo>
                    <a:pt x="228600" y="0"/>
                  </a:lnTo>
                  <a:lnTo>
                    <a:pt x="228600" y="28194"/>
                  </a:lnTo>
                  <a:lnTo>
                    <a:pt x="257556" y="28194"/>
                  </a:lnTo>
                  <a:lnTo>
                    <a:pt x="257556" y="0"/>
                  </a:lnTo>
                  <a:close/>
                </a:path>
                <a:path w="1400809" h="28575">
                  <a:moveTo>
                    <a:pt x="314706" y="0"/>
                  </a:moveTo>
                  <a:lnTo>
                    <a:pt x="285750" y="0"/>
                  </a:lnTo>
                  <a:lnTo>
                    <a:pt x="285750" y="28194"/>
                  </a:lnTo>
                  <a:lnTo>
                    <a:pt x="314706" y="28194"/>
                  </a:lnTo>
                  <a:lnTo>
                    <a:pt x="314706" y="0"/>
                  </a:lnTo>
                  <a:close/>
                </a:path>
                <a:path w="1400809" h="28575">
                  <a:moveTo>
                    <a:pt x="371856" y="0"/>
                  </a:moveTo>
                  <a:lnTo>
                    <a:pt x="342900" y="0"/>
                  </a:lnTo>
                  <a:lnTo>
                    <a:pt x="342900" y="28194"/>
                  </a:lnTo>
                  <a:lnTo>
                    <a:pt x="371856" y="28194"/>
                  </a:lnTo>
                  <a:lnTo>
                    <a:pt x="371856" y="0"/>
                  </a:lnTo>
                  <a:close/>
                </a:path>
                <a:path w="1400809" h="28575">
                  <a:moveTo>
                    <a:pt x="429006" y="0"/>
                  </a:moveTo>
                  <a:lnTo>
                    <a:pt x="400050" y="0"/>
                  </a:lnTo>
                  <a:lnTo>
                    <a:pt x="400050" y="28194"/>
                  </a:lnTo>
                  <a:lnTo>
                    <a:pt x="429006" y="28194"/>
                  </a:lnTo>
                  <a:lnTo>
                    <a:pt x="429006" y="0"/>
                  </a:lnTo>
                  <a:close/>
                </a:path>
                <a:path w="1400809" h="28575">
                  <a:moveTo>
                    <a:pt x="486156" y="0"/>
                  </a:moveTo>
                  <a:lnTo>
                    <a:pt x="457200" y="0"/>
                  </a:lnTo>
                  <a:lnTo>
                    <a:pt x="457200" y="28194"/>
                  </a:lnTo>
                  <a:lnTo>
                    <a:pt x="486156" y="28194"/>
                  </a:lnTo>
                  <a:lnTo>
                    <a:pt x="486156" y="0"/>
                  </a:lnTo>
                  <a:close/>
                </a:path>
                <a:path w="1400809" h="28575">
                  <a:moveTo>
                    <a:pt x="543306" y="0"/>
                  </a:moveTo>
                  <a:lnTo>
                    <a:pt x="514350" y="0"/>
                  </a:lnTo>
                  <a:lnTo>
                    <a:pt x="514350" y="28194"/>
                  </a:lnTo>
                  <a:lnTo>
                    <a:pt x="543306" y="28194"/>
                  </a:lnTo>
                  <a:lnTo>
                    <a:pt x="543306" y="0"/>
                  </a:lnTo>
                  <a:close/>
                </a:path>
                <a:path w="1400809" h="28575">
                  <a:moveTo>
                    <a:pt x="600456" y="0"/>
                  </a:moveTo>
                  <a:lnTo>
                    <a:pt x="571500" y="0"/>
                  </a:lnTo>
                  <a:lnTo>
                    <a:pt x="571500" y="28194"/>
                  </a:lnTo>
                  <a:lnTo>
                    <a:pt x="600456" y="28194"/>
                  </a:lnTo>
                  <a:lnTo>
                    <a:pt x="600456" y="0"/>
                  </a:lnTo>
                  <a:close/>
                </a:path>
                <a:path w="1400809" h="28575">
                  <a:moveTo>
                    <a:pt x="657606" y="0"/>
                  </a:moveTo>
                  <a:lnTo>
                    <a:pt x="628650" y="0"/>
                  </a:lnTo>
                  <a:lnTo>
                    <a:pt x="628650" y="28194"/>
                  </a:lnTo>
                  <a:lnTo>
                    <a:pt x="657606" y="28194"/>
                  </a:lnTo>
                  <a:lnTo>
                    <a:pt x="657606" y="0"/>
                  </a:lnTo>
                  <a:close/>
                </a:path>
                <a:path w="1400809" h="28575">
                  <a:moveTo>
                    <a:pt x="714756" y="0"/>
                  </a:moveTo>
                  <a:lnTo>
                    <a:pt x="685800" y="0"/>
                  </a:lnTo>
                  <a:lnTo>
                    <a:pt x="685800" y="28194"/>
                  </a:lnTo>
                  <a:lnTo>
                    <a:pt x="714756" y="28194"/>
                  </a:lnTo>
                  <a:lnTo>
                    <a:pt x="714756" y="0"/>
                  </a:lnTo>
                  <a:close/>
                </a:path>
                <a:path w="1400809" h="28575">
                  <a:moveTo>
                    <a:pt x="771906" y="0"/>
                  </a:moveTo>
                  <a:lnTo>
                    <a:pt x="742950" y="0"/>
                  </a:lnTo>
                  <a:lnTo>
                    <a:pt x="742950" y="28194"/>
                  </a:lnTo>
                  <a:lnTo>
                    <a:pt x="771906" y="28194"/>
                  </a:lnTo>
                  <a:lnTo>
                    <a:pt x="771906" y="0"/>
                  </a:lnTo>
                  <a:close/>
                </a:path>
                <a:path w="1400809" h="28575">
                  <a:moveTo>
                    <a:pt x="829056" y="0"/>
                  </a:moveTo>
                  <a:lnTo>
                    <a:pt x="800100" y="0"/>
                  </a:lnTo>
                  <a:lnTo>
                    <a:pt x="800100" y="28194"/>
                  </a:lnTo>
                  <a:lnTo>
                    <a:pt x="829056" y="28194"/>
                  </a:lnTo>
                  <a:lnTo>
                    <a:pt x="829056" y="0"/>
                  </a:lnTo>
                  <a:close/>
                </a:path>
                <a:path w="1400809" h="28575">
                  <a:moveTo>
                    <a:pt x="886206" y="0"/>
                  </a:moveTo>
                  <a:lnTo>
                    <a:pt x="857250" y="0"/>
                  </a:lnTo>
                  <a:lnTo>
                    <a:pt x="857250" y="28194"/>
                  </a:lnTo>
                  <a:lnTo>
                    <a:pt x="886206" y="28194"/>
                  </a:lnTo>
                  <a:lnTo>
                    <a:pt x="886206" y="0"/>
                  </a:lnTo>
                  <a:close/>
                </a:path>
                <a:path w="1400809" h="28575">
                  <a:moveTo>
                    <a:pt x="943356" y="0"/>
                  </a:moveTo>
                  <a:lnTo>
                    <a:pt x="914400" y="0"/>
                  </a:lnTo>
                  <a:lnTo>
                    <a:pt x="914400" y="28194"/>
                  </a:lnTo>
                  <a:lnTo>
                    <a:pt x="943356" y="28194"/>
                  </a:lnTo>
                  <a:lnTo>
                    <a:pt x="943356" y="0"/>
                  </a:lnTo>
                  <a:close/>
                </a:path>
                <a:path w="1400809" h="28575">
                  <a:moveTo>
                    <a:pt x="1000506" y="0"/>
                  </a:moveTo>
                  <a:lnTo>
                    <a:pt x="971550" y="0"/>
                  </a:lnTo>
                  <a:lnTo>
                    <a:pt x="971550" y="28194"/>
                  </a:lnTo>
                  <a:lnTo>
                    <a:pt x="1000506" y="28194"/>
                  </a:lnTo>
                  <a:lnTo>
                    <a:pt x="1000506" y="0"/>
                  </a:lnTo>
                  <a:close/>
                </a:path>
                <a:path w="1400809" h="28575">
                  <a:moveTo>
                    <a:pt x="1057656" y="0"/>
                  </a:moveTo>
                  <a:lnTo>
                    <a:pt x="1028700" y="0"/>
                  </a:lnTo>
                  <a:lnTo>
                    <a:pt x="1028700" y="28194"/>
                  </a:lnTo>
                  <a:lnTo>
                    <a:pt x="1057656" y="28194"/>
                  </a:lnTo>
                  <a:lnTo>
                    <a:pt x="1057656" y="0"/>
                  </a:lnTo>
                  <a:close/>
                </a:path>
                <a:path w="1400809" h="28575">
                  <a:moveTo>
                    <a:pt x="1114806" y="0"/>
                  </a:moveTo>
                  <a:lnTo>
                    <a:pt x="1085850" y="0"/>
                  </a:lnTo>
                  <a:lnTo>
                    <a:pt x="1085850" y="28194"/>
                  </a:lnTo>
                  <a:lnTo>
                    <a:pt x="1114806" y="28194"/>
                  </a:lnTo>
                  <a:lnTo>
                    <a:pt x="1114806" y="0"/>
                  </a:lnTo>
                  <a:close/>
                </a:path>
                <a:path w="1400809" h="28575">
                  <a:moveTo>
                    <a:pt x="1171956" y="0"/>
                  </a:moveTo>
                  <a:lnTo>
                    <a:pt x="1143000" y="0"/>
                  </a:lnTo>
                  <a:lnTo>
                    <a:pt x="1143000" y="28194"/>
                  </a:lnTo>
                  <a:lnTo>
                    <a:pt x="1171956" y="28194"/>
                  </a:lnTo>
                  <a:lnTo>
                    <a:pt x="1171956" y="0"/>
                  </a:lnTo>
                  <a:close/>
                </a:path>
                <a:path w="1400809" h="28575">
                  <a:moveTo>
                    <a:pt x="1229106" y="0"/>
                  </a:moveTo>
                  <a:lnTo>
                    <a:pt x="1200150" y="0"/>
                  </a:lnTo>
                  <a:lnTo>
                    <a:pt x="1200150" y="28194"/>
                  </a:lnTo>
                  <a:lnTo>
                    <a:pt x="1229106" y="28194"/>
                  </a:lnTo>
                  <a:lnTo>
                    <a:pt x="1229106" y="0"/>
                  </a:lnTo>
                  <a:close/>
                </a:path>
                <a:path w="1400809" h="28575">
                  <a:moveTo>
                    <a:pt x="1286256" y="0"/>
                  </a:moveTo>
                  <a:lnTo>
                    <a:pt x="1257300" y="0"/>
                  </a:lnTo>
                  <a:lnTo>
                    <a:pt x="1257300" y="28194"/>
                  </a:lnTo>
                  <a:lnTo>
                    <a:pt x="1286256" y="28194"/>
                  </a:lnTo>
                  <a:lnTo>
                    <a:pt x="1286256" y="0"/>
                  </a:lnTo>
                  <a:close/>
                </a:path>
                <a:path w="1400809" h="28575">
                  <a:moveTo>
                    <a:pt x="1343406" y="0"/>
                  </a:moveTo>
                  <a:lnTo>
                    <a:pt x="1314450" y="0"/>
                  </a:lnTo>
                  <a:lnTo>
                    <a:pt x="1314450" y="28194"/>
                  </a:lnTo>
                  <a:lnTo>
                    <a:pt x="1343406" y="28194"/>
                  </a:lnTo>
                  <a:lnTo>
                    <a:pt x="1343406" y="0"/>
                  </a:lnTo>
                  <a:close/>
                </a:path>
                <a:path w="1400809" h="28575">
                  <a:moveTo>
                    <a:pt x="1400556" y="0"/>
                  </a:moveTo>
                  <a:lnTo>
                    <a:pt x="1371600" y="0"/>
                  </a:lnTo>
                  <a:lnTo>
                    <a:pt x="1371600" y="28194"/>
                  </a:lnTo>
                  <a:lnTo>
                    <a:pt x="1400556" y="28194"/>
                  </a:lnTo>
                  <a:lnTo>
                    <a:pt x="1400556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58000" y="1806701"/>
              <a:ext cx="609600" cy="275590"/>
            </a:xfrm>
            <a:custGeom>
              <a:avLst/>
              <a:gdLst/>
              <a:ahLst/>
              <a:cxnLst/>
              <a:rect l="l" t="t" r="r" b="b"/>
              <a:pathLst>
                <a:path w="609600" h="275589">
                  <a:moveTo>
                    <a:pt x="609600" y="275081"/>
                  </a:moveTo>
                  <a:lnTo>
                    <a:pt x="609600" y="0"/>
                  </a:lnTo>
                  <a:lnTo>
                    <a:pt x="0" y="0"/>
                  </a:lnTo>
                  <a:lnTo>
                    <a:pt x="0" y="275081"/>
                  </a:lnTo>
                  <a:lnTo>
                    <a:pt x="609600" y="2750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15516" y="1271270"/>
            <a:ext cx="337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80808"/>
                </a:solidFill>
                <a:latin typeface="Arial"/>
                <a:cs typeface="Arial"/>
              </a:rPr>
              <a:t>High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03680" y="4162297"/>
            <a:ext cx="549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marR="5080" indent="-4191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80808"/>
                </a:solidFill>
                <a:latin typeface="Arial"/>
                <a:cs typeface="Arial"/>
              </a:rPr>
              <a:t>Defined  Lowest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3150" y="4710938"/>
            <a:ext cx="980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80808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</a:pPr>
            <a:r>
              <a:rPr sz="1200" spc="-10" dirty="0">
                <a:solidFill>
                  <a:srgbClr val="080808"/>
                </a:solidFill>
                <a:latin typeface="Arial"/>
                <a:cs typeface="Arial"/>
              </a:rPr>
              <a:t>(Unattainable)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8116" y="5005070"/>
            <a:ext cx="337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80808"/>
                </a:solidFill>
                <a:latin typeface="Arial"/>
                <a:cs typeface="Arial"/>
              </a:rPr>
              <a:t>High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58644" y="5005070"/>
            <a:ext cx="304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80808"/>
                </a:solidFill>
                <a:latin typeface="Arial"/>
                <a:cs typeface="Arial"/>
              </a:rPr>
              <a:t>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5396" y="2719512"/>
            <a:ext cx="252729" cy="47688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b="1" spc="-5" dirty="0">
                <a:solidFill>
                  <a:srgbClr val="080808"/>
                </a:solidFill>
                <a:latin typeface="Arial"/>
                <a:cs typeface="Arial"/>
              </a:rPr>
              <a:t>Cost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93128" y="1835150"/>
            <a:ext cx="338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80808"/>
                </a:solidFill>
                <a:latin typeface="Arial"/>
                <a:cs typeface="Arial"/>
              </a:rPr>
              <a:t>Cost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14600" y="1929383"/>
            <a:ext cx="609600" cy="274320"/>
          </a:xfrm>
          <a:custGeom>
            <a:avLst/>
            <a:gdLst/>
            <a:ahLst/>
            <a:cxnLst/>
            <a:rect l="l" t="t" r="r" b="b"/>
            <a:pathLst>
              <a:path w="609600" h="274319">
                <a:moveTo>
                  <a:pt x="609600" y="274319"/>
                </a:moveTo>
                <a:lnTo>
                  <a:pt x="609600" y="0"/>
                </a:lnTo>
                <a:lnTo>
                  <a:pt x="0" y="0"/>
                </a:lnTo>
                <a:lnTo>
                  <a:pt x="0" y="274319"/>
                </a:lnTo>
                <a:lnTo>
                  <a:pt x="60960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58872" y="1957070"/>
            <a:ext cx="32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80808"/>
                </a:solidFill>
                <a:latin typeface="Arial"/>
                <a:cs typeface="Arial"/>
              </a:rPr>
              <a:t>Risk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67097" y="1957070"/>
            <a:ext cx="1123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80808"/>
                </a:solidFill>
                <a:latin typeface="Arial"/>
                <a:cs typeface="Arial"/>
              </a:rPr>
              <a:t>Costs and</a:t>
            </a:r>
            <a:r>
              <a:rPr sz="1200" spc="-8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80808"/>
                </a:solidFill>
                <a:latin typeface="Arial"/>
                <a:cs typeface="Arial"/>
              </a:rPr>
              <a:t>Risks  </a:t>
            </a:r>
            <a:r>
              <a:rPr sz="1200" spc="-5" dirty="0">
                <a:solidFill>
                  <a:srgbClr val="080808"/>
                </a:solidFill>
                <a:latin typeface="Arial"/>
                <a:cs typeface="Arial"/>
              </a:rPr>
              <a:t>In </a:t>
            </a:r>
            <a:r>
              <a:rPr sz="1200" spc="-10" dirty="0">
                <a:solidFill>
                  <a:srgbClr val="080808"/>
                </a:solidFill>
                <a:latin typeface="Arial"/>
                <a:cs typeface="Arial"/>
              </a:rPr>
              <a:t>Balance  </a:t>
            </a:r>
            <a:r>
              <a:rPr sz="1200" spc="-5" dirty="0">
                <a:solidFill>
                  <a:srgbClr val="080808"/>
                </a:solidFill>
                <a:latin typeface="Arial"/>
                <a:cs typeface="Arial"/>
              </a:rPr>
              <a:t>(“Sweet</a:t>
            </a:r>
            <a:r>
              <a:rPr sz="12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80808"/>
                </a:solidFill>
                <a:latin typeface="Arial"/>
                <a:cs typeface="Arial"/>
              </a:rPr>
              <a:t>Spot”)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23794" y="1167383"/>
            <a:ext cx="3484245" cy="3800475"/>
            <a:chOff x="2923794" y="1167383"/>
            <a:chExt cx="3484245" cy="3800475"/>
          </a:xfrm>
        </p:grpSpPr>
        <p:sp>
          <p:nvSpPr>
            <p:cNvPr id="28" name="object 28"/>
            <p:cNvSpPr/>
            <p:nvPr/>
          </p:nvSpPr>
          <p:spPr>
            <a:xfrm>
              <a:off x="3499104" y="2615183"/>
              <a:ext cx="2908935" cy="1682750"/>
            </a:xfrm>
            <a:custGeom>
              <a:avLst/>
              <a:gdLst/>
              <a:ahLst/>
              <a:cxnLst/>
              <a:rect l="l" t="t" r="r" b="b"/>
              <a:pathLst>
                <a:path w="2908935" h="1682750">
                  <a:moveTo>
                    <a:pt x="2908554" y="831342"/>
                  </a:moveTo>
                  <a:lnTo>
                    <a:pt x="2895600" y="831342"/>
                  </a:lnTo>
                  <a:lnTo>
                    <a:pt x="2895600" y="844296"/>
                  </a:lnTo>
                  <a:lnTo>
                    <a:pt x="2895600" y="1669542"/>
                  </a:lnTo>
                  <a:lnTo>
                    <a:pt x="12954" y="1669542"/>
                  </a:lnTo>
                  <a:lnTo>
                    <a:pt x="12954" y="844296"/>
                  </a:lnTo>
                  <a:lnTo>
                    <a:pt x="1516367" y="844296"/>
                  </a:lnTo>
                  <a:lnTo>
                    <a:pt x="1516367" y="1285494"/>
                  </a:lnTo>
                  <a:lnTo>
                    <a:pt x="1487424" y="1285494"/>
                  </a:lnTo>
                  <a:lnTo>
                    <a:pt x="1516367" y="1343926"/>
                  </a:lnTo>
                  <a:lnTo>
                    <a:pt x="1530096" y="1371600"/>
                  </a:lnTo>
                  <a:lnTo>
                    <a:pt x="1544574" y="1342898"/>
                  </a:lnTo>
                  <a:lnTo>
                    <a:pt x="1573530" y="1285494"/>
                  </a:lnTo>
                  <a:lnTo>
                    <a:pt x="1544574" y="1285494"/>
                  </a:lnTo>
                  <a:lnTo>
                    <a:pt x="1544574" y="844296"/>
                  </a:lnTo>
                  <a:lnTo>
                    <a:pt x="2895600" y="844296"/>
                  </a:lnTo>
                  <a:lnTo>
                    <a:pt x="2895600" y="831342"/>
                  </a:lnTo>
                  <a:lnTo>
                    <a:pt x="1544574" y="831342"/>
                  </a:lnTo>
                  <a:lnTo>
                    <a:pt x="1544574" y="0"/>
                  </a:lnTo>
                  <a:lnTo>
                    <a:pt x="1516367" y="0"/>
                  </a:lnTo>
                  <a:lnTo>
                    <a:pt x="1516367" y="831342"/>
                  </a:lnTo>
                  <a:lnTo>
                    <a:pt x="0" y="831342"/>
                  </a:lnTo>
                  <a:lnTo>
                    <a:pt x="0" y="1682496"/>
                  </a:lnTo>
                  <a:lnTo>
                    <a:pt x="2908554" y="1682496"/>
                  </a:lnTo>
                  <a:lnTo>
                    <a:pt x="2908554" y="831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23794" y="1167383"/>
              <a:ext cx="988694" cy="3800475"/>
            </a:xfrm>
            <a:custGeom>
              <a:avLst/>
              <a:gdLst/>
              <a:ahLst/>
              <a:cxnLst/>
              <a:rect l="l" t="t" r="r" b="b"/>
              <a:pathLst>
                <a:path w="988695" h="3800475">
                  <a:moveTo>
                    <a:pt x="46482" y="3108210"/>
                  </a:moveTo>
                  <a:lnTo>
                    <a:pt x="18288" y="3107448"/>
                  </a:lnTo>
                  <a:lnTo>
                    <a:pt x="17526" y="3136404"/>
                  </a:lnTo>
                  <a:lnTo>
                    <a:pt x="45720" y="3137166"/>
                  </a:lnTo>
                  <a:lnTo>
                    <a:pt x="46482" y="3108210"/>
                  </a:lnTo>
                  <a:close/>
                </a:path>
                <a:path w="988695" h="3800475">
                  <a:moveTo>
                    <a:pt x="48768" y="3051060"/>
                  </a:moveTo>
                  <a:lnTo>
                    <a:pt x="19812" y="3050298"/>
                  </a:lnTo>
                  <a:lnTo>
                    <a:pt x="19050" y="3079254"/>
                  </a:lnTo>
                  <a:lnTo>
                    <a:pt x="47244" y="3080016"/>
                  </a:lnTo>
                  <a:lnTo>
                    <a:pt x="48768" y="3051060"/>
                  </a:lnTo>
                  <a:close/>
                </a:path>
                <a:path w="988695" h="3800475">
                  <a:moveTo>
                    <a:pt x="50292" y="2993910"/>
                  </a:moveTo>
                  <a:lnTo>
                    <a:pt x="21336" y="2993148"/>
                  </a:lnTo>
                  <a:lnTo>
                    <a:pt x="20574" y="3022104"/>
                  </a:lnTo>
                  <a:lnTo>
                    <a:pt x="49530" y="3022866"/>
                  </a:lnTo>
                  <a:lnTo>
                    <a:pt x="50292" y="2993910"/>
                  </a:lnTo>
                  <a:close/>
                </a:path>
                <a:path w="988695" h="3800475">
                  <a:moveTo>
                    <a:pt x="51816" y="2936760"/>
                  </a:moveTo>
                  <a:lnTo>
                    <a:pt x="23622" y="2935998"/>
                  </a:lnTo>
                  <a:lnTo>
                    <a:pt x="22860" y="2964954"/>
                  </a:lnTo>
                  <a:lnTo>
                    <a:pt x="51054" y="2965716"/>
                  </a:lnTo>
                  <a:lnTo>
                    <a:pt x="51816" y="2936760"/>
                  </a:lnTo>
                  <a:close/>
                </a:path>
                <a:path w="988695" h="3800475">
                  <a:moveTo>
                    <a:pt x="54102" y="2879610"/>
                  </a:moveTo>
                  <a:lnTo>
                    <a:pt x="25146" y="2878848"/>
                  </a:lnTo>
                  <a:lnTo>
                    <a:pt x="24384" y="2907804"/>
                  </a:lnTo>
                  <a:lnTo>
                    <a:pt x="52578" y="2908566"/>
                  </a:lnTo>
                  <a:lnTo>
                    <a:pt x="54102" y="2879610"/>
                  </a:lnTo>
                  <a:close/>
                </a:path>
                <a:path w="988695" h="3800475">
                  <a:moveTo>
                    <a:pt x="55626" y="2822460"/>
                  </a:moveTo>
                  <a:lnTo>
                    <a:pt x="26670" y="2821698"/>
                  </a:lnTo>
                  <a:lnTo>
                    <a:pt x="25908" y="2850654"/>
                  </a:lnTo>
                  <a:lnTo>
                    <a:pt x="54864" y="2851416"/>
                  </a:lnTo>
                  <a:lnTo>
                    <a:pt x="55626" y="2822460"/>
                  </a:lnTo>
                  <a:close/>
                </a:path>
                <a:path w="988695" h="3800475">
                  <a:moveTo>
                    <a:pt x="85344" y="2780550"/>
                  </a:moveTo>
                  <a:lnTo>
                    <a:pt x="44958" y="2693682"/>
                  </a:lnTo>
                  <a:lnTo>
                    <a:pt x="0" y="2778264"/>
                  </a:lnTo>
                  <a:lnTo>
                    <a:pt x="28562" y="2779026"/>
                  </a:lnTo>
                  <a:lnTo>
                    <a:pt x="28194" y="2793504"/>
                  </a:lnTo>
                  <a:lnTo>
                    <a:pt x="56388" y="2794266"/>
                  </a:lnTo>
                  <a:lnTo>
                    <a:pt x="56769" y="2779776"/>
                  </a:lnTo>
                  <a:lnTo>
                    <a:pt x="57150" y="2779788"/>
                  </a:lnTo>
                  <a:lnTo>
                    <a:pt x="85344" y="2780550"/>
                  </a:lnTo>
                  <a:close/>
                </a:path>
                <a:path w="988695" h="3800475">
                  <a:moveTo>
                    <a:pt x="595884" y="3771900"/>
                  </a:moveTo>
                  <a:lnTo>
                    <a:pt x="567677" y="3771900"/>
                  </a:lnTo>
                  <a:lnTo>
                    <a:pt x="567677" y="3800106"/>
                  </a:lnTo>
                  <a:lnTo>
                    <a:pt x="595884" y="3800106"/>
                  </a:lnTo>
                  <a:lnTo>
                    <a:pt x="595884" y="3771900"/>
                  </a:lnTo>
                  <a:close/>
                </a:path>
                <a:path w="988695" h="3800475">
                  <a:moveTo>
                    <a:pt x="595884" y="3714750"/>
                  </a:moveTo>
                  <a:lnTo>
                    <a:pt x="567677" y="3714750"/>
                  </a:lnTo>
                  <a:lnTo>
                    <a:pt x="567677" y="3742956"/>
                  </a:lnTo>
                  <a:lnTo>
                    <a:pt x="595884" y="3742956"/>
                  </a:lnTo>
                  <a:lnTo>
                    <a:pt x="595884" y="3714750"/>
                  </a:lnTo>
                  <a:close/>
                </a:path>
                <a:path w="988695" h="3800475">
                  <a:moveTo>
                    <a:pt x="595884" y="3657600"/>
                  </a:moveTo>
                  <a:lnTo>
                    <a:pt x="567677" y="3657600"/>
                  </a:lnTo>
                  <a:lnTo>
                    <a:pt x="567677" y="3685806"/>
                  </a:lnTo>
                  <a:lnTo>
                    <a:pt x="595884" y="3685806"/>
                  </a:lnTo>
                  <a:lnTo>
                    <a:pt x="595884" y="3657600"/>
                  </a:lnTo>
                  <a:close/>
                </a:path>
                <a:path w="988695" h="3800475">
                  <a:moveTo>
                    <a:pt x="595884" y="3600450"/>
                  </a:moveTo>
                  <a:lnTo>
                    <a:pt x="567677" y="3600450"/>
                  </a:lnTo>
                  <a:lnTo>
                    <a:pt x="567677" y="3628656"/>
                  </a:lnTo>
                  <a:lnTo>
                    <a:pt x="595884" y="3628656"/>
                  </a:lnTo>
                  <a:lnTo>
                    <a:pt x="595884" y="3600450"/>
                  </a:lnTo>
                  <a:close/>
                </a:path>
                <a:path w="988695" h="3800475">
                  <a:moveTo>
                    <a:pt x="595884" y="3486150"/>
                  </a:moveTo>
                  <a:lnTo>
                    <a:pt x="567677" y="3486150"/>
                  </a:lnTo>
                  <a:lnTo>
                    <a:pt x="567677" y="3514356"/>
                  </a:lnTo>
                  <a:lnTo>
                    <a:pt x="595884" y="3514356"/>
                  </a:lnTo>
                  <a:lnTo>
                    <a:pt x="595884" y="3486150"/>
                  </a:lnTo>
                  <a:close/>
                </a:path>
                <a:path w="988695" h="3800475">
                  <a:moveTo>
                    <a:pt x="595884" y="3429000"/>
                  </a:moveTo>
                  <a:lnTo>
                    <a:pt x="567677" y="3429000"/>
                  </a:lnTo>
                  <a:lnTo>
                    <a:pt x="567677" y="3457206"/>
                  </a:lnTo>
                  <a:lnTo>
                    <a:pt x="595884" y="3457206"/>
                  </a:lnTo>
                  <a:lnTo>
                    <a:pt x="595884" y="3429000"/>
                  </a:lnTo>
                  <a:close/>
                </a:path>
                <a:path w="988695" h="3800475">
                  <a:moveTo>
                    <a:pt x="595884" y="3371850"/>
                  </a:moveTo>
                  <a:lnTo>
                    <a:pt x="567677" y="3371850"/>
                  </a:lnTo>
                  <a:lnTo>
                    <a:pt x="567677" y="3400056"/>
                  </a:lnTo>
                  <a:lnTo>
                    <a:pt x="595884" y="3400056"/>
                  </a:lnTo>
                  <a:lnTo>
                    <a:pt x="595884" y="3371850"/>
                  </a:lnTo>
                  <a:close/>
                </a:path>
                <a:path w="988695" h="3800475">
                  <a:moveTo>
                    <a:pt x="595884" y="3314700"/>
                  </a:moveTo>
                  <a:lnTo>
                    <a:pt x="567677" y="3314700"/>
                  </a:lnTo>
                  <a:lnTo>
                    <a:pt x="567677" y="3342906"/>
                  </a:lnTo>
                  <a:lnTo>
                    <a:pt x="595884" y="3342906"/>
                  </a:lnTo>
                  <a:lnTo>
                    <a:pt x="595884" y="3314700"/>
                  </a:lnTo>
                  <a:close/>
                </a:path>
                <a:path w="988695" h="3800475">
                  <a:moveTo>
                    <a:pt x="595884" y="3257550"/>
                  </a:moveTo>
                  <a:lnTo>
                    <a:pt x="567677" y="3257550"/>
                  </a:lnTo>
                  <a:lnTo>
                    <a:pt x="567677" y="3285756"/>
                  </a:lnTo>
                  <a:lnTo>
                    <a:pt x="595884" y="3285756"/>
                  </a:lnTo>
                  <a:lnTo>
                    <a:pt x="595884" y="3257550"/>
                  </a:lnTo>
                  <a:close/>
                </a:path>
                <a:path w="988695" h="3800475">
                  <a:moveTo>
                    <a:pt x="595884" y="3200400"/>
                  </a:moveTo>
                  <a:lnTo>
                    <a:pt x="567677" y="3200400"/>
                  </a:lnTo>
                  <a:lnTo>
                    <a:pt x="567677" y="3228606"/>
                  </a:lnTo>
                  <a:lnTo>
                    <a:pt x="595884" y="3228606"/>
                  </a:lnTo>
                  <a:lnTo>
                    <a:pt x="595884" y="3200400"/>
                  </a:lnTo>
                  <a:close/>
                </a:path>
                <a:path w="988695" h="3800475">
                  <a:moveTo>
                    <a:pt x="595884" y="3143250"/>
                  </a:moveTo>
                  <a:lnTo>
                    <a:pt x="567677" y="3143250"/>
                  </a:lnTo>
                  <a:lnTo>
                    <a:pt x="567677" y="3171456"/>
                  </a:lnTo>
                  <a:lnTo>
                    <a:pt x="595884" y="3171456"/>
                  </a:lnTo>
                  <a:lnTo>
                    <a:pt x="595884" y="3143250"/>
                  </a:lnTo>
                  <a:close/>
                </a:path>
                <a:path w="988695" h="3800475">
                  <a:moveTo>
                    <a:pt x="595884" y="3086100"/>
                  </a:moveTo>
                  <a:lnTo>
                    <a:pt x="567677" y="3086100"/>
                  </a:lnTo>
                  <a:lnTo>
                    <a:pt x="567677" y="3114306"/>
                  </a:lnTo>
                  <a:lnTo>
                    <a:pt x="595884" y="3114306"/>
                  </a:lnTo>
                  <a:lnTo>
                    <a:pt x="595884" y="3086100"/>
                  </a:lnTo>
                  <a:close/>
                </a:path>
                <a:path w="988695" h="3800475">
                  <a:moveTo>
                    <a:pt x="595884" y="3028950"/>
                  </a:moveTo>
                  <a:lnTo>
                    <a:pt x="567677" y="3028950"/>
                  </a:lnTo>
                  <a:lnTo>
                    <a:pt x="567677" y="3057156"/>
                  </a:lnTo>
                  <a:lnTo>
                    <a:pt x="595884" y="3057156"/>
                  </a:lnTo>
                  <a:lnTo>
                    <a:pt x="595884" y="3028950"/>
                  </a:lnTo>
                  <a:close/>
                </a:path>
                <a:path w="988695" h="3800475">
                  <a:moveTo>
                    <a:pt x="595884" y="2971800"/>
                  </a:moveTo>
                  <a:lnTo>
                    <a:pt x="567677" y="2971800"/>
                  </a:lnTo>
                  <a:lnTo>
                    <a:pt x="567677" y="3000006"/>
                  </a:lnTo>
                  <a:lnTo>
                    <a:pt x="595884" y="3000006"/>
                  </a:lnTo>
                  <a:lnTo>
                    <a:pt x="595884" y="2971800"/>
                  </a:lnTo>
                  <a:close/>
                </a:path>
                <a:path w="988695" h="3800475">
                  <a:moveTo>
                    <a:pt x="595884" y="2914650"/>
                  </a:moveTo>
                  <a:lnTo>
                    <a:pt x="567677" y="2914650"/>
                  </a:lnTo>
                  <a:lnTo>
                    <a:pt x="567677" y="2942856"/>
                  </a:lnTo>
                  <a:lnTo>
                    <a:pt x="595884" y="2942856"/>
                  </a:lnTo>
                  <a:lnTo>
                    <a:pt x="595884" y="2914650"/>
                  </a:lnTo>
                  <a:close/>
                </a:path>
                <a:path w="988695" h="3800475">
                  <a:moveTo>
                    <a:pt x="595884" y="2857500"/>
                  </a:moveTo>
                  <a:lnTo>
                    <a:pt x="567677" y="2857500"/>
                  </a:lnTo>
                  <a:lnTo>
                    <a:pt x="567677" y="2885706"/>
                  </a:lnTo>
                  <a:lnTo>
                    <a:pt x="595884" y="2885706"/>
                  </a:lnTo>
                  <a:lnTo>
                    <a:pt x="595884" y="2857500"/>
                  </a:lnTo>
                  <a:close/>
                </a:path>
                <a:path w="988695" h="3800475">
                  <a:moveTo>
                    <a:pt x="595884" y="2800350"/>
                  </a:moveTo>
                  <a:lnTo>
                    <a:pt x="567677" y="2800350"/>
                  </a:lnTo>
                  <a:lnTo>
                    <a:pt x="567677" y="2828556"/>
                  </a:lnTo>
                  <a:lnTo>
                    <a:pt x="595884" y="2828556"/>
                  </a:lnTo>
                  <a:lnTo>
                    <a:pt x="595884" y="2800350"/>
                  </a:lnTo>
                  <a:close/>
                </a:path>
                <a:path w="988695" h="3800475">
                  <a:moveTo>
                    <a:pt x="595884" y="2743200"/>
                  </a:moveTo>
                  <a:lnTo>
                    <a:pt x="567677" y="2743200"/>
                  </a:lnTo>
                  <a:lnTo>
                    <a:pt x="567677" y="2771406"/>
                  </a:lnTo>
                  <a:lnTo>
                    <a:pt x="595884" y="2771406"/>
                  </a:lnTo>
                  <a:lnTo>
                    <a:pt x="595884" y="2743200"/>
                  </a:lnTo>
                  <a:close/>
                </a:path>
                <a:path w="988695" h="3800475">
                  <a:moveTo>
                    <a:pt x="595884" y="2686050"/>
                  </a:moveTo>
                  <a:lnTo>
                    <a:pt x="567677" y="2686050"/>
                  </a:lnTo>
                  <a:lnTo>
                    <a:pt x="567677" y="2714256"/>
                  </a:lnTo>
                  <a:lnTo>
                    <a:pt x="595884" y="2714256"/>
                  </a:lnTo>
                  <a:lnTo>
                    <a:pt x="595884" y="2686050"/>
                  </a:lnTo>
                  <a:close/>
                </a:path>
                <a:path w="988695" h="3800475">
                  <a:moveTo>
                    <a:pt x="595884" y="2628900"/>
                  </a:moveTo>
                  <a:lnTo>
                    <a:pt x="567677" y="2628900"/>
                  </a:lnTo>
                  <a:lnTo>
                    <a:pt x="567677" y="2657106"/>
                  </a:lnTo>
                  <a:lnTo>
                    <a:pt x="595884" y="2657106"/>
                  </a:lnTo>
                  <a:lnTo>
                    <a:pt x="595884" y="2628900"/>
                  </a:lnTo>
                  <a:close/>
                </a:path>
                <a:path w="988695" h="3800475">
                  <a:moveTo>
                    <a:pt x="595884" y="2571750"/>
                  </a:moveTo>
                  <a:lnTo>
                    <a:pt x="567677" y="2571750"/>
                  </a:lnTo>
                  <a:lnTo>
                    <a:pt x="567677" y="2599956"/>
                  </a:lnTo>
                  <a:lnTo>
                    <a:pt x="595884" y="2599956"/>
                  </a:lnTo>
                  <a:lnTo>
                    <a:pt x="595884" y="2571750"/>
                  </a:lnTo>
                  <a:close/>
                </a:path>
                <a:path w="988695" h="3800475">
                  <a:moveTo>
                    <a:pt x="595884" y="2514600"/>
                  </a:moveTo>
                  <a:lnTo>
                    <a:pt x="567677" y="2514600"/>
                  </a:lnTo>
                  <a:lnTo>
                    <a:pt x="567677" y="2542806"/>
                  </a:lnTo>
                  <a:lnTo>
                    <a:pt x="595884" y="2542806"/>
                  </a:lnTo>
                  <a:lnTo>
                    <a:pt x="595884" y="2514600"/>
                  </a:lnTo>
                  <a:close/>
                </a:path>
                <a:path w="988695" h="3800475">
                  <a:moveTo>
                    <a:pt x="595884" y="2457450"/>
                  </a:moveTo>
                  <a:lnTo>
                    <a:pt x="567677" y="2457450"/>
                  </a:lnTo>
                  <a:lnTo>
                    <a:pt x="567677" y="2485656"/>
                  </a:lnTo>
                  <a:lnTo>
                    <a:pt x="595884" y="2485656"/>
                  </a:lnTo>
                  <a:lnTo>
                    <a:pt x="595884" y="2457450"/>
                  </a:lnTo>
                  <a:close/>
                </a:path>
                <a:path w="988695" h="3800475">
                  <a:moveTo>
                    <a:pt x="595884" y="2400300"/>
                  </a:moveTo>
                  <a:lnTo>
                    <a:pt x="567677" y="2400300"/>
                  </a:lnTo>
                  <a:lnTo>
                    <a:pt x="567677" y="2428506"/>
                  </a:lnTo>
                  <a:lnTo>
                    <a:pt x="595884" y="2428506"/>
                  </a:lnTo>
                  <a:lnTo>
                    <a:pt x="595884" y="2400300"/>
                  </a:lnTo>
                  <a:close/>
                </a:path>
                <a:path w="988695" h="3800475">
                  <a:moveTo>
                    <a:pt x="595884" y="2343150"/>
                  </a:moveTo>
                  <a:lnTo>
                    <a:pt x="567677" y="2343150"/>
                  </a:lnTo>
                  <a:lnTo>
                    <a:pt x="567677" y="2371356"/>
                  </a:lnTo>
                  <a:lnTo>
                    <a:pt x="595884" y="2371356"/>
                  </a:lnTo>
                  <a:lnTo>
                    <a:pt x="595884" y="2343150"/>
                  </a:lnTo>
                  <a:close/>
                </a:path>
                <a:path w="988695" h="3800475">
                  <a:moveTo>
                    <a:pt x="595884" y="2286000"/>
                  </a:moveTo>
                  <a:lnTo>
                    <a:pt x="567677" y="2286000"/>
                  </a:lnTo>
                  <a:lnTo>
                    <a:pt x="567677" y="2314206"/>
                  </a:lnTo>
                  <a:lnTo>
                    <a:pt x="595884" y="2314206"/>
                  </a:lnTo>
                  <a:lnTo>
                    <a:pt x="595884" y="2286000"/>
                  </a:lnTo>
                  <a:close/>
                </a:path>
                <a:path w="988695" h="3800475">
                  <a:moveTo>
                    <a:pt x="595884" y="2228850"/>
                  </a:moveTo>
                  <a:lnTo>
                    <a:pt x="567677" y="2228850"/>
                  </a:lnTo>
                  <a:lnTo>
                    <a:pt x="567677" y="2257056"/>
                  </a:lnTo>
                  <a:lnTo>
                    <a:pt x="595884" y="2257056"/>
                  </a:lnTo>
                  <a:lnTo>
                    <a:pt x="595884" y="2228850"/>
                  </a:lnTo>
                  <a:close/>
                </a:path>
                <a:path w="988695" h="3800475">
                  <a:moveTo>
                    <a:pt x="595884" y="2171700"/>
                  </a:moveTo>
                  <a:lnTo>
                    <a:pt x="567677" y="2171700"/>
                  </a:lnTo>
                  <a:lnTo>
                    <a:pt x="567677" y="2199906"/>
                  </a:lnTo>
                  <a:lnTo>
                    <a:pt x="595884" y="2199906"/>
                  </a:lnTo>
                  <a:lnTo>
                    <a:pt x="595884" y="2171700"/>
                  </a:lnTo>
                  <a:close/>
                </a:path>
                <a:path w="988695" h="3800475">
                  <a:moveTo>
                    <a:pt x="595884" y="2114550"/>
                  </a:moveTo>
                  <a:lnTo>
                    <a:pt x="567677" y="2114550"/>
                  </a:lnTo>
                  <a:lnTo>
                    <a:pt x="567677" y="2142756"/>
                  </a:lnTo>
                  <a:lnTo>
                    <a:pt x="595884" y="2142756"/>
                  </a:lnTo>
                  <a:lnTo>
                    <a:pt x="595884" y="2114550"/>
                  </a:lnTo>
                  <a:close/>
                </a:path>
                <a:path w="988695" h="3800475">
                  <a:moveTo>
                    <a:pt x="595884" y="2057400"/>
                  </a:moveTo>
                  <a:lnTo>
                    <a:pt x="567677" y="2057400"/>
                  </a:lnTo>
                  <a:lnTo>
                    <a:pt x="567677" y="2085606"/>
                  </a:lnTo>
                  <a:lnTo>
                    <a:pt x="595884" y="2085606"/>
                  </a:lnTo>
                  <a:lnTo>
                    <a:pt x="595884" y="2057400"/>
                  </a:lnTo>
                  <a:close/>
                </a:path>
                <a:path w="988695" h="3800475">
                  <a:moveTo>
                    <a:pt x="595884" y="2000250"/>
                  </a:moveTo>
                  <a:lnTo>
                    <a:pt x="567677" y="2000250"/>
                  </a:lnTo>
                  <a:lnTo>
                    <a:pt x="567677" y="2028456"/>
                  </a:lnTo>
                  <a:lnTo>
                    <a:pt x="595884" y="2028456"/>
                  </a:lnTo>
                  <a:lnTo>
                    <a:pt x="595884" y="2000250"/>
                  </a:lnTo>
                  <a:close/>
                </a:path>
                <a:path w="988695" h="3800475">
                  <a:moveTo>
                    <a:pt x="595884" y="1943100"/>
                  </a:moveTo>
                  <a:lnTo>
                    <a:pt x="567677" y="1943100"/>
                  </a:lnTo>
                  <a:lnTo>
                    <a:pt x="567677" y="1971306"/>
                  </a:lnTo>
                  <a:lnTo>
                    <a:pt x="595884" y="1971306"/>
                  </a:lnTo>
                  <a:lnTo>
                    <a:pt x="595884" y="1943100"/>
                  </a:lnTo>
                  <a:close/>
                </a:path>
                <a:path w="988695" h="3800475">
                  <a:moveTo>
                    <a:pt x="595884" y="1885950"/>
                  </a:moveTo>
                  <a:lnTo>
                    <a:pt x="567677" y="1885950"/>
                  </a:lnTo>
                  <a:lnTo>
                    <a:pt x="567677" y="1914156"/>
                  </a:lnTo>
                  <a:lnTo>
                    <a:pt x="595884" y="1914156"/>
                  </a:lnTo>
                  <a:lnTo>
                    <a:pt x="595884" y="1885950"/>
                  </a:lnTo>
                  <a:close/>
                </a:path>
                <a:path w="988695" h="3800475">
                  <a:moveTo>
                    <a:pt x="595884" y="1828800"/>
                  </a:moveTo>
                  <a:lnTo>
                    <a:pt x="567677" y="1828800"/>
                  </a:lnTo>
                  <a:lnTo>
                    <a:pt x="567677" y="1857006"/>
                  </a:lnTo>
                  <a:lnTo>
                    <a:pt x="595884" y="1857006"/>
                  </a:lnTo>
                  <a:lnTo>
                    <a:pt x="595884" y="1828800"/>
                  </a:lnTo>
                  <a:close/>
                </a:path>
                <a:path w="988695" h="3800475">
                  <a:moveTo>
                    <a:pt x="595884" y="1771650"/>
                  </a:moveTo>
                  <a:lnTo>
                    <a:pt x="567677" y="1771650"/>
                  </a:lnTo>
                  <a:lnTo>
                    <a:pt x="567677" y="1799856"/>
                  </a:lnTo>
                  <a:lnTo>
                    <a:pt x="595884" y="1799856"/>
                  </a:lnTo>
                  <a:lnTo>
                    <a:pt x="595884" y="1771650"/>
                  </a:lnTo>
                  <a:close/>
                </a:path>
                <a:path w="988695" h="3800475">
                  <a:moveTo>
                    <a:pt x="595884" y="1714500"/>
                  </a:moveTo>
                  <a:lnTo>
                    <a:pt x="567677" y="1714500"/>
                  </a:lnTo>
                  <a:lnTo>
                    <a:pt x="567677" y="1742706"/>
                  </a:lnTo>
                  <a:lnTo>
                    <a:pt x="595884" y="1742706"/>
                  </a:lnTo>
                  <a:lnTo>
                    <a:pt x="595884" y="1714500"/>
                  </a:lnTo>
                  <a:close/>
                </a:path>
                <a:path w="988695" h="3800475">
                  <a:moveTo>
                    <a:pt x="595884" y="1657350"/>
                  </a:moveTo>
                  <a:lnTo>
                    <a:pt x="567677" y="1657350"/>
                  </a:lnTo>
                  <a:lnTo>
                    <a:pt x="567677" y="1685544"/>
                  </a:lnTo>
                  <a:lnTo>
                    <a:pt x="595884" y="1685544"/>
                  </a:lnTo>
                  <a:lnTo>
                    <a:pt x="595884" y="1657350"/>
                  </a:lnTo>
                  <a:close/>
                </a:path>
                <a:path w="988695" h="3800475">
                  <a:moveTo>
                    <a:pt x="595884" y="1600200"/>
                  </a:moveTo>
                  <a:lnTo>
                    <a:pt x="567677" y="1600200"/>
                  </a:lnTo>
                  <a:lnTo>
                    <a:pt x="567677" y="1628394"/>
                  </a:lnTo>
                  <a:lnTo>
                    <a:pt x="595884" y="1628394"/>
                  </a:lnTo>
                  <a:lnTo>
                    <a:pt x="595884" y="1600200"/>
                  </a:lnTo>
                  <a:close/>
                </a:path>
                <a:path w="988695" h="3800475">
                  <a:moveTo>
                    <a:pt x="595884" y="1543050"/>
                  </a:moveTo>
                  <a:lnTo>
                    <a:pt x="567677" y="1543050"/>
                  </a:lnTo>
                  <a:lnTo>
                    <a:pt x="567677" y="1571244"/>
                  </a:lnTo>
                  <a:lnTo>
                    <a:pt x="595884" y="1571244"/>
                  </a:lnTo>
                  <a:lnTo>
                    <a:pt x="595884" y="1543050"/>
                  </a:lnTo>
                  <a:close/>
                </a:path>
                <a:path w="988695" h="3800475">
                  <a:moveTo>
                    <a:pt x="595884" y="1485900"/>
                  </a:moveTo>
                  <a:lnTo>
                    <a:pt x="567677" y="1485900"/>
                  </a:lnTo>
                  <a:lnTo>
                    <a:pt x="567677" y="1514094"/>
                  </a:lnTo>
                  <a:lnTo>
                    <a:pt x="595884" y="1514094"/>
                  </a:lnTo>
                  <a:lnTo>
                    <a:pt x="595884" y="1485900"/>
                  </a:lnTo>
                  <a:close/>
                </a:path>
                <a:path w="988695" h="3800475">
                  <a:moveTo>
                    <a:pt x="595884" y="1428750"/>
                  </a:moveTo>
                  <a:lnTo>
                    <a:pt x="567677" y="1428750"/>
                  </a:lnTo>
                  <a:lnTo>
                    <a:pt x="567677" y="1456944"/>
                  </a:lnTo>
                  <a:lnTo>
                    <a:pt x="595884" y="1456944"/>
                  </a:lnTo>
                  <a:lnTo>
                    <a:pt x="595884" y="1428750"/>
                  </a:lnTo>
                  <a:close/>
                </a:path>
                <a:path w="988695" h="3800475">
                  <a:moveTo>
                    <a:pt x="595884" y="1371600"/>
                  </a:moveTo>
                  <a:lnTo>
                    <a:pt x="567677" y="1371600"/>
                  </a:lnTo>
                  <a:lnTo>
                    <a:pt x="567677" y="1399794"/>
                  </a:lnTo>
                  <a:lnTo>
                    <a:pt x="595884" y="1399794"/>
                  </a:lnTo>
                  <a:lnTo>
                    <a:pt x="595884" y="1371600"/>
                  </a:lnTo>
                  <a:close/>
                </a:path>
                <a:path w="988695" h="3800475">
                  <a:moveTo>
                    <a:pt x="595884" y="1314450"/>
                  </a:moveTo>
                  <a:lnTo>
                    <a:pt x="567677" y="1314450"/>
                  </a:lnTo>
                  <a:lnTo>
                    <a:pt x="567677" y="1342644"/>
                  </a:lnTo>
                  <a:lnTo>
                    <a:pt x="595884" y="1342644"/>
                  </a:lnTo>
                  <a:lnTo>
                    <a:pt x="595884" y="1314450"/>
                  </a:lnTo>
                  <a:close/>
                </a:path>
                <a:path w="988695" h="3800475">
                  <a:moveTo>
                    <a:pt x="595884" y="1257300"/>
                  </a:moveTo>
                  <a:lnTo>
                    <a:pt x="567677" y="1257300"/>
                  </a:lnTo>
                  <a:lnTo>
                    <a:pt x="567677" y="1285494"/>
                  </a:lnTo>
                  <a:lnTo>
                    <a:pt x="595884" y="1285494"/>
                  </a:lnTo>
                  <a:lnTo>
                    <a:pt x="595884" y="1257300"/>
                  </a:lnTo>
                  <a:close/>
                </a:path>
                <a:path w="988695" h="3800475">
                  <a:moveTo>
                    <a:pt x="595884" y="1200150"/>
                  </a:moveTo>
                  <a:lnTo>
                    <a:pt x="567677" y="1200150"/>
                  </a:lnTo>
                  <a:lnTo>
                    <a:pt x="567677" y="1228344"/>
                  </a:lnTo>
                  <a:lnTo>
                    <a:pt x="595884" y="1228344"/>
                  </a:lnTo>
                  <a:lnTo>
                    <a:pt x="595884" y="1200150"/>
                  </a:lnTo>
                  <a:close/>
                </a:path>
                <a:path w="988695" h="3800475">
                  <a:moveTo>
                    <a:pt x="595884" y="1143000"/>
                  </a:moveTo>
                  <a:lnTo>
                    <a:pt x="567677" y="1143000"/>
                  </a:lnTo>
                  <a:lnTo>
                    <a:pt x="567677" y="1171194"/>
                  </a:lnTo>
                  <a:lnTo>
                    <a:pt x="595884" y="1171194"/>
                  </a:lnTo>
                  <a:lnTo>
                    <a:pt x="595884" y="1143000"/>
                  </a:lnTo>
                  <a:close/>
                </a:path>
                <a:path w="988695" h="3800475">
                  <a:moveTo>
                    <a:pt x="595884" y="1085850"/>
                  </a:moveTo>
                  <a:lnTo>
                    <a:pt x="567677" y="1085850"/>
                  </a:lnTo>
                  <a:lnTo>
                    <a:pt x="567677" y="1114044"/>
                  </a:lnTo>
                  <a:lnTo>
                    <a:pt x="595884" y="1114044"/>
                  </a:lnTo>
                  <a:lnTo>
                    <a:pt x="595884" y="1085850"/>
                  </a:lnTo>
                  <a:close/>
                </a:path>
                <a:path w="988695" h="3800475">
                  <a:moveTo>
                    <a:pt x="595884" y="1028700"/>
                  </a:moveTo>
                  <a:lnTo>
                    <a:pt x="567677" y="1028700"/>
                  </a:lnTo>
                  <a:lnTo>
                    <a:pt x="567677" y="1056894"/>
                  </a:lnTo>
                  <a:lnTo>
                    <a:pt x="595884" y="1056894"/>
                  </a:lnTo>
                  <a:lnTo>
                    <a:pt x="595884" y="1028700"/>
                  </a:lnTo>
                  <a:close/>
                </a:path>
                <a:path w="988695" h="3800475">
                  <a:moveTo>
                    <a:pt x="595884" y="971550"/>
                  </a:moveTo>
                  <a:lnTo>
                    <a:pt x="567677" y="971550"/>
                  </a:lnTo>
                  <a:lnTo>
                    <a:pt x="567677" y="999744"/>
                  </a:lnTo>
                  <a:lnTo>
                    <a:pt x="595884" y="999744"/>
                  </a:lnTo>
                  <a:lnTo>
                    <a:pt x="595884" y="971550"/>
                  </a:lnTo>
                  <a:close/>
                </a:path>
                <a:path w="988695" h="3800475">
                  <a:moveTo>
                    <a:pt x="595884" y="914400"/>
                  </a:moveTo>
                  <a:lnTo>
                    <a:pt x="567677" y="914400"/>
                  </a:lnTo>
                  <a:lnTo>
                    <a:pt x="567677" y="942594"/>
                  </a:lnTo>
                  <a:lnTo>
                    <a:pt x="595884" y="942594"/>
                  </a:lnTo>
                  <a:lnTo>
                    <a:pt x="595884" y="914400"/>
                  </a:lnTo>
                  <a:close/>
                </a:path>
                <a:path w="988695" h="3800475">
                  <a:moveTo>
                    <a:pt x="595884" y="857250"/>
                  </a:moveTo>
                  <a:lnTo>
                    <a:pt x="567677" y="857250"/>
                  </a:lnTo>
                  <a:lnTo>
                    <a:pt x="567677" y="885444"/>
                  </a:lnTo>
                  <a:lnTo>
                    <a:pt x="595884" y="885444"/>
                  </a:lnTo>
                  <a:lnTo>
                    <a:pt x="595884" y="857250"/>
                  </a:lnTo>
                  <a:close/>
                </a:path>
                <a:path w="988695" h="3800475">
                  <a:moveTo>
                    <a:pt x="595884" y="800100"/>
                  </a:moveTo>
                  <a:lnTo>
                    <a:pt x="567677" y="800100"/>
                  </a:lnTo>
                  <a:lnTo>
                    <a:pt x="567677" y="828294"/>
                  </a:lnTo>
                  <a:lnTo>
                    <a:pt x="595884" y="828294"/>
                  </a:lnTo>
                  <a:lnTo>
                    <a:pt x="595884" y="800100"/>
                  </a:lnTo>
                  <a:close/>
                </a:path>
                <a:path w="988695" h="3800475">
                  <a:moveTo>
                    <a:pt x="595884" y="742950"/>
                  </a:moveTo>
                  <a:lnTo>
                    <a:pt x="567677" y="742950"/>
                  </a:lnTo>
                  <a:lnTo>
                    <a:pt x="567677" y="771144"/>
                  </a:lnTo>
                  <a:lnTo>
                    <a:pt x="595884" y="771144"/>
                  </a:lnTo>
                  <a:lnTo>
                    <a:pt x="595884" y="742950"/>
                  </a:lnTo>
                  <a:close/>
                </a:path>
                <a:path w="988695" h="3800475">
                  <a:moveTo>
                    <a:pt x="595884" y="685800"/>
                  </a:moveTo>
                  <a:lnTo>
                    <a:pt x="567677" y="685800"/>
                  </a:lnTo>
                  <a:lnTo>
                    <a:pt x="567677" y="713994"/>
                  </a:lnTo>
                  <a:lnTo>
                    <a:pt x="595884" y="713994"/>
                  </a:lnTo>
                  <a:lnTo>
                    <a:pt x="595884" y="685800"/>
                  </a:lnTo>
                  <a:close/>
                </a:path>
                <a:path w="988695" h="3800475">
                  <a:moveTo>
                    <a:pt x="595884" y="628650"/>
                  </a:moveTo>
                  <a:lnTo>
                    <a:pt x="567677" y="628650"/>
                  </a:lnTo>
                  <a:lnTo>
                    <a:pt x="567677" y="656844"/>
                  </a:lnTo>
                  <a:lnTo>
                    <a:pt x="595884" y="656844"/>
                  </a:lnTo>
                  <a:lnTo>
                    <a:pt x="595884" y="628650"/>
                  </a:lnTo>
                  <a:close/>
                </a:path>
                <a:path w="988695" h="3800475">
                  <a:moveTo>
                    <a:pt x="595884" y="571500"/>
                  </a:moveTo>
                  <a:lnTo>
                    <a:pt x="567677" y="571500"/>
                  </a:lnTo>
                  <a:lnTo>
                    <a:pt x="567677" y="599694"/>
                  </a:lnTo>
                  <a:lnTo>
                    <a:pt x="595884" y="599694"/>
                  </a:lnTo>
                  <a:lnTo>
                    <a:pt x="595884" y="571500"/>
                  </a:lnTo>
                  <a:close/>
                </a:path>
                <a:path w="988695" h="3800475">
                  <a:moveTo>
                    <a:pt x="595884" y="514350"/>
                  </a:moveTo>
                  <a:lnTo>
                    <a:pt x="567677" y="514350"/>
                  </a:lnTo>
                  <a:lnTo>
                    <a:pt x="567677" y="542544"/>
                  </a:lnTo>
                  <a:lnTo>
                    <a:pt x="595884" y="542544"/>
                  </a:lnTo>
                  <a:lnTo>
                    <a:pt x="595884" y="514350"/>
                  </a:lnTo>
                  <a:close/>
                </a:path>
                <a:path w="988695" h="3800475">
                  <a:moveTo>
                    <a:pt x="595884" y="457200"/>
                  </a:moveTo>
                  <a:lnTo>
                    <a:pt x="567677" y="457200"/>
                  </a:lnTo>
                  <a:lnTo>
                    <a:pt x="567677" y="485394"/>
                  </a:lnTo>
                  <a:lnTo>
                    <a:pt x="595884" y="485394"/>
                  </a:lnTo>
                  <a:lnTo>
                    <a:pt x="595884" y="457200"/>
                  </a:lnTo>
                  <a:close/>
                </a:path>
                <a:path w="988695" h="3800475">
                  <a:moveTo>
                    <a:pt x="595884" y="400050"/>
                  </a:moveTo>
                  <a:lnTo>
                    <a:pt x="567677" y="400050"/>
                  </a:lnTo>
                  <a:lnTo>
                    <a:pt x="567677" y="428244"/>
                  </a:lnTo>
                  <a:lnTo>
                    <a:pt x="595884" y="428244"/>
                  </a:lnTo>
                  <a:lnTo>
                    <a:pt x="595884" y="400050"/>
                  </a:lnTo>
                  <a:close/>
                </a:path>
                <a:path w="988695" h="3800475">
                  <a:moveTo>
                    <a:pt x="595884" y="342900"/>
                  </a:moveTo>
                  <a:lnTo>
                    <a:pt x="567677" y="342900"/>
                  </a:lnTo>
                  <a:lnTo>
                    <a:pt x="567677" y="371094"/>
                  </a:lnTo>
                  <a:lnTo>
                    <a:pt x="595884" y="371094"/>
                  </a:lnTo>
                  <a:lnTo>
                    <a:pt x="595884" y="342900"/>
                  </a:lnTo>
                  <a:close/>
                </a:path>
                <a:path w="988695" h="3800475">
                  <a:moveTo>
                    <a:pt x="595884" y="285750"/>
                  </a:moveTo>
                  <a:lnTo>
                    <a:pt x="567677" y="285750"/>
                  </a:lnTo>
                  <a:lnTo>
                    <a:pt x="567677" y="313944"/>
                  </a:lnTo>
                  <a:lnTo>
                    <a:pt x="595884" y="313944"/>
                  </a:lnTo>
                  <a:lnTo>
                    <a:pt x="595884" y="285750"/>
                  </a:lnTo>
                  <a:close/>
                </a:path>
                <a:path w="988695" h="3800475">
                  <a:moveTo>
                    <a:pt x="595884" y="228600"/>
                  </a:moveTo>
                  <a:lnTo>
                    <a:pt x="567677" y="228600"/>
                  </a:lnTo>
                  <a:lnTo>
                    <a:pt x="567677" y="256794"/>
                  </a:lnTo>
                  <a:lnTo>
                    <a:pt x="595884" y="256794"/>
                  </a:lnTo>
                  <a:lnTo>
                    <a:pt x="595884" y="228600"/>
                  </a:lnTo>
                  <a:close/>
                </a:path>
                <a:path w="988695" h="3800475">
                  <a:moveTo>
                    <a:pt x="595884" y="171450"/>
                  </a:moveTo>
                  <a:lnTo>
                    <a:pt x="567677" y="171450"/>
                  </a:lnTo>
                  <a:lnTo>
                    <a:pt x="567677" y="199644"/>
                  </a:lnTo>
                  <a:lnTo>
                    <a:pt x="595884" y="199644"/>
                  </a:lnTo>
                  <a:lnTo>
                    <a:pt x="595884" y="171450"/>
                  </a:lnTo>
                  <a:close/>
                </a:path>
                <a:path w="988695" h="3800475">
                  <a:moveTo>
                    <a:pt x="595884" y="114300"/>
                  </a:moveTo>
                  <a:lnTo>
                    <a:pt x="567677" y="114300"/>
                  </a:lnTo>
                  <a:lnTo>
                    <a:pt x="567677" y="142494"/>
                  </a:lnTo>
                  <a:lnTo>
                    <a:pt x="595884" y="142494"/>
                  </a:lnTo>
                  <a:lnTo>
                    <a:pt x="595884" y="114300"/>
                  </a:lnTo>
                  <a:close/>
                </a:path>
                <a:path w="988695" h="3800475">
                  <a:moveTo>
                    <a:pt x="595884" y="57150"/>
                  </a:moveTo>
                  <a:lnTo>
                    <a:pt x="567677" y="57150"/>
                  </a:lnTo>
                  <a:lnTo>
                    <a:pt x="567677" y="85344"/>
                  </a:lnTo>
                  <a:lnTo>
                    <a:pt x="595884" y="85344"/>
                  </a:lnTo>
                  <a:lnTo>
                    <a:pt x="595884" y="57150"/>
                  </a:lnTo>
                  <a:close/>
                </a:path>
                <a:path w="988695" h="3800475">
                  <a:moveTo>
                    <a:pt x="595884" y="0"/>
                  </a:moveTo>
                  <a:lnTo>
                    <a:pt x="567677" y="0"/>
                  </a:lnTo>
                  <a:lnTo>
                    <a:pt x="567677" y="28194"/>
                  </a:lnTo>
                  <a:lnTo>
                    <a:pt x="595884" y="28194"/>
                  </a:lnTo>
                  <a:lnTo>
                    <a:pt x="595884" y="0"/>
                  </a:lnTo>
                  <a:close/>
                </a:path>
                <a:path w="988695" h="3800475">
                  <a:moveTo>
                    <a:pt x="616458" y="3518154"/>
                  </a:moveTo>
                  <a:lnTo>
                    <a:pt x="588264" y="3517392"/>
                  </a:lnTo>
                  <a:lnTo>
                    <a:pt x="588264" y="3543300"/>
                  </a:lnTo>
                  <a:lnTo>
                    <a:pt x="567677" y="3543300"/>
                  </a:lnTo>
                  <a:lnTo>
                    <a:pt x="567677" y="3571506"/>
                  </a:lnTo>
                  <a:lnTo>
                    <a:pt x="595884" y="3571506"/>
                  </a:lnTo>
                  <a:lnTo>
                    <a:pt x="595884" y="3546348"/>
                  </a:lnTo>
                  <a:lnTo>
                    <a:pt x="616458" y="3546348"/>
                  </a:lnTo>
                  <a:lnTo>
                    <a:pt x="616458" y="3518154"/>
                  </a:lnTo>
                  <a:close/>
                </a:path>
                <a:path w="988695" h="3800475">
                  <a:moveTo>
                    <a:pt x="673608" y="3518154"/>
                  </a:moveTo>
                  <a:lnTo>
                    <a:pt x="645414" y="3518154"/>
                  </a:lnTo>
                  <a:lnTo>
                    <a:pt x="645414" y="3546348"/>
                  </a:lnTo>
                  <a:lnTo>
                    <a:pt x="673608" y="3546348"/>
                  </a:lnTo>
                  <a:lnTo>
                    <a:pt x="673608" y="3518154"/>
                  </a:lnTo>
                  <a:close/>
                </a:path>
                <a:path w="988695" h="3800475">
                  <a:moveTo>
                    <a:pt x="730758" y="3518154"/>
                  </a:moveTo>
                  <a:lnTo>
                    <a:pt x="702564" y="3518154"/>
                  </a:lnTo>
                  <a:lnTo>
                    <a:pt x="702564" y="3546348"/>
                  </a:lnTo>
                  <a:lnTo>
                    <a:pt x="730758" y="3547110"/>
                  </a:lnTo>
                  <a:lnTo>
                    <a:pt x="730758" y="3518154"/>
                  </a:lnTo>
                  <a:close/>
                </a:path>
                <a:path w="988695" h="3800475">
                  <a:moveTo>
                    <a:pt x="787908" y="3518154"/>
                  </a:moveTo>
                  <a:lnTo>
                    <a:pt x="759714" y="3518154"/>
                  </a:lnTo>
                  <a:lnTo>
                    <a:pt x="759714" y="3547110"/>
                  </a:lnTo>
                  <a:lnTo>
                    <a:pt x="787908" y="3547110"/>
                  </a:lnTo>
                  <a:lnTo>
                    <a:pt x="787908" y="3518154"/>
                  </a:lnTo>
                  <a:close/>
                </a:path>
                <a:path w="988695" h="3800475">
                  <a:moveTo>
                    <a:pt x="845058" y="3518916"/>
                  </a:moveTo>
                  <a:lnTo>
                    <a:pt x="816864" y="3518916"/>
                  </a:lnTo>
                  <a:lnTo>
                    <a:pt x="816864" y="3547110"/>
                  </a:lnTo>
                  <a:lnTo>
                    <a:pt x="845058" y="3547110"/>
                  </a:lnTo>
                  <a:lnTo>
                    <a:pt x="845058" y="3518916"/>
                  </a:lnTo>
                  <a:close/>
                </a:path>
                <a:path w="988695" h="3800475">
                  <a:moveTo>
                    <a:pt x="902208" y="3518916"/>
                  </a:moveTo>
                  <a:lnTo>
                    <a:pt x="874014" y="3518916"/>
                  </a:lnTo>
                  <a:lnTo>
                    <a:pt x="874014" y="3547110"/>
                  </a:lnTo>
                  <a:lnTo>
                    <a:pt x="902208" y="3547872"/>
                  </a:lnTo>
                  <a:lnTo>
                    <a:pt x="902208" y="3518916"/>
                  </a:lnTo>
                  <a:close/>
                </a:path>
                <a:path w="988695" h="3800475">
                  <a:moveTo>
                    <a:pt x="988314" y="3533394"/>
                  </a:moveTo>
                  <a:lnTo>
                    <a:pt x="902970" y="3490722"/>
                  </a:lnTo>
                  <a:lnTo>
                    <a:pt x="902208" y="3576066"/>
                  </a:lnTo>
                  <a:lnTo>
                    <a:pt x="988314" y="3533394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555740" y="3235705"/>
            <a:ext cx="280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Arial"/>
                <a:cs typeface="Arial"/>
              </a:rPr>
              <a:t>}</a:t>
            </a:r>
            <a:endParaRPr sz="60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  <p:sp>
        <p:nvSpPr>
          <p:cNvPr id="31" name="object 31"/>
          <p:cNvSpPr txBox="1"/>
          <p:nvPr/>
        </p:nvSpPr>
        <p:spPr>
          <a:xfrm>
            <a:off x="7012940" y="3633470"/>
            <a:ext cx="914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80808"/>
                </a:solidFill>
                <a:latin typeface="Arial"/>
                <a:cs typeface="Arial"/>
              </a:rPr>
              <a:t>Discretionary  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21227" y="5005070"/>
            <a:ext cx="643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80808"/>
                </a:solidFill>
                <a:latin typeface="Arial"/>
                <a:cs typeface="Arial"/>
              </a:rPr>
              <a:t>Minimum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99842" y="5110209"/>
            <a:ext cx="3758565" cy="5099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790064">
              <a:lnSpc>
                <a:spcPct val="100000"/>
              </a:lnSpc>
              <a:spcBef>
                <a:spcPts val="215"/>
              </a:spcBef>
            </a:pPr>
            <a:r>
              <a:rPr sz="1600" b="1" spc="-5" dirty="0">
                <a:solidFill>
                  <a:srgbClr val="080808"/>
                </a:solidFill>
                <a:latin typeface="Arial"/>
                <a:cs typeface="Arial"/>
              </a:rPr>
              <a:t>Security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© 1996 – 2000 Ray Kaplan All Rights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Reserved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292" y="3381247"/>
            <a:ext cx="330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Final</a:t>
            </a:r>
            <a:r>
              <a:rPr spc="-100" dirty="0"/>
              <a:t> </a:t>
            </a:r>
            <a:r>
              <a:rPr dirty="0"/>
              <a:t>Thoughts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24</a:t>
            </a:fld>
            <a:endParaRPr spc="-1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2" y="304292"/>
            <a:ext cx="64084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10" dirty="0" err="1" smtClean="0">
                <a:solidFill>
                  <a:srgbClr val="380069"/>
                </a:solidFill>
              </a:rPr>
              <a:t>Rangkuman</a:t>
            </a:r>
            <a:r>
              <a:rPr lang="en-US" sz="3200" spc="-10" dirty="0" smtClean="0">
                <a:solidFill>
                  <a:srgbClr val="380069"/>
                </a:solidFill>
              </a:rPr>
              <a:t> </a:t>
            </a:r>
            <a:r>
              <a:rPr lang="en-US" sz="3200" spc="-10" dirty="0" err="1" smtClean="0">
                <a:solidFill>
                  <a:srgbClr val="380069"/>
                </a:solidFill>
              </a:rPr>
              <a:t>Jaminan</a:t>
            </a:r>
            <a:r>
              <a:rPr lang="en-US" sz="3200" spc="-10" dirty="0" smtClean="0">
                <a:solidFill>
                  <a:srgbClr val="380069"/>
                </a:solidFill>
              </a:rPr>
              <a:t> </a:t>
            </a:r>
            <a:r>
              <a:rPr lang="en-US" sz="3200" spc="-10" dirty="0" err="1" smtClean="0">
                <a:solidFill>
                  <a:srgbClr val="380069"/>
                </a:solidFill>
              </a:rPr>
              <a:t>Informasi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544068" y="1429511"/>
            <a:ext cx="262890" cy="258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602" y="1229665"/>
            <a:ext cx="7439659" cy="33201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Akar</a:t>
            </a:r>
            <a:r>
              <a:rPr lang="en-US" sz="2800" spc="-8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masalah</a:t>
            </a:r>
            <a:r>
              <a:rPr lang="en-US" sz="2800" spc="-85" dirty="0" smtClean="0">
                <a:solidFill>
                  <a:srgbClr val="380069"/>
                </a:solidFill>
                <a:latin typeface="Trebuchet MS"/>
                <a:cs typeface="Trebuchet MS"/>
              </a:rPr>
              <a:t>  </a:t>
            </a:r>
            <a:r>
              <a:rPr lang="en-US" sz="2800" spc="-85" dirty="0">
                <a:solidFill>
                  <a:srgbClr val="380069"/>
                </a:solidFill>
                <a:latin typeface="Trebuchet MS"/>
                <a:cs typeface="Trebuchet MS"/>
              </a:rPr>
              <a:t>di </a:t>
            </a:r>
            <a:r>
              <a:rPr lang="en-US" sz="2800" spc="-85" dirty="0" err="1">
                <a:solidFill>
                  <a:srgbClr val="380069"/>
                </a:solidFill>
                <a:latin typeface="Trebuchet MS"/>
                <a:cs typeface="Trebuchet MS"/>
              </a:rPr>
              <a:t>belakang</a:t>
            </a:r>
            <a:r>
              <a:rPr lang="en-US" sz="2800" spc="-8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Jaminan</a:t>
            </a:r>
            <a:r>
              <a:rPr lang="en-US" sz="2800" spc="-8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Informasi</a:t>
            </a:r>
            <a:r>
              <a:rPr lang="en-US" sz="2800" spc="-8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adalah</a:t>
            </a:r>
            <a:r>
              <a:rPr lang="en-US" sz="2800" spc="-8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>
                <a:solidFill>
                  <a:srgbClr val="380069"/>
                </a:solidFill>
                <a:latin typeface="Trebuchet MS"/>
                <a:cs typeface="Trebuchet MS"/>
              </a:rPr>
              <a:t>risiko</a:t>
            </a:r>
            <a:endParaRPr lang="en-US" sz="2800" spc="-85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Jaminan</a:t>
            </a:r>
            <a:r>
              <a:rPr lang="en-US" sz="2800" spc="-8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informasi</a:t>
            </a:r>
            <a:r>
              <a:rPr lang="en-US" sz="2800" spc="-85" dirty="0" smtClean="0">
                <a:solidFill>
                  <a:srgbClr val="380069"/>
                </a:solidFill>
                <a:latin typeface="Trebuchet MS"/>
                <a:cs typeface="Trebuchet MS"/>
              </a:rPr>
              <a:t> yang </a:t>
            </a:r>
            <a:r>
              <a:rPr lang="en-US" sz="2800" spc="-85" dirty="0" err="1">
                <a:solidFill>
                  <a:srgbClr val="380069"/>
                </a:solidFill>
                <a:latin typeface="Trebuchet MS"/>
                <a:cs typeface="Trebuchet MS"/>
              </a:rPr>
              <a:t>e</a:t>
            </a: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fektif</a:t>
            </a:r>
            <a:r>
              <a:rPr lang="en-US" sz="2800" spc="-8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memerlukan</a:t>
            </a:r>
            <a:r>
              <a:rPr lang="en-US" sz="2800" spc="-8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>
                <a:solidFill>
                  <a:srgbClr val="380069"/>
                </a:solidFill>
                <a:latin typeface="Trebuchet MS"/>
                <a:cs typeface="Trebuchet MS"/>
              </a:rPr>
              <a:t>integrasi</a:t>
            </a:r>
            <a:r>
              <a:rPr lang="en-US" sz="2800" spc="-8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>
                <a:solidFill>
                  <a:srgbClr val="380069"/>
                </a:solidFill>
                <a:latin typeface="Trebuchet MS"/>
                <a:cs typeface="Trebuchet MS"/>
              </a:rPr>
              <a:t>dari</a:t>
            </a:r>
            <a:r>
              <a:rPr lang="en-US" sz="2800" spc="-8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>
                <a:solidFill>
                  <a:srgbClr val="380069"/>
                </a:solidFill>
                <a:latin typeface="Trebuchet MS"/>
                <a:cs typeface="Trebuchet MS"/>
              </a:rPr>
              <a:t>awal</a:t>
            </a:r>
            <a:r>
              <a:rPr lang="en-US" sz="2800" spc="-8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800" spc="-8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>
                <a:solidFill>
                  <a:srgbClr val="380069"/>
                </a:solidFill>
                <a:latin typeface="Trebuchet MS"/>
                <a:cs typeface="Trebuchet MS"/>
              </a:rPr>
              <a:t>bukan</a:t>
            </a:r>
            <a:r>
              <a:rPr lang="en-US" sz="2800" spc="-8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setelah</a:t>
            </a:r>
            <a:r>
              <a:rPr lang="en-US" sz="2800" spc="-8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terjadi</a:t>
            </a:r>
            <a:r>
              <a:rPr lang="en-US" sz="2800" spc="-8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masalah</a:t>
            </a:r>
            <a:endParaRPr lang="en-US" sz="2800" spc="-85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2800" spc="-85" dirty="0" err="1">
                <a:solidFill>
                  <a:srgbClr val="380069"/>
                </a:solidFill>
                <a:latin typeface="Trebuchet MS"/>
                <a:cs typeface="Trebuchet MS"/>
              </a:rPr>
              <a:t>Praktik</a:t>
            </a:r>
            <a:r>
              <a:rPr lang="en-US" sz="2800" spc="-8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>
                <a:solidFill>
                  <a:srgbClr val="380069"/>
                </a:solidFill>
                <a:latin typeface="Trebuchet MS"/>
                <a:cs typeface="Trebuchet MS"/>
              </a:rPr>
              <a:t>bisnis</a:t>
            </a:r>
            <a:r>
              <a:rPr lang="en-US" sz="2800" spc="-85" dirty="0">
                <a:solidFill>
                  <a:srgbClr val="380069"/>
                </a:solidFill>
                <a:latin typeface="Trebuchet MS"/>
                <a:cs typeface="Trebuchet MS"/>
              </a:rPr>
              <a:t> yang </a:t>
            </a:r>
            <a:r>
              <a:rPr lang="en-US" sz="2800" spc="-85" dirty="0" err="1">
                <a:solidFill>
                  <a:srgbClr val="380069"/>
                </a:solidFill>
                <a:latin typeface="Trebuchet MS"/>
                <a:cs typeface="Trebuchet MS"/>
              </a:rPr>
              <a:t>baik</a:t>
            </a:r>
            <a:r>
              <a:rPr lang="en-US" sz="2800" spc="-8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harus</a:t>
            </a:r>
            <a:r>
              <a:rPr lang="en-US" sz="2800" spc="-8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dilengkapi</a:t>
            </a:r>
            <a:r>
              <a:rPr lang="en-US" sz="2800" spc="-8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dengan</a:t>
            </a:r>
            <a:r>
              <a:rPr lang="en-US" sz="2800" spc="-8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kebutuhan</a:t>
            </a:r>
            <a:r>
              <a:rPr lang="en-US" sz="2800" spc="-8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kepatuhan</a:t>
            </a:r>
            <a:endParaRPr lang="en-US" sz="2800" spc="-85" dirty="0">
              <a:solidFill>
                <a:srgbClr val="380069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068" y="2415974"/>
            <a:ext cx="262890" cy="258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664" y="3810000"/>
            <a:ext cx="262890" cy="259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2" y="304292"/>
            <a:ext cx="55079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380069"/>
                </a:solidFill>
              </a:rPr>
              <a:t>Security Versus</a:t>
            </a:r>
            <a:r>
              <a:rPr sz="3200" dirty="0">
                <a:solidFill>
                  <a:srgbClr val="380069"/>
                </a:solidFill>
              </a:rPr>
              <a:t> </a:t>
            </a:r>
            <a:r>
              <a:rPr sz="3200" spc="-10" dirty="0">
                <a:solidFill>
                  <a:srgbClr val="380069"/>
                </a:solidFill>
              </a:rPr>
              <a:t>Compliance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67359" y="2838702"/>
            <a:ext cx="4051935" cy="2967990"/>
            <a:chOff x="451104" y="2859785"/>
            <a:chExt cx="4051935" cy="2967990"/>
          </a:xfrm>
        </p:grpSpPr>
        <p:sp>
          <p:nvSpPr>
            <p:cNvPr id="4" name="object 4"/>
            <p:cNvSpPr/>
            <p:nvPr/>
          </p:nvSpPr>
          <p:spPr>
            <a:xfrm>
              <a:off x="451104" y="2859785"/>
              <a:ext cx="4051935" cy="2967990"/>
            </a:xfrm>
            <a:custGeom>
              <a:avLst/>
              <a:gdLst/>
              <a:ahLst/>
              <a:cxnLst/>
              <a:rect l="l" t="t" r="r" b="b"/>
              <a:pathLst>
                <a:path w="4051935" h="2967990">
                  <a:moveTo>
                    <a:pt x="4051554" y="2967990"/>
                  </a:moveTo>
                  <a:lnTo>
                    <a:pt x="4051554" y="0"/>
                  </a:lnTo>
                  <a:lnTo>
                    <a:pt x="0" y="0"/>
                  </a:lnTo>
                  <a:lnTo>
                    <a:pt x="0" y="2967990"/>
                  </a:lnTo>
                  <a:lnTo>
                    <a:pt x="6096" y="2967990"/>
                  </a:lnTo>
                  <a:lnTo>
                    <a:pt x="6096" y="12191"/>
                  </a:lnTo>
                  <a:lnTo>
                    <a:pt x="12954" y="6096"/>
                  </a:lnTo>
                  <a:lnTo>
                    <a:pt x="12954" y="12191"/>
                  </a:lnTo>
                  <a:lnTo>
                    <a:pt x="4038600" y="12191"/>
                  </a:lnTo>
                  <a:lnTo>
                    <a:pt x="4038600" y="6096"/>
                  </a:lnTo>
                  <a:lnTo>
                    <a:pt x="4044696" y="12191"/>
                  </a:lnTo>
                  <a:lnTo>
                    <a:pt x="4044696" y="2967990"/>
                  </a:lnTo>
                  <a:lnTo>
                    <a:pt x="4051554" y="2967990"/>
                  </a:lnTo>
                  <a:close/>
                </a:path>
                <a:path w="4051935" h="2967990">
                  <a:moveTo>
                    <a:pt x="12954" y="12191"/>
                  </a:moveTo>
                  <a:lnTo>
                    <a:pt x="12954" y="6096"/>
                  </a:lnTo>
                  <a:lnTo>
                    <a:pt x="6096" y="12191"/>
                  </a:lnTo>
                  <a:lnTo>
                    <a:pt x="12954" y="12191"/>
                  </a:lnTo>
                  <a:close/>
                </a:path>
                <a:path w="4051935" h="2967990">
                  <a:moveTo>
                    <a:pt x="12954" y="2955798"/>
                  </a:moveTo>
                  <a:lnTo>
                    <a:pt x="12954" y="12191"/>
                  </a:lnTo>
                  <a:lnTo>
                    <a:pt x="6096" y="12191"/>
                  </a:lnTo>
                  <a:lnTo>
                    <a:pt x="6096" y="2955798"/>
                  </a:lnTo>
                  <a:lnTo>
                    <a:pt x="12954" y="2955798"/>
                  </a:lnTo>
                  <a:close/>
                </a:path>
                <a:path w="4051935" h="2967990">
                  <a:moveTo>
                    <a:pt x="4044696" y="2955798"/>
                  </a:moveTo>
                  <a:lnTo>
                    <a:pt x="6096" y="2955798"/>
                  </a:lnTo>
                  <a:lnTo>
                    <a:pt x="12954" y="2961893"/>
                  </a:lnTo>
                  <a:lnTo>
                    <a:pt x="12954" y="2967990"/>
                  </a:lnTo>
                  <a:lnTo>
                    <a:pt x="4038600" y="2967990"/>
                  </a:lnTo>
                  <a:lnTo>
                    <a:pt x="4038600" y="2961893"/>
                  </a:lnTo>
                  <a:lnTo>
                    <a:pt x="4044696" y="2955798"/>
                  </a:lnTo>
                  <a:close/>
                </a:path>
                <a:path w="4051935" h="2967990">
                  <a:moveTo>
                    <a:pt x="12954" y="2967990"/>
                  </a:moveTo>
                  <a:lnTo>
                    <a:pt x="12954" y="2961893"/>
                  </a:lnTo>
                  <a:lnTo>
                    <a:pt x="6096" y="2955798"/>
                  </a:lnTo>
                  <a:lnTo>
                    <a:pt x="6096" y="2967990"/>
                  </a:lnTo>
                  <a:lnTo>
                    <a:pt x="12954" y="2967990"/>
                  </a:lnTo>
                  <a:close/>
                </a:path>
                <a:path w="4051935" h="2967990">
                  <a:moveTo>
                    <a:pt x="4044696" y="12191"/>
                  </a:moveTo>
                  <a:lnTo>
                    <a:pt x="4038600" y="6096"/>
                  </a:lnTo>
                  <a:lnTo>
                    <a:pt x="4038600" y="12191"/>
                  </a:lnTo>
                  <a:lnTo>
                    <a:pt x="4044696" y="12191"/>
                  </a:lnTo>
                  <a:close/>
                </a:path>
                <a:path w="4051935" h="2967990">
                  <a:moveTo>
                    <a:pt x="4044696" y="2955798"/>
                  </a:moveTo>
                  <a:lnTo>
                    <a:pt x="4044696" y="12191"/>
                  </a:lnTo>
                  <a:lnTo>
                    <a:pt x="4038600" y="12191"/>
                  </a:lnTo>
                  <a:lnTo>
                    <a:pt x="4038600" y="2955798"/>
                  </a:lnTo>
                  <a:lnTo>
                    <a:pt x="4044696" y="2955798"/>
                  </a:lnTo>
                  <a:close/>
                </a:path>
                <a:path w="4051935" h="2967990">
                  <a:moveTo>
                    <a:pt x="4044696" y="2967990"/>
                  </a:moveTo>
                  <a:lnTo>
                    <a:pt x="4044696" y="2955798"/>
                  </a:lnTo>
                  <a:lnTo>
                    <a:pt x="4038600" y="2961893"/>
                  </a:lnTo>
                  <a:lnTo>
                    <a:pt x="4038600" y="2967990"/>
                  </a:lnTo>
                  <a:lnTo>
                    <a:pt x="4044696" y="29679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4068" y="3490721"/>
              <a:ext cx="187452" cy="1882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4068" y="3856481"/>
              <a:ext cx="187452" cy="1882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4068" y="4222241"/>
              <a:ext cx="187452" cy="1882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4068" y="4895850"/>
              <a:ext cx="187452" cy="1836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9602" y="2888995"/>
            <a:ext cx="3613656" cy="32130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320">
              <a:lnSpc>
                <a:spcPct val="100000"/>
              </a:lnSpc>
              <a:spcBef>
                <a:spcPts val="95"/>
              </a:spcBef>
            </a:pPr>
            <a:r>
              <a:rPr sz="2000" b="1" u="heavy" spc="45" dirty="0">
                <a:solidFill>
                  <a:srgbClr val="90560B"/>
                </a:solidFill>
                <a:uFill>
                  <a:solidFill>
                    <a:srgbClr val="8F560B"/>
                  </a:solidFill>
                </a:uFill>
                <a:latin typeface="Arial"/>
                <a:cs typeface="Arial"/>
              </a:rPr>
              <a:t>Data</a:t>
            </a:r>
            <a:r>
              <a:rPr sz="2000" b="1" u="heavy" spc="-20" dirty="0">
                <a:solidFill>
                  <a:srgbClr val="90560B"/>
                </a:solidFill>
                <a:uFill>
                  <a:solidFill>
                    <a:srgbClr val="8F560B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25" dirty="0">
                <a:solidFill>
                  <a:srgbClr val="90560B"/>
                </a:solidFill>
                <a:uFill>
                  <a:solidFill>
                    <a:srgbClr val="8F560B"/>
                  </a:solidFill>
                </a:uFill>
                <a:latin typeface="Arial"/>
                <a:cs typeface="Arial"/>
              </a:rPr>
              <a:t>Security</a:t>
            </a:r>
            <a:endParaRPr sz="2000" dirty="0">
              <a:latin typeface="Arial"/>
              <a:cs typeface="Arial"/>
            </a:endParaRPr>
          </a:p>
          <a:p>
            <a:pPr marL="12700" marR="1092200">
              <a:lnSpc>
                <a:spcPct val="120000"/>
              </a:lnSpc>
              <a:spcBef>
                <a:spcPts val="1200"/>
              </a:spcBef>
            </a:pPr>
            <a:r>
              <a:rPr lang="en-US" sz="2000" spc="-100" dirty="0" err="1">
                <a:solidFill>
                  <a:srgbClr val="380069"/>
                </a:solidFill>
                <a:latin typeface="Trebuchet MS"/>
                <a:cs typeface="Trebuchet MS"/>
              </a:rPr>
              <a:t>Proaktif</a:t>
            </a:r>
            <a:r>
              <a:rPr lang="en-US" sz="2000" spc="-10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endParaRPr lang="en-US" sz="2000" spc="-100" dirty="0" smtClean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1092200">
              <a:lnSpc>
                <a:spcPct val="120000"/>
              </a:lnSpc>
            </a:pPr>
            <a:r>
              <a:rPr lang="en-US" sz="2000" spc="-10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pertahanan-mendalam</a:t>
            </a:r>
            <a:endParaRPr lang="en-US" sz="2000" spc="-100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1092200">
              <a:lnSpc>
                <a:spcPct val="120000"/>
              </a:lnSpc>
            </a:pPr>
            <a:r>
              <a:rPr lang="en-US" sz="2000" spc="-100" dirty="0">
                <a:solidFill>
                  <a:srgbClr val="380069"/>
                </a:solidFill>
                <a:latin typeface="Trebuchet MS"/>
                <a:cs typeface="Trebuchet MS"/>
              </a:rPr>
              <a:t>Area </a:t>
            </a:r>
            <a:r>
              <a:rPr lang="en-US" sz="2000" spc="-100" dirty="0" err="1">
                <a:solidFill>
                  <a:srgbClr val="380069"/>
                </a:solidFill>
                <a:latin typeface="Trebuchet MS"/>
                <a:cs typeface="Trebuchet MS"/>
              </a:rPr>
              <a:t>kontrol</a:t>
            </a:r>
            <a:r>
              <a:rPr lang="en-US" sz="2000" spc="-10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00" dirty="0" err="1">
                <a:solidFill>
                  <a:srgbClr val="380069"/>
                </a:solidFill>
                <a:latin typeface="Trebuchet MS"/>
                <a:cs typeface="Trebuchet MS"/>
              </a:rPr>
              <a:t>fisik</a:t>
            </a:r>
            <a:r>
              <a:rPr lang="en-US" sz="2000" spc="-100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000" spc="-100" dirty="0" err="1">
                <a:solidFill>
                  <a:srgbClr val="380069"/>
                </a:solidFill>
                <a:latin typeface="Trebuchet MS"/>
                <a:cs typeface="Trebuchet MS"/>
              </a:rPr>
              <a:t>teknis</a:t>
            </a:r>
            <a:r>
              <a:rPr lang="en-US" sz="2000" spc="-100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000" spc="-100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000" spc="-10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00" dirty="0" err="1">
                <a:solidFill>
                  <a:srgbClr val="380069"/>
                </a:solidFill>
                <a:latin typeface="Trebuchet MS"/>
                <a:cs typeface="Trebuchet MS"/>
              </a:rPr>
              <a:t>administratif</a:t>
            </a:r>
            <a:endParaRPr lang="en-US" sz="2000" spc="-100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1092200">
              <a:lnSpc>
                <a:spcPct val="120000"/>
              </a:lnSpc>
            </a:pPr>
            <a:r>
              <a:rPr lang="en-US" sz="2000" spc="-100" dirty="0" err="1">
                <a:solidFill>
                  <a:srgbClr val="380069"/>
                </a:solidFill>
                <a:latin typeface="Trebuchet MS"/>
                <a:cs typeface="Trebuchet MS"/>
              </a:rPr>
              <a:t>Jenis</a:t>
            </a:r>
            <a:r>
              <a:rPr lang="en-US" sz="2000" spc="-10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00" dirty="0" err="1">
                <a:solidFill>
                  <a:srgbClr val="380069"/>
                </a:solidFill>
                <a:latin typeface="Trebuchet MS"/>
                <a:cs typeface="Trebuchet MS"/>
              </a:rPr>
              <a:t>kontrol</a:t>
            </a:r>
            <a:r>
              <a:rPr lang="en-US" sz="2000" spc="-10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00" dirty="0" err="1">
                <a:solidFill>
                  <a:srgbClr val="380069"/>
                </a:solidFill>
                <a:latin typeface="Trebuchet MS"/>
                <a:cs typeface="Trebuchet MS"/>
              </a:rPr>
              <a:t>preventif</a:t>
            </a:r>
            <a:r>
              <a:rPr lang="en-US" sz="2000" spc="-100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000" spc="-100" dirty="0" err="1">
                <a:solidFill>
                  <a:srgbClr val="380069"/>
                </a:solidFill>
                <a:latin typeface="Trebuchet MS"/>
                <a:cs typeface="Trebuchet MS"/>
              </a:rPr>
              <a:t>detektif</a:t>
            </a:r>
            <a:r>
              <a:rPr lang="en-US" sz="2000" spc="-100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000" spc="-100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000" spc="-10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00" dirty="0" err="1">
                <a:solidFill>
                  <a:srgbClr val="380069"/>
                </a:solidFill>
                <a:latin typeface="Trebuchet MS"/>
                <a:cs typeface="Trebuchet MS"/>
              </a:rPr>
              <a:t>korektif</a:t>
            </a:r>
            <a:endParaRPr lang="en-US" sz="2000" spc="-100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1092200">
              <a:lnSpc>
                <a:spcPct val="120000"/>
              </a:lnSpc>
              <a:spcBef>
                <a:spcPts val="1200"/>
              </a:spcBef>
            </a:pPr>
            <a:endParaRPr lang="en-US" sz="2000" spc="-100" dirty="0">
              <a:solidFill>
                <a:srgbClr val="380069"/>
              </a:solidFill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2103" y="2875026"/>
            <a:ext cx="4051935" cy="2952750"/>
          </a:xfrm>
          <a:custGeom>
            <a:avLst/>
            <a:gdLst/>
            <a:ahLst/>
            <a:cxnLst/>
            <a:rect l="l" t="t" r="r" b="b"/>
            <a:pathLst>
              <a:path w="4051934" h="2952750">
                <a:moveTo>
                  <a:pt x="4051554" y="2952750"/>
                </a:moveTo>
                <a:lnTo>
                  <a:pt x="4051554" y="0"/>
                </a:lnTo>
                <a:lnTo>
                  <a:pt x="0" y="0"/>
                </a:lnTo>
                <a:lnTo>
                  <a:pt x="0" y="2952750"/>
                </a:lnTo>
                <a:lnTo>
                  <a:pt x="6096" y="2952750"/>
                </a:lnTo>
                <a:lnTo>
                  <a:pt x="6096" y="12954"/>
                </a:lnTo>
                <a:lnTo>
                  <a:pt x="12954" y="6858"/>
                </a:lnTo>
                <a:lnTo>
                  <a:pt x="12954" y="12954"/>
                </a:lnTo>
                <a:lnTo>
                  <a:pt x="4038600" y="12953"/>
                </a:lnTo>
                <a:lnTo>
                  <a:pt x="4038600" y="6858"/>
                </a:lnTo>
                <a:lnTo>
                  <a:pt x="4044696" y="12953"/>
                </a:lnTo>
                <a:lnTo>
                  <a:pt x="4044696" y="2952750"/>
                </a:lnTo>
                <a:lnTo>
                  <a:pt x="4051554" y="2952750"/>
                </a:lnTo>
                <a:close/>
              </a:path>
              <a:path w="4051934" h="2952750">
                <a:moveTo>
                  <a:pt x="12954" y="12954"/>
                </a:moveTo>
                <a:lnTo>
                  <a:pt x="12954" y="6858"/>
                </a:lnTo>
                <a:lnTo>
                  <a:pt x="6096" y="12954"/>
                </a:lnTo>
                <a:lnTo>
                  <a:pt x="12954" y="12954"/>
                </a:lnTo>
                <a:close/>
              </a:path>
              <a:path w="4051934" h="2952750">
                <a:moveTo>
                  <a:pt x="12954" y="2940558"/>
                </a:moveTo>
                <a:lnTo>
                  <a:pt x="12954" y="12954"/>
                </a:lnTo>
                <a:lnTo>
                  <a:pt x="6096" y="12954"/>
                </a:lnTo>
                <a:lnTo>
                  <a:pt x="6096" y="2940558"/>
                </a:lnTo>
                <a:lnTo>
                  <a:pt x="12954" y="2940558"/>
                </a:lnTo>
                <a:close/>
              </a:path>
              <a:path w="4051934" h="2952750">
                <a:moveTo>
                  <a:pt x="4044696" y="2940558"/>
                </a:moveTo>
                <a:lnTo>
                  <a:pt x="6096" y="2940558"/>
                </a:lnTo>
                <a:lnTo>
                  <a:pt x="12954" y="2946654"/>
                </a:lnTo>
                <a:lnTo>
                  <a:pt x="12954" y="2952750"/>
                </a:lnTo>
                <a:lnTo>
                  <a:pt x="4038600" y="2952750"/>
                </a:lnTo>
                <a:lnTo>
                  <a:pt x="4038600" y="2946654"/>
                </a:lnTo>
                <a:lnTo>
                  <a:pt x="4044696" y="2940558"/>
                </a:lnTo>
                <a:close/>
              </a:path>
              <a:path w="4051934" h="2952750">
                <a:moveTo>
                  <a:pt x="12954" y="2952750"/>
                </a:moveTo>
                <a:lnTo>
                  <a:pt x="12954" y="2946654"/>
                </a:lnTo>
                <a:lnTo>
                  <a:pt x="6096" y="2940558"/>
                </a:lnTo>
                <a:lnTo>
                  <a:pt x="6096" y="2952750"/>
                </a:lnTo>
                <a:lnTo>
                  <a:pt x="12954" y="2952750"/>
                </a:lnTo>
                <a:close/>
              </a:path>
              <a:path w="4051934" h="2952750">
                <a:moveTo>
                  <a:pt x="4044696" y="12953"/>
                </a:moveTo>
                <a:lnTo>
                  <a:pt x="4038600" y="6858"/>
                </a:lnTo>
                <a:lnTo>
                  <a:pt x="4038600" y="12953"/>
                </a:lnTo>
                <a:lnTo>
                  <a:pt x="4044696" y="12953"/>
                </a:lnTo>
                <a:close/>
              </a:path>
              <a:path w="4051934" h="2952750">
                <a:moveTo>
                  <a:pt x="4044696" y="2940558"/>
                </a:moveTo>
                <a:lnTo>
                  <a:pt x="4044696" y="12953"/>
                </a:lnTo>
                <a:lnTo>
                  <a:pt x="4038600" y="12953"/>
                </a:lnTo>
                <a:lnTo>
                  <a:pt x="4038600" y="2940558"/>
                </a:lnTo>
                <a:lnTo>
                  <a:pt x="4044696" y="2940558"/>
                </a:lnTo>
                <a:close/>
              </a:path>
              <a:path w="4051934" h="2952750">
                <a:moveTo>
                  <a:pt x="4044696" y="2952750"/>
                </a:moveTo>
                <a:lnTo>
                  <a:pt x="4044696" y="2940558"/>
                </a:lnTo>
                <a:lnTo>
                  <a:pt x="4038600" y="2946654"/>
                </a:lnTo>
                <a:lnTo>
                  <a:pt x="4038600" y="2952750"/>
                </a:lnTo>
                <a:lnTo>
                  <a:pt x="4044696" y="2952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42329" y="2904998"/>
            <a:ext cx="14503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15" dirty="0">
                <a:solidFill>
                  <a:srgbClr val="90560B"/>
                </a:solidFill>
                <a:uFill>
                  <a:solidFill>
                    <a:srgbClr val="8F560B"/>
                  </a:solidFill>
                </a:uFill>
                <a:latin typeface="Arial"/>
                <a:cs typeface="Arial"/>
              </a:rPr>
              <a:t>Compliance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33544" y="3507485"/>
            <a:ext cx="188595" cy="2017395"/>
            <a:chOff x="4733544" y="3507485"/>
            <a:chExt cx="188595" cy="2017395"/>
          </a:xfrm>
        </p:grpSpPr>
        <p:sp>
          <p:nvSpPr>
            <p:cNvPr id="13" name="object 13"/>
            <p:cNvSpPr/>
            <p:nvPr/>
          </p:nvSpPr>
          <p:spPr>
            <a:xfrm>
              <a:off x="4733544" y="3507485"/>
              <a:ext cx="188213" cy="1882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33544" y="3873245"/>
              <a:ext cx="188213" cy="1882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33544" y="4239005"/>
              <a:ext cx="188213" cy="1882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33544" y="4604765"/>
              <a:ext cx="188213" cy="1882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33544" y="4970525"/>
              <a:ext cx="188213" cy="1882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33544" y="5336285"/>
              <a:ext cx="188214" cy="1882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70602" y="3361893"/>
            <a:ext cx="4073398" cy="3031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87170">
              <a:lnSpc>
                <a:spcPct val="120000"/>
              </a:lnSpc>
              <a:spcBef>
                <a:spcPts val="100"/>
              </a:spcBef>
            </a:pPr>
            <a:r>
              <a:rPr lang="en-US" sz="2000" spc="-114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Reaktif</a:t>
            </a:r>
            <a:endParaRPr lang="en-US" sz="2000" spc="-114" dirty="0" smtClean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1487170">
              <a:lnSpc>
                <a:spcPct val="120000"/>
              </a:lnSpc>
              <a:spcBef>
                <a:spcPts val="100"/>
              </a:spcBef>
            </a:pPr>
            <a:r>
              <a:rPr lang="en-US" sz="2000" spc="-114" dirty="0" err="1">
                <a:solidFill>
                  <a:srgbClr val="380069"/>
                </a:solidFill>
                <a:latin typeface="Trebuchet MS"/>
                <a:cs typeface="Trebuchet MS"/>
              </a:rPr>
              <a:t>Akuntabilitas</a:t>
            </a:r>
            <a:r>
              <a:rPr lang="en-US" sz="2000" spc="-114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14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Kemampuan</a:t>
            </a:r>
            <a:r>
              <a:rPr lang="en-US" sz="2000" spc="-114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14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telusuran</a:t>
            </a:r>
            <a:endParaRPr lang="en-US" sz="2000" spc="-114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1487170">
              <a:lnSpc>
                <a:spcPct val="120000"/>
              </a:lnSpc>
              <a:spcBef>
                <a:spcPts val="100"/>
              </a:spcBef>
            </a:pPr>
            <a:r>
              <a:rPr lang="en-US" sz="2000" spc="-114" dirty="0" smtClean="0">
                <a:solidFill>
                  <a:srgbClr val="380069"/>
                </a:solidFill>
                <a:latin typeface="Trebuchet MS"/>
                <a:cs typeface="Trebuchet MS"/>
              </a:rPr>
              <a:t>Monitoring &amp; </a:t>
            </a:r>
            <a:r>
              <a:rPr lang="en-US" sz="2000" spc="-114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pelaporan</a:t>
            </a:r>
            <a:endParaRPr lang="en-US" sz="2000" spc="-114" dirty="0" smtClean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1487170">
              <a:lnSpc>
                <a:spcPct val="120000"/>
              </a:lnSpc>
              <a:spcBef>
                <a:spcPts val="100"/>
              </a:spcBef>
            </a:pPr>
            <a:r>
              <a:rPr lang="en-US" sz="2000" spc="-114" dirty="0" err="1">
                <a:solidFill>
                  <a:srgbClr val="380069"/>
                </a:solidFill>
                <a:latin typeface="Trebuchet MS"/>
                <a:cs typeface="Trebuchet MS"/>
              </a:rPr>
              <a:t>Managemen</a:t>
            </a:r>
            <a:r>
              <a:rPr lang="en-US" sz="2000" spc="-114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14" dirty="0" err="1">
                <a:solidFill>
                  <a:srgbClr val="380069"/>
                </a:solidFill>
                <a:latin typeface="Trebuchet MS"/>
                <a:cs typeface="Trebuchet MS"/>
              </a:rPr>
              <a:t>resiko</a:t>
            </a:r>
            <a:endParaRPr lang="en-US" sz="2000" spc="-114" dirty="0" smtClean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1487170">
              <a:lnSpc>
                <a:spcPct val="120000"/>
              </a:lnSpc>
              <a:spcBef>
                <a:spcPts val="100"/>
              </a:spcBef>
            </a:pPr>
            <a:r>
              <a:rPr lang="en-US" sz="2000" spc="-114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Sering</a:t>
            </a:r>
            <a:r>
              <a:rPr lang="en-US" sz="2000" spc="-114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14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bergerak</a:t>
            </a:r>
            <a:r>
              <a:rPr lang="en-US" sz="2000" spc="-114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14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untuk</a:t>
            </a:r>
            <a:r>
              <a:rPr lang="en-US" sz="2000" spc="-114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000" spc="-114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keamanan</a:t>
            </a:r>
            <a:endParaRPr lang="en-US" sz="2000" spc="-114" dirty="0" smtClean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1487170">
              <a:lnSpc>
                <a:spcPct val="120000"/>
              </a:lnSpc>
              <a:spcBef>
                <a:spcPts val="100"/>
              </a:spcBef>
            </a:pPr>
            <a:endParaRPr lang="en-US" sz="2000" spc="-114" dirty="0">
              <a:solidFill>
                <a:srgbClr val="380069"/>
              </a:solidFill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19400" y="990599"/>
            <a:ext cx="3562350" cy="1674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2" y="304292"/>
            <a:ext cx="22339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err="1" smtClean="0">
                <a:solidFill>
                  <a:srgbClr val="380069"/>
                </a:solidFill>
              </a:rPr>
              <a:t>Penutup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544068" y="1416558"/>
            <a:ext cx="212597" cy="221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602" y="1316990"/>
            <a:ext cx="7403465" cy="4878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Link yang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lemah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dalam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rantai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keamanan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yang paling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sering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elemen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manusia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.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Keamanan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adalah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masalah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orang!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Mengelola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risiko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atau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mengurangi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konsekuensi</a:t>
            </a:r>
            <a:endParaRPr lang="en-US" sz="2400" spc="-75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Sebuah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pendekatan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holistik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keamanan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termasuk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orang,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organisasi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pemerintahan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, proses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terakhir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teknologi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Harapan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program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keamanan-menjaga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organisasi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dari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masalah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keluar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dari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Headline,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sementara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melakukannya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untuk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sesedikit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mungkin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uang</a:t>
            </a:r>
            <a:endParaRPr lang="en-US" sz="2400" spc="-75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Mengimplementasikan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sistem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firewall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pengerasan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tidak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masalah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keamanan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lagi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tetapi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masalah</a:t>
            </a:r>
            <a:r>
              <a:rPr lang="en-US" sz="2400" spc="-7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err="1">
                <a:solidFill>
                  <a:srgbClr val="380069"/>
                </a:solidFill>
                <a:latin typeface="Trebuchet MS"/>
                <a:cs typeface="Trebuchet MS"/>
              </a:rPr>
              <a:t>operasional</a:t>
            </a:r>
            <a:endParaRPr lang="en-US" sz="2400" spc="-75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spc="-75" dirty="0">
              <a:solidFill>
                <a:srgbClr val="380069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7894" y="2534920"/>
            <a:ext cx="212597" cy="220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155" y="2911601"/>
            <a:ext cx="212597" cy="220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068" y="3989525"/>
            <a:ext cx="212597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151" y="5114034"/>
            <a:ext cx="212597" cy="225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27</a:t>
            </a:fld>
            <a:endParaRPr spc="-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2" y="304292"/>
            <a:ext cx="27108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380069"/>
                </a:solidFill>
              </a:rPr>
              <a:t>SNIA</a:t>
            </a:r>
            <a:r>
              <a:rPr sz="3200" spc="-50" dirty="0">
                <a:solidFill>
                  <a:srgbClr val="380069"/>
                </a:solidFill>
              </a:rPr>
              <a:t> </a:t>
            </a:r>
            <a:r>
              <a:rPr sz="3200" spc="-10" dirty="0">
                <a:solidFill>
                  <a:srgbClr val="380069"/>
                </a:solidFill>
              </a:rPr>
              <a:t>Security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44068" y="1429511"/>
            <a:ext cx="262890" cy="258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1267" y="2023872"/>
            <a:ext cx="108965" cy="117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39" y="3154679"/>
            <a:ext cx="91439" cy="87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068" y="3478529"/>
            <a:ext cx="262890" cy="2583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1267" y="4072890"/>
            <a:ext cx="108965" cy="112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5839" y="5202935"/>
            <a:ext cx="87629" cy="86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9602" y="1226986"/>
            <a:ext cx="7527925" cy="4228081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spc="114" dirty="0">
                <a:solidFill>
                  <a:srgbClr val="380069"/>
                </a:solidFill>
                <a:latin typeface="Trebuchet MS"/>
                <a:cs typeface="Trebuchet MS"/>
              </a:rPr>
              <a:t>SNIA </a:t>
            </a:r>
            <a:r>
              <a:rPr sz="2800" spc="-130" dirty="0">
                <a:solidFill>
                  <a:srgbClr val="380069"/>
                </a:solidFill>
                <a:latin typeface="Trebuchet MS"/>
                <a:cs typeface="Trebuchet MS"/>
              </a:rPr>
              <a:t>Security </a:t>
            </a:r>
            <a:r>
              <a:rPr sz="2800" spc="-155" dirty="0">
                <a:solidFill>
                  <a:srgbClr val="380069"/>
                </a:solidFill>
                <a:latin typeface="Trebuchet MS"/>
                <a:cs typeface="Trebuchet MS"/>
              </a:rPr>
              <a:t>Technical </a:t>
            </a:r>
            <a:r>
              <a:rPr sz="2800" spc="130" dirty="0">
                <a:solidFill>
                  <a:srgbClr val="380069"/>
                </a:solidFill>
                <a:latin typeface="Trebuchet MS"/>
                <a:cs typeface="Trebuchet MS"/>
              </a:rPr>
              <a:t>Work </a:t>
            </a:r>
            <a:r>
              <a:rPr sz="2800" spc="-15" dirty="0">
                <a:solidFill>
                  <a:srgbClr val="380069"/>
                </a:solidFill>
                <a:latin typeface="Trebuchet MS"/>
                <a:cs typeface="Trebuchet MS"/>
              </a:rPr>
              <a:t>Group</a:t>
            </a:r>
            <a:r>
              <a:rPr sz="2800" spc="-3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rgbClr val="380069"/>
                </a:solidFill>
                <a:latin typeface="Trebuchet MS"/>
                <a:cs typeface="Trebuchet MS"/>
              </a:rPr>
              <a:t>(TWG)</a:t>
            </a:r>
            <a:endParaRPr sz="2800" dirty="0">
              <a:latin typeface="Trebuchet MS"/>
              <a:cs typeface="Trebuchet MS"/>
            </a:endParaRPr>
          </a:p>
          <a:p>
            <a:pPr marL="412750" marR="5080">
              <a:lnSpc>
                <a:spcPct val="100000"/>
              </a:lnSpc>
              <a:spcBef>
                <a:spcPts val="595"/>
              </a:spcBef>
              <a:tabLst>
                <a:tab pos="1360805" algn="l"/>
              </a:tabLst>
            </a:pPr>
            <a:r>
              <a:rPr sz="2400" spc="-130" dirty="0">
                <a:solidFill>
                  <a:srgbClr val="38006A"/>
                </a:solidFill>
                <a:latin typeface="Trebuchet MS"/>
                <a:cs typeface="Trebuchet MS"/>
              </a:rPr>
              <a:t>Focus:	</a:t>
            </a:r>
            <a:r>
              <a:rPr lang="en-US" sz="2400" b="1" spc="-125" dirty="0" err="1">
                <a:solidFill>
                  <a:srgbClr val="404040"/>
                </a:solidFill>
                <a:latin typeface="Trebuchet MS"/>
                <a:cs typeface="Trebuchet MS"/>
              </a:rPr>
              <a:t>Persyaratan</a:t>
            </a:r>
            <a:r>
              <a:rPr lang="en-US"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lang="en-US" sz="2400" b="1" spc="-125" dirty="0" err="1">
                <a:solidFill>
                  <a:srgbClr val="404040"/>
                </a:solidFill>
                <a:latin typeface="Trebuchet MS"/>
                <a:cs typeface="Trebuchet MS"/>
              </a:rPr>
              <a:t>arsitektur</a:t>
            </a:r>
            <a:r>
              <a:rPr lang="en-US"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lang="en-US" sz="2400" b="1" spc="-125" dirty="0" err="1">
                <a:solidFill>
                  <a:srgbClr val="404040"/>
                </a:solidFill>
                <a:latin typeface="Trebuchet MS"/>
                <a:cs typeface="Trebuchet MS"/>
              </a:rPr>
              <a:t>antarmuka</a:t>
            </a:r>
            <a:r>
              <a:rPr lang="en-US"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lang="en-US" sz="2400" b="1" spc="-125" dirty="0" err="1">
                <a:solidFill>
                  <a:srgbClr val="404040"/>
                </a:solidFill>
                <a:latin typeface="Trebuchet MS"/>
                <a:cs typeface="Trebuchet MS"/>
              </a:rPr>
              <a:t>praktik</a:t>
            </a:r>
            <a:r>
              <a:rPr lang="en-US"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lang="en-US" sz="2400" b="1" spc="-125" dirty="0" err="1">
                <a:solidFill>
                  <a:srgbClr val="404040"/>
                </a:solidFill>
                <a:latin typeface="Trebuchet MS"/>
                <a:cs typeface="Trebuchet MS"/>
              </a:rPr>
              <a:t>teknologi</a:t>
            </a:r>
            <a:r>
              <a:rPr lang="en-US"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lang="en-US" sz="2400" b="1" spc="-125" dirty="0" err="1">
                <a:solidFill>
                  <a:srgbClr val="404040"/>
                </a:solidFill>
                <a:latin typeface="Trebuchet MS"/>
                <a:cs typeface="Trebuchet MS"/>
              </a:rPr>
              <a:t>materi</a:t>
            </a:r>
            <a:r>
              <a:rPr lang="en-US"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400" b="1" spc="-125" dirty="0" err="1">
                <a:solidFill>
                  <a:srgbClr val="404040"/>
                </a:solidFill>
                <a:latin typeface="Trebuchet MS"/>
                <a:cs typeface="Trebuchet MS"/>
              </a:rPr>
              <a:t>pendidikan</a:t>
            </a:r>
            <a:r>
              <a:rPr lang="en-US"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lang="en-US" sz="2400" b="1" spc="-125" dirty="0" err="1">
                <a:solidFill>
                  <a:srgbClr val="404040"/>
                </a:solidFill>
                <a:latin typeface="Trebuchet MS"/>
                <a:cs typeface="Trebuchet MS"/>
              </a:rPr>
              <a:t>dan</a:t>
            </a:r>
            <a:r>
              <a:rPr lang="en-US"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400" b="1" spc="-125" dirty="0" err="1">
                <a:solidFill>
                  <a:srgbClr val="404040"/>
                </a:solidFill>
                <a:latin typeface="Trebuchet MS"/>
                <a:cs typeface="Trebuchet MS"/>
              </a:rPr>
              <a:t>terminologi</a:t>
            </a:r>
            <a:r>
              <a:rPr lang="en-US"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400" b="1" spc="-125" dirty="0" err="1">
                <a:solidFill>
                  <a:srgbClr val="404040"/>
                </a:solidFill>
                <a:latin typeface="Trebuchet MS"/>
                <a:cs typeface="Trebuchet MS"/>
              </a:rPr>
              <a:t>untuk</a:t>
            </a:r>
            <a:r>
              <a:rPr lang="en-US"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400" b="1" spc="-125" dirty="0" err="1">
                <a:solidFill>
                  <a:srgbClr val="404040"/>
                </a:solidFill>
                <a:latin typeface="Trebuchet MS"/>
                <a:cs typeface="Trebuchet MS"/>
              </a:rPr>
              <a:t>jaringan</a:t>
            </a:r>
            <a:r>
              <a:rPr lang="en-US"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400" b="1" spc="-125" dirty="0" err="1">
                <a:solidFill>
                  <a:srgbClr val="404040"/>
                </a:solidFill>
                <a:latin typeface="Trebuchet MS"/>
                <a:cs typeface="Trebuchet MS"/>
              </a:rPr>
              <a:t>penyimpanan</a:t>
            </a:r>
            <a:r>
              <a:rPr lang="en-US" sz="2400" spc="-125" dirty="0" smtClean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lang="en-US" sz="2400" spc="-125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412750" marR="5080">
              <a:lnSpc>
                <a:spcPct val="100000"/>
              </a:lnSpc>
              <a:spcBef>
                <a:spcPts val="595"/>
              </a:spcBef>
              <a:tabLst>
                <a:tab pos="1360805" algn="l"/>
              </a:tabLst>
            </a:pPr>
            <a:r>
              <a:rPr lang="en-US" sz="2400" spc="-125" dirty="0">
                <a:solidFill>
                  <a:srgbClr val="404040"/>
                </a:solidFill>
                <a:latin typeface="Trebuchet MS"/>
                <a:cs typeface="Trebuchet MS"/>
              </a:rPr>
              <a:t> ...</a:t>
            </a:r>
            <a:r>
              <a:rPr sz="2000" spc="-140" dirty="0" smtClean="0">
                <a:solidFill>
                  <a:srgbClr val="404040"/>
                </a:solidFill>
                <a:latin typeface="Trebuchet MS"/>
                <a:cs typeface="Trebuchet MS"/>
                <a:hlinkClick r:id="rId8"/>
              </a:rPr>
              <a:t>http</a:t>
            </a:r>
            <a:r>
              <a:rPr sz="2000" spc="-140" dirty="0">
                <a:solidFill>
                  <a:srgbClr val="404040"/>
                </a:solidFill>
                <a:latin typeface="Trebuchet MS"/>
                <a:cs typeface="Trebuchet MS"/>
                <a:hlinkClick r:id="rId8"/>
              </a:rPr>
              <a:t>://www.snia.org/tech_activities/workgroups/security/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125" dirty="0">
                <a:solidFill>
                  <a:srgbClr val="380069"/>
                </a:solidFill>
                <a:latin typeface="Trebuchet MS"/>
                <a:cs typeface="Trebuchet MS"/>
              </a:rPr>
              <a:t>Storage </a:t>
            </a:r>
            <a:r>
              <a:rPr sz="2800" spc="-130" dirty="0">
                <a:solidFill>
                  <a:srgbClr val="380069"/>
                </a:solidFill>
                <a:latin typeface="Trebuchet MS"/>
                <a:cs typeface="Trebuchet MS"/>
              </a:rPr>
              <a:t>Security </a:t>
            </a:r>
            <a:r>
              <a:rPr sz="2800" spc="-105" dirty="0">
                <a:solidFill>
                  <a:srgbClr val="380069"/>
                </a:solidFill>
                <a:latin typeface="Trebuchet MS"/>
                <a:cs typeface="Trebuchet MS"/>
              </a:rPr>
              <a:t>Industry </a:t>
            </a:r>
            <a:r>
              <a:rPr sz="2800" spc="-80" dirty="0">
                <a:solidFill>
                  <a:srgbClr val="380069"/>
                </a:solidFill>
                <a:latin typeface="Trebuchet MS"/>
                <a:cs typeface="Trebuchet MS"/>
              </a:rPr>
              <a:t>Forum</a:t>
            </a:r>
            <a:r>
              <a:rPr sz="2800" spc="5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380069"/>
                </a:solidFill>
                <a:latin typeface="Trebuchet MS"/>
                <a:cs typeface="Trebuchet MS"/>
              </a:rPr>
              <a:t>(SSIF)</a:t>
            </a:r>
            <a:endParaRPr sz="2800" dirty="0">
              <a:latin typeface="Trebuchet MS"/>
              <a:cs typeface="Trebuchet MS"/>
            </a:endParaRPr>
          </a:p>
          <a:p>
            <a:pPr marL="412750" marR="653415">
              <a:lnSpc>
                <a:spcPct val="100000"/>
              </a:lnSpc>
              <a:spcBef>
                <a:spcPts val="590"/>
              </a:spcBef>
              <a:tabLst>
                <a:tab pos="1360805" algn="l"/>
              </a:tabLst>
            </a:pPr>
            <a:r>
              <a:rPr sz="2400" spc="-130" dirty="0">
                <a:solidFill>
                  <a:srgbClr val="38006A"/>
                </a:solidFill>
                <a:latin typeface="Trebuchet MS"/>
                <a:cs typeface="Trebuchet MS"/>
              </a:rPr>
              <a:t>Focus:	</a:t>
            </a:r>
            <a:r>
              <a:rPr lang="en-US" sz="2400" b="1" spc="-100" dirty="0" err="1">
                <a:solidFill>
                  <a:srgbClr val="404040"/>
                </a:solidFill>
                <a:latin typeface="Trebuchet MS"/>
                <a:cs typeface="Trebuchet MS"/>
              </a:rPr>
              <a:t>Jaminan</a:t>
            </a:r>
            <a:r>
              <a:rPr lang="en-US"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400" b="1" spc="-100" dirty="0" err="1">
                <a:solidFill>
                  <a:srgbClr val="404040"/>
                </a:solidFill>
                <a:latin typeface="Trebuchet MS"/>
                <a:cs typeface="Trebuchet MS"/>
              </a:rPr>
              <a:t>pemasaran</a:t>
            </a:r>
            <a:r>
              <a:rPr lang="en-US"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lang="en-US" sz="2400" b="1" spc="-100" dirty="0" err="1">
                <a:solidFill>
                  <a:srgbClr val="404040"/>
                </a:solidFill>
                <a:latin typeface="Trebuchet MS"/>
                <a:cs typeface="Trebuchet MS"/>
              </a:rPr>
              <a:t>materi</a:t>
            </a:r>
            <a:r>
              <a:rPr lang="en-US"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400" b="1" spc="-100" dirty="0" err="1">
                <a:solidFill>
                  <a:srgbClr val="404040"/>
                </a:solidFill>
                <a:latin typeface="Trebuchet MS"/>
                <a:cs typeface="Trebuchet MS"/>
              </a:rPr>
              <a:t>edukasi</a:t>
            </a:r>
            <a:r>
              <a:rPr lang="en-US"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lang="en-US" sz="2400" b="1" spc="-100" dirty="0" err="1">
                <a:solidFill>
                  <a:srgbClr val="404040"/>
                </a:solidFill>
                <a:latin typeface="Trebuchet MS"/>
                <a:cs typeface="Trebuchet MS"/>
              </a:rPr>
              <a:t>kebutuhan</a:t>
            </a:r>
            <a:r>
              <a:rPr lang="en-US"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400" b="1" spc="-100" dirty="0" err="1">
                <a:solidFill>
                  <a:srgbClr val="404040"/>
                </a:solidFill>
                <a:latin typeface="Trebuchet MS"/>
                <a:cs typeface="Trebuchet MS"/>
              </a:rPr>
              <a:t>pelanggan</a:t>
            </a:r>
            <a:r>
              <a:rPr lang="en-US"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, Whitepapers, </a:t>
            </a:r>
            <a:r>
              <a:rPr lang="en-US" sz="2400" b="1" spc="-100" dirty="0" err="1">
                <a:solidFill>
                  <a:srgbClr val="404040"/>
                </a:solidFill>
                <a:latin typeface="Trebuchet MS"/>
                <a:cs typeface="Trebuchet MS"/>
              </a:rPr>
              <a:t>dan</a:t>
            </a:r>
            <a:r>
              <a:rPr lang="en-US"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400" b="1" spc="-100" dirty="0" err="1">
                <a:solidFill>
                  <a:srgbClr val="404040"/>
                </a:solidFill>
                <a:latin typeface="Trebuchet MS"/>
                <a:cs typeface="Trebuchet MS"/>
              </a:rPr>
              <a:t>praktik</a:t>
            </a:r>
            <a:r>
              <a:rPr lang="en-US"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400" b="1" spc="-100" dirty="0" err="1">
                <a:solidFill>
                  <a:srgbClr val="404040"/>
                </a:solidFill>
                <a:latin typeface="Trebuchet MS"/>
                <a:cs typeface="Trebuchet MS"/>
              </a:rPr>
              <a:t>terbaik</a:t>
            </a:r>
            <a:r>
              <a:rPr lang="en-US"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400" b="1" spc="-100" dirty="0" err="1">
                <a:solidFill>
                  <a:srgbClr val="404040"/>
                </a:solidFill>
                <a:latin typeface="Trebuchet MS"/>
                <a:cs typeface="Trebuchet MS"/>
              </a:rPr>
              <a:t>untuk</a:t>
            </a:r>
            <a:r>
              <a:rPr lang="en-US"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400" b="1" spc="-100" dirty="0" err="1">
                <a:solidFill>
                  <a:srgbClr val="404040"/>
                </a:solidFill>
                <a:latin typeface="Trebuchet MS"/>
                <a:cs typeface="Trebuchet MS"/>
              </a:rPr>
              <a:t>keamanan</a:t>
            </a:r>
            <a:r>
              <a:rPr lang="en-US"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400" b="1" spc="-100" dirty="0" err="1">
                <a:solidFill>
                  <a:srgbClr val="404040"/>
                </a:solidFill>
                <a:latin typeface="Trebuchet MS"/>
                <a:cs typeface="Trebuchet MS"/>
              </a:rPr>
              <a:t>Penyimpanan</a:t>
            </a:r>
            <a:r>
              <a:rPr sz="2400" spc="-140" dirty="0" smtClean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412750">
              <a:lnSpc>
                <a:spcPct val="100000"/>
              </a:lnSpc>
              <a:spcBef>
                <a:spcPts val="495"/>
              </a:spcBef>
            </a:pPr>
            <a:r>
              <a:rPr sz="2000" spc="-170" dirty="0">
                <a:solidFill>
                  <a:srgbClr val="404040"/>
                </a:solidFill>
                <a:latin typeface="Trebuchet MS"/>
                <a:cs typeface="Trebuchet MS"/>
                <a:hlinkClick r:id="rId9"/>
              </a:rPr>
              <a:t>http://www.snia.org/ssif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2" y="335534"/>
            <a:ext cx="43561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80069"/>
                </a:solidFill>
              </a:rPr>
              <a:t>Useful Printed</a:t>
            </a:r>
            <a:r>
              <a:rPr sz="2800" spc="-85" dirty="0">
                <a:solidFill>
                  <a:srgbClr val="380069"/>
                </a:solidFill>
              </a:rPr>
              <a:t> </a:t>
            </a:r>
            <a:r>
              <a:rPr sz="2800" dirty="0">
                <a:solidFill>
                  <a:srgbClr val="380069"/>
                </a:solidFill>
              </a:rPr>
              <a:t>Resources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44068" y="1375410"/>
            <a:ext cx="187452" cy="183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602" y="1288795"/>
            <a:ext cx="7678420" cy="44754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87375">
              <a:lnSpc>
                <a:spcPts val="2160"/>
              </a:lnSpc>
              <a:spcBef>
                <a:spcPts val="370"/>
              </a:spcBef>
            </a:pPr>
            <a:r>
              <a:rPr sz="2000" i="1" spc="-190" dirty="0">
                <a:solidFill>
                  <a:srgbClr val="380069"/>
                </a:solidFill>
                <a:latin typeface="Trebuchet MS"/>
                <a:cs typeface="Trebuchet MS"/>
              </a:rPr>
              <a:t>Information </a:t>
            </a:r>
            <a:r>
              <a:rPr sz="2000" i="1" spc="-160" dirty="0">
                <a:solidFill>
                  <a:srgbClr val="380069"/>
                </a:solidFill>
                <a:latin typeface="Trebuchet MS"/>
                <a:cs typeface="Trebuchet MS"/>
              </a:rPr>
              <a:t>Assurance </a:t>
            </a:r>
            <a:r>
              <a:rPr sz="2000" i="1" spc="-220" dirty="0">
                <a:solidFill>
                  <a:srgbClr val="380069"/>
                </a:solidFill>
                <a:latin typeface="Trebuchet MS"/>
                <a:cs typeface="Trebuchet MS"/>
              </a:rPr>
              <a:t>Architecture</a:t>
            </a:r>
            <a:r>
              <a:rPr sz="2000" spc="-220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sz="2000" spc="-70" dirty="0">
                <a:solidFill>
                  <a:srgbClr val="380069"/>
                </a:solidFill>
                <a:latin typeface="Trebuchet MS"/>
                <a:cs typeface="Trebuchet MS"/>
              </a:rPr>
              <a:t>Keith </a:t>
            </a:r>
            <a:r>
              <a:rPr sz="2000" spc="-15" dirty="0">
                <a:solidFill>
                  <a:srgbClr val="380069"/>
                </a:solidFill>
                <a:latin typeface="Trebuchet MS"/>
                <a:cs typeface="Trebuchet MS"/>
              </a:rPr>
              <a:t>D. </a:t>
            </a:r>
            <a:r>
              <a:rPr sz="2000" spc="-95" dirty="0">
                <a:solidFill>
                  <a:srgbClr val="380069"/>
                </a:solidFill>
                <a:latin typeface="Trebuchet MS"/>
                <a:cs typeface="Trebuchet MS"/>
              </a:rPr>
              <a:t>Willett, </a:t>
            </a:r>
            <a:r>
              <a:rPr sz="2000" spc="-100" dirty="0">
                <a:solidFill>
                  <a:srgbClr val="380069"/>
                </a:solidFill>
                <a:latin typeface="Trebuchet MS"/>
                <a:cs typeface="Trebuchet MS"/>
              </a:rPr>
              <a:t>2008, </a:t>
            </a:r>
            <a:r>
              <a:rPr sz="2000" spc="155" dirty="0">
                <a:solidFill>
                  <a:srgbClr val="380069"/>
                </a:solidFill>
                <a:latin typeface="Trebuchet MS"/>
                <a:cs typeface="Trebuchet MS"/>
              </a:rPr>
              <a:t>CRC </a:t>
            </a:r>
            <a:r>
              <a:rPr sz="2000" spc="-100" dirty="0">
                <a:solidFill>
                  <a:srgbClr val="380069"/>
                </a:solidFill>
                <a:latin typeface="Trebuchet MS"/>
                <a:cs typeface="Trebuchet MS"/>
              </a:rPr>
              <a:t>Press,  </a:t>
            </a:r>
            <a:r>
              <a:rPr sz="2000" spc="-25" dirty="0">
                <a:solidFill>
                  <a:srgbClr val="380069"/>
                </a:solidFill>
                <a:latin typeface="Trebuchet MS"/>
                <a:cs typeface="Trebuchet MS"/>
              </a:rPr>
              <a:t>ISBN:</a:t>
            </a:r>
            <a:r>
              <a:rPr sz="2000" spc="-60" dirty="0">
                <a:solidFill>
                  <a:srgbClr val="380069"/>
                </a:solidFill>
                <a:latin typeface="Trebuchet MS"/>
                <a:cs typeface="Trebuchet MS"/>
              </a:rPr>
              <a:t> 978-0-8493-8067-9</a:t>
            </a:r>
            <a:endParaRPr sz="2000">
              <a:latin typeface="Trebuchet MS"/>
              <a:cs typeface="Trebuchet MS"/>
            </a:endParaRPr>
          </a:p>
          <a:p>
            <a:pPr marL="12700" marR="119380">
              <a:lnSpc>
                <a:spcPts val="2160"/>
              </a:lnSpc>
              <a:spcBef>
                <a:spcPts val="480"/>
              </a:spcBef>
            </a:pPr>
            <a:r>
              <a:rPr sz="2000" i="1" spc="-190" dirty="0">
                <a:solidFill>
                  <a:srgbClr val="380069"/>
                </a:solidFill>
                <a:latin typeface="Trebuchet MS"/>
                <a:cs typeface="Trebuchet MS"/>
              </a:rPr>
              <a:t>Information </a:t>
            </a:r>
            <a:r>
              <a:rPr sz="2000" i="1" spc="-160" dirty="0">
                <a:solidFill>
                  <a:srgbClr val="380069"/>
                </a:solidFill>
                <a:latin typeface="Trebuchet MS"/>
                <a:cs typeface="Trebuchet MS"/>
              </a:rPr>
              <a:t>Assurance </a:t>
            </a:r>
            <a:r>
              <a:rPr sz="2000" i="1" spc="260" dirty="0">
                <a:solidFill>
                  <a:srgbClr val="380069"/>
                </a:solidFill>
                <a:latin typeface="Trebuchet MS"/>
                <a:cs typeface="Trebuchet MS"/>
              </a:rPr>
              <a:t>– </a:t>
            </a:r>
            <a:r>
              <a:rPr sz="2000" i="1" spc="-130" dirty="0">
                <a:solidFill>
                  <a:srgbClr val="380069"/>
                </a:solidFill>
                <a:latin typeface="Trebuchet MS"/>
                <a:cs typeface="Trebuchet MS"/>
              </a:rPr>
              <a:t>Managing </a:t>
            </a:r>
            <a:r>
              <a:rPr sz="2000" i="1" spc="-165" dirty="0">
                <a:solidFill>
                  <a:srgbClr val="380069"/>
                </a:solidFill>
                <a:latin typeface="Trebuchet MS"/>
                <a:cs typeface="Trebuchet MS"/>
              </a:rPr>
              <a:t>Organizational </a:t>
            </a:r>
            <a:r>
              <a:rPr sz="2000" i="1" spc="-114" dirty="0">
                <a:solidFill>
                  <a:srgbClr val="380069"/>
                </a:solidFill>
                <a:latin typeface="Trebuchet MS"/>
                <a:cs typeface="Trebuchet MS"/>
              </a:rPr>
              <a:t>IT </a:t>
            </a:r>
            <a:r>
              <a:rPr sz="2000" i="1" spc="-200" dirty="0">
                <a:solidFill>
                  <a:srgbClr val="380069"/>
                </a:solidFill>
                <a:latin typeface="Trebuchet MS"/>
                <a:cs typeface="Trebuchet MS"/>
              </a:rPr>
              <a:t>Security </a:t>
            </a:r>
            <a:r>
              <a:rPr sz="2000" i="1" spc="-160" dirty="0">
                <a:solidFill>
                  <a:srgbClr val="380069"/>
                </a:solidFill>
                <a:latin typeface="Trebuchet MS"/>
                <a:cs typeface="Trebuchet MS"/>
              </a:rPr>
              <a:t>Risks</a:t>
            </a:r>
            <a:r>
              <a:rPr sz="2000" spc="-160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sz="2000" spc="-135" dirty="0">
                <a:solidFill>
                  <a:srgbClr val="380069"/>
                </a:solidFill>
                <a:latin typeface="Trebuchet MS"/>
                <a:cs typeface="Trebuchet MS"/>
              </a:rPr>
              <a:t>Joseph </a:t>
            </a:r>
            <a:r>
              <a:rPr sz="2000" spc="-90" dirty="0">
                <a:solidFill>
                  <a:srgbClr val="380069"/>
                </a:solidFill>
                <a:latin typeface="Trebuchet MS"/>
                <a:cs typeface="Trebuchet MS"/>
              </a:rPr>
              <a:t>G.  </a:t>
            </a:r>
            <a:r>
              <a:rPr sz="2000" spc="-70" dirty="0">
                <a:solidFill>
                  <a:srgbClr val="380069"/>
                </a:solidFill>
                <a:latin typeface="Trebuchet MS"/>
                <a:cs typeface="Trebuchet MS"/>
              </a:rPr>
              <a:t>Boyce </a:t>
            </a:r>
            <a:r>
              <a:rPr sz="2000" spc="-130" dirty="0">
                <a:solidFill>
                  <a:srgbClr val="380069"/>
                </a:solidFill>
                <a:latin typeface="Trebuchet MS"/>
                <a:cs typeface="Trebuchet MS"/>
              </a:rPr>
              <a:t>and </a:t>
            </a:r>
            <a:r>
              <a:rPr sz="2000" spc="-10" dirty="0">
                <a:solidFill>
                  <a:srgbClr val="380069"/>
                </a:solidFill>
                <a:latin typeface="Trebuchet MS"/>
                <a:cs typeface="Trebuchet MS"/>
              </a:rPr>
              <a:t>Dan </a:t>
            </a:r>
            <a:r>
              <a:rPr sz="2000" spc="40" dirty="0">
                <a:solidFill>
                  <a:srgbClr val="380069"/>
                </a:solidFill>
                <a:latin typeface="Trebuchet MS"/>
                <a:cs typeface="Trebuchet MS"/>
              </a:rPr>
              <a:t>W. </a:t>
            </a:r>
            <a:r>
              <a:rPr sz="2000" spc="-170" dirty="0">
                <a:solidFill>
                  <a:srgbClr val="380069"/>
                </a:solidFill>
                <a:latin typeface="Trebuchet MS"/>
                <a:cs typeface="Trebuchet MS"/>
              </a:rPr>
              <a:t>Jennings, </a:t>
            </a:r>
            <a:r>
              <a:rPr sz="2000" spc="-100" dirty="0">
                <a:solidFill>
                  <a:srgbClr val="380069"/>
                </a:solidFill>
                <a:latin typeface="Trebuchet MS"/>
                <a:cs typeface="Trebuchet MS"/>
              </a:rPr>
              <a:t>2002, </a:t>
            </a:r>
            <a:r>
              <a:rPr sz="2000" spc="-65" dirty="0">
                <a:solidFill>
                  <a:srgbClr val="380069"/>
                </a:solidFill>
                <a:latin typeface="Trebuchet MS"/>
                <a:cs typeface="Trebuchet MS"/>
              </a:rPr>
              <a:t>Butterworth </a:t>
            </a:r>
            <a:r>
              <a:rPr sz="2000" spc="-114" dirty="0">
                <a:solidFill>
                  <a:srgbClr val="380069"/>
                </a:solidFill>
                <a:latin typeface="Trebuchet MS"/>
                <a:cs typeface="Trebuchet MS"/>
              </a:rPr>
              <a:t>Heinemann, </a:t>
            </a:r>
            <a:r>
              <a:rPr sz="2000" spc="-25" dirty="0">
                <a:solidFill>
                  <a:srgbClr val="380069"/>
                </a:solidFill>
                <a:latin typeface="Trebuchet MS"/>
                <a:cs typeface="Trebuchet MS"/>
              </a:rPr>
              <a:t>ISBN: </a:t>
            </a:r>
            <a:r>
              <a:rPr sz="2000" spc="-70" dirty="0">
                <a:solidFill>
                  <a:srgbClr val="380069"/>
                </a:solidFill>
                <a:latin typeface="Trebuchet MS"/>
                <a:cs typeface="Trebuchet MS"/>
              </a:rPr>
              <a:t>0-  </a:t>
            </a:r>
            <a:r>
              <a:rPr sz="2000" spc="-60" dirty="0">
                <a:solidFill>
                  <a:srgbClr val="380069"/>
                </a:solidFill>
                <a:latin typeface="Trebuchet MS"/>
                <a:cs typeface="Trebuchet MS"/>
              </a:rPr>
              <a:t>7506-7327-3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ts val="2160"/>
              </a:lnSpc>
              <a:spcBef>
                <a:spcPts val="480"/>
              </a:spcBef>
            </a:pPr>
            <a:r>
              <a:rPr sz="2000" i="1" spc="-190" dirty="0">
                <a:solidFill>
                  <a:srgbClr val="380069"/>
                </a:solidFill>
                <a:latin typeface="Trebuchet MS"/>
                <a:cs typeface="Trebuchet MS"/>
              </a:rPr>
              <a:t>Information </a:t>
            </a:r>
            <a:r>
              <a:rPr sz="2000" i="1" spc="-160" dirty="0">
                <a:solidFill>
                  <a:srgbClr val="380069"/>
                </a:solidFill>
                <a:latin typeface="Trebuchet MS"/>
                <a:cs typeface="Trebuchet MS"/>
              </a:rPr>
              <a:t>Assurance </a:t>
            </a:r>
            <a:r>
              <a:rPr sz="2000" i="1" spc="260" dirty="0">
                <a:solidFill>
                  <a:srgbClr val="380069"/>
                </a:solidFill>
                <a:latin typeface="Trebuchet MS"/>
                <a:cs typeface="Trebuchet MS"/>
              </a:rPr>
              <a:t>– </a:t>
            </a:r>
            <a:r>
              <a:rPr sz="2000" i="1" spc="-185" dirty="0">
                <a:solidFill>
                  <a:srgbClr val="380069"/>
                </a:solidFill>
                <a:latin typeface="Trebuchet MS"/>
                <a:cs typeface="Trebuchet MS"/>
              </a:rPr>
              <a:t>Dependability </a:t>
            </a:r>
            <a:r>
              <a:rPr sz="2000" i="1" spc="-155" dirty="0">
                <a:solidFill>
                  <a:srgbClr val="380069"/>
                </a:solidFill>
                <a:latin typeface="Trebuchet MS"/>
                <a:cs typeface="Trebuchet MS"/>
              </a:rPr>
              <a:t>and </a:t>
            </a:r>
            <a:r>
              <a:rPr sz="2000" i="1" spc="-200" dirty="0">
                <a:solidFill>
                  <a:srgbClr val="380069"/>
                </a:solidFill>
                <a:latin typeface="Trebuchet MS"/>
                <a:cs typeface="Trebuchet MS"/>
              </a:rPr>
              <a:t>Security in </a:t>
            </a:r>
            <a:r>
              <a:rPr sz="2000" i="1" spc="-175" dirty="0">
                <a:solidFill>
                  <a:srgbClr val="380069"/>
                </a:solidFill>
                <a:latin typeface="Trebuchet MS"/>
                <a:cs typeface="Trebuchet MS"/>
              </a:rPr>
              <a:t>Networked </a:t>
            </a:r>
            <a:r>
              <a:rPr sz="2000" i="1" spc="-185" dirty="0">
                <a:solidFill>
                  <a:srgbClr val="380069"/>
                </a:solidFill>
                <a:latin typeface="Trebuchet MS"/>
                <a:cs typeface="Trebuchet MS"/>
              </a:rPr>
              <a:t>Systems</a:t>
            </a:r>
            <a:r>
              <a:rPr sz="2000" spc="-185" dirty="0">
                <a:solidFill>
                  <a:srgbClr val="380069"/>
                </a:solidFill>
                <a:latin typeface="Trebuchet MS"/>
                <a:cs typeface="Trebuchet MS"/>
              </a:rPr>
              <a:t>,  </a:t>
            </a:r>
            <a:r>
              <a:rPr sz="2000" spc="-90" dirty="0">
                <a:solidFill>
                  <a:srgbClr val="380069"/>
                </a:solidFill>
                <a:latin typeface="Trebuchet MS"/>
                <a:cs typeface="Trebuchet MS"/>
              </a:rPr>
              <a:t>Qian, </a:t>
            </a:r>
            <a:r>
              <a:rPr sz="2000" spc="-165" dirty="0">
                <a:solidFill>
                  <a:srgbClr val="380069"/>
                </a:solidFill>
                <a:latin typeface="Trebuchet MS"/>
                <a:cs typeface="Trebuchet MS"/>
              </a:rPr>
              <a:t>Joshi, </a:t>
            </a:r>
            <a:r>
              <a:rPr sz="2000" spc="-105" dirty="0">
                <a:solidFill>
                  <a:srgbClr val="380069"/>
                </a:solidFill>
                <a:latin typeface="Trebuchet MS"/>
                <a:cs typeface="Trebuchet MS"/>
              </a:rPr>
              <a:t>Tipper, </a:t>
            </a:r>
            <a:r>
              <a:rPr sz="2000" spc="-90" dirty="0">
                <a:solidFill>
                  <a:srgbClr val="380069"/>
                </a:solidFill>
                <a:latin typeface="Trebuchet MS"/>
                <a:cs typeface="Trebuchet MS"/>
              </a:rPr>
              <a:t>Krishnamurthy, </a:t>
            </a:r>
            <a:r>
              <a:rPr sz="2000" spc="-100" dirty="0">
                <a:solidFill>
                  <a:srgbClr val="380069"/>
                </a:solidFill>
                <a:latin typeface="Trebuchet MS"/>
                <a:cs typeface="Trebuchet MS"/>
              </a:rPr>
              <a:t>2008, </a:t>
            </a:r>
            <a:r>
              <a:rPr sz="2000" spc="-45" dirty="0">
                <a:solidFill>
                  <a:srgbClr val="380069"/>
                </a:solidFill>
                <a:latin typeface="Trebuchet MS"/>
                <a:cs typeface="Trebuchet MS"/>
              </a:rPr>
              <a:t>Morgan </a:t>
            </a:r>
            <a:r>
              <a:rPr sz="2000" spc="-135" dirty="0">
                <a:solidFill>
                  <a:srgbClr val="380069"/>
                </a:solidFill>
                <a:latin typeface="Trebuchet MS"/>
                <a:cs typeface="Trebuchet MS"/>
              </a:rPr>
              <a:t>Kaufmann, </a:t>
            </a:r>
            <a:r>
              <a:rPr sz="2000" spc="-25" dirty="0">
                <a:solidFill>
                  <a:srgbClr val="380069"/>
                </a:solidFill>
                <a:latin typeface="Trebuchet MS"/>
                <a:cs typeface="Trebuchet MS"/>
              </a:rPr>
              <a:t>ISBN: </a:t>
            </a:r>
            <a:r>
              <a:rPr sz="2000" spc="-65" dirty="0">
                <a:solidFill>
                  <a:srgbClr val="380069"/>
                </a:solidFill>
                <a:latin typeface="Trebuchet MS"/>
                <a:cs typeface="Trebuchet MS"/>
              </a:rPr>
              <a:t>978-0-  </a:t>
            </a:r>
            <a:r>
              <a:rPr sz="2000" spc="-60" dirty="0">
                <a:solidFill>
                  <a:srgbClr val="380069"/>
                </a:solidFill>
                <a:latin typeface="Trebuchet MS"/>
                <a:cs typeface="Trebuchet MS"/>
              </a:rPr>
              <a:t>12-373566-9</a:t>
            </a:r>
            <a:endParaRPr sz="2000">
              <a:latin typeface="Trebuchet MS"/>
              <a:cs typeface="Trebuchet MS"/>
            </a:endParaRPr>
          </a:p>
          <a:p>
            <a:pPr marL="12700" marR="167005">
              <a:lnSpc>
                <a:spcPts val="2160"/>
              </a:lnSpc>
              <a:spcBef>
                <a:spcPts val="480"/>
              </a:spcBef>
            </a:pPr>
            <a:r>
              <a:rPr sz="2000" i="1" spc="-185" dirty="0">
                <a:solidFill>
                  <a:srgbClr val="380069"/>
                </a:solidFill>
                <a:latin typeface="Trebuchet MS"/>
                <a:cs typeface="Trebuchet MS"/>
              </a:rPr>
              <a:t>A </a:t>
            </a:r>
            <a:r>
              <a:rPr sz="2000" i="1" spc="-195" dirty="0">
                <a:solidFill>
                  <a:srgbClr val="380069"/>
                </a:solidFill>
                <a:latin typeface="Trebuchet MS"/>
                <a:cs typeface="Trebuchet MS"/>
              </a:rPr>
              <a:t>Practical Guide </a:t>
            </a:r>
            <a:r>
              <a:rPr sz="2000" i="1" spc="-229" dirty="0">
                <a:solidFill>
                  <a:srgbClr val="380069"/>
                </a:solidFill>
                <a:latin typeface="Trebuchet MS"/>
                <a:cs typeface="Trebuchet MS"/>
              </a:rPr>
              <a:t>to </a:t>
            </a:r>
            <a:r>
              <a:rPr sz="2000" i="1" spc="-200" dirty="0">
                <a:solidFill>
                  <a:srgbClr val="380069"/>
                </a:solidFill>
                <a:latin typeface="Trebuchet MS"/>
                <a:cs typeface="Trebuchet MS"/>
              </a:rPr>
              <a:t>Security </a:t>
            </a:r>
            <a:r>
              <a:rPr sz="2000" i="1" spc="-175" dirty="0">
                <a:solidFill>
                  <a:srgbClr val="380069"/>
                </a:solidFill>
                <a:latin typeface="Trebuchet MS"/>
                <a:cs typeface="Trebuchet MS"/>
              </a:rPr>
              <a:t>Engineering </a:t>
            </a:r>
            <a:r>
              <a:rPr sz="2000" i="1" spc="-155" dirty="0">
                <a:solidFill>
                  <a:srgbClr val="380069"/>
                </a:solidFill>
                <a:latin typeface="Trebuchet MS"/>
                <a:cs typeface="Trebuchet MS"/>
              </a:rPr>
              <a:t>and </a:t>
            </a:r>
            <a:r>
              <a:rPr sz="2000" i="1" spc="-190" dirty="0">
                <a:solidFill>
                  <a:srgbClr val="380069"/>
                </a:solidFill>
                <a:latin typeface="Trebuchet MS"/>
                <a:cs typeface="Trebuchet MS"/>
              </a:rPr>
              <a:t>Information </a:t>
            </a:r>
            <a:r>
              <a:rPr sz="2000" i="1" spc="-175" dirty="0">
                <a:solidFill>
                  <a:srgbClr val="380069"/>
                </a:solidFill>
                <a:latin typeface="Trebuchet MS"/>
                <a:cs typeface="Trebuchet MS"/>
              </a:rPr>
              <a:t>Assurance</a:t>
            </a:r>
            <a:r>
              <a:rPr sz="2000" spc="-17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sz="2000" spc="-35" dirty="0">
                <a:solidFill>
                  <a:srgbClr val="380069"/>
                </a:solidFill>
                <a:latin typeface="Trebuchet MS"/>
                <a:cs typeface="Trebuchet MS"/>
              </a:rPr>
              <a:t>Debra </a:t>
            </a:r>
            <a:r>
              <a:rPr sz="2000" spc="-175" dirty="0">
                <a:solidFill>
                  <a:srgbClr val="380069"/>
                </a:solidFill>
                <a:latin typeface="Trebuchet MS"/>
                <a:cs typeface="Trebuchet MS"/>
              </a:rPr>
              <a:t>S.  </a:t>
            </a:r>
            <a:r>
              <a:rPr sz="2000" spc="-85" dirty="0">
                <a:solidFill>
                  <a:srgbClr val="380069"/>
                </a:solidFill>
                <a:latin typeface="Trebuchet MS"/>
                <a:cs typeface="Trebuchet MS"/>
              </a:rPr>
              <a:t>Herrmann, </a:t>
            </a:r>
            <a:r>
              <a:rPr sz="2000" spc="-100" dirty="0">
                <a:solidFill>
                  <a:srgbClr val="380069"/>
                </a:solidFill>
                <a:latin typeface="Trebuchet MS"/>
                <a:cs typeface="Trebuchet MS"/>
              </a:rPr>
              <a:t>2001, </a:t>
            </a:r>
            <a:r>
              <a:rPr sz="2000" spc="-75" dirty="0">
                <a:solidFill>
                  <a:srgbClr val="380069"/>
                </a:solidFill>
                <a:latin typeface="Trebuchet MS"/>
                <a:cs typeface="Trebuchet MS"/>
              </a:rPr>
              <a:t>Auerbach </a:t>
            </a:r>
            <a:r>
              <a:rPr sz="2000" spc="-125" dirty="0">
                <a:solidFill>
                  <a:srgbClr val="380069"/>
                </a:solidFill>
                <a:latin typeface="Trebuchet MS"/>
                <a:cs typeface="Trebuchet MS"/>
              </a:rPr>
              <a:t>Publications, </a:t>
            </a:r>
            <a:r>
              <a:rPr sz="2000" spc="-25" dirty="0">
                <a:solidFill>
                  <a:srgbClr val="380069"/>
                </a:solidFill>
                <a:latin typeface="Trebuchet MS"/>
                <a:cs typeface="Trebuchet MS"/>
              </a:rPr>
              <a:t>ISBN:</a:t>
            </a:r>
            <a:r>
              <a:rPr sz="2000" spc="8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380069"/>
                </a:solidFill>
                <a:latin typeface="Trebuchet MS"/>
                <a:cs typeface="Trebuchet MS"/>
              </a:rPr>
              <a:t>978-0-8493-1163-5</a:t>
            </a:r>
            <a:endParaRPr sz="2000">
              <a:latin typeface="Trebuchet MS"/>
              <a:cs typeface="Trebuchet MS"/>
            </a:endParaRPr>
          </a:p>
          <a:p>
            <a:pPr marL="12700" marR="127635">
              <a:lnSpc>
                <a:spcPts val="2160"/>
              </a:lnSpc>
              <a:spcBef>
                <a:spcPts val="480"/>
              </a:spcBef>
            </a:pPr>
            <a:r>
              <a:rPr sz="2000" i="1" spc="-190" dirty="0">
                <a:solidFill>
                  <a:srgbClr val="380069"/>
                </a:solidFill>
                <a:latin typeface="Trebuchet MS"/>
                <a:cs typeface="Trebuchet MS"/>
              </a:rPr>
              <a:t>Information </a:t>
            </a:r>
            <a:r>
              <a:rPr sz="2000" i="1" spc="-200" dirty="0">
                <a:solidFill>
                  <a:srgbClr val="380069"/>
                </a:solidFill>
                <a:latin typeface="Trebuchet MS"/>
                <a:cs typeface="Trebuchet MS"/>
              </a:rPr>
              <a:t>Security </a:t>
            </a:r>
            <a:r>
              <a:rPr sz="2000" i="1" spc="-210" dirty="0">
                <a:solidFill>
                  <a:srgbClr val="380069"/>
                </a:solidFill>
                <a:latin typeface="Trebuchet MS"/>
                <a:cs typeface="Trebuchet MS"/>
              </a:rPr>
              <a:t>Architecture </a:t>
            </a:r>
            <a:r>
              <a:rPr sz="2000" i="1" spc="260" dirty="0">
                <a:solidFill>
                  <a:srgbClr val="380069"/>
                </a:solidFill>
                <a:latin typeface="Trebuchet MS"/>
                <a:cs typeface="Trebuchet MS"/>
              </a:rPr>
              <a:t>– </a:t>
            </a:r>
            <a:r>
              <a:rPr sz="2000" i="1" spc="-175" dirty="0">
                <a:solidFill>
                  <a:srgbClr val="380069"/>
                </a:solidFill>
                <a:latin typeface="Trebuchet MS"/>
                <a:cs typeface="Trebuchet MS"/>
              </a:rPr>
              <a:t>An </a:t>
            </a:r>
            <a:r>
              <a:rPr sz="2000" i="1" spc="-190" dirty="0">
                <a:solidFill>
                  <a:srgbClr val="380069"/>
                </a:solidFill>
                <a:latin typeface="Trebuchet MS"/>
                <a:cs typeface="Trebuchet MS"/>
              </a:rPr>
              <a:t>Integrated </a:t>
            </a:r>
            <a:r>
              <a:rPr sz="2000" i="1" spc="-165" dirty="0">
                <a:solidFill>
                  <a:srgbClr val="380069"/>
                </a:solidFill>
                <a:latin typeface="Trebuchet MS"/>
                <a:cs typeface="Trebuchet MS"/>
              </a:rPr>
              <a:t>Approach </a:t>
            </a:r>
            <a:r>
              <a:rPr sz="2000" i="1" spc="-229" dirty="0">
                <a:solidFill>
                  <a:srgbClr val="380069"/>
                </a:solidFill>
                <a:latin typeface="Trebuchet MS"/>
                <a:cs typeface="Trebuchet MS"/>
              </a:rPr>
              <a:t>to </a:t>
            </a:r>
            <a:r>
              <a:rPr sz="2000" i="1" spc="-200" dirty="0">
                <a:solidFill>
                  <a:srgbClr val="380069"/>
                </a:solidFill>
                <a:latin typeface="Trebuchet MS"/>
                <a:cs typeface="Trebuchet MS"/>
              </a:rPr>
              <a:t>Security in </a:t>
            </a:r>
            <a:r>
              <a:rPr sz="2000" i="1" spc="-220" dirty="0">
                <a:solidFill>
                  <a:srgbClr val="380069"/>
                </a:solidFill>
                <a:latin typeface="Trebuchet MS"/>
                <a:cs typeface="Trebuchet MS"/>
              </a:rPr>
              <a:t>the  </a:t>
            </a:r>
            <a:r>
              <a:rPr sz="2000" i="1" spc="-175" dirty="0">
                <a:solidFill>
                  <a:srgbClr val="380069"/>
                </a:solidFill>
                <a:latin typeface="Trebuchet MS"/>
                <a:cs typeface="Trebuchet MS"/>
              </a:rPr>
              <a:t>Organization</a:t>
            </a:r>
            <a:r>
              <a:rPr sz="2000" spc="-17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sz="2000" spc="-250" dirty="0">
                <a:solidFill>
                  <a:srgbClr val="380069"/>
                </a:solidFill>
                <a:latin typeface="Trebuchet MS"/>
                <a:cs typeface="Trebuchet MS"/>
              </a:rPr>
              <a:t>Jan </a:t>
            </a:r>
            <a:r>
              <a:rPr sz="2000" spc="-85" dirty="0">
                <a:solidFill>
                  <a:srgbClr val="380069"/>
                </a:solidFill>
                <a:latin typeface="Trebuchet MS"/>
                <a:cs typeface="Trebuchet MS"/>
              </a:rPr>
              <a:t>Killmeyer </a:t>
            </a:r>
            <a:r>
              <a:rPr sz="2000" spc="-70" dirty="0">
                <a:solidFill>
                  <a:srgbClr val="380069"/>
                </a:solidFill>
                <a:latin typeface="Trebuchet MS"/>
                <a:cs typeface="Trebuchet MS"/>
              </a:rPr>
              <a:t>Tudor, </a:t>
            </a:r>
            <a:r>
              <a:rPr sz="2000" spc="-100" dirty="0">
                <a:solidFill>
                  <a:srgbClr val="380069"/>
                </a:solidFill>
                <a:latin typeface="Trebuchet MS"/>
                <a:cs typeface="Trebuchet MS"/>
              </a:rPr>
              <a:t>2001, </a:t>
            </a:r>
            <a:r>
              <a:rPr sz="2000" spc="50" dirty="0">
                <a:solidFill>
                  <a:srgbClr val="380069"/>
                </a:solidFill>
                <a:latin typeface="Trebuchet MS"/>
                <a:cs typeface="Trebuchet MS"/>
              </a:rPr>
              <a:t>AUERBACH, </a:t>
            </a:r>
            <a:r>
              <a:rPr sz="2000" spc="-25" dirty="0">
                <a:solidFill>
                  <a:srgbClr val="380069"/>
                </a:solidFill>
                <a:latin typeface="Trebuchet MS"/>
                <a:cs typeface="Trebuchet MS"/>
              </a:rPr>
              <a:t>ISBN: </a:t>
            </a:r>
            <a:r>
              <a:rPr sz="2000" spc="-65" dirty="0">
                <a:solidFill>
                  <a:srgbClr val="380069"/>
                </a:solidFill>
                <a:latin typeface="Trebuchet MS"/>
                <a:cs typeface="Trebuchet MS"/>
              </a:rPr>
              <a:t>978-0-8493-  </a:t>
            </a:r>
            <a:r>
              <a:rPr sz="2000" spc="-60" dirty="0">
                <a:solidFill>
                  <a:srgbClr val="380069"/>
                </a:solidFill>
                <a:latin typeface="Trebuchet MS"/>
                <a:cs typeface="Trebuchet MS"/>
              </a:rPr>
              <a:t>9988-6</a:t>
            </a:r>
            <a:endParaRPr sz="2000">
              <a:latin typeface="Trebuchet MS"/>
              <a:cs typeface="Trebuchet MS"/>
            </a:endParaRPr>
          </a:p>
          <a:p>
            <a:pPr marL="12700" marR="509905">
              <a:lnSpc>
                <a:spcPts val="2160"/>
              </a:lnSpc>
              <a:spcBef>
                <a:spcPts val="480"/>
              </a:spcBef>
            </a:pPr>
            <a:r>
              <a:rPr sz="2000" i="1" spc="-180" dirty="0">
                <a:solidFill>
                  <a:srgbClr val="380069"/>
                </a:solidFill>
                <a:latin typeface="Trebuchet MS"/>
                <a:cs typeface="Trebuchet MS"/>
              </a:rPr>
              <a:t>Enterprise </a:t>
            </a:r>
            <a:r>
              <a:rPr sz="2000" i="1" spc="-200" dirty="0">
                <a:solidFill>
                  <a:srgbClr val="380069"/>
                </a:solidFill>
                <a:latin typeface="Trebuchet MS"/>
                <a:cs typeface="Trebuchet MS"/>
              </a:rPr>
              <a:t>Security </a:t>
            </a:r>
            <a:r>
              <a:rPr sz="2000" i="1" spc="-210" dirty="0">
                <a:solidFill>
                  <a:srgbClr val="380069"/>
                </a:solidFill>
                <a:latin typeface="Trebuchet MS"/>
                <a:cs typeface="Trebuchet MS"/>
              </a:rPr>
              <a:t>Architecture </a:t>
            </a:r>
            <a:r>
              <a:rPr sz="2000" i="1" spc="260" dirty="0">
                <a:solidFill>
                  <a:srgbClr val="380069"/>
                </a:solidFill>
                <a:latin typeface="Trebuchet MS"/>
                <a:cs typeface="Trebuchet MS"/>
              </a:rPr>
              <a:t>– </a:t>
            </a:r>
            <a:r>
              <a:rPr sz="2000" i="1" spc="-185" dirty="0">
                <a:solidFill>
                  <a:srgbClr val="380069"/>
                </a:solidFill>
                <a:latin typeface="Trebuchet MS"/>
                <a:cs typeface="Trebuchet MS"/>
              </a:rPr>
              <a:t>A </a:t>
            </a:r>
            <a:r>
              <a:rPr sz="2000" i="1" spc="-160" dirty="0">
                <a:solidFill>
                  <a:srgbClr val="380069"/>
                </a:solidFill>
                <a:latin typeface="Trebuchet MS"/>
                <a:cs typeface="Trebuchet MS"/>
              </a:rPr>
              <a:t>Business-Driven </a:t>
            </a:r>
            <a:r>
              <a:rPr sz="2000" i="1" spc="-185" dirty="0">
                <a:solidFill>
                  <a:srgbClr val="380069"/>
                </a:solidFill>
                <a:latin typeface="Trebuchet MS"/>
                <a:cs typeface="Trebuchet MS"/>
              </a:rPr>
              <a:t>Approach</a:t>
            </a:r>
            <a:r>
              <a:rPr sz="2000" spc="-18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sz="2000" spc="-75" dirty="0">
                <a:solidFill>
                  <a:srgbClr val="380069"/>
                </a:solidFill>
                <a:latin typeface="Trebuchet MS"/>
                <a:cs typeface="Trebuchet MS"/>
              </a:rPr>
              <a:t>Sherwood,  </a:t>
            </a:r>
            <a:r>
              <a:rPr sz="2000" spc="-80" dirty="0">
                <a:solidFill>
                  <a:srgbClr val="380069"/>
                </a:solidFill>
                <a:latin typeface="Trebuchet MS"/>
                <a:cs typeface="Trebuchet MS"/>
              </a:rPr>
              <a:t>Clark, </a:t>
            </a:r>
            <a:r>
              <a:rPr sz="2000" spc="-130" dirty="0">
                <a:solidFill>
                  <a:srgbClr val="380069"/>
                </a:solidFill>
                <a:latin typeface="Trebuchet MS"/>
                <a:cs typeface="Trebuchet MS"/>
              </a:rPr>
              <a:t>Lynas, </a:t>
            </a:r>
            <a:r>
              <a:rPr sz="2000" spc="-100" dirty="0">
                <a:solidFill>
                  <a:srgbClr val="380069"/>
                </a:solidFill>
                <a:latin typeface="Trebuchet MS"/>
                <a:cs typeface="Trebuchet MS"/>
              </a:rPr>
              <a:t>2005, </a:t>
            </a:r>
            <a:r>
              <a:rPr sz="2000" spc="85" dirty="0">
                <a:solidFill>
                  <a:srgbClr val="380069"/>
                </a:solidFill>
                <a:latin typeface="Trebuchet MS"/>
                <a:cs typeface="Trebuchet MS"/>
              </a:rPr>
              <a:t>CPM </a:t>
            </a:r>
            <a:r>
              <a:rPr sz="2000" spc="-10" dirty="0">
                <a:solidFill>
                  <a:srgbClr val="380069"/>
                </a:solidFill>
                <a:latin typeface="Trebuchet MS"/>
                <a:cs typeface="Trebuchet MS"/>
              </a:rPr>
              <a:t>Books </a:t>
            </a:r>
            <a:r>
              <a:rPr sz="2000" spc="-300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sz="2000" spc="-25" dirty="0">
                <a:solidFill>
                  <a:srgbClr val="380069"/>
                </a:solidFill>
                <a:latin typeface="Trebuchet MS"/>
                <a:cs typeface="Trebuchet MS"/>
              </a:rPr>
              <a:t>ISBN:</a:t>
            </a:r>
            <a:r>
              <a:rPr sz="2000" spc="-16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380069"/>
                </a:solidFill>
                <a:latin typeface="Trebuchet MS"/>
                <a:cs typeface="Trebuchet MS"/>
              </a:rPr>
              <a:t>978-1-57820-318-5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068" y="1981961"/>
            <a:ext cx="187452" cy="188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068" y="2867405"/>
            <a:ext cx="187452" cy="188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068" y="3752850"/>
            <a:ext cx="187452" cy="183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068" y="4359402"/>
            <a:ext cx="187452" cy="188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068" y="5244846"/>
            <a:ext cx="187452" cy="188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8131" y="481717"/>
            <a:ext cx="70370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err="1" smtClean="0">
                <a:solidFill>
                  <a:srgbClr val="380069"/>
                </a:solidFill>
              </a:rPr>
              <a:t>Apakah</a:t>
            </a:r>
            <a:r>
              <a:rPr lang="en-US" sz="3200" spc="-5" dirty="0" smtClean="0">
                <a:solidFill>
                  <a:srgbClr val="380069"/>
                </a:solidFill>
              </a:rPr>
              <a:t> </a:t>
            </a:r>
            <a:r>
              <a:rPr lang="en-US" sz="3200" spc="-5" dirty="0" err="1" smtClean="0">
                <a:solidFill>
                  <a:srgbClr val="380069"/>
                </a:solidFill>
              </a:rPr>
              <a:t>Jaminan</a:t>
            </a:r>
            <a:r>
              <a:rPr lang="en-US" sz="3200" spc="-5" dirty="0" smtClean="0">
                <a:solidFill>
                  <a:srgbClr val="380069"/>
                </a:solidFill>
              </a:rPr>
              <a:t> </a:t>
            </a:r>
            <a:r>
              <a:rPr lang="en-US" sz="3200" spc="-5" dirty="0" err="1" smtClean="0">
                <a:solidFill>
                  <a:srgbClr val="380069"/>
                </a:solidFill>
              </a:rPr>
              <a:t>Informasi</a:t>
            </a:r>
            <a:r>
              <a:rPr lang="en-US" sz="3200" spc="-5" dirty="0" smtClean="0">
                <a:solidFill>
                  <a:srgbClr val="380069"/>
                </a:solidFill>
              </a:rPr>
              <a:t> </a:t>
            </a:r>
            <a:r>
              <a:rPr lang="en-US" sz="3200" spc="-5" dirty="0" err="1" smtClean="0">
                <a:solidFill>
                  <a:srgbClr val="380069"/>
                </a:solidFill>
              </a:rPr>
              <a:t>itu</a:t>
            </a:r>
            <a:r>
              <a:rPr sz="3200" spc="-10" dirty="0" smtClean="0">
                <a:solidFill>
                  <a:srgbClr val="380069"/>
                </a:solidFill>
              </a:rPr>
              <a:t>?</a:t>
            </a:r>
            <a:endParaRPr sz="3200" dirty="0"/>
          </a:p>
        </p:txBody>
      </p:sp>
      <p:sp>
        <p:nvSpPr>
          <p:cNvPr id="6" name="object 6"/>
          <p:cNvSpPr/>
          <p:nvPr/>
        </p:nvSpPr>
        <p:spPr>
          <a:xfrm>
            <a:off x="544068" y="1429511"/>
            <a:ext cx="262890" cy="258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538987" y="1316990"/>
            <a:ext cx="8066024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45110">
              <a:lnSpc>
                <a:spcPct val="100000"/>
              </a:lnSpc>
              <a:spcBef>
                <a:spcPts val="100"/>
              </a:spcBef>
            </a:pPr>
            <a:r>
              <a:rPr lang="sv-SE" sz="2800" dirty="0" smtClean="0"/>
              <a:t>Tindakan </a:t>
            </a:r>
            <a:r>
              <a:rPr lang="sv-SE" sz="2800" dirty="0"/>
              <a:t>yang melindungi dan membela informasi dan sistem informasi dengan memastikan </a:t>
            </a:r>
            <a:r>
              <a:rPr lang="sv-SE" sz="2800" b="1" dirty="0"/>
              <a:t>ketersediaan</a:t>
            </a:r>
            <a:r>
              <a:rPr lang="sv-SE" sz="2800" dirty="0"/>
              <a:t>, </a:t>
            </a:r>
            <a:r>
              <a:rPr lang="sv-SE" sz="2800" b="1" dirty="0"/>
              <a:t>integritas</a:t>
            </a:r>
            <a:r>
              <a:rPr lang="sv-SE" sz="2800" dirty="0"/>
              <a:t>, </a:t>
            </a:r>
            <a:r>
              <a:rPr lang="sv-SE" sz="2800" b="1" dirty="0"/>
              <a:t>autentikasi</a:t>
            </a:r>
            <a:r>
              <a:rPr lang="sv-SE" sz="2800" dirty="0"/>
              <a:t>, </a:t>
            </a:r>
            <a:r>
              <a:rPr lang="sv-SE" sz="2800" b="1" dirty="0"/>
              <a:t>kerahasiaan</a:t>
            </a:r>
            <a:r>
              <a:rPr lang="sv-SE" sz="2800" dirty="0"/>
              <a:t>, dan </a:t>
            </a:r>
            <a:r>
              <a:rPr lang="sv-SE" sz="2800" b="1" dirty="0"/>
              <a:t>nonrepudiasi</a:t>
            </a:r>
            <a:r>
              <a:rPr lang="sv-SE" sz="2800" dirty="0"/>
              <a:t>.</a:t>
            </a:r>
            <a:endParaRPr sz="2800" dirty="0" smtClean="0"/>
          </a:p>
          <a:p>
            <a:pPr marL="298450" marR="5080">
              <a:lnSpc>
                <a:spcPct val="100000"/>
              </a:lnSpc>
              <a:spcBef>
                <a:spcPts val="670"/>
              </a:spcBef>
            </a:pPr>
            <a:r>
              <a:rPr lang="nn-NO" sz="2800" spc="-100" dirty="0"/>
              <a:t>Langkah ini termasuk menyediakan untuk restorasi sistem informasi dengan </a:t>
            </a:r>
            <a:r>
              <a:rPr lang="nn-NO" sz="2800" spc="-100" dirty="0" smtClean="0"/>
              <a:t>memasukkan kemampuan </a:t>
            </a:r>
            <a:r>
              <a:rPr lang="nn-NO" sz="2800" b="1" spc="-100" dirty="0"/>
              <a:t>perlindungan</a:t>
            </a:r>
            <a:r>
              <a:rPr lang="nn-NO" sz="2800" spc="-100" dirty="0"/>
              <a:t>, </a:t>
            </a:r>
            <a:r>
              <a:rPr lang="nn-NO" sz="2800" b="1" spc="-100" dirty="0" smtClean="0"/>
              <a:t>deteksi</a:t>
            </a:r>
            <a:r>
              <a:rPr lang="nn-NO" sz="2800" spc="-100" dirty="0"/>
              <a:t>, dan </a:t>
            </a:r>
            <a:r>
              <a:rPr lang="nn-NO" sz="2800" b="1" spc="-100" dirty="0" smtClean="0"/>
              <a:t>reaksi</a:t>
            </a:r>
            <a:r>
              <a:rPr lang="nn-NO" sz="2800" spc="-100" dirty="0"/>
              <a:t>.</a:t>
            </a:r>
          </a:p>
          <a:p>
            <a:pPr marL="298450" marR="5080">
              <a:lnSpc>
                <a:spcPct val="100000"/>
              </a:lnSpc>
              <a:spcBef>
                <a:spcPts val="670"/>
              </a:spcBef>
            </a:pPr>
            <a:endParaRPr lang="nn-NO" sz="2800" spc="-100" dirty="0"/>
          </a:p>
        </p:txBody>
      </p:sp>
      <p:sp>
        <p:nvSpPr>
          <p:cNvPr id="8" name="object 8"/>
          <p:cNvSpPr/>
          <p:nvPr/>
        </p:nvSpPr>
        <p:spPr>
          <a:xfrm>
            <a:off x="544068" y="3220973"/>
            <a:ext cx="262890" cy="258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904" y="5785103"/>
            <a:ext cx="7709534" cy="359410"/>
          </a:xfrm>
          <a:custGeom>
            <a:avLst/>
            <a:gdLst/>
            <a:ahLst/>
            <a:cxnLst/>
            <a:rect l="l" t="t" r="r" b="b"/>
            <a:pathLst>
              <a:path w="7709534" h="359410">
                <a:moveTo>
                  <a:pt x="7709154" y="358902"/>
                </a:moveTo>
                <a:lnTo>
                  <a:pt x="7709154" y="0"/>
                </a:lnTo>
                <a:lnTo>
                  <a:pt x="0" y="0"/>
                </a:lnTo>
                <a:lnTo>
                  <a:pt x="0" y="358902"/>
                </a:lnTo>
                <a:lnTo>
                  <a:pt x="6096" y="358902"/>
                </a:lnTo>
                <a:lnTo>
                  <a:pt x="6096" y="12954"/>
                </a:lnTo>
                <a:lnTo>
                  <a:pt x="12954" y="6096"/>
                </a:lnTo>
                <a:lnTo>
                  <a:pt x="12953" y="12954"/>
                </a:lnTo>
                <a:lnTo>
                  <a:pt x="7696199" y="12954"/>
                </a:lnTo>
                <a:lnTo>
                  <a:pt x="7696199" y="6095"/>
                </a:lnTo>
                <a:lnTo>
                  <a:pt x="7702296" y="12954"/>
                </a:lnTo>
                <a:lnTo>
                  <a:pt x="7702296" y="358902"/>
                </a:lnTo>
                <a:lnTo>
                  <a:pt x="7709154" y="358902"/>
                </a:lnTo>
                <a:close/>
              </a:path>
              <a:path w="7709534" h="359410">
                <a:moveTo>
                  <a:pt x="12954" y="12954"/>
                </a:moveTo>
                <a:lnTo>
                  <a:pt x="12954" y="6096"/>
                </a:lnTo>
                <a:lnTo>
                  <a:pt x="6096" y="12954"/>
                </a:lnTo>
                <a:lnTo>
                  <a:pt x="12954" y="12954"/>
                </a:lnTo>
                <a:close/>
              </a:path>
              <a:path w="7709534" h="359410">
                <a:moveTo>
                  <a:pt x="12954" y="345948"/>
                </a:moveTo>
                <a:lnTo>
                  <a:pt x="12954" y="12954"/>
                </a:lnTo>
                <a:lnTo>
                  <a:pt x="6096" y="12954"/>
                </a:lnTo>
                <a:lnTo>
                  <a:pt x="6096" y="345948"/>
                </a:lnTo>
                <a:lnTo>
                  <a:pt x="12954" y="345948"/>
                </a:lnTo>
                <a:close/>
              </a:path>
              <a:path w="7709534" h="359410">
                <a:moveTo>
                  <a:pt x="7702296" y="345948"/>
                </a:moveTo>
                <a:lnTo>
                  <a:pt x="6096" y="345948"/>
                </a:lnTo>
                <a:lnTo>
                  <a:pt x="12954" y="352806"/>
                </a:lnTo>
                <a:lnTo>
                  <a:pt x="12953" y="358902"/>
                </a:lnTo>
                <a:lnTo>
                  <a:pt x="7696199" y="358902"/>
                </a:lnTo>
                <a:lnTo>
                  <a:pt x="7696199" y="352806"/>
                </a:lnTo>
                <a:lnTo>
                  <a:pt x="7702296" y="345948"/>
                </a:lnTo>
                <a:close/>
              </a:path>
              <a:path w="7709534" h="359410">
                <a:moveTo>
                  <a:pt x="12953" y="358902"/>
                </a:moveTo>
                <a:lnTo>
                  <a:pt x="12954" y="352806"/>
                </a:lnTo>
                <a:lnTo>
                  <a:pt x="6096" y="345948"/>
                </a:lnTo>
                <a:lnTo>
                  <a:pt x="6096" y="358902"/>
                </a:lnTo>
                <a:lnTo>
                  <a:pt x="12953" y="358902"/>
                </a:lnTo>
                <a:close/>
              </a:path>
              <a:path w="7709534" h="359410">
                <a:moveTo>
                  <a:pt x="7702296" y="12954"/>
                </a:moveTo>
                <a:lnTo>
                  <a:pt x="7696199" y="6095"/>
                </a:lnTo>
                <a:lnTo>
                  <a:pt x="7696199" y="12954"/>
                </a:lnTo>
                <a:lnTo>
                  <a:pt x="7702296" y="12954"/>
                </a:lnTo>
                <a:close/>
              </a:path>
              <a:path w="7709534" h="359410">
                <a:moveTo>
                  <a:pt x="7702296" y="345948"/>
                </a:moveTo>
                <a:lnTo>
                  <a:pt x="7702296" y="12954"/>
                </a:lnTo>
                <a:lnTo>
                  <a:pt x="7696199" y="12954"/>
                </a:lnTo>
                <a:lnTo>
                  <a:pt x="7696199" y="345948"/>
                </a:lnTo>
                <a:lnTo>
                  <a:pt x="7702296" y="345948"/>
                </a:lnTo>
                <a:close/>
              </a:path>
              <a:path w="7709534" h="359410">
                <a:moveTo>
                  <a:pt x="7702296" y="358902"/>
                </a:moveTo>
                <a:lnTo>
                  <a:pt x="7702296" y="345948"/>
                </a:lnTo>
                <a:lnTo>
                  <a:pt x="7696199" y="352806"/>
                </a:lnTo>
                <a:lnTo>
                  <a:pt x="7696199" y="358902"/>
                </a:lnTo>
                <a:lnTo>
                  <a:pt x="7702296" y="358902"/>
                </a:lnTo>
                <a:close/>
              </a:path>
            </a:pathLst>
          </a:custGeom>
          <a:solidFill>
            <a:srgbClr val="380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1502" y="5818123"/>
            <a:ext cx="73653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80069"/>
                </a:solidFill>
                <a:latin typeface="Arial"/>
                <a:cs typeface="Arial"/>
              </a:rPr>
              <a:t>SOURCE: </a:t>
            </a:r>
            <a:r>
              <a:rPr sz="1600" spc="-5" dirty="0">
                <a:latin typeface="Arial"/>
                <a:cs typeface="Arial"/>
              </a:rPr>
              <a:t>National Information Assurance Glossary (CNSS Instruction No.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4009)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2" y="304292"/>
            <a:ext cx="70370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err="1" smtClean="0">
                <a:solidFill>
                  <a:srgbClr val="380069"/>
                </a:solidFill>
              </a:rPr>
              <a:t>Apakah</a:t>
            </a:r>
            <a:r>
              <a:rPr lang="en-US" sz="3200" spc="-5" dirty="0" smtClean="0">
                <a:solidFill>
                  <a:srgbClr val="380069"/>
                </a:solidFill>
              </a:rPr>
              <a:t> </a:t>
            </a:r>
            <a:r>
              <a:rPr lang="en-US" sz="3200" spc="-5" dirty="0" err="1" smtClean="0">
                <a:solidFill>
                  <a:srgbClr val="380069"/>
                </a:solidFill>
              </a:rPr>
              <a:t>Jaminan</a:t>
            </a:r>
            <a:r>
              <a:rPr lang="en-US" sz="3200" spc="-5" dirty="0" smtClean="0">
                <a:solidFill>
                  <a:srgbClr val="380069"/>
                </a:solidFill>
              </a:rPr>
              <a:t> </a:t>
            </a:r>
            <a:r>
              <a:rPr lang="en-US" sz="3200" spc="-5" dirty="0" err="1" smtClean="0">
                <a:solidFill>
                  <a:srgbClr val="380069"/>
                </a:solidFill>
              </a:rPr>
              <a:t>Informasi</a:t>
            </a:r>
            <a:r>
              <a:rPr lang="en-US" sz="3200" spc="-5" dirty="0" smtClean="0">
                <a:solidFill>
                  <a:srgbClr val="380069"/>
                </a:solidFill>
              </a:rPr>
              <a:t> </a:t>
            </a:r>
            <a:r>
              <a:rPr lang="en-US" sz="3200" spc="-5" dirty="0" err="1" smtClean="0">
                <a:solidFill>
                  <a:srgbClr val="380069"/>
                </a:solidFill>
              </a:rPr>
              <a:t>itu</a:t>
            </a:r>
            <a:r>
              <a:rPr lang="en-US" sz="3200" spc="-5" dirty="0" smtClean="0">
                <a:solidFill>
                  <a:srgbClr val="380069"/>
                </a:solidFill>
              </a:rPr>
              <a:t>?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544068" y="1429511"/>
            <a:ext cx="262890" cy="258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602" y="1314704"/>
            <a:ext cx="7717790" cy="493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Jaminan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informasi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mendefinisikan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menerapkan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kumpulan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kebijakan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standar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metodologi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Layanan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mekanisme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untuk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menjaga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integritas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misi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sehubungan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dengan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orang, proses,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teknologi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informasi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infrastruktur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pendukung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.</a:t>
            </a:r>
          </a:p>
          <a:p>
            <a:pPr marL="12700" marR="241300">
              <a:lnSpc>
                <a:spcPct val="100000"/>
              </a:lnSpc>
              <a:spcBef>
                <a:spcPts val="670"/>
              </a:spcBef>
            </a:pPr>
            <a:r>
              <a:rPr lang="en-US" sz="2800" spc="-12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Jaminan</a:t>
            </a:r>
            <a:r>
              <a:rPr lang="en-US" sz="2800" spc="-125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informasi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menyediakan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kerahasiaan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integritas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ketersediaan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kepemilikan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utilitas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keaslian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800" spc="-12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nonrepudiasi</a:t>
            </a:r>
            <a:r>
              <a:rPr lang="en-US" sz="2800" spc="-125" dirty="0" smtClean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penggunaan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yang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berwenang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privasi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informasi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dalam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segala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bentuk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selama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25" dirty="0" err="1">
                <a:solidFill>
                  <a:srgbClr val="380069"/>
                </a:solidFill>
                <a:latin typeface="Trebuchet MS"/>
                <a:cs typeface="Trebuchet MS"/>
              </a:rPr>
              <a:t>pertukaran</a:t>
            </a:r>
            <a:r>
              <a:rPr lang="en-US" sz="2800" spc="-125" dirty="0">
                <a:solidFill>
                  <a:srgbClr val="380069"/>
                </a:solidFill>
                <a:latin typeface="Trebuchet MS"/>
                <a:cs typeface="Trebuchet MS"/>
              </a:rPr>
              <a:t>.</a:t>
            </a:r>
          </a:p>
          <a:p>
            <a:pPr marL="12700" marR="241300">
              <a:lnSpc>
                <a:spcPct val="100000"/>
              </a:lnSpc>
              <a:spcBef>
                <a:spcPts val="670"/>
              </a:spcBef>
            </a:pPr>
            <a:endParaRPr lang="en-US" sz="2800" spc="-125" dirty="0">
              <a:solidFill>
                <a:srgbClr val="380069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068" y="3649217"/>
            <a:ext cx="262890" cy="258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154" y="5958078"/>
            <a:ext cx="8246109" cy="297180"/>
          </a:xfrm>
          <a:custGeom>
            <a:avLst/>
            <a:gdLst/>
            <a:ahLst/>
            <a:cxnLst/>
            <a:rect l="l" t="t" r="r" b="b"/>
            <a:pathLst>
              <a:path w="8246109" h="297179">
                <a:moveTo>
                  <a:pt x="8245602" y="297180"/>
                </a:moveTo>
                <a:lnTo>
                  <a:pt x="8245602" y="0"/>
                </a:lnTo>
                <a:lnTo>
                  <a:pt x="0" y="0"/>
                </a:lnTo>
                <a:lnTo>
                  <a:pt x="0" y="297180"/>
                </a:lnTo>
                <a:lnTo>
                  <a:pt x="6096" y="297180"/>
                </a:lnTo>
                <a:lnTo>
                  <a:pt x="6096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8232648" y="12954"/>
                </a:lnTo>
                <a:lnTo>
                  <a:pt x="8232648" y="6858"/>
                </a:lnTo>
                <a:lnTo>
                  <a:pt x="8239506" y="12954"/>
                </a:lnTo>
                <a:lnTo>
                  <a:pt x="8239506" y="297180"/>
                </a:lnTo>
                <a:lnTo>
                  <a:pt x="8245602" y="297180"/>
                </a:lnTo>
                <a:close/>
              </a:path>
              <a:path w="8246109" h="297179">
                <a:moveTo>
                  <a:pt x="12953" y="12954"/>
                </a:moveTo>
                <a:lnTo>
                  <a:pt x="12953" y="6858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8246109" h="297179">
                <a:moveTo>
                  <a:pt x="12953" y="284226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284226"/>
                </a:lnTo>
                <a:lnTo>
                  <a:pt x="12953" y="284226"/>
                </a:lnTo>
                <a:close/>
              </a:path>
              <a:path w="8246109" h="297179">
                <a:moveTo>
                  <a:pt x="8239506" y="284226"/>
                </a:moveTo>
                <a:lnTo>
                  <a:pt x="6096" y="284226"/>
                </a:lnTo>
                <a:lnTo>
                  <a:pt x="12953" y="290322"/>
                </a:lnTo>
                <a:lnTo>
                  <a:pt x="12953" y="297180"/>
                </a:lnTo>
                <a:lnTo>
                  <a:pt x="8232648" y="297180"/>
                </a:lnTo>
                <a:lnTo>
                  <a:pt x="8232648" y="290322"/>
                </a:lnTo>
                <a:lnTo>
                  <a:pt x="8239506" y="284226"/>
                </a:lnTo>
                <a:close/>
              </a:path>
              <a:path w="8246109" h="297179">
                <a:moveTo>
                  <a:pt x="12953" y="297180"/>
                </a:moveTo>
                <a:lnTo>
                  <a:pt x="12953" y="290322"/>
                </a:lnTo>
                <a:lnTo>
                  <a:pt x="6096" y="284226"/>
                </a:lnTo>
                <a:lnTo>
                  <a:pt x="6096" y="297180"/>
                </a:lnTo>
                <a:lnTo>
                  <a:pt x="12953" y="297180"/>
                </a:lnTo>
                <a:close/>
              </a:path>
              <a:path w="8246109" h="297179">
                <a:moveTo>
                  <a:pt x="8239506" y="12954"/>
                </a:moveTo>
                <a:lnTo>
                  <a:pt x="8232648" y="6858"/>
                </a:lnTo>
                <a:lnTo>
                  <a:pt x="8232648" y="12954"/>
                </a:lnTo>
                <a:lnTo>
                  <a:pt x="8239506" y="12954"/>
                </a:lnTo>
                <a:close/>
              </a:path>
              <a:path w="8246109" h="297179">
                <a:moveTo>
                  <a:pt x="8239506" y="284226"/>
                </a:moveTo>
                <a:lnTo>
                  <a:pt x="8239506" y="12954"/>
                </a:lnTo>
                <a:lnTo>
                  <a:pt x="8232648" y="12954"/>
                </a:lnTo>
                <a:lnTo>
                  <a:pt x="8232648" y="284226"/>
                </a:lnTo>
                <a:lnTo>
                  <a:pt x="8239506" y="284226"/>
                </a:lnTo>
                <a:close/>
              </a:path>
              <a:path w="8246109" h="297179">
                <a:moveTo>
                  <a:pt x="8239506" y="297180"/>
                </a:moveTo>
                <a:lnTo>
                  <a:pt x="8239506" y="284226"/>
                </a:lnTo>
                <a:lnTo>
                  <a:pt x="8232648" y="290322"/>
                </a:lnTo>
                <a:lnTo>
                  <a:pt x="8232648" y="297180"/>
                </a:lnTo>
                <a:lnTo>
                  <a:pt x="8239506" y="297180"/>
                </a:lnTo>
                <a:close/>
              </a:path>
            </a:pathLst>
          </a:custGeom>
          <a:solidFill>
            <a:srgbClr val="380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5751" y="5992621"/>
            <a:ext cx="71729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80069"/>
                </a:solidFill>
                <a:latin typeface="Arial"/>
                <a:cs typeface="Arial"/>
              </a:rPr>
              <a:t>Source: </a:t>
            </a:r>
            <a:r>
              <a:rPr sz="1200" spc="-5" dirty="0">
                <a:latin typeface="Arial"/>
                <a:cs typeface="Arial"/>
              </a:rPr>
              <a:t>Information Assurance Architecture, Keith D. Willett, 2008, CRC Press, ISBN: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978-0-8493-8067-9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790" y="449816"/>
            <a:ext cx="738886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 err="1" smtClean="0">
                <a:solidFill>
                  <a:srgbClr val="380069"/>
                </a:solidFill>
              </a:rPr>
              <a:t>Aspe</a:t>
            </a:r>
            <a:r>
              <a:rPr lang="en-US" sz="3200" spc="-10" dirty="0" err="1" smtClean="0">
                <a:solidFill>
                  <a:srgbClr val="380069"/>
                </a:solidFill>
              </a:rPr>
              <a:t>k</a:t>
            </a:r>
            <a:r>
              <a:rPr lang="en-US" sz="3200" spc="-10" dirty="0" smtClean="0">
                <a:solidFill>
                  <a:srgbClr val="380069"/>
                </a:solidFill>
              </a:rPr>
              <a:t> </a:t>
            </a:r>
            <a:r>
              <a:rPr lang="en-US" sz="3200" spc="-10" dirty="0" err="1" smtClean="0">
                <a:solidFill>
                  <a:srgbClr val="380069"/>
                </a:solidFill>
              </a:rPr>
              <a:t>aspek</a:t>
            </a:r>
            <a:r>
              <a:rPr lang="en-US" sz="3200" spc="-10" dirty="0" smtClean="0">
                <a:solidFill>
                  <a:srgbClr val="380069"/>
                </a:solidFill>
              </a:rPr>
              <a:t> </a:t>
            </a:r>
            <a:r>
              <a:rPr lang="en-US" sz="3200" spc="-10" dirty="0" err="1" smtClean="0">
                <a:solidFill>
                  <a:srgbClr val="380069"/>
                </a:solidFill>
              </a:rPr>
              <a:t>dari</a:t>
            </a:r>
            <a:r>
              <a:rPr lang="en-US" sz="3200" spc="-10" dirty="0" smtClean="0">
                <a:solidFill>
                  <a:srgbClr val="380069"/>
                </a:solidFill>
              </a:rPr>
              <a:t> </a:t>
            </a:r>
            <a:r>
              <a:rPr lang="en-US" sz="3200" spc="-10" dirty="0" err="1" smtClean="0">
                <a:solidFill>
                  <a:srgbClr val="380069"/>
                </a:solidFill>
              </a:rPr>
              <a:t>Jaminan</a:t>
            </a:r>
            <a:r>
              <a:rPr lang="en-US" sz="3200" spc="-10" dirty="0" smtClean="0">
                <a:solidFill>
                  <a:srgbClr val="380069"/>
                </a:solidFill>
              </a:rPr>
              <a:t> </a:t>
            </a:r>
            <a:r>
              <a:rPr lang="en-US" sz="3200" spc="-10" dirty="0" err="1" smtClean="0">
                <a:solidFill>
                  <a:srgbClr val="380069"/>
                </a:solidFill>
              </a:rPr>
              <a:t>Informasi</a:t>
            </a:r>
            <a:endParaRPr sz="3200" dirty="0"/>
          </a:p>
        </p:txBody>
      </p:sp>
      <p:grpSp>
        <p:nvGrpSpPr>
          <p:cNvPr id="4" name="object 4"/>
          <p:cNvGrpSpPr/>
          <p:nvPr/>
        </p:nvGrpSpPr>
        <p:grpSpPr>
          <a:xfrm>
            <a:off x="57150" y="1200150"/>
            <a:ext cx="9029700" cy="4687570"/>
            <a:chOff x="57150" y="1200150"/>
            <a:chExt cx="9029700" cy="4687570"/>
          </a:xfrm>
        </p:grpSpPr>
        <p:sp>
          <p:nvSpPr>
            <p:cNvPr id="5" name="object 5"/>
            <p:cNvSpPr/>
            <p:nvPr/>
          </p:nvSpPr>
          <p:spPr>
            <a:xfrm>
              <a:off x="1434083" y="1738883"/>
              <a:ext cx="6581775" cy="3533775"/>
            </a:xfrm>
            <a:custGeom>
              <a:avLst/>
              <a:gdLst/>
              <a:ahLst/>
              <a:cxnLst/>
              <a:rect l="l" t="t" r="r" b="b"/>
              <a:pathLst>
                <a:path w="6581775" h="3533775">
                  <a:moveTo>
                    <a:pt x="54863" y="1543812"/>
                  </a:moveTo>
                  <a:lnTo>
                    <a:pt x="27431" y="1536954"/>
                  </a:lnTo>
                  <a:lnTo>
                    <a:pt x="26669" y="1540764"/>
                  </a:lnTo>
                  <a:lnTo>
                    <a:pt x="14607" y="1596353"/>
                  </a:lnTo>
                  <a:lnTo>
                    <a:pt x="6186" y="1652687"/>
                  </a:lnTo>
                  <a:lnTo>
                    <a:pt x="1340" y="1709447"/>
                  </a:lnTo>
                  <a:lnTo>
                    <a:pt x="0" y="1766316"/>
                  </a:lnTo>
                  <a:lnTo>
                    <a:pt x="0" y="1767078"/>
                  </a:lnTo>
                  <a:lnTo>
                    <a:pt x="28194" y="1766316"/>
                  </a:lnTo>
                  <a:lnTo>
                    <a:pt x="30286" y="1710820"/>
                  </a:lnTo>
                  <a:lnTo>
                    <a:pt x="35190" y="1655497"/>
                  </a:lnTo>
                  <a:lnTo>
                    <a:pt x="43072" y="1600529"/>
                  </a:lnTo>
                  <a:lnTo>
                    <a:pt x="54101" y="1546098"/>
                  </a:lnTo>
                  <a:lnTo>
                    <a:pt x="54863" y="1543812"/>
                  </a:lnTo>
                  <a:close/>
                </a:path>
                <a:path w="6581775" h="3533775">
                  <a:moveTo>
                    <a:pt x="38100" y="1899666"/>
                  </a:moveTo>
                  <a:lnTo>
                    <a:pt x="38100" y="1898904"/>
                  </a:lnTo>
                  <a:lnTo>
                    <a:pt x="32766" y="1855470"/>
                  </a:lnTo>
                  <a:lnTo>
                    <a:pt x="29718" y="1811274"/>
                  </a:lnTo>
                  <a:lnTo>
                    <a:pt x="28194" y="1766316"/>
                  </a:lnTo>
                  <a:lnTo>
                    <a:pt x="0" y="1767078"/>
                  </a:lnTo>
                  <a:lnTo>
                    <a:pt x="28194" y="1767078"/>
                  </a:lnTo>
                  <a:lnTo>
                    <a:pt x="28194" y="1901272"/>
                  </a:lnTo>
                  <a:lnTo>
                    <a:pt x="38100" y="1899666"/>
                  </a:lnTo>
                  <a:close/>
                </a:path>
                <a:path w="6581775" h="3533775">
                  <a:moveTo>
                    <a:pt x="28194" y="1901272"/>
                  </a:moveTo>
                  <a:lnTo>
                    <a:pt x="28194" y="1767078"/>
                  </a:lnTo>
                  <a:lnTo>
                    <a:pt x="0" y="1767078"/>
                  </a:lnTo>
                  <a:lnTo>
                    <a:pt x="762" y="1812798"/>
                  </a:lnTo>
                  <a:lnTo>
                    <a:pt x="3810" y="1858518"/>
                  </a:lnTo>
                  <a:lnTo>
                    <a:pt x="9906" y="1904238"/>
                  </a:lnTo>
                  <a:lnTo>
                    <a:pt x="28194" y="1901272"/>
                  </a:lnTo>
                  <a:close/>
                </a:path>
                <a:path w="6581775" h="3533775">
                  <a:moveTo>
                    <a:pt x="171449" y="1256538"/>
                  </a:moveTo>
                  <a:lnTo>
                    <a:pt x="125729" y="1280160"/>
                  </a:lnTo>
                  <a:lnTo>
                    <a:pt x="104393" y="1322832"/>
                  </a:lnTo>
                  <a:lnTo>
                    <a:pt x="84581" y="1365504"/>
                  </a:lnTo>
                  <a:lnTo>
                    <a:pt x="67055" y="1408938"/>
                  </a:lnTo>
                  <a:lnTo>
                    <a:pt x="51815" y="1452372"/>
                  </a:lnTo>
                  <a:lnTo>
                    <a:pt x="51053" y="1453896"/>
                  </a:lnTo>
                  <a:lnTo>
                    <a:pt x="78485" y="1462278"/>
                  </a:lnTo>
                  <a:lnTo>
                    <a:pt x="79247" y="1460754"/>
                  </a:lnTo>
                  <a:lnTo>
                    <a:pt x="93725" y="1418082"/>
                  </a:lnTo>
                  <a:lnTo>
                    <a:pt x="111251" y="1376172"/>
                  </a:lnTo>
                  <a:lnTo>
                    <a:pt x="130301" y="1334262"/>
                  </a:lnTo>
                  <a:lnTo>
                    <a:pt x="150876" y="1293114"/>
                  </a:lnTo>
                  <a:lnTo>
                    <a:pt x="171449" y="1256538"/>
                  </a:lnTo>
                  <a:close/>
                </a:path>
                <a:path w="6581775" h="3533775">
                  <a:moveTo>
                    <a:pt x="355853" y="1007364"/>
                  </a:moveTo>
                  <a:lnTo>
                    <a:pt x="335279" y="988314"/>
                  </a:lnTo>
                  <a:lnTo>
                    <a:pt x="326135" y="997458"/>
                  </a:lnTo>
                  <a:lnTo>
                    <a:pt x="292607" y="1036320"/>
                  </a:lnTo>
                  <a:lnTo>
                    <a:pt x="259841" y="1075944"/>
                  </a:lnTo>
                  <a:lnTo>
                    <a:pt x="230123" y="1115568"/>
                  </a:lnTo>
                  <a:lnTo>
                    <a:pt x="201167" y="1155954"/>
                  </a:lnTo>
                  <a:lnTo>
                    <a:pt x="192023" y="1169670"/>
                  </a:lnTo>
                  <a:lnTo>
                    <a:pt x="216407" y="1184910"/>
                  </a:lnTo>
                  <a:lnTo>
                    <a:pt x="224789" y="1171956"/>
                  </a:lnTo>
                  <a:lnTo>
                    <a:pt x="252983" y="1132332"/>
                  </a:lnTo>
                  <a:lnTo>
                    <a:pt x="282702" y="1093470"/>
                  </a:lnTo>
                  <a:lnTo>
                    <a:pt x="314705" y="1054608"/>
                  </a:lnTo>
                  <a:lnTo>
                    <a:pt x="348234" y="1016508"/>
                  </a:lnTo>
                  <a:lnTo>
                    <a:pt x="355853" y="1007364"/>
                  </a:lnTo>
                  <a:close/>
                </a:path>
                <a:path w="6581775" h="3533775">
                  <a:moveTo>
                    <a:pt x="585215" y="796290"/>
                  </a:moveTo>
                  <a:lnTo>
                    <a:pt x="567690" y="773430"/>
                  </a:lnTo>
                  <a:lnTo>
                    <a:pt x="564641" y="775716"/>
                  </a:lnTo>
                  <a:lnTo>
                    <a:pt x="521207" y="811530"/>
                  </a:lnTo>
                  <a:lnTo>
                    <a:pt x="478535" y="847344"/>
                  </a:lnTo>
                  <a:lnTo>
                    <a:pt x="438149" y="883920"/>
                  </a:lnTo>
                  <a:lnTo>
                    <a:pt x="399288" y="921258"/>
                  </a:lnTo>
                  <a:lnTo>
                    <a:pt x="394715" y="925830"/>
                  </a:lnTo>
                  <a:lnTo>
                    <a:pt x="415289" y="945642"/>
                  </a:lnTo>
                  <a:lnTo>
                    <a:pt x="419861" y="941070"/>
                  </a:lnTo>
                  <a:lnTo>
                    <a:pt x="457961" y="904494"/>
                  </a:lnTo>
                  <a:lnTo>
                    <a:pt x="498347" y="868680"/>
                  </a:lnTo>
                  <a:lnTo>
                    <a:pt x="539495" y="832866"/>
                  </a:lnTo>
                  <a:lnTo>
                    <a:pt x="582929" y="797814"/>
                  </a:lnTo>
                  <a:lnTo>
                    <a:pt x="585215" y="796290"/>
                  </a:lnTo>
                  <a:close/>
                </a:path>
                <a:path w="6581775" h="3533775">
                  <a:moveTo>
                    <a:pt x="842010" y="618744"/>
                  </a:moveTo>
                  <a:lnTo>
                    <a:pt x="827532" y="594360"/>
                  </a:lnTo>
                  <a:lnTo>
                    <a:pt x="805433" y="607314"/>
                  </a:lnTo>
                  <a:lnTo>
                    <a:pt x="754379" y="640080"/>
                  </a:lnTo>
                  <a:lnTo>
                    <a:pt x="704849" y="672846"/>
                  </a:lnTo>
                  <a:lnTo>
                    <a:pt x="656843" y="706374"/>
                  </a:lnTo>
                  <a:lnTo>
                    <a:pt x="636269" y="721614"/>
                  </a:lnTo>
                  <a:lnTo>
                    <a:pt x="653033" y="744474"/>
                  </a:lnTo>
                  <a:lnTo>
                    <a:pt x="673607" y="729234"/>
                  </a:lnTo>
                  <a:lnTo>
                    <a:pt x="720851" y="696468"/>
                  </a:lnTo>
                  <a:lnTo>
                    <a:pt x="770381" y="663702"/>
                  </a:lnTo>
                  <a:lnTo>
                    <a:pt x="820674" y="631698"/>
                  </a:lnTo>
                  <a:lnTo>
                    <a:pt x="842010" y="618744"/>
                  </a:lnTo>
                  <a:close/>
                </a:path>
                <a:path w="6581775" h="3533775">
                  <a:moveTo>
                    <a:pt x="1117854" y="470916"/>
                  </a:moveTo>
                  <a:lnTo>
                    <a:pt x="1105662" y="445008"/>
                  </a:lnTo>
                  <a:lnTo>
                    <a:pt x="1081278" y="456438"/>
                  </a:lnTo>
                  <a:lnTo>
                    <a:pt x="1023366" y="485394"/>
                  </a:lnTo>
                  <a:lnTo>
                    <a:pt x="966978" y="515112"/>
                  </a:lnTo>
                  <a:lnTo>
                    <a:pt x="912113" y="544830"/>
                  </a:lnTo>
                  <a:lnTo>
                    <a:pt x="901446" y="550926"/>
                  </a:lnTo>
                  <a:lnTo>
                    <a:pt x="915924" y="575310"/>
                  </a:lnTo>
                  <a:lnTo>
                    <a:pt x="925830" y="569976"/>
                  </a:lnTo>
                  <a:lnTo>
                    <a:pt x="980694" y="540258"/>
                  </a:lnTo>
                  <a:lnTo>
                    <a:pt x="1036319" y="510540"/>
                  </a:lnTo>
                  <a:lnTo>
                    <a:pt x="1094232" y="482346"/>
                  </a:lnTo>
                  <a:lnTo>
                    <a:pt x="1117854" y="470916"/>
                  </a:lnTo>
                  <a:close/>
                </a:path>
                <a:path w="6581775" h="3533775">
                  <a:moveTo>
                    <a:pt x="1405890" y="348234"/>
                  </a:moveTo>
                  <a:lnTo>
                    <a:pt x="1395984" y="321564"/>
                  </a:lnTo>
                  <a:lnTo>
                    <a:pt x="1388364" y="323850"/>
                  </a:lnTo>
                  <a:lnTo>
                    <a:pt x="1325118" y="348996"/>
                  </a:lnTo>
                  <a:lnTo>
                    <a:pt x="1261872" y="374904"/>
                  </a:lnTo>
                  <a:lnTo>
                    <a:pt x="1200912" y="401574"/>
                  </a:lnTo>
                  <a:lnTo>
                    <a:pt x="1183386" y="409194"/>
                  </a:lnTo>
                  <a:lnTo>
                    <a:pt x="1195578" y="435102"/>
                  </a:lnTo>
                  <a:lnTo>
                    <a:pt x="1212342" y="427482"/>
                  </a:lnTo>
                  <a:lnTo>
                    <a:pt x="1273302" y="400812"/>
                  </a:lnTo>
                  <a:lnTo>
                    <a:pt x="1335786" y="375666"/>
                  </a:lnTo>
                  <a:lnTo>
                    <a:pt x="1399032" y="350520"/>
                  </a:lnTo>
                  <a:lnTo>
                    <a:pt x="1405890" y="348234"/>
                  </a:lnTo>
                  <a:close/>
                </a:path>
                <a:path w="6581775" h="3533775">
                  <a:moveTo>
                    <a:pt x="1703070" y="248412"/>
                  </a:moveTo>
                  <a:lnTo>
                    <a:pt x="1694688" y="220980"/>
                  </a:lnTo>
                  <a:lnTo>
                    <a:pt x="1655826" y="232410"/>
                  </a:lnTo>
                  <a:lnTo>
                    <a:pt x="1587245" y="254508"/>
                  </a:lnTo>
                  <a:lnTo>
                    <a:pt x="1520189" y="276606"/>
                  </a:lnTo>
                  <a:lnTo>
                    <a:pt x="1476755" y="291846"/>
                  </a:lnTo>
                  <a:lnTo>
                    <a:pt x="1485900" y="319278"/>
                  </a:lnTo>
                  <a:lnTo>
                    <a:pt x="1529334" y="304038"/>
                  </a:lnTo>
                  <a:lnTo>
                    <a:pt x="1596389" y="281178"/>
                  </a:lnTo>
                  <a:lnTo>
                    <a:pt x="1664208" y="259842"/>
                  </a:lnTo>
                  <a:lnTo>
                    <a:pt x="1703070" y="248412"/>
                  </a:lnTo>
                  <a:close/>
                </a:path>
                <a:path w="6581775" h="3533775">
                  <a:moveTo>
                    <a:pt x="2005583" y="168402"/>
                  </a:moveTo>
                  <a:lnTo>
                    <a:pt x="1999488" y="140970"/>
                  </a:lnTo>
                  <a:lnTo>
                    <a:pt x="1938527" y="155448"/>
                  </a:lnTo>
                  <a:lnTo>
                    <a:pt x="1866138" y="172974"/>
                  </a:lnTo>
                  <a:lnTo>
                    <a:pt x="1795272" y="192024"/>
                  </a:lnTo>
                  <a:lnTo>
                    <a:pt x="1776983" y="197358"/>
                  </a:lnTo>
                  <a:lnTo>
                    <a:pt x="1784604" y="224790"/>
                  </a:lnTo>
                  <a:lnTo>
                    <a:pt x="1802892" y="219456"/>
                  </a:lnTo>
                  <a:lnTo>
                    <a:pt x="1873758" y="200406"/>
                  </a:lnTo>
                  <a:lnTo>
                    <a:pt x="1945386" y="182880"/>
                  </a:lnTo>
                  <a:lnTo>
                    <a:pt x="2005583" y="168402"/>
                  </a:lnTo>
                  <a:close/>
                </a:path>
                <a:path w="6581775" h="3533775">
                  <a:moveTo>
                    <a:pt x="2313432" y="108204"/>
                  </a:moveTo>
                  <a:lnTo>
                    <a:pt x="2308860" y="80010"/>
                  </a:lnTo>
                  <a:lnTo>
                    <a:pt x="2237232" y="92202"/>
                  </a:lnTo>
                  <a:lnTo>
                    <a:pt x="2161032" y="106680"/>
                  </a:lnTo>
                  <a:lnTo>
                    <a:pt x="2086356" y="121920"/>
                  </a:lnTo>
                  <a:lnTo>
                    <a:pt x="2083308" y="122682"/>
                  </a:lnTo>
                  <a:lnTo>
                    <a:pt x="2089404" y="150114"/>
                  </a:lnTo>
                  <a:lnTo>
                    <a:pt x="2092452" y="149352"/>
                  </a:lnTo>
                  <a:lnTo>
                    <a:pt x="2167128" y="134112"/>
                  </a:lnTo>
                  <a:lnTo>
                    <a:pt x="2242566" y="120396"/>
                  </a:lnTo>
                  <a:lnTo>
                    <a:pt x="2313432" y="108204"/>
                  </a:lnTo>
                  <a:close/>
                </a:path>
                <a:path w="6581775" h="3533775">
                  <a:moveTo>
                    <a:pt x="2623566" y="64770"/>
                  </a:moveTo>
                  <a:lnTo>
                    <a:pt x="2620518" y="36576"/>
                  </a:lnTo>
                  <a:lnTo>
                    <a:pt x="2548890" y="44958"/>
                  </a:lnTo>
                  <a:lnTo>
                    <a:pt x="2469642" y="54864"/>
                  </a:lnTo>
                  <a:lnTo>
                    <a:pt x="2393442" y="66294"/>
                  </a:lnTo>
                  <a:lnTo>
                    <a:pt x="2397252" y="94488"/>
                  </a:lnTo>
                  <a:lnTo>
                    <a:pt x="2474214" y="83820"/>
                  </a:lnTo>
                  <a:lnTo>
                    <a:pt x="2552700" y="73152"/>
                  </a:lnTo>
                  <a:lnTo>
                    <a:pt x="2623566" y="64770"/>
                  </a:lnTo>
                  <a:close/>
                </a:path>
                <a:path w="6581775" h="3533775">
                  <a:moveTo>
                    <a:pt x="2935986" y="38862"/>
                  </a:moveTo>
                  <a:lnTo>
                    <a:pt x="2934462" y="9906"/>
                  </a:lnTo>
                  <a:lnTo>
                    <a:pt x="2871978" y="13716"/>
                  </a:lnTo>
                  <a:lnTo>
                    <a:pt x="2790444" y="19812"/>
                  </a:lnTo>
                  <a:lnTo>
                    <a:pt x="2708910" y="27432"/>
                  </a:lnTo>
                  <a:lnTo>
                    <a:pt x="2705862" y="27432"/>
                  </a:lnTo>
                  <a:lnTo>
                    <a:pt x="2708910" y="56388"/>
                  </a:lnTo>
                  <a:lnTo>
                    <a:pt x="2711958" y="55626"/>
                  </a:lnTo>
                  <a:lnTo>
                    <a:pt x="2792730" y="48768"/>
                  </a:lnTo>
                  <a:lnTo>
                    <a:pt x="2874264" y="42672"/>
                  </a:lnTo>
                  <a:lnTo>
                    <a:pt x="2935986" y="38862"/>
                  </a:lnTo>
                  <a:close/>
                </a:path>
                <a:path w="6581775" h="3533775">
                  <a:moveTo>
                    <a:pt x="3249930" y="28956"/>
                  </a:moveTo>
                  <a:lnTo>
                    <a:pt x="3249168" y="0"/>
                  </a:lnTo>
                  <a:lnTo>
                    <a:pt x="3205734" y="762"/>
                  </a:lnTo>
                  <a:lnTo>
                    <a:pt x="3121914" y="2286"/>
                  </a:lnTo>
                  <a:lnTo>
                    <a:pt x="3038094" y="4572"/>
                  </a:lnTo>
                  <a:lnTo>
                    <a:pt x="3020568" y="6096"/>
                  </a:lnTo>
                  <a:lnTo>
                    <a:pt x="3022092" y="34290"/>
                  </a:lnTo>
                  <a:lnTo>
                    <a:pt x="3039618" y="33528"/>
                  </a:lnTo>
                  <a:lnTo>
                    <a:pt x="3122676" y="30480"/>
                  </a:lnTo>
                  <a:lnTo>
                    <a:pt x="3205734" y="28969"/>
                  </a:lnTo>
                  <a:lnTo>
                    <a:pt x="3249930" y="28956"/>
                  </a:lnTo>
                  <a:close/>
                </a:path>
                <a:path w="6581775" h="3533775">
                  <a:moveTo>
                    <a:pt x="3564636" y="6096"/>
                  </a:moveTo>
                  <a:lnTo>
                    <a:pt x="3543300" y="4572"/>
                  </a:lnTo>
                  <a:lnTo>
                    <a:pt x="3458717" y="2272"/>
                  </a:lnTo>
                  <a:lnTo>
                    <a:pt x="3374898" y="747"/>
                  </a:lnTo>
                  <a:lnTo>
                    <a:pt x="3335274" y="0"/>
                  </a:lnTo>
                  <a:lnTo>
                    <a:pt x="3335274" y="28956"/>
                  </a:lnTo>
                  <a:lnTo>
                    <a:pt x="3375660" y="28969"/>
                  </a:lnTo>
                  <a:lnTo>
                    <a:pt x="3458717" y="30480"/>
                  </a:lnTo>
                  <a:lnTo>
                    <a:pt x="3563112" y="34290"/>
                  </a:lnTo>
                  <a:lnTo>
                    <a:pt x="3564636" y="6096"/>
                  </a:lnTo>
                  <a:close/>
                </a:path>
                <a:path w="6581775" h="3533775">
                  <a:moveTo>
                    <a:pt x="3878579" y="28194"/>
                  </a:moveTo>
                  <a:lnTo>
                    <a:pt x="3871722" y="27432"/>
                  </a:lnTo>
                  <a:lnTo>
                    <a:pt x="3790950" y="19812"/>
                  </a:lnTo>
                  <a:lnTo>
                    <a:pt x="3708654" y="13716"/>
                  </a:lnTo>
                  <a:lnTo>
                    <a:pt x="3649979" y="10668"/>
                  </a:lnTo>
                  <a:lnTo>
                    <a:pt x="3648455" y="38862"/>
                  </a:lnTo>
                  <a:lnTo>
                    <a:pt x="3707129" y="42672"/>
                  </a:lnTo>
                  <a:lnTo>
                    <a:pt x="3788664" y="48768"/>
                  </a:lnTo>
                  <a:lnTo>
                    <a:pt x="3869436" y="55626"/>
                  </a:lnTo>
                  <a:lnTo>
                    <a:pt x="3875532" y="56388"/>
                  </a:lnTo>
                  <a:lnTo>
                    <a:pt x="3878579" y="28194"/>
                  </a:lnTo>
                  <a:close/>
                </a:path>
                <a:path w="6581775" h="3533775">
                  <a:moveTo>
                    <a:pt x="4191762" y="67056"/>
                  </a:moveTo>
                  <a:lnTo>
                    <a:pt x="4189476" y="66294"/>
                  </a:lnTo>
                  <a:lnTo>
                    <a:pt x="4111752" y="54864"/>
                  </a:lnTo>
                  <a:lnTo>
                    <a:pt x="4032504" y="44958"/>
                  </a:lnTo>
                  <a:lnTo>
                    <a:pt x="3963924" y="36576"/>
                  </a:lnTo>
                  <a:lnTo>
                    <a:pt x="3960876" y="65532"/>
                  </a:lnTo>
                  <a:lnTo>
                    <a:pt x="4028694" y="73152"/>
                  </a:lnTo>
                  <a:lnTo>
                    <a:pt x="4107941" y="83820"/>
                  </a:lnTo>
                  <a:lnTo>
                    <a:pt x="4185666" y="94488"/>
                  </a:lnTo>
                  <a:lnTo>
                    <a:pt x="4187190" y="95250"/>
                  </a:lnTo>
                  <a:lnTo>
                    <a:pt x="4191762" y="67056"/>
                  </a:lnTo>
                  <a:close/>
                </a:path>
                <a:path w="6581775" h="3533775">
                  <a:moveTo>
                    <a:pt x="4501134" y="123444"/>
                  </a:moveTo>
                  <a:lnTo>
                    <a:pt x="4495038" y="121920"/>
                  </a:lnTo>
                  <a:lnTo>
                    <a:pt x="4419600" y="106680"/>
                  </a:lnTo>
                  <a:lnTo>
                    <a:pt x="4344162" y="92202"/>
                  </a:lnTo>
                  <a:lnTo>
                    <a:pt x="4276344" y="80010"/>
                  </a:lnTo>
                  <a:lnTo>
                    <a:pt x="4271772" y="108204"/>
                  </a:lnTo>
                  <a:lnTo>
                    <a:pt x="4338828" y="120396"/>
                  </a:lnTo>
                  <a:lnTo>
                    <a:pt x="4414266" y="134874"/>
                  </a:lnTo>
                  <a:lnTo>
                    <a:pt x="4488942" y="149352"/>
                  </a:lnTo>
                  <a:lnTo>
                    <a:pt x="4495038" y="150876"/>
                  </a:lnTo>
                  <a:lnTo>
                    <a:pt x="4501134" y="123444"/>
                  </a:lnTo>
                  <a:close/>
                </a:path>
                <a:path w="6581775" h="3533775">
                  <a:moveTo>
                    <a:pt x="4807458" y="198120"/>
                  </a:moveTo>
                  <a:lnTo>
                    <a:pt x="4786122" y="192024"/>
                  </a:lnTo>
                  <a:lnTo>
                    <a:pt x="4714494" y="172974"/>
                  </a:lnTo>
                  <a:lnTo>
                    <a:pt x="4642104" y="154686"/>
                  </a:lnTo>
                  <a:lnTo>
                    <a:pt x="4585716" y="141732"/>
                  </a:lnTo>
                  <a:lnTo>
                    <a:pt x="4578858" y="169164"/>
                  </a:lnTo>
                  <a:lnTo>
                    <a:pt x="4636008" y="182880"/>
                  </a:lnTo>
                  <a:lnTo>
                    <a:pt x="4707636" y="201168"/>
                  </a:lnTo>
                  <a:lnTo>
                    <a:pt x="4778502" y="219456"/>
                  </a:lnTo>
                  <a:lnTo>
                    <a:pt x="4799838" y="225552"/>
                  </a:lnTo>
                  <a:lnTo>
                    <a:pt x="4807458" y="198120"/>
                  </a:lnTo>
                  <a:close/>
                </a:path>
                <a:path w="6581775" h="3533775">
                  <a:moveTo>
                    <a:pt x="5107686" y="293370"/>
                  </a:moveTo>
                  <a:lnTo>
                    <a:pt x="5061204" y="276606"/>
                  </a:lnTo>
                  <a:lnTo>
                    <a:pt x="4994148" y="254508"/>
                  </a:lnTo>
                  <a:lnTo>
                    <a:pt x="4925568" y="232410"/>
                  </a:lnTo>
                  <a:lnTo>
                    <a:pt x="4889754" y="221742"/>
                  </a:lnTo>
                  <a:lnTo>
                    <a:pt x="4882134" y="249174"/>
                  </a:lnTo>
                  <a:lnTo>
                    <a:pt x="4917186" y="259842"/>
                  </a:lnTo>
                  <a:lnTo>
                    <a:pt x="4985766" y="281178"/>
                  </a:lnTo>
                  <a:lnTo>
                    <a:pt x="5098542" y="320040"/>
                  </a:lnTo>
                  <a:lnTo>
                    <a:pt x="5107686" y="293370"/>
                  </a:lnTo>
                  <a:close/>
                </a:path>
                <a:path w="6581775" h="3533775">
                  <a:moveTo>
                    <a:pt x="5401056" y="410718"/>
                  </a:moveTo>
                  <a:lnTo>
                    <a:pt x="5380482" y="400812"/>
                  </a:lnTo>
                  <a:lnTo>
                    <a:pt x="5318760" y="374904"/>
                  </a:lnTo>
                  <a:lnTo>
                    <a:pt x="5256276" y="348996"/>
                  </a:lnTo>
                  <a:lnTo>
                    <a:pt x="5192268" y="323850"/>
                  </a:lnTo>
                  <a:lnTo>
                    <a:pt x="5188458" y="322326"/>
                  </a:lnTo>
                  <a:lnTo>
                    <a:pt x="5178552" y="349758"/>
                  </a:lnTo>
                  <a:lnTo>
                    <a:pt x="5182362" y="350520"/>
                  </a:lnTo>
                  <a:lnTo>
                    <a:pt x="5245608" y="375666"/>
                  </a:lnTo>
                  <a:lnTo>
                    <a:pt x="5308092" y="400812"/>
                  </a:lnTo>
                  <a:lnTo>
                    <a:pt x="5369052" y="427482"/>
                  </a:lnTo>
                  <a:lnTo>
                    <a:pt x="5388864" y="436626"/>
                  </a:lnTo>
                  <a:lnTo>
                    <a:pt x="5401056" y="410718"/>
                  </a:lnTo>
                  <a:close/>
                </a:path>
                <a:path w="6581775" h="3533775">
                  <a:moveTo>
                    <a:pt x="5682996" y="552450"/>
                  </a:moveTo>
                  <a:lnTo>
                    <a:pt x="5614416" y="515112"/>
                  </a:lnTo>
                  <a:lnTo>
                    <a:pt x="5558028" y="485394"/>
                  </a:lnTo>
                  <a:lnTo>
                    <a:pt x="5500116" y="456438"/>
                  </a:lnTo>
                  <a:lnTo>
                    <a:pt x="5478780" y="446532"/>
                  </a:lnTo>
                  <a:lnTo>
                    <a:pt x="5466588" y="472440"/>
                  </a:lnTo>
                  <a:lnTo>
                    <a:pt x="5487924" y="482346"/>
                  </a:lnTo>
                  <a:lnTo>
                    <a:pt x="5545074" y="510540"/>
                  </a:lnTo>
                  <a:lnTo>
                    <a:pt x="5600700" y="540258"/>
                  </a:lnTo>
                  <a:lnTo>
                    <a:pt x="5655564" y="569976"/>
                  </a:lnTo>
                  <a:lnTo>
                    <a:pt x="5668518" y="577596"/>
                  </a:lnTo>
                  <a:lnTo>
                    <a:pt x="5682996" y="552450"/>
                  </a:lnTo>
                  <a:close/>
                </a:path>
                <a:path w="6581775" h="3533775">
                  <a:moveTo>
                    <a:pt x="5948172" y="723900"/>
                  </a:moveTo>
                  <a:lnTo>
                    <a:pt x="5876544" y="672846"/>
                  </a:lnTo>
                  <a:lnTo>
                    <a:pt x="5827014" y="640080"/>
                  </a:lnTo>
                  <a:lnTo>
                    <a:pt x="5775960" y="607314"/>
                  </a:lnTo>
                  <a:lnTo>
                    <a:pt x="5756910" y="595884"/>
                  </a:lnTo>
                  <a:lnTo>
                    <a:pt x="5741670" y="620268"/>
                  </a:lnTo>
                  <a:lnTo>
                    <a:pt x="5760720" y="631698"/>
                  </a:lnTo>
                  <a:lnTo>
                    <a:pt x="5811774" y="663702"/>
                  </a:lnTo>
                  <a:lnTo>
                    <a:pt x="5860542" y="696468"/>
                  </a:lnTo>
                  <a:lnTo>
                    <a:pt x="5931408" y="746760"/>
                  </a:lnTo>
                  <a:lnTo>
                    <a:pt x="5948172" y="723900"/>
                  </a:lnTo>
                  <a:close/>
                </a:path>
                <a:path w="6581775" h="3533775">
                  <a:moveTo>
                    <a:pt x="6188964" y="928116"/>
                  </a:moveTo>
                  <a:lnTo>
                    <a:pt x="6181344" y="921258"/>
                  </a:lnTo>
                  <a:lnTo>
                    <a:pt x="6142482" y="883920"/>
                  </a:lnTo>
                  <a:lnTo>
                    <a:pt x="6102096" y="847344"/>
                  </a:lnTo>
                  <a:lnTo>
                    <a:pt x="6060186" y="810768"/>
                  </a:lnTo>
                  <a:lnTo>
                    <a:pt x="6016752" y="775716"/>
                  </a:lnTo>
                  <a:lnTo>
                    <a:pt x="5999226" y="797814"/>
                  </a:lnTo>
                  <a:lnTo>
                    <a:pt x="6041898" y="832866"/>
                  </a:lnTo>
                  <a:lnTo>
                    <a:pt x="6083808" y="868680"/>
                  </a:lnTo>
                  <a:lnTo>
                    <a:pt x="6123432" y="905256"/>
                  </a:lnTo>
                  <a:lnTo>
                    <a:pt x="6162294" y="941832"/>
                  </a:lnTo>
                  <a:lnTo>
                    <a:pt x="6168390" y="948690"/>
                  </a:lnTo>
                  <a:lnTo>
                    <a:pt x="6188964" y="928116"/>
                  </a:lnTo>
                  <a:close/>
                </a:path>
                <a:path w="6581775" h="3533775">
                  <a:moveTo>
                    <a:pt x="6390894" y="1171956"/>
                  </a:moveTo>
                  <a:lnTo>
                    <a:pt x="6351270" y="1115568"/>
                  </a:lnTo>
                  <a:lnTo>
                    <a:pt x="6320790" y="1075182"/>
                  </a:lnTo>
                  <a:lnTo>
                    <a:pt x="6288786" y="1036320"/>
                  </a:lnTo>
                  <a:lnTo>
                    <a:pt x="6248400" y="990600"/>
                  </a:lnTo>
                  <a:lnTo>
                    <a:pt x="6227826" y="1010412"/>
                  </a:lnTo>
                  <a:lnTo>
                    <a:pt x="6233922" y="1016508"/>
                  </a:lnTo>
                  <a:lnTo>
                    <a:pt x="6267450" y="1054608"/>
                  </a:lnTo>
                  <a:lnTo>
                    <a:pt x="6298692" y="1093470"/>
                  </a:lnTo>
                  <a:lnTo>
                    <a:pt x="6328410" y="1133094"/>
                  </a:lnTo>
                  <a:lnTo>
                    <a:pt x="6356604" y="1172718"/>
                  </a:lnTo>
                  <a:lnTo>
                    <a:pt x="6367272" y="1187958"/>
                  </a:lnTo>
                  <a:lnTo>
                    <a:pt x="6390894" y="1171956"/>
                  </a:lnTo>
                  <a:close/>
                </a:path>
                <a:path w="6581775" h="3533775">
                  <a:moveTo>
                    <a:pt x="6531102" y="1456944"/>
                  </a:moveTo>
                  <a:lnTo>
                    <a:pt x="6513576" y="1408176"/>
                  </a:lnTo>
                  <a:lnTo>
                    <a:pt x="6496050" y="1364742"/>
                  </a:lnTo>
                  <a:lnTo>
                    <a:pt x="6477000" y="1322070"/>
                  </a:lnTo>
                  <a:lnTo>
                    <a:pt x="6455664" y="1280160"/>
                  </a:lnTo>
                  <a:lnTo>
                    <a:pt x="6436614" y="1245870"/>
                  </a:lnTo>
                  <a:lnTo>
                    <a:pt x="6411468" y="1259586"/>
                  </a:lnTo>
                  <a:lnTo>
                    <a:pt x="6430518" y="1293876"/>
                  </a:lnTo>
                  <a:lnTo>
                    <a:pt x="6451092" y="1335024"/>
                  </a:lnTo>
                  <a:lnTo>
                    <a:pt x="6470142" y="1376934"/>
                  </a:lnTo>
                  <a:lnTo>
                    <a:pt x="6487668" y="1418844"/>
                  </a:lnTo>
                  <a:lnTo>
                    <a:pt x="6502908" y="1461516"/>
                  </a:lnTo>
                  <a:lnTo>
                    <a:pt x="6503670" y="1465326"/>
                  </a:lnTo>
                  <a:lnTo>
                    <a:pt x="6531102" y="1456944"/>
                  </a:lnTo>
                  <a:close/>
                </a:path>
                <a:path w="6581775" h="3533775">
                  <a:moveTo>
                    <a:pt x="6581394" y="1767078"/>
                  </a:moveTo>
                  <a:lnTo>
                    <a:pt x="6580632" y="1720596"/>
                  </a:lnTo>
                  <a:lnTo>
                    <a:pt x="6576822" y="1674876"/>
                  </a:lnTo>
                  <a:lnTo>
                    <a:pt x="6571488" y="1629156"/>
                  </a:lnTo>
                  <a:lnTo>
                    <a:pt x="6564630" y="1584198"/>
                  </a:lnTo>
                  <a:lnTo>
                    <a:pt x="6554724" y="1540764"/>
                  </a:lnTo>
                  <a:lnTo>
                    <a:pt x="6527292" y="1546860"/>
                  </a:lnTo>
                  <a:lnTo>
                    <a:pt x="6536435" y="1590294"/>
                  </a:lnTo>
                  <a:lnTo>
                    <a:pt x="6543294" y="1634490"/>
                  </a:lnTo>
                  <a:lnTo>
                    <a:pt x="6548628" y="1677924"/>
                  </a:lnTo>
                  <a:lnTo>
                    <a:pt x="6551676" y="1722120"/>
                  </a:lnTo>
                  <a:lnTo>
                    <a:pt x="6553200" y="1767078"/>
                  </a:lnTo>
                  <a:lnTo>
                    <a:pt x="6553200" y="1766316"/>
                  </a:lnTo>
                  <a:lnTo>
                    <a:pt x="6581394" y="1767078"/>
                  </a:lnTo>
                  <a:close/>
                </a:path>
                <a:path w="6581775" h="3533775">
                  <a:moveTo>
                    <a:pt x="6581394" y="1767078"/>
                  </a:moveTo>
                  <a:lnTo>
                    <a:pt x="6553200" y="1766316"/>
                  </a:lnTo>
                  <a:lnTo>
                    <a:pt x="6553200" y="1767078"/>
                  </a:lnTo>
                  <a:lnTo>
                    <a:pt x="6581394" y="1767078"/>
                  </a:lnTo>
                  <a:close/>
                </a:path>
                <a:path w="6581775" h="3533775">
                  <a:moveTo>
                    <a:pt x="6581394" y="1770888"/>
                  </a:moveTo>
                  <a:lnTo>
                    <a:pt x="6581394" y="1767078"/>
                  </a:lnTo>
                  <a:lnTo>
                    <a:pt x="6553200" y="1767078"/>
                  </a:lnTo>
                  <a:lnTo>
                    <a:pt x="6553200" y="1770126"/>
                  </a:lnTo>
                  <a:lnTo>
                    <a:pt x="6581394" y="1770888"/>
                  </a:lnTo>
                  <a:close/>
                </a:path>
                <a:path w="6581775" h="3533775">
                  <a:moveTo>
                    <a:pt x="6577583" y="1857756"/>
                  </a:moveTo>
                  <a:lnTo>
                    <a:pt x="6577583" y="1856994"/>
                  </a:lnTo>
                  <a:lnTo>
                    <a:pt x="6548628" y="1854708"/>
                  </a:lnTo>
                  <a:lnTo>
                    <a:pt x="6548628" y="1856232"/>
                  </a:lnTo>
                  <a:lnTo>
                    <a:pt x="6541663" y="1911862"/>
                  </a:lnTo>
                  <a:lnTo>
                    <a:pt x="6532021" y="1965855"/>
                  </a:lnTo>
                  <a:lnTo>
                    <a:pt x="6519061" y="2019138"/>
                  </a:lnTo>
                  <a:lnTo>
                    <a:pt x="6502146" y="2072640"/>
                  </a:lnTo>
                  <a:lnTo>
                    <a:pt x="6502146" y="2074164"/>
                  </a:lnTo>
                  <a:lnTo>
                    <a:pt x="6528816" y="2083308"/>
                  </a:lnTo>
                  <a:lnTo>
                    <a:pt x="6529578" y="2081022"/>
                  </a:lnTo>
                  <a:lnTo>
                    <a:pt x="6543005" y="2037918"/>
                  </a:lnTo>
                  <a:lnTo>
                    <a:pt x="6554780" y="1993356"/>
                  </a:lnTo>
                  <a:lnTo>
                    <a:pt x="6564643" y="1948018"/>
                  </a:lnTo>
                  <a:lnTo>
                    <a:pt x="6572331" y="1902590"/>
                  </a:lnTo>
                  <a:lnTo>
                    <a:pt x="6577583" y="1857756"/>
                  </a:lnTo>
                  <a:close/>
                </a:path>
                <a:path w="6581775" h="3533775">
                  <a:moveTo>
                    <a:pt x="6498336" y="2164080"/>
                  </a:moveTo>
                  <a:lnTo>
                    <a:pt x="6471666" y="2153412"/>
                  </a:lnTo>
                  <a:lnTo>
                    <a:pt x="6470142" y="2157222"/>
                  </a:lnTo>
                  <a:lnTo>
                    <a:pt x="6451092" y="2199132"/>
                  </a:lnTo>
                  <a:lnTo>
                    <a:pt x="6430518" y="2240280"/>
                  </a:lnTo>
                  <a:lnTo>
                    <a:pt x="6407658" y="2280666"/>
                  </a:lnTo>
                  <a:lnTo>
                    <a:pt x="6363462" y="2351532"/>
                  </a:lnTo>
                  <a:lnTo>
                    <a:pt x="6387084" y="2366772"/>
                  </a:lnTo>
                  <a:lnTo>
                    <a:pt x="6432804" y="2295144"/>
                  </a:lnTo>
                  <a:lnTo>
                    <a:pt x="6455664" y="2253234"/>
                  </a:lnTo>
                  <a:lnTo>
                    <a:pt x="6477000" y="2210562"/>
                  </a:lnTo>
                  <a:lnTo>
                    <a:pt x="6496812" y="2167890"/>
                  </a:lnTo>
                  <a:lnTo>
                    <a:pt x="6498336" y="2164080"/>
                  </a:lnTo>
                  <a:close/>
                </a:path>
                <a:path w="6581775" h="3533775">
                  <a:moveTo>
                    <a:pt x="6336792" y="2437638"/>
                  </a:moveTo>
                  <a:lnTo>
                    <a:pt x="6313932" y="2420112"/>
                  </a:lnTo>
                  <a:lnTo>
                    <a:pt x="6298692" y="2439924"/>
                  </a:lnTo>
                  <a:lnTo>
                    <a:pt x="6266688" y="2478786"/>
                  </a:lnTo>
                  <a:lnTo>
                    <a:pt x="6233160" y="2516886"/>
                  </a:lnTo>
                  <a:lnTo>
                    <a:pt x="6198108" y="2554986"/>
                  </a:lnTo>
                  <a:lnTo>
                    <a:pt x="6163818" y="2590038"/>
                  </a:lnTo>
                  <a:lnTo>
                    <a:pt x="6184392" y="2609850"/>
                  </a:lnTo>
                  <a:lnTo>
                    <a:pt x="6219444" y="2574036"/>
                  </a:lnTo>
                  <a:lnTo>
                    <a:pt x="6255258" y="2535936"/>
                  </a:lnTo>
                  <a:lnTo>
                    <a:pt x="6288786" y="2497074"/>
                  </a:lnTo>
                  <a:lnTo>
                    <a:pt x="6336792" y="2437638"/>
                  </a:lnTo>
                  <a:close/>
                </a:path>
                <a:path w="6581775" h="3533775">
                  <a:moveTo>
                    <a:pt x="6121146" y="2669286"/>
                  </a:moveTo>
                  <a:lnTo>
                    <a:pt x="6102096" y="2647950"/>
                  </a:lnTo>
                  <a:lnTo>
                    <a:pt x="6083046" y="2664714"/>
                  </a:lnTo>
                  <a:lnTo>
                    <a:pt x="6041898" y="2700528"/>
                  </a:lnTo>
                  <a:lnTo>
                    <a:pt x="5998464" y="2735580"/>
                  </a:lnTo>
                  <a:lnTo>
                    <a:pt x="5954268" y="2769870"/>
                  </a:lnTo>
                  <a:lnTo>
                    <a:pt x="5925312" y="2791206"/>
                  </a:lnTo>
                  <a:lnTo>
                    <a:pt x="5942076" y="2814066"/>
                  </a:lnTo>
                  <a:lnTo>
                    <a:pt x="5971794" y="2792730"/>
                  </a:lnTo>
                  <a:lnTo>
                    <a:pt x="6016752" y="2757678"/>
                  </a:lnTo>
                  <a:lnTo>
                    <a:pt x="6060186" y="2721864"/>
                  </a:lnTo>
                  <a:lnTo>
                    <a:pt x="6102858" y="2686050"/>
                  </a:lnTo>
                  <a:lnTo>
                    <a:pt x="6121146" y="2669286"/>
                  </a:lnTo>
                  <a:close/>
                </a:path>
                <a:path w="6581775" h="3533775">
                  <a:moveTo>
                    <a:pt x="5871972" y="2863596"/>
                  </a:moveTo>
                  <a:lnTo>
                    <a:pt x="5855970" y="2839974"/>
                  </a:lnTo>
                  <a:lnTo>
                    <a:pt x="5811012" y="2869692"/>
                  </a:lnTo>
                  <a:lnTo>
                    <a:pt x="5760720" y="2901696"/>
                  </a:lnTo>
                  <a:lnTo>
                    <a:pt x="5708904" y="2932938"/>
                  </a:lnTo>
                  <a:lnTo>
                    <a:pt x="5662422" y="2959608"/>
                  </a:lnTo>
                  <a:lnTo>
                    <a:pt x="5676900" y="2983992"/>
                  </a:lnTo>
                  <a:lnTo>
                    <a:pt x="5723382" y="2957322"/>
                  </a:lnTo>
                  <a:lnTo>
                    <a:pt x="5775960" y="2926080"/>
                  </a:lnTo>
                  <a:lnTo>
                    <a:pt x="5827014" y="2893314"/>
                  </a:lnTo>
                  <a:lnTo>
                    <a:pt x="5871972" y="2863596"/>
                  </a:lnTo>
                  <a:close/>
                </a:path>
                <a:path w="6581775" h="3533775">
                  <a:moveTo>
                    <a:pt x="5600700" y="3025902"/>
                  </a:moveTo>
                  <a:lnTo>
                    <a:pt x="5587746" y="2999994"/>
                  </a:lnTo>
                  <a:lnTo>
                    <a:pt x="5545074" y="3022854"/>
                  </a:lnTo>
                  <a:lnTo>
                    <a:pt x="5487162" y="3051048"/>
                  </a:lnTo>
                  <a:lnTo>
                    <a:pt x="5428488" y="3079242"/>
                  </a:lnTo>
                  <a:lnTo>
                    <a:pt x="5382768" y="3099816"/>
                  </a:lnTo>
                  <a:lnTo>
                    <a:pt x="5394198" y="3125724"/>
                  </a:lnTo>
                  <a:lnTo>
                    <a:pt x="5441442" y="3105150"/>
                  </a:lnTo>
                  <a:lnTo>
                    <a:pt x="5500116" y="3076956"/>
                  </a:lnTo>
                  <a:lnTo>
                    <a:pt x="5558028" y="3048000"/>
                  </a:lnTo>
                  <a:lnTo>
                    <a:pt x="5600700" y="3025902"/>
                  </a:lnTo>
                  <a:close/>
                </a:path>
                <a:path w="6581775" h="3533775">
                  <a:moveTo>
                    <a:pt x="5315712" y="3160014"/>
                  </a:moveTo>
                  <a:lnTo>
                    <a:pt x="5304282" y="3134106"/>
                  </a:lnTo>
                  <a:lnTo>
                    <a:pt x="5245608" y="3157728"/>
                  </a:lnTo>
                  <a:lnTo>
                    <a:pt x="5182362" y="3182874"/>
                  </a:lnTo>
                  <a:lnTo>
                    <a:pt x="5117592" y="3206496"/>
                  </a:lnTo>
                  <a:lnTo>
                    <a:pt x="5091684" y="3215640"/>
                  </a:lnTo>
                  <a:lnTo>
                    <a:pt x="5101590" y="3242310"/>
                  </a:lnTo>
                  <a:lnTo>
                    <a:pt x="5127498" y="3233166"/>
                  </a:lnTo>
                  <a:lnTo>
                    <a:pt x="5193030" y="3209544"/>
                  </a:lnTo>
                  <a:lnTo>
                    <a:pt x="5256276" y="3184398"/>
                  </a:lnTo>
                  <a:lnTo>
                    <a:pt x="5315712" y="3160014"/>
                  </a:lnTo>
                  <a:close/>
                </a:path>
                <a:path w="6581775" h="3533775">
                  <a:moveTo>
                    <a:pt x="5020056" y="3270504"/>
                  </a:moveTo>
                  <a:lnTo>
                    <a:pt x="5010912" y="3243072"/>
                  </a:lnTo>
                  <a:lnTo>
                    <a:pt x="4985004" y="3252216"/>
                  </a:lnTo>
                  <a:lnTo>
                    <a:pt x="4917186" y="3273552"/>
                  </a:lnTo>
                  <a:lnTo>
                    <a:pt x="4848606" y="3294126"/>
                  </a:lnTo>
                  <a:lnTo>
                    <a:pt x="4792980" y="3309366"/>
                  </a:lnTo>
                  <a:lnTo>
                    <a:pt x="4800600" y="3337560"/>
                  </a:lnTo>
                  <a:lnTo>
                    <a:pt x="4856988" y="3321558"/>
                  </a:lnTo>
                  <a:lnTo>
                    <a:pt x="4925568" y="3300984"/>
                  </a:lnTo>
                  <a:lnTo>
                    <a:pt x="4994148" y="3278886"/>
                  </a:lnTo>
                  <a:lnTo>
                    <a:pt x="5020056" y="3270504"/>
                  </a:lnTo>
                  <a:close/>
                </a:path>
                <a:path w="6581775" h="3533775">
                  <a:moveTo>
                    <a:pt x="4717542" y="3359658"/>
                  </a:moveTo>
                  <a:lnTo>
                    <a:pt x="4710684" y="3332226"/>
                  </a:lnTo>
                  <a:lnTo>
                    <a:pt x="4707636" y="3332988"/>
                  </a:lnTo>
                  <a:lnTo>
                    <a:pt x="4636008" y="3350514"/>
                  </a:lnTo>
                  <a:lnTo>
                    <a:pt x="4562856" y="3368040"/>
                  </a:lnTo>
                  <a:lnTo>
                    <a:pt x="4488942" y="3384042"/>
                  </a:lnTo>
                  <a:lnTo>
                    <a:pt x="4494276" y="3411474"/>
                  </a:lnTo>
                  <a:lnTo>
                    <a:pt x="4495038" y="3411474"/>
                  </a:lnTo>
                  <a:lnTo>
                    <a:pt x="4568952" y="3395472"/>
                  </a:lnTo>
                  <a:lnTo>
                    <a:pt x="4642866" y="3378708"/>
                  </a:lnTo>
                  <a:lnTo>
                    <a:pt x="4715256" y="3360420"/>
                  </a:lnTo>
                  <a:lnTo>
                    <a:pt x="4717542" y="3359658"/>
                  </a:lnTo>
                  <a:close/>
                </a:path>
                <a:path w="6581775" h="3533775">
                  <a:moveTo>
                    <a:pt x="4410456" y="3429000"/>
                  </a:moveTo>
                  <a:lnTo>
                    <a:pt x="4405122" y="3400805"/>
                  </a:lnTo>
                  <a:lnTo>
                    <a:pt x="4338828" y="3412998"/>
                  </a:lnTo>
                  <a:lnTo>
                    <a:pt x="4262628" y="3426714"/>
                  </a:lnTo>
                  <a:lnTo>
                    <a:pt x="4185666" y="3438905"/>
                  </a:lnTo>
                  <a:lnTo>
                    <a:pt x="4180332" y="3439668"/>
                  </a:lnTo>
                  <a:lnTo>
                    <a:pt x="4184141" y="3467862"/>
                  </a:lnTo>
                  <a:lnTo>
                    <a:pt x="4190238" y="3467100"/>
                  </a:lnTo>
                  <a:lnTo>
                    <a:pt x="4267200" y="3454908"/>
                  </a:lnTo>
                  <a:lnTo>
                    <a:pt x="4344162" y="3441192"/>
                  </a:lnTo>
                  <a:lnTo>
                    <a:pt x="4410456" y="3429000"/>
                  </a:lnTo>
                  <a:close/>
                </a:path>
                <a:path w="6581775" h="3533775">
                  <a:moveTo>
                    <a:pt x="4099560" y="3480054"/>
                  </a:moveTo>
                  <a:lnTo>
                    <a:pt x="4095750" y="3451860"/>
                  </a:lnTo>
                  <a:lnTo>
                    <a:pt x="4028694" y="3460242"/>
                  </a:lnTo>
                  <a:lnTo>
                    <a:pt x="3949446" y="3469386"/>
                  </a:lnTo>
                  <a:lnTo>
                    <a:pt x="3869436" y="3477768"/>
                  </a:lnTo>
                  <a:lnTo>
                    <a:pt x="3871722" y="3505962"/>
                  </a:lnTo>
                  <a:lnTo>
                    <a:pt x="3872484" y="3505962"/>
                  </a:lnTo>
                  <a:lnTo>
                    <a:pt x="3952494" y="3497579"/>
                  </a:lnTo>
                  <a:lnTo>
                    <a:pt x="4032504" y="3488436"/>
                  </a:lnTo>
                  <a:lnTo>
                    <a:pt x="4099560" y="3480054"/>
                  </a:lnTo>
                  <a:close/>
                </a:path>
                <a:path w="6581775" h="3533775">
                  <a:moveTo>
                    <a:pt x="3786378" y="3513582"/>
                  </a:moveTo>
                  <a:lnTo>
                    <a:pt x="3784091" y="3485388"/>
                  </a:lnTo>
                  <a:lnTo>
                    <a:pt x="3707129" y="3490722"/>
                  </a:lnTo>
                  <a:lnTo>
                    <a:pt x="3624834" y="3496055"/>
                  </a:lnTo>
                  <a:lnTo>
                    <a:pt x="3556254" y="3499104"/>
                  </a:lnTo>
                  <a:lnTo>
                    <a:pt x="3557778" y="3528060"/>
                  </a:lnTo>
                  <a:lnTo>
                    <a:pt x="3626358" y="3524250"/>
                  </a:lnTo>
                  <a:lnTo>
                    <a:pt x="3709416" y="3519678"/>
                  </a:lnTo>
                  <a:lnTo>
                    <a:pt x="3786378" y="3513582"/>
                  </a:lnTo>
                  <a:close/>
                </a:path>
                <a:path w="6581775" h="3533775">
                  <a:moveTo>
                    <a:pt x="3290697" y="3519297"/>
                  </a:moveTo>
                  <a:lnTo>
                    <a:pt x="3290316" y="3505200"/>
                  </a:lnTo>
                  <a:lnTo>
                    <a:pt x="3242310" y="3504438"/>
                  </a:lnTo>
                  <a:lnTo>
                    <a:pt x="3242310" y="3533394"/>
                  </a:lnTo>
                  <a:lnTo>
                    <a:pt x="3290316" y="3533394"/>
                  </a:lnTo>
                  <a:lnTo>
                    <a:pt x="3290697" y="3519297"/>
                  </a:lnTo>
                  <a:close/>
                </a:path>
                <a:path w="6581775" h="3533775">
                  <a:moveTo>
                    <a:pt x="3291078" y="3505200"/>
                  </a:moveTo>
                  <a:lnTo>
                    <a:pt x="3290316" y="3505200"/>
                  </a:lnTo>
                  <a:lnTo>
                    <a:pt x="3290697" y="3519297"/>
                  </a:lnTo>
                  <a:lnTo>
                    <a:pt x="3291078" y="3505200"/>
                  </a:lnTo>
                  <a:close/>
                </a:path>
                <a:path w="6581775" h="3533775">
                  <a:moveTo>
                    <a:pt x="3291078" y="3533394"/>
                  </a:moveTo>
                  <a:lnTo>
                    <a:pt x="3291078" y="3505200"/>
                  </a:lnTo>
                  <a:lnTo>
                    <a:pt x="3290697" y="3519297"/>
                  </a:lnTo>
                  <a:lnTo>
                    <a:pt x="3291078" y="3533394"/>
                  </a:lnTo>
                  <a:close/>
                </a:path>
                <a:path w="6581775" h="3533775">
                  <a:moveTo>
                    <a:pt x="3471672" y="3531108"/>
                  </a:moveTo>
                  <a:lnTo>
                    <a:pt x="3470910" y="3502152"/>
                  </a:lnTo>
                  <a:lnTo>
                    <a:pt x="3458717" y="3502914"/>
                  </a:lnTo>
                  <a:lnTo>
                    <a:pt x="3374898" y="3504438"/>
                  </a:lnTo>
                  <a:lnTo>
                    <a:pt x="3290799" y="3505195"/>
                  </a:lnTo>
                  <a:lnTo>
                    <a:pt x="3291078" y="3505200"/>
                  </a:lnTo>
                  <a:lnTo>
                    <a:pt x="3291078" y="3533394"/>
                  </a:lnTo>
                  <a:lnTo>
                    <a:pt x="3375660" y="3533394"/>
                  </a:lnTo>
                  <a:lnTo>
                    <a:pt x="3458717" y="3531128"/>
                  </a:lnTo>
                  <a:lnTo>
                    <a:pt x="3471672" y="3531108"/>
                  </a:lnTo>
                  <a:close/>
                </a:path>
                <a:path w="6581775" h="3533775">
                  <a:moveTo>
                    <a:pt x="3156966" y="3503676"/>
                  </a:moveTo>
                  <a:lnTo>
                    <a:pt x="3121914" y="3502886"/>
                  </a:lnTo>
                  <a:lnTo>
                    <a:pt x="3038094" y="3499830"/>
                  </a:lnTo>
                  <a:lnTo>
                    <a:pt x="2956560" y="3496055"/>
                  </a:lnTo>
                  <a:lnTo>
                    <a:pt x="2929128" y="3494532"/>
                  </a:lnTo>
                  <a:lnTo>
                    <a:pt x="2927604" y="3522726"/>
                  </a:lnTo>
                  <a:lnTo>
                    <a:pt x="3038094" y="3528822"/>
                  </a:lnTo>
                  <a:lnTo>
                    <a:pt x="3122676" y="3531124"/>
                  </a:lnTo>
                  <a:lnTo>
                    <a:pt x="3156204" y="3531870"/>
                  </a:lnTo>
                  <a:lnTo>
                    <a:pt x="3156966" y="3503676"/>
                  </a:lnTo>
                  <a:close/>
                </a:path>
                <a:path w="6581775" h="3533775">
                  <a:moveTo>
                    <a:pt x="2843784" y="3488436"/>
                  </a:moveTo>
                  <a:lnTo>
                    <a:pt x="2792730" y="3484626"/>
                  </a:lnTo>
                  <a:lnTo>
                    <a:pt x="2711958" y="3477768"/>
                  </a:lnTo>
                  <a:lnTo>
                    <a:pt x="2631948" y="3469386"/>
                  </a:lnTo>
                  <a:lnTo>
                    <a:pt x="2616708" y="3467862"/>
                  </a:lnTo>
                  <a:lnTo>
                    <a:pt x="2613660" y="3496056"/>
                  </a:lnTo>
                  <a:lnTo>
                    <a:pt x="2628900" y="3497580"/>
                  </a:lnTo>
                  <a:lnTo>
                    <a:pt x="2709672" y="3505962"/>
                  </a:lnTo>
                  <a:lnTo>
                    <a:pt x="2790444" y="3513582"/>
                  </a:lnTo>
                  <a:lnTo>
                    <a:pt x="2841498" y="3517392"/>
                  </a:lnTo>
                  <a:lnTo>
                    <a:pt x="2843784" y="3488436"/>
                  </a:lnTo>
                  <a:close/>
                </a:path>
                <a:path w="6581775" h="3533775">
                  <a:moveTo>
                    <a:pt x="2532126" y="3457956"/>
                  </a:moveTo>
                  <a:lnTo>
                    <a:pt x="2473452" y="3450336"/>
                  </a:lnTo>
                  <a:lnTo>
                    <a:pt x="2395728" y="3438906"/>
                  </a:lnTo>
                  <a:lnTo>
                    <a:pt x="2318766" y="3426714"/>
                  </a:lnTo>
                  <a:lnTo>
                    <a:pt x="2306574" y="3424428"/>
                  </a:lnTo>
                  <a:lnTo>
                    <a:pt x="2301240" y="3452622"/>
                  </a:lnTo>
                  <a:lnTo>
                    <a:pt x="2314194" y="3454908"/>
                  </a:lnTo>
                  <a:lnTo>
                    <a:pt x="2391918" y="3467100"/>
                  </a:lnTo>
                  <a:lnTo>
                    <a:pt x="2469642" y="3478530"/>
                  </a:lnTo>
                  <a:lnTo>
                    <a:pt x="2528316" y="3486150"/>
                  </a:lnTo>
                  <a:lnTo>
                    <a:pt x="2532126" y="3457956"/>
                  </a:lnTo>
                  <a:close/>
                </a:path>
                <a:path w="6581775" h="3533775">
                  <a:moveTo>
                    <a:pt x="2221992" y="3409188"/>
                  </a:moveTo>
                  <a:lnTo>
                    <a:pt x="2166366" y="3399282"/>
                  </a:lnTo>
                  <a:lnTo>
                    <a:pt x="2092452" y="3384042"/>
                  </a:lnTo>
                  <a:lnTo>
                    <a:pt x="2018538" y="3367278"/>
                  </a:lnTo>
                  <a:lnTo>
                    <a:pt x="1998726" y="3363468"/>
                  </a:lnTo>
                  <a:lnTo>
                    <a:pt x="2086356" y="3411474"/>
                  </a:lnTo>
                  <a:lnTo>
                    <a:pt x="2161794" y="3426714"/>
                  </a:lnTo>
                  <a:lnTo>
                    <a:pt x="2216658" y="3437382"/>
                  </a:lnTo>
                  <a:lnTo>
                    <a:pt x="2221992" y="3409188"/>
                  </a:lnTo>
                  <a:close/>
                </a:path>
                <a:path w="6581775" h="3533775">
                  <a:moveTo>
                    <a:pt x="1915668" y="3342894"/>
                  </a:moveTo>
                  <a:lnTo>
                    <a:pt x="1873758" y="3332988"/>
                  </a:lnTo>
                  <a:lnTo>
                    <a:pt x="1802892" y="3313938"/>
                  </a:lnTo>
                  <a:lnTo>
                    <a:pt x="1732788" y="3294126"/>
                  </a:lnTo>
                  <a:lnTo>
                    <a:pt x="1696212" y="3282696"/>
                  </a:lnTo>
                  <a:lnTo>
                    <a:pt x="1687830" y="3310128"/>
                  </a:lnTo>
                  <a:lnTo>
                    <a:pt x="1725168" y="3321558"/>
                  </a:lnTo>
                  <a:lnTo>
                    <a:pt x="1795272" y="3341370"/>
                  </a:lnTo>
                  <a:lnTo>
                    <a:pt x="1866900" y="3360420"/>
                  </a:lnTo>
                  <a:lnTo>
                    <a:pt x="1908810" y="3371088"/>
                  </a:lnTo>
                  <a:lnTo>
                    <a:pt x="1915668" y="3342894"/>
                  </a:lnTo>
                  <a:close/>
                </a:path>
                <a:path w="6581775" h="3533775">
                  <a:moveTo>
                    <a:pt x="1614678" y="3257550"/>
                  </a:moveTo>
                  <a:lnTo>
                    <a:pt x="1595628" y="3252216"/>
                  </a:lnTo>
                  <a:lnTo>
                    <a:pt x="1463040" y="3206496"/>
                  </a:lnTo>
                  <a:lnTo>
                    <a:pt x="1399032" y="3182874"/>
                  </a:lnTo>
                  <a:lnTo>
                    <a:pt x="1389126" y="3209544"/>
                  </a:lnTo>
                  <a:lnTo>
                    <a:pt x="1453896" y="3233166"/>
                  </a:lnTo>
                  <a:lnTo>
                    <a:pt x="1520190" y="3256788"/>
                  </a:lnTo>
                  <a:lnTo>
                    <a:pt x="1587246" y="3278886"/>
                  </a:lnTo>
                  <a:lnTo>
                    <a:pt x="1605534" y="3284982"/>
                  </a:lnTo>
                  <a:lnTo>
                    <a:pt x="1614678" y="3257550"/>
                  </a:lnTo>
                  <a:close/>
                </a:path>
                <a:path w="6581775" h="3533775">
                  <a:moveTo>
                    <a:pt x="1319784" y="3151632"/>
                  </a:moveTo>
                  <a:lnTo>
                    <a:pt x="1273302" y="3132582"/>
                  </a:lnTo>
                  <a:lnTo>
                    <a:pt x="1212342" y="3105912"/>
                  </a:lnTo>
                  <a:lnTo>
                    <a:pt x="1152144" y="3079242"/>
                  </a:lnTo>
                  <a:lnTo>
                    <a:pt x="1111758" y="3059430"/>
                  </a:lnTo>
                  <a:lnTo>
                    <a:pt x="1099566" y="3085338"/>
                  </a:lnTo>
                  <a:lnTo>
                    <a:pt x="1140714" y="3105150"/>
                  </a:lnTo>
                  <a:lnTo>
                    <a:pt x="1200912" y="3132582"/>
                  </a:lnTo>
                  <a:lnTo>
                    <a:pt x="1262634" y="3158490"/>
                  </a:lnTo>
                  <a:lnTo>
                    <a:pt x="1309116" y="3177540"/>
                  </a:lnTo>
                  <a:lnTo>
                    <a:pt x="1319784" y="3151632"/>
                  </a:lnTo>
                  <a:close/>
                </a:path>
                <a:path w="6581775" h="3533775">
                  <a:moveTo>
                    <a:pt x="1034796" y="3022092"/>
                  </a:moveTo>
                  <a:lnTo>
                    <a:pt x="980694" y="2993136"/>
                  </a:lnTo>
                  <a:lnTo>
                    <a:pt x="925830" y="2963418"/>
                  </a:lnTo>
                  <a:lnTo>
                    <a:pt x="872490" y="2932938"/>
                  </a:lnTo>
                  <a:lnTo>
                    <a:pt x="836676" y="2910840"/>
                  </a:lnTo>
                  <a:lnTo>
                    <a:pt x="821436" y="2935224"/>
                  </a:lnTo>
                  <a:lnTo>
                    <a:pt x="858012" y="2957322"/>
                  </a:lnTo>
                  <a:lnTo>
                    <a:pt x="912113" y="2988564"/>
                  </a:lnTo>
                  <a:lnTo>
                    <a:pt x="966978" y="3019044"/>
                  </a:lnTo>
                  <a:lnTo>
                    <a:pt x="1021841" y="3047238"/>
                  </a:lnTo>
                  <a:lnTo>
                    <a:pt x="1034796" y="3022092"/>
                  </a:lnTo>
                  <a:close/>
                </a:path>
                <a:path w="6581775" h="3533775">
                  <a:moveTo>
                    <a:pt x="764286" y="2865882"/>
                  </a:moveTo>
                  <a:lnTo>
                    <a:pt x="720852" y="2836926"/>
                  </a:lnTo>
                  <a:lnTo>
                    <a:pt x="672846" y="2803398"/>
                  </a:lnTo>
                  <a:lnTo>
                    <a:pt x="627126" y="2769870"/>
                  </a:lnTo>
                  <a:lnTo>
                    <a:pt x="582168" y="2735580"/>
                  </a:lnTo>
                  <a:lnTo>
                    <a:pt x="579882" y="2733294"/>
                  </a:lnTo>
                  <a:lnTo>
                    <a:pt x="561594" y="2755392"/>
                  </a:lnTo>
                  <a:lnTo>
                    <a:pt x="564642" y="2757678"/>
                  </a:lnTo>
                  <a:lnTo>
                    <a:pt x="610362" y="2792730"/>
                  </a:lnTo>
                  <a:lnTo>
                    <a:pt x="656844" y="2827020"/>
                  </a:lnTo>
                  <a:lnTo>
                    <a:pt x="704850" y="2860548"/>
                  </a:lnTo>
                  <a:lnTo>
                    <a:pt x="748284" y="2889504"/>
                  </a:lnTo>
                  <a:lnTo>
                    <a:pt x="764286" y="2865882"/>
                  </a:lnTo>
                  <a:close/>
                </a:path>
                <a:path w="6581775" h="3533775">
                  <a:moveTo>
                    <a:pt x="514350" y="2678430"/>
                  </a:moveTo>
                  <a:lnTo>
                    <a:pt x="457962" y="2628138"/>
                  </a:lnTo>
                  <a:lnTo>
                    <a:pt x="419100" y="2591562"/>
                  </a:lnTo>
                  <a:lnTo>
                    <a:pt x="382524" y="2554224"/>
                  </a:lnTo>
                  <a:lnTo>
                    <a:pt x="351282" y="2520696"/>
                  </a:lnTo>
                  <a:lnTo>
                    <a:pt x="330708" y="2540508"/>
                  </a:lnTo>
                  <a:lnTo>
                    <a:pt x="362712" y="2574798"/>
                  </a:lnTo>
                  <a:lnTo>
                    <a:pt x="400050" y="2612136"/>
                  </a:lnTo>
                  <a:lnTo>
                    <a:pt x="438912" y="2649474"/>
                  </a:lnTo>
                  <a:lnTo>
                    <a:pt x="495300" y="2700528"/>
                  </a:lnTo>
                  <a:lnTo>
                    <a:pt x="514350" y="2678430"/>
                  </a:lnTo>
                  <a:close/>
                </a:path>
                <a:path w="6581775" h="3533775">
                  <a:moveTo>
                    <a:pt x="296418" y="2456688"/>
                  </a:moveTo>
                  <a:lnTo>
                    <a:pt x="252984" y="2401062"/>
                  </a:lnTo>
                  <a:lnTo>
                    <a:pt x="224790" y="2360676"/>
                  </a:lnTo>
                  <a:lnTo>
                    <a:pt x="198120" y="2321052"/>
                  </a:lnTo>
                  <a:lnTo>
                    <a:pt x="173736" y="2280666"/>
                  </a:lnTo>
                  <a:lnTo>
                    <a:pt x="167640" y="2270760"/>
                  </a:lnTo>
                  <a:lnTo>
                    <a:pt x="143256" y="2284476"/>
                  </a:lnTo>
                  <a:lnTo>
                    <a:pt x="149352" y="2295144"/>
                  </a:lnTo>
                  <a:lnTo>
                    <a:pt x="174498" y="2337054"/>
                  </a:lnTo>
                  <a:lnTo>
                    <a:pt x="201168" y="2377440"/>
                  </a:lnTo>
                  <a:lnTo>
                    <a:pt x="230124" y="2417826"/>
                  </a:lnTo>
                  <a:lnTo>
                    <a:pt x="260604" y="2458212"/>
                  </a:lnTo>
                  <a:lnTo>
                    <a:pt x="274320" y="2474214"/>
                  </a:lnTo>
                  <a:lnTo>
                    <a:pt x="296418" y="2456688"/>
                  </a:lnTo>
                  <a:close/>
                </a:path>
                <a:path w="6581775" h="3533775">
                  <a:moveTo>
                    <a:pt x="128778" y="2195322"/>
                  </a:moveTo>
                  <a:lnTo>
                    <a:pt x="111252" y="2156460"/>
                  </a:lnTo>
                  <a:lnTo>
                    <a:pt x="93726" y="2114550"/>
                  </a:lnTo>
                  <a:lnTo>
                    <a:pt x="78486" y="2071878"/>
                  </a:lnTo>
                  <a:lnTo>
                    <a:pt x="65532" y="2029206"/>
                  </a:lnTo>
                  <a:lnTo>
                    <a:pt x="54102" y="1986534"/>
                  </a:lnTo>
                  <a:lnTo>
                    <a:pt x="53340" y="1983486"/>
                  </a:lnTo>
                  <a:lnTo>
                    <a:pt x="25908" y="1989582"/>
                  </a:lnTo>
                  <a:lnTo>
                    <a:pt x="38100" y="2037588"/>
                  </a:lnTo>
                  <a:lnTo>
                    <a:pt x="51816" y="2081784"/>
                  </a:lnTo>
                  <a:lnTo>
                    <a:pt x="67056" y="2125218"/>
                  </a:lnTo>
                  <a:lnTo>
                    <a:pt x="85344" y="2168652"/>
                  </a:lnTo>
                  <a:lnTo>
                    <a:pt x="102870" y="2207514"/>
                  </a:lnTo>
                  <a:lnTo>
                    <a:pt x="128778" y="2195322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50" y="1200150"/>
              <a:ext cx="9029700" cy="46872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25827" y="3004058"/>
            <a:ext cx="1548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Information  Security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3036214" y="4985258"/>
            <a:ext cx="1701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942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A00"/>
                </a:solidFill>
                <a:latin typeface="Arial"/>
                <a:cs typeface="Arial"/>
              </a:rPr>
              <a:t>Fraud  Examination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0927" y="4147057"/>
            <a:ext cx="1109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419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A00"/>
                </a:solidFill>
                <a:latin typeface="Arial"/>
                <a:cs typeface="Arial"/>
              </a:rPr>
              <a:t>Military  Science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9108" y="4985258"/>
            <a:ext cx="18027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marR="5080" indent="-34671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A00"/>
                </a:solidFill>
                <a:latin typeface="Arial"/>
                <a:cs typeface="Arial"/>
              </a:rPr>
              <a:t>Management  Science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4391" y="3385057"/>
            <a:ext cx="1379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419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Business  Continuity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7919" y="2242058"/>
            <a:ext cx="1311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45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Disaster  Recovery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7" y="3918457"/>
            <a:ext cx="1362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A00"/>
                </a:solidFill>
                <a:latin typeface="Arial"/>
                <a:cs typeface="Arial"/>
              </a:rPr>
              <a:t>Computer  Science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9344" y="4406138"/>
            <a:ext cx="1683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Governance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536" y="1975358"/>
            <a:ext cx="1652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225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A00"/>
                </a:solidFill>
                <a:latin typeface="Arial"/>
                <a:cs typeface="Arial"/>
              </a:rPr>
              <a:t>Security  </a:t>
            </a:r>
            <a:r>
              <a:rPr sz="2400" spc="-5" dirty="0">
                <a:solidFill>
                  <a:srgbClr val="009A00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4428" y="1327658"/>
            <a:ext cx="3006725" cy="1755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 marR="1521460" indent="-4254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A00"/>
                </a:solidFill>
                <a:latin typeface="Arial"/>
                <a:cs typeface="Arial"/>
              </a:rPr>
              <a:t>Forensic  Science</a:t>
            </a:r>
            <a:endParaRPr sz="2400">
              <a:latin typeface="Arial"/>
              <a:cs typeface="Arial"/>
            </a:endParaRPr>
          </a:p>
          <a:p>
            <a:pPr marL="1384935">
              <a:lnSpc>
                <a:spcPct val="100000"/>
              </a:lnSpc>
              <a:spcBef>
                <a:spcPts val="1980"/>
              </a:spcBef>
            </a:pPr>
            <a:r>
              <a:rPr sz="2400" spc="-5" dirty="0">
                <a:solidFill>
                  <a:srgbClr val="009A00"/>
                </a:solidFill>
                <a:latin typeface="Arial"/>
                <a:cs typeface="Arial"/>
              </a:rPr>
              <a:t>Criminology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10" dirty="0">
                <a:latin typeface="Arial"/>
                <a:cs typeface="Arial"/>
              </a:rPr>
              <a:t>Privacy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8536" y="2965958"/>
            <a:ext cx="1652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9A00"/>
                </a:solidFill>
                <a:latin typeface="Arial"/>
                <a:cs typeface="Arial"/>
              </a:rPr>
              <a:t>Systems  Engineering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2" y="304292"/>
            <a:ext cx="71594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err="1" smtClean="0">
                <a:solidFill>
                  <a:srgbClr val="380069"/>
                </a:solidFill>
              </a:rPr>
              <a:t>Prinsip</a:t>
            </a:r>
            <a:r>
              <a:rPr lang="en-US" sz="3200" spc="-5" dirty="0" smtClean="0">
                <a:solidFill>
                  <a:srgbClr val="380069"/>
                </a:solidFill>
              </a:rPr>
              <a:t> inti </a:t>
            </a:r>
            <a:r>
              <a:rPr lang="en-US" sz="3200" spc="-5" dirty="0" err="1" smtClean="0">
                <a:solidFill>
                  <a:srgbClr val="380069"/>
                </a:solidFill>
              </a:rPr>
              <a:t>dari</a:t>
            </a:r>
            <a:r>
              <a:rPr lang="en-US" sz="3200" spc="-5" dirty="0" smtClean="0">
                <a:solidFill>
                  <a:srgbClr val="380069"/>
                </a:solidFill>
              </a:rPr>
              <a:t> </a:t>
            </a:r>
            <a:r>
              <a:rPr lang="en-US" sz="3200" spc="-5" dirty="0" err="1" smtClean="0">
                <a:solidFill>
                  <a:srgbClr val="380069"/>
                </a:solidFill>
              </a:rPr>
              <a:t>Jaminan</a:t>
            </a:r>
            <a:r>
              <a:rPr lang="en-US" sz="3200" spc="-5" dirty="0" smtClean="0">
                <a:solidFill>
                  <a:srgbClr val="380069"/>
                </a:solidFill>
              </a:rPr>
              <a:t> </a:t>
            </a:r>
            <a:r>
              <a:rPr lang="en-US" sz="3200" spc="-5" dirty="0" err="1" smtClean="0">
                <a:solidFill>
                  <a:srgbClr val="380069"/>
                </a:solidFill>
              </a:rPr>
              <a:t>Informasi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544068" y="1416558"/>
            <a:ext cx="212597" cy="221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12187" y="1289809"/>
            <a:ext cx="8066024" cy="55681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0" marR="41910" indent="-2339975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Confidentiality </a:t>
            </a:r>
            <a:r>
              <a:rPr spc="315" dirty="0"/>
              <a:t>– </a:t>
            </a:r>
            <a:r>
              <a:rPr lang="en-US" spc="-90" dirty="0" err="1"/>
              <a:t>untuk</a:t>
            </a:r>
            <a:r>
              <a:rPr lang="en-US" spc="-90" dirty="0"/>
              <a:t> </a:t>
            </a:r>
            <a:r>
              <a:rPr lang="en-US" spc="-90" dirty="0" err="1"/>
              <a:t>memastikan</a:t>
            </a:r>
            <a:r>
              <a:rPr lang="en-US" spc="-90" dirty="0"/>
              <a:t> </a:t>
            </a:r>
            <a:r>
              <a:rPr lang="en-US" spc="-90" dirty="0" err="1"/>
              <a:t>pengungkapan</a:t>
            </a:r>
            <a:r>
              <a:rPr lang="en-US" spc="-90" dirty="0"/>
              <a:t> </a:t>
            </a:r>
            <a:r>
              <a:rPr lang="en-US" spc="-90" dirty="0" err="1"/>
              <a:t>informasi</a:t>
            </a:r>
            <a:r>
              <a:rPr lang="en-US" spc="-90" dirty="0"/>
              <a:t> </a:t>
            </a:r>
            <a:r>
              <a:rPr lang="en-US" spc="-90" dirty="0" err="1"/>
              <a:t>hanya</a:t>
            </a:r>
            <a:r>
              <a:rPr lang="en-US" spc="-90" dirty="0"/>
              <a:t> </a:t>
            </a:r>
            <a:r>
              <a:rPr lang="en-US" spc="-90" dirty="0" err="1"/>
              <a:t>kepada</a:t>
            </a:r>
            <a:r>
              <a:rPr lang="en-US" spc="-90" dirty="0"/>
              <a:t> orang yang </a:t>
            </a:r>
            <a:r>
              <a:rPr lang="en-US" spc="-90" dirty="0" err="1"/>
              <a:t>memiliki</a:t>
            </a:r>
            <a:r>
              <a:rPr lang="en-US" spc="-90" dirty="0"/>
              <a:t> </a:t>
            </a:r>
            <a:r>
              <a:rPr lang="en-US" spc="-90" dirty="0" err="1"/>
              <a:t>wewenang</a:t>
            </a:r>
            <a:r>
              <a:rPr lang="en-US" spc="-90" dirty="0"/>
              <a:t> </a:t>
            </a:r>
            <a:r>
              <a:rPr lang="en-US" spc="-90" dirty="0" err="1"/>
              <a:t>untuk</a:t>
            </a:r>
            <a:r>
              <a:rPr lang="en-US" spc="-90" dirty="0"/>
              <a:t> </a:t>
            </a:r>
            <a:r>
              <a:rPr lang="en-US" spc="-90" dirty="0" err="1"/>
              <a:t>melihatnya</a:t>
            </a:r>
            <a:r>
              <a:rPr lang="en-US" spc="-90" dirty="0"/>
              <a:t>.</a:t>
            </a:r>
          </a:p>
          <a:p>
            <a:pPr marL="1973263" marR="377825" indent="-1620838">
              <a:lnSpc>
                <a:spcPct val="100000"/>
              </a:lnSpc>
              <a:spcBef>
                <a:spcPts val="575"/>
              </a:spcBef>
            </a:pPr>
            <a:r>
              <a:rPr b="1" spc="20" dirty="0" smtClean="0">
                <a:latin typeface="Arial"/>
                <a:cs typeface="Arial"/>
              </a:rPr>
              <a:t>Integrity </a:t>
            </a:r>
            <a:r>
              <a:rPr spc="315" dirty="0"/>
              <a:t>– </a:t>
            </a:r>
            <a:r>
              <a:rPr lang="en-US" spc="-90" dirty="0" err="1"/>
              <a:t>memastikan</a:t>
            </a:r>
            <a:r>
              <a:rPr lang="en-US" spc="-90" dirty="0"/>
              <a:t> </a:t>
            </a:r>
            <a:r>
              <a:rPr lang="en-US" spc="-90" dirty="0" err="1"/>
              <a:t>bahwa</a:t>
            </a:r>
            <a:r>
              <a:rPr lang="en-US" spc="-90" dirty="0"/>
              <a:t> </a:t>
            </a:r>
            <a:r>
              <a:rPr lang="en-US" spc="-90" dirty="0" err="1"/>
              <a:t>informasi</a:t>
            </a:r>
            <a:r>
              <a:rPr lang="en-US" spc="-90" dirty="0"/>
              <a:t> </a:t>
            </a:r>
            <a:r>
              <a:rPr lang="en-US" spc="-90" dirty="0" err="1"/>
              <a:t>tetap</a:t>
            </a:r>
            <a:r>
              <a:rPr lang="en-US" spc="-90" dirty="0"/>
              <a:t> </a:t>
            </a:r>
            <a:r>
              <a:rPr lang="en-US" spc="-90" dirty="0" err="1"/>
              <a:t>dalam</a:t>
            </a:r>
            <a:r>
              <a:rPr lang="en-US" spc="-90" dirty="0"/>
              <a:t> </a:t>
            </a:r>
            <a:r>
              <a:rPr lang="en-US" spc="-90" dirty="0" err="1"/>
              <a:t>bentuk</a:t>
            </a:r>
            <a:r>
              <a:rPr lang="en-US" spc="-90" dirty="0"/>
              <a:t> </a:t>
            </a:r>
            <a:r>
              <a:rPr lang="en-US" spc="-90" dirty="0" err="1"/>
              <a:t>aslinya</a:t>
            </a:r>
            <a:r>
              <a:rPr lang="en-US" spc="-90" dirty="0"/>
              <a:t>; </a:t>
            </a:r>
            <a:r>
              <a:rPr lang="en-US" spc="-90" dirty="0" err="1"/>
              <a:t>informasi</a:t>
            </a:r>
            <a:r>
              <a:rPr lang="en-US" spc="-90" dirty="0"/>
              <a:t> </a:t>
            </a:r>
            <a:r>
              <a:rPr lang="en-US" spc="-90" dirty="0" err="1"/>
              <a:t>tetap</a:t>
            </a:r>
            <a:r>
              <a:rPr lang="en-US" spc="-90" dirty="0"/>
              <a:t> </a:t>
            </a:r>
            <a:r>
              <a:rPr lang="en-US" spc="-90" dirty="0" err="1"/>
              <a:t>berlaku</a:t>
            </a:r>
            <a:r>
              <a:rPr lang="en-US" spc="-90" dirty="0"/>
              <a:t> </a:t>
            </a:r>
            <a:r>
              <a:rPr lang="en-US" spc="-90" dirty="0" err="1"/>
              <a:t>untuk</a:t>
            </a:r>
            <a:r>
              <a:rPr lang="en-US" spc="-90" dirty="0"/>
              <a:t> </a:t>
            </a:r>
            <a:r>
              <a:rPr lang="en-US" spc="-90" dirty="0" err="1"/>
              <a:t>maksud</a:t>
            </a:r>
            <a:r>
              <a:rPr lang="en-US" spc="-90" dirty="0"/>
              <a:t> </a:t>
            </a:r>
            <a:r>
              <a:rPr lang="en-US" spc="-90" dirty="0" err="1"/>
              <a:t>pencipta</a:t>
            </a:r>
            <a:endParaRPr lang="en-US" spc="-90" dirty="0"/>
          </a:p>
          <a:p>
            <a:pPr marL="353060" marR="224154">
              <a:lnSpc>
                <a:spcPct val="100000"/>
              </a:lnSpc>
              <a:spcBef>
                <a:spcPts val="575"/>
              </a:spcBef>
            </a:pPr>
            <a:r>
              <a:rPr b="1" spc="-20" dirty="0" smtClean="0">
                <a:latin typeface="Arial"/>
                <a:cs typeface="Arial"/>
              </a:rPr>
              <a:t>Availability </a:t>
            </a:r>
            <a:r>
              <a:rPr spc="315" dirty="0"/>
              <a:t>– </a:t>
            </a:r>
            <a:r>
              <a:rPr lang="en-US" spc="-120" dirty="0" err="1"/>
              <a:t>informasi</a:t>
            </a:r>
            <a:r>
              <a:rPr lang="en-US" spc="-120" dirty="0"/>
              <a:t> </a:t>
            </a:r>
            <a:r>
              <a:rPr lang="en-US" spc="-120" dirty="0" err="1"/>
              <a:t>atau</a:t>
            </a:r>
            <a:r>
              <a:rPr lang="en-US" spc="-120" dirty="0"/>
              <a:t> </a:t>
            </a:r>
            <a:r>
              <a:rPr lang="en-US" spc="-120" dirty="0" err="1"/>
              <a:t>sumber</a:t>
            </a:r>
            <a:r>
              <a:rPr lang="en-US" spc="-120" dirty="0"/>
              <a:t> </a:t>
            </a:r>
            <a:r>
              <a:rPr lang="en-US" spc="-120" dirty="0" err="1"/>
              <a:t>informasi</a:t>
            </a:r>
            <a:r>
              <a:rPr lang="en-US" spc="-120" dirty="0"/>
              <a:t> </a:t>
            </a:r>
            <a:r>
              <a:rPr lang="en-US" spc="-120" dirty="0" err="1"/>
              <a:t>siap</a:t>
            </a:r>
            <a:r>
              <a:rPr lang="en-US" spc="-120" dirty="0"/>
              <a:t> </a:t>
            </a:r>
            <a:r>
              <a:rPr lang="en-US" spc="-120" dirty="0" err="1"/>
              <a:t>digunakan</a:t>
            </a:r>
            <a:r>
              <a:rPr lang="en-US" spc="-120" dirty="0"/>
              <a:t> </a:t>
            </a:r>
            <a:r>
              <a:rPr lang="en-US" spc="-120" dirty="0" err="1"/>
              <a:t>dalam</a:t>
            </a:r>
            <a:r>
              <a:rPr lang="en-US" spc="-120" dirty="0"/>
              <a:t> parameter </a:t>
            </a:r>
            <a:r>
              <a:rPr lang="en-US" spc="-120" dirty="0" err="1"/>
              <a:t>operasional</a:t>
            </a:r>
            <a:r>
              <a:rPr lang="en-US" spc="-120" dirty="0"/>
              <a:t> yang </a:t>
            </a:r>
            <a:r>
              <a:rPr lang="en-US" spc="-120" dirty="0" err="1"/>
              <a:t>tercantum</a:t>
            </a:r>
            <a:endParaRPr lang="en-US" spc="-120" dirty="0"/>
          </a:p>
          <a:p>
            <a:pPr marL="353060" marR="284480">
              <a:lnSpc>
                <a:spcPct val="100000"/>
              </a:lnSpc>
              <a:spcBef>
                <a:spcPts val="575"/>
              </a:spcBef>
            </a:pPr>
            <a:r>
              <a:rPr b="1" spc="-145" dirty="0" smtClean="0">
                <a:latin typeface="Arial"/>
                <a:cs typeface="Arial"/>
              </a:rPr>
              <a:t>Possession </a:t>
            </a:r>
            <a:r>
              <a:rPr spc="315" dirty="0"/>
              <a:t>– </a:t>
            </a:r>
            <a:r>
              <a:rPr lang="en-US" spc="-120" dirty="0" err="1"/>
              <a:t>sumber</a:t>
            </a:r>
            <a:r>
              <a:rPr lang="en-US" spc="-120" dirty="0"/>
              <a:t> </a:t>
            </a:r>
            <a:r>
              <a:rPr lang="en-US" spc="-120" dirty="0" err="1"/>
              <a:t>informasi</a:t>
            </a:r>
            <a:r>
              <a:rPr lang="en-US" spc="-120" dirty="0"/>
              <a:t> </a:t>
            </a:r>
            <a:r>
              <a:rPr lang="en-US" spc="-120" dirty="0" err="1"/>
              <a:t>atau</a:t>
            </a:r>
            <a:r>
              <a:rPr lang="en-US" spc="-120" dirty="0"/>
              <a:t> </a:t>
            </a:r>
            <a:r>
              <a:rPr lang="en-US" spc="-120" dirty="0" err="1"/>
              <a:t>informasi</a:t>
            </a:r>
            <a:r>
              <a:rPr lang="en-US" spc="-120" dirty="0"/>
              <a:t> </a:t>
            </a:r>
            <a:r>
              <a:rPr lang="en-US" spc="-120" dirty="0" err="1"/>
              <a:t>tetap</a:t>
            </a:r>
            <a:r>
              <a:rPr lang="en-US" spc="-120" dirty="0"/>
              <a:t> </a:t>
            </a:r>
            <a:r>
              <a:rPr lang="en-US" spc="-120" dirty="0" err="1"/>
              <a:t>dalam</a:t>
            </a:r>
            <a:r>
              <a:rPr lang="en-US" spc="-120" dirty="0"/>
              <a:t> </a:t>
            </a:r>
            <a:r>
              <a:rPr lang="en-US" spc="-120" dirty="0" err="1"/>
              <a:t>pengawasan</a:t>
            </a:r>
            <a:r>
              <a:rPr lang="en-US" spc="-120" dirty="0"/>
              <a:t> </a:t>
            </a:r>
            <a:r>
              <a:rPr lang="en-US" spc="-120" dirty="0" err="1"/>
              <a:t>personel</a:t>
            </a:r>
            <a:r>
              <a:rPr lang="en-US" spc="-120" dirty="0"/>
              <a:t> </a:t>
            </a:r>
            <a:r>
              <a:rPr lang="en-US" spc="-120" dirty="0" err="1"/>
              <a:t>berwenang</a:t>
            </a:r>
            <a:endParaRPr lang="en-US" spc="-120" dirty="0"/>
          </a:p>
          <a:p>
            <a:pPr marL="353060" marR="5080">
              <a:lnSpc>
                <a:spcPct val="100000"/>
              </a:lnSpc>
              <a:spcBef>
                <a:spcPts val="575"/>
              </a:spcBef>
            </a:pPr>
            <a:r>
              <a:rPr b="1" spc="10" dirty="0" smtClean="0">
                <a:latin typeface="Arial"/>
                <a:cs typeface="Arial"/>
              </a:rPr>
              <a:t>Authenticity </a:t>
            </a:r>
            <a:r>
              <a:rPr spc="315" dirty="0"/>
              <a:t>– </a:t>
            </a:r>
            <a:r>
              <a:rPr lang="en-US" spc="-120" dirty="0" err="1"/>
              <a:t>sumber</a:t>
            </a:r>
            <a:r>
              <a:rPr lang="en-US" spc="-120" dirty="0"/>
              <a:t> </a:t>
            </a:r>
            <a:r>
              <a:rPr lang="en-US" spc="-120" dirty="0" err="1"/>
              <a:t>informasi</a:t>
            </a:r>
            <a:r>
              <a:rPr lang="en-US" spc="-120" dirty="0"/>
              <a:t> </a:t>
            </a:r>
            <a:r>
              <a:rPr lang="en-US" spc="-120" dirty="0" err="1"/>
              <a:t>atau</a:t>
            </a:r>
            <a:r>
              <a:rPr lang="en-US" spc="-120" dirty="0"/>
              <a:t> </a:t>
            </a:r>
            <a:r>
              <a:rPr lang="en-US" spc="-120" dirty="0" err="1"/>
              <a:t>informasi</a:t>
            </a:r>
            <a:r>
              <a:rPr lang="en-US" spc="-120" dirty="0"/>
              <a:t> yang </a:t>
            </a:r>
            <a:r>
              <a:rPr lang="en-US" spc="-120" dirty="0" err="1"/>
              <a:t>sesuai</a:t>
            </a:r>
            <a:r>
              <a:rPr lang="en-US" spc="-120" dirty="0"/>
              <a:t> </a:t>
            </a:r>
            <a:r>
              <a:rPr lang="en-US" spc="-120" dirty="0" err="1"/>
              <a:t>dengan</a:t>
            </a:r>
            <a:r>
              <a:rPr lang="en-US" spc="-120" dirty="0"/>
              <a:t> </a:t>
            </a:r>
            <a:r>
              <a:rPr lang="en-US" spc="-120" dirty="0" err="1"/>
              <a:t>kenyataan</a:t>
            </a:r>
            <a:r>
              <a:rPr lang="en-US" spc="-120" dirty="0"/>
              <a:t>; </a:t>
            </a:r>
            <a:r>
              <a:rPr lang="en-US" spc="-120" dirty="0" err="1"/>
              <a:t>itu</a:t>
            </a:r>
            <a:r>
              <a:rPr lang="en-US" spc="-120" dirty="0"/>
              <a:t> </a:t>
            </a:r>
            <a:r>
              <a:rPr lang="en-US" spc="-120" dirty="0" err="1"/>
              <a:t>tidak</a:t>
            </a:r>
            <a:r>
              <a:rPr lang="en-US" spc="-120" dirty="0"/>
              <a:t> </a:t>
            </a:r>
            <a:r>
              <a:rPr lang="en-US" spc="-120" dirty="0" err="1"/>
              <a:t>disalahartikan</a:t>
            </a:r>
            <a:r>
              <a:rPr lang="en-US" spc="-120" dirty="0"/>
              <a:t> </a:t>
            </a:r>
            <a:r>
              <a:rPr lang="en-US" spc="-120" dirty="0" err="1"/>
              <a:t>sebagai</a:t>
            </a:r>
            <a:r>
              <a:rPr lang="en-US" spc="-120" dirty="0"/>
              <a:t> </a:t>
            </a:r>
            <a:r>
              <a:rPr lang="en-US" spc="-120" dirty="0" err="1"/>
              <a:t>sesuatu</a:t>
            </a:r>
            <a:r>
              <a:rPr lang="en-US" spc="-120" dirty="0"/>
              <a:t> yang </a:t>
            </a:r>
            <a:r>
              <a:rPr lang="en-US" spc="-120" dirty="0" err="1"/>
              <a:t>tidak</a:t>
            </a:r>
            <a:endParaRPr lang="en-US" spc="-120" dirty="0"/>
          </a:p>
          <a:p>
            <a:pPr marL="353060" marR="5080">
              <a:lnSpc>
                <a:spcPct val="100000"/>
              </a:lnSpc>
              <a:spcBef>
                <a:spcPts val="575"/>
              </a:spcBef>
            </a:pPr>
            <a:endParaRPr lang="en-US" spc="-120" dirty="0"/>
          </a:p>
        </p:txBody>
      </p:sp>
      <p:sp>
        <p:nvSpPr>
          <p:cNvPr id="5" name="object 5"/>
          <p:cNvSpPr/>
          <p:nvPr/>
        </p:nvSpPr>
        <p:spPr>
          <a:xfrm>
            <a:off x="544067" y="2516506"/>
            <a:ext cx="212597" cy="215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067" y="3737868"/>
            <a:ext cx="212597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2739" y="4536131"/>
            <a:ext cx="212598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272" y="5334395"/>
            <a:ext cx="147065" cy="1520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1" y="304292"/>
            <a:ext cx="853109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err="1" smtClean="0">
                <a:solidFill>
                  <a:srgbClr val="380069"/>
                </a:solidFill>
              </a:rPr>
              <a:t>Prinsip</a:t>
            </a:r>
            <a:r>
              <a:rPr lang="en-US" sz="3200" spc="-5" dirty="0" smtClean="0">
                <a:solidFill>
                  <a:srgbClr val="380069"/>
                </a:solidFill>
              </a:rPr>
              <a:t> inti </a:t>
            </a:r>
            <a:r>
              <a:rPr lang="en-US" sz="3200" spc="-5" dirty="0" err="1" smtClean="0">
                <a:solidFill>
                  <a:srgbClr val="380069"/>
                </a:solidFill>
              </a:rPr>
              <a:t>dari</a:t>
            </a:r>
            <a:r>
              <a:rPr lang="en-US" sz="3200" spc="-5" dirty="0" smtClean="0">
                <a:solidFill>
                  <a:srgbClr val="380069"/>
                </a:solidFill>
              </a:rPr>
              <a:t> </a:t>
            </a:r>
            <a:r>
              <a:rPr lang="en-US" sz="3200" spc="-5" dirty="0" err="1" smtClean="0">
                <a:solidFill>
                  <a:srgbClr val="380069"/>
                </a:solidFill>
              </a:rPr>
              <a:t>Jaminan</a:t>
            </a:r>
            <a:r>
              <a:rPr lang="en-US" sz="3200" spc="-5" dirty="0">
                <a:solidFill>
                  <a:srgbClr val="380069"/>
                </a:solidFill>
              </a:rPr>
              <a:t> </a:t>
            </a:r>
            <a:r>
              <a:rPr lang="en-US" sz="3200" spc="-5" dirty="0" err="1" smtClean="0">
                <a:solidFill>
                  <a:srgbClr val="380069"/>
                </a:solidFill>
              </a:rPr>
              <a:t>Informasi</a:t>
            </a:r>
            <a:r>
              <a:rPr sz="3200" spc="-10" dirty="0" smtClean="0">
                <a:solidFill>
                  <a:srgbClr val="380069"/>
                </a:solidFill>
              </a:rPr>
              <a:t>(</a:t>
            </a:r>
            <a:r>
              <a:rPr lang="en-US" sz="3200" spc="-10" dirty="0" err="1" smtClean="0">
                <a:solidFill>
                  <a:srgbClr val="380069"/>
                </a:solidFill>
              </a:rPr>
              <a:t>lanj</a:t>
            </a:r>
            <a:r>
              <a:rPr sz="3200" spc="-10" dirty="0" smtClean="0">
                <a:solidFill>
                  <a:srgbClr val="380069"/>
                </a:solidFill>
              </a:rPr>
              <a:t>.)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544068" y="1416558"/>
            <a:ext cx="212597" cy="221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602" y="1243838"/>
            <a:ext cx="7606665" cy="43800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55" dirty="0">
                <a:solidFill>
                  <a:srgbClr val="380069"/>
                </a:solidFill>
                <a:latin typeface="Arial"/>
                <a:cs typeface="Arial"/>
              </a:rPr>
              <a:t>Utility </a:t>
            </a:r>
            <a:r>
              <a:rPr sz="2400" spc="315" dirty="0">
                <a:solidFill>
                  <a:srgbClr val="380069"/>
                </a:solidFill>
                <a:latin typeface="Trebuchet MS"/>
                <a:cs typeface="Trebuchet MS"/>
              </a:rPr>
              <a:t>–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informasi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tersebut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sesuai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untuk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suatu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tujuan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dalam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kondisi</a:t>
            </a:r>
            <a:endParaRPr sz="2400" dirty="0">
              <a:latin typeface="Trebuchet MS"/>
              <a:cs typeface="Trebuchet MS"/>
            </a:endParaRPr>
          </a:p>
          <a:p>
            <a:pPr marL="12700" marR="403860">
              <a:lnSpc>
                <a:spcPct val="100000"/>
              </a:lnSpc>
              <a:spcBef>
                <a:spcPts val="575"/>
              </a:spcBef>
            </a:pPr>
            <a:r>
              <a:rPr sz="2400" b="1" spc="-50" dirty="0">
                <a:solidFill>
                  <a:srgbClr val="380069"/>
                </a:solidFill>
                <a:latin typeface="Arial"/>
                <a:cs typeface="Arial"/>
              </a:rPr>
              <a:t>Privacy </a:t>
            </a:r>
            <a:r>
              <a:rPr sz="2400" spc="315" dirty="0">
                <a:solidFill>
                  <a:srgbClr val="380069"/>
                </a:solidFill>
                <a:latin typeface="Trebuchet MS"/>
                <a:cs typeface="Trebuchet MS"/>
              </a:rPr>
              <a:t>– </a:t>
            </a:r>
            <a:r>
              <a:rPr lang="sv-SE" sz="2400" spc="-95" dirty="0">
                <a:solidFill>
                  <a:srgbClr val="380069"/>
                </a:solidFill>
                <a:latin typeface="Trebuchet MS"/>
                <a:cs typeface="Trebuchet MS"/>
              </a:rPr>
              <a:t>memastikan perlindungan informasi pribadi dari pengamatan atau intrusi serta kepatuhan terhadap kepatuhan privasi yang </a:t>
            </a:r>
            <a:r>
              <a:rPr lang="sv-SE" sz="2400" spc="-95" dirty="0" smtClean="0">
                <a:solidFill>
                  <a:srgbClr val="380069"/>
                </a:solidFill>
                <a:latin typeface="Trebuchet MS"/>
                <a:cs typeface="Trebuchet MS"/>
              </a:rPr>
              <a:t>relevan</a:t>
            </a:r>
            <a:endParaRPr lang="sv-SE" sz="2400" spc="-95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712470">
              <a:lnSpc>
                <a:spcPct val="100000"/>
              </a:lnSpc>
              <a:spcBef>
                <a:spcPts val="575"/>
              </a:spcBef>
            </a:pPr>
            <a:r>
              <a:rPr sz="2400" b="1" spc="20" dirty="0" smtClean="0">
                <a:solidFill>
                  <a:srgbClr val="380069"/>
                </a:solidFill>
                <a:latin typeface="Arial"/>
                <a:cs typeface="Arial"/>
              </a:rPr>
              <a:t>Authorized </a:t>
            </a:r>
            <a:r>
              <a:rPr sz="2400" b="1" spc="-30" dirty="0">
                <a:solidFill>
                  <a:srgbClr val="380069"/>
                </a:solidFill>
                <a:latin typeface="Arial"/>
                <a:cs typeface="Arial"/>
              </a:rPr>
              <a:t>Use </a:t>
            </a:r>
            <a:r>
              <a:rPr sz="2400" spc="315" dirty="0">
                <a:solidFill>
                  <a:srgbClr val="380069"/>
                </a:solidFill>
                <a:latin typeface="Trebuchet MS"/>
                <a:cs typeface="Trebuchet MS"/>
              </a:rPr>
              <a:t>– </a:t>
            </a:r>
            <a:r>
              <a:rPr lang="en-US" sz="2400" spc="-95" dirty="0" err="1">
                <a:solidFill>
                  <a:srgbClr val="380069"/>
                </a:solidFill>
                <a:latin typeface="Trebuchet MS"/>
                <a:cs typeface="Trebuchet MS"/>
              </a:rPr>
              <a:t>memastikan</a:t>
            </a:r>
            <a:r>
              <a:rPr lang="en-US" sz="2400" spc="-9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5" dirty="0" err="1">
                <a:solidFill>
                  <a:srgbClr val="380069"/>
                </a:solidFill>
                <a:latin typeface="Trebuchet MS"/>
                <a:cs typeface="Trebuchet MS"/>
              </a:rPr>
              <a:t>layanan</a:t>
            </a:r>
            <a:r>
              <a:rPr lang="en-US" sz="2400" spc="-95" dirty="0">
                <a:solidFill>
                  <a:srgbClr val="380069"/>
                </a:solidFill>
                <a:latin typeface="Trebuchet MS"/>
                <a:cs typeface="Trebuchet MS"/>
              </a:rPr>
              <a:t> yang </a:t>
            </a:r>
            <a:r>
              <a:rPr lang="en-US" sz="2400" spc="-95" dirty="0" err="1">
                <a:solidFill>
                  <a:srgbClr val="380069"/>
                </a:solidFill>
                <a:latin typeface="Trebuchet MS"/>
                <a:cs typeface="Trebuchet MS"/>
              </a:rPr>
              <a:t>memakan</a:t>
            </a:r>
            <a:r>
              <a:rPr lang="en-US" sz="2400" spc="-9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5" dirty="0" err="1">
                <a:solidFill>
                  <a:srgbClr val="380069"/>
                </a:solidFill>
                <a:latin typeface="Trebuchet MS"/>
                <a:cs typeface="Trebuchet MS"/>
              </a:rPr>
              <a:t>biaya</a:t>
            </a:r>
            <a:r>
              <a:rPr lang="en-US" sz="2400" spc="-9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5" dirty="0" err="1">
                <a:solidFill>
                  <a:srgbClr val="380069"/>
                </a:solidFill>
                <a:latin typeface="Trebuchet MS"/>
                <a:cs typeface="Trebuchet MS"/>
              </a:rPr>
              <a:t>hanya</a:t>
            </a:r>
            <a:r>
              <a:rPr lang="en-US" sz="2400" spc="-9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5" dirty="0" err="1">
                <a:solidFill>
                  <a:srgbClr val="380069"/>
                </a:solidFill>
                <a:latin typeface="Trebuchet MS"/>
                <a:cs typeface="Trebuchet MS"/>
              </a:rPr>
              <a:t>tersedia</a:t>
            </a:r>
            <a:r>
              <a:rPr lang="en-US" sz="2400" spc="-9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5" dirty="0" err="1">
                <a:solidFill>
                  <a:srgbClr val="380069"/>
                </a:solidFill>
                <a:latin typeface="Trebuchet MS"/>
                <a:cs typeface="Trebuchet MS"/>
              </a:rPr>
              <a:t>bagi</a:t>
            </a:r>
            <a:r>
              <a:rPr lang="en-US" sz="2400" spc="-95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5" dirty="0" err="1">
                <a:solidFill>
                  <a:srgbClr val="380069"/>
                </a:solidFill>
                <a:latin typeface="Trebuchet MS"/>
                <a:cs typeface="Trebuchet MS"/>
              </a:rPr>
              <a:t>personil</a:t>
            </a:r>
            <a:r>
              <a:rPr lang="en-US" sz="2400" spc="-95" dirty="0">
                <a:solidFill>
                  <a:srgbClr val="380069"/>
                </a:solidFill>
                <a:latin typeface="Trebuchet MS"/>
                <a:cs typeface="Trebuchet MS"/>
              </a:rPr>
              <a:t> yang </a:t>
            </a:r>
            <a:r>
              <a:rPr lang="en-US" sz="2400" spc="-95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berwenang</a:t>
            </a:r>
            <a:endParaRPr sz="2400" dirty="0">
              <a:latin typeface="Trebuchet MS"/>
              <a:cs typeface="Trebuchet MS"/>
            </a:endParaRPr>
          </a:p>
          <a:p>
            <a:pPr marL="12700" marR="23177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380069"/>
                </a:solidFill>
                <a:latin typeface="Arial"/>
                <a:cs typeface="Arial"/>
              </a:rPr>
              <a:t>Nonrepudiation </a:t>
            </a:r>
            <a:r>
              <a:rPr sz="2400" spc="315" dirty="0">
                <a:solidFill>
                  <a:srgbClr val="380069"/>
                </a:solidFill>
                <a:latin typeface="Trebuchet MS"/>
                <a:cs typeface="Trebuchet MS"/>
              </a:rPr>
              <a:t>– </a:t>
            </a:r>
            <a:r>
              <a:rPr lang="en-US" sz="2400" spc="-90" dirty="0" err="1">
                <a:solidFill>
                  <a:srgbClr val="380069"/>
                </a:solidFill>
                <a:latin typeface="Trebuchet MS"/>
                <a:cs typeface="Trebuchet MS"/>
              </a:rPr>
              <a:t>memastikan</a:t>
            </a:r>
            <a:r>
              <a:rPr lang="en-US" sz="2400" spc="-9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0" dirty="0" err="1">
                <a:solidFill>
                  <a:srgbClr val="380069"/>
                </a:solidFill>
                <a:latin typeface="Trebuchet MS"/>
                <a:cs typeface="Trebuchet MS"/>
              </a:rPr>
              <a:t>pencetus</a:t>
            </a:r>
            <a:r>
              <a:rPr lang="en-US" sz="2400" spc="-9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0" dirty="0" err="1">
                <a:solidFill>
                  <a:srgbClr val="380069"/>
                </a:solidFill>
                <a:latin typeface="Trebuchet MS"/>
                <a:cs typeface="Trebuchet MS"/>
              </a:rPr>
              <a:t>pesan</a:t>
            </a:r>
            <a:r>
              <a:rPr lang="en-US" sz="2400" spc="-9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0" dirty="0" err="1">
                <a:solidFill>
                  <a:srgbClr val="380069"/>
                </a:solidFill>
                <a:latin typeface="Trebuchet MS"/>
                <a:cs typeface="Trebuchet MS"/>
              </a:rPr>
              <a:t>atau</a:t>
            </a:r>
            <a:r>
              <a:rPr lang="en-US" sz="2400" spc="-9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0" dirty="0" err="1">
                <a:solidFill>
                  <a:srgbClr val="380069"/>
                </a:solidFill>
                <a:latin typeface="Trebuchet MS"/>
                <a:cs typeface="Trebuchet MS"/>
              </a:rPr>
              <a:t>transaksi</a:t>
            </a:r>
            <a:r>
              <a:rPr lang="en-US" sz="2400" spc="-9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tidak</a:t>
            </a:r>
            <a:r>
              <a:rPr lang="en-US" sz="2400" spc="-90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mungkin</a:t>
            </a:r>
            <a:r>
              <a:rPr lang="en-US" sz="2400" spc="-90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menyangkal</a:t>
            </a:r>
            <a:r>
              <a:rPr lang="en-US" sz="2400" spc="-90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tindakannya</a:t>
            </a:r>
            <a:r>
              <a:rPr lang="en-US" sz="2400" spc="-90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dikemudian</a:t>
            </a:r>
            <a:r>
              <a:rPr lang="en-US" sz="2400" spc="-90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9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hari</a:t>
            </a:r>
            <a:endParaRPr lang="en-US" sz="2400" spc="-90" dirty="0">
              <a:solidFill>
                <a:srgbClr val="380069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068" y="2195756"/>
            <a:ext cx="154575" cy="155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056" y="3393210"/>
            <a:ext cx="212597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698" y="4545467"/>
            <a:ext cx="212598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902" y="304292"/>
            <a:ext cx="620395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err="1" smtClean="0">
                <a:solidFill>
                  <a:srgbClr val="380069"/>
                </a:solidFill>
              </a:rPr>
              <a:t>Kerangka</a:t>
            </a:r>
            <a:r>
              <a:rPr lang="en-US" sz="3200" spc="-5" dirty="0" smtClean="0">
                <a:solidFill>
                  <a:srgbClr val="380069"/>
                </a:solidFill>
              </a:rPr>
              <a:t> </a:t>
            </a:r>
            <a:r>
              <a:rPr lang="en-US" sz="3200" spc="-5" dirty="0" err="1" smtClean="0">
                <a:solidFill>
                  <a:srgbClr val="380069"/>
                </a:solidFill>
              </a:rPr>
              <a:t>Kerja</a:t>
            </a:r>
            <a:r>
              <a:rPr lang="en-US" sz="3200" spc="-5" dirty="0" smtClean="0">
                <a:solidFill>
                  <a:srgbClr val="380069"/>
                </a:solidFill>
              </a:rPr>
              <a:t> </a:t>
            </a:r>
            <a:r>
              <a:rPr lang="en-US" sz="3200" spc="-5" dirty="0" err="1" smtClean="0">
                <a:solidFill>
                  <a:srgbClr val="380069"/>
                </a:solidFill>
              </a:rPr>
              <a:t>Arsitektur</a:t>
            </a:r>
            <a:r>
              <a:rPr lang="en-US" sz="3200" spc="-5" dirty="0" smtClean="0">
                <a:solidFill>
                  <a:srgbClr val="380069"/>
                </a:solidFill>
              </a:rPr>
              <a:t> </a:t>
            </a:r>
            <a:r>
              <a:rPr lang="en-US" sz="3200" spc="-5" dirty="0" err="1" smtClean="0">
                <a:solidFill>
                  <a:srgbClr val="380069"/>
                </a:solidFill>
              </a:rPr>
              <a:t>Jaminan</a:t>
            </a:r>
            <a:r>
              <a:rPr lang="en-US" sz="3200" spc="-5" dirty="0" smtClean="0">
                <a:solidFill>
                  <a:srgbClr val="380069"/>
                </a:solidFill>
              </a:rPr>
              <a:t> </a:t>
            </a:r>
            <a:r>
              <a:rPr lang="en-US" sz="3200" spc="-5" dirty="0" err="1" smtClean="0">
                <a:solidFill>
                  <a:srgbClr val="380069"/>
                </a:solidFill>
              </a:rPr>
              <a:t>Informasi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544068" y="1416558"/>
            <a:ext cx="212597" cy="221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502" y="1316990"/>
            <a:ext cx="7719059" cy="4496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693420">
              <a:lnSpc>
                <a:spcPct val="100000"/>
              </a:lnSpc>
              <a:spcBef>
                <a:spcPts val="100"/>
              </a:spcBef>
            </a:pPr>
            <a:r>
              <a:rPr lang="en-US" sz="2400" spc="-12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Dasar</a:t>
            </a:r>
            <a:r>
              <a:rPr lang="en-US" sz="2400" spc="-120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struktur</a:t>
            </a:r>
            <a:r>
              <a:rPr lang="en-US" sz="2400" spc="-120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konseptual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untuk</a:t>
            </a:r>
            <a:r>
              <a:rPr lang="en-US" sz="2400" spc="-120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mendefinisikan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menggambarkan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arsitektur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jaminan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informasi</a:t>
            </a:r>
            <a:endParaRPr lang="en-US" sz="2400" spc="-120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50800" marR="693420">
              <a:lnSpc>
                <a:spcPct val="100000"/>
              </a:lnSpc>
              <a:spcBef>
                <a:spcPts val="100"/>
              </a:spcBef>
            </a:pP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Risiko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(driver root)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dapat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diungkapkan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dalam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hal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driver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bisnis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driver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teknis</a:t>
            </a:r>
            <a:endParaRPr lang="en-US" sz="2400" spc="-120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50800" marR="693420">
              <a:lnSpc>
                <a:spcPct val="100000"/>
              </a:lnSpc>
              <a:spcBef>
                <a:spcPts val="100"/>
              </a:spcBef>
            </a:pP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Enam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tampilan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arsitektural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: orang,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kebijakan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, proses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bisnis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sistem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aplikasi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informasi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/data,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infrastruktur</a:t>
            </a:r>
            <a:endParaRPr lang="en-US" sz="2400" spc="-120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50800" marR="693420">
              <a:lnSpc>
                <a:spcPct val="100000"/>
              </a:lnSpc>
              <a:spcBef>
                <a:spcPts val="100"/>
              </a:spcBef>
            </a:pP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Sebuah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pernyataan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risiko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tunggal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dapat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dinyatakan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dari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sudut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pandang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sembilan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prinsip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inti IA,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masing-masing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dari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salah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satu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dari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enam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tampilan</a:t>
            </a:r>
            <a:r>
              <a:rPr lang="en-US" sz="2400" spc="-120" dirty="0" smtClean="0">
                <a:solidFill>
                  <a:srgbClr val="380069"/>
                </a:solidFill>
                <a:latin typeface="Trebuchet MS"/>
                <a:cs typeface="Trebuchet MS"/>
              </a:rPr>
              <a:t> yang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berbeda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,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atau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54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perspektif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pada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risiko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400" spc="-120" dirty="0" err="1">
                <a:solidFill>
                  <a:srgbClr val="380069"/>
                </a:solidFill>
                <a:latin typeface="Trebuchet MS"/>
                <a:cs typeface="Trebuchet MS"/>
              </a:rPr>
              <a:t>tunggal</a:t>
            </a:r>
            <a:r>
              <a:rPr lang="en-US" sz="2400" spc="-120" dirty="0">
                <a:solidFill>
                  <a:srgbClr val="380069"/>
                </a:solidFill>
                <a:latin typeface="Trebuchet MS"/>
                <a:cs typeface="Trebuchet MS"/>
              </a:rPr>
              <a:t>.</a:t>
            </a:r>
          </a:p>
          <a:p>
            <a:pPr marL="50800" marR="693420">
              <a:lnSpc>
                <a:spcPct val="100000"/>
              </a:lnSpc>
              <a:spcBef>
                <a:spcPts val="100"/>
              </a:spcBef>
            </a:pPr>
            <a:endParaRPr lang="en-US" sz="2400" spc="-120" dirty="0">
              <a:solidFill>
                <a:srgbClr val="380069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067" y="2162355"/>
            <a:ext cx="212597" cy="220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067" y="2903846"/>
            <a:ext cx="212597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8257" y="4038600"/>
            <a:ext cx="212597" cy="225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2" y="304292"/>
            <a:ext cx="613664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10" dirty="0" smtClean="0">
                <a:solidFill>
                  <a:srgbClr val="380069"/>
                </a:solidFill>
              </a:rPr>
              <a:t>Proses </a:t>
            </a:r>
            <a:r>
              <a:rPr lang="en-US" sz="3200" spc="-10" dirty="0" err="1" smtClean="0">
                <a:solidFill>
                  <a:srgbClr val="380069"/>
                </a:solidFill>
              </a:rPr>
              <a:t>Jaminan</a:t>
            </a:r>
            <a:r>
              <a:rPr lang="en-US" sz="3200" spc="-10" dirty="0" smtClean="0">
                <a:solidFill>
                  <a:srgbClr val="380069"/>
                </a:solidFill>
              </a:rPr>
              <a:t> </a:t>
            </a:r>
            <a:r>
              <a:rPr lang="en-US" sz="3200" spc="-10" dirty="0" err="1" smtClean="0">
                <a:solidFill>
                  <a:srgbClr val="380069"/>
                </a:solidFill>
              </a:rPr>
              <a:t>Informasi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544068" y="1429511"/>
            <a:ext cx="262890" cy="258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602" y="1314704"/>
            <a:ext cx="7367905" cy="3524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Enumerasi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klasifikasi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aset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informasi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(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misalnya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data/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teknologi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informasi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nilai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Penilaian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risiko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(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kerentanan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ancaman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Analisis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risiko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(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probabilitas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/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kemungkinan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dampak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) 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manajemen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risiko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(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pengobatan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Uji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dan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Tinjau</a:t>
            </a:r>
            <a:r>
              <a:rPr lang="en-US" sz="2800" spc="-130" dirty="0" smtClean="0">
                <a:solidFill>
                  <a:srgbClr val="380069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 smtClean="0">
                <a:solidFill>
                  <a:srgbClr val="380069"/>
                </a:solidFill>
                <a:latin typeface="Trebuchet MS"/>
                <a:cs typeface="Trebuchet MS"/>
              </a:rPr>
              <a:t>kembali</a:t>
            </a:r>
            <a:endParaRPr lang="en-US" sz="2800" spc="-130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800" spc="-130" dirty="0">
              <a:solidFill>
                <a:srgbClr val="380069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spc="-130" dirty="0" err="1">
                <a:solidFill>
                  <a:srgbClr val="380069"/>
                </a:solidFill>
                <a:latin typeface="Trebuchet MS"/>
                <a:cs typeface="Trebuchet MS"/>
              </a:rPr>
              <a:t>Ulangi</a:t>
            </a:r>
            <a:r>
              <a:rPr lang="en-US" sz="2800" spc="-130" dirty="0">
                <a:solidFill>
                  <a:srgbClr val="380069"/>
                </a:solidFill>
                <a:latin typeface="Trebuchet MS"/>
                <a:cs typeface="Trebuchet MS"/>
              </a:rPr>
              <a:t>...</a:t>
            </a:r>
            <a:endParaRPr lang="en-US" sz="2800" spc="-130" dirty="0">
              <a:solidFill>
                <a:srgbClr val="380069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068" y="2369057"/>
            <a:ext cx="262890" cy="2583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068" y="2817646"/>
            <a:ext cx="262890" cy="259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068" y="3613275"/>
            <a:ext cx="262890" cy="259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068" y="4133749"/>
            <a:ext cx="262890" cy="2583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068" y="4524302"/>
            <a:ext cx="262890" cy="258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1757</Words>
  <Application>Microsoft Office PowerPoint</Application>
  <PresentationFormat>On-screen Show (4:3)</PresentationFormat>
  <Paragraphs>276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Trebuchet MS</vt:lpstr>
      <vt:lpstr>Office Theme</vt:lpstr>
      <vt:lpstr>PowerPoint Presentation</vt:lpstr>
      <vt:lpstr>PowerPoint Presentation</vt:lpstr>
      <vt:lpstr>Apakah Jaminan Informasi itu?</vt:lpstr>
      <vt:lpstr>Apakah Jaminan Informasi itu?</vt:lpstr>
      <vt:lpstr>Aspek aspek dari Jaminan Informasi</vt:lpstr>
      <vt:lpstr>Prinsip inti dari Jaminan Informasi</vt:lpstr>
      <vt:lpstr>Prinsip inti dari Jaminan Informasi(lanj.)</vt:lpstr>
      <vt:lpstr>Kerangka Kerja Arsitektur Jaminan Informasi</vt:lpstr>
      <vt:lpstr>Proses Jaminan Informasi</vt:lpstr>
      <vt:lpstr>Jaminan Informasi</vt:lpstr>
      <vt:lpstr>PowerPoint Presentation</vt:lpstr>
      <vt:lpstr>Jaminan Informasi vs. Keamanan Informasi (InfoSec)</vt:lpstr>
      <vt:lpstr>Kerangka Kerja “Keamanan” umum</vt:lpstr>
      <vt:lpstr>Paradigma Keamanan</vt:lpstr>
      <vt:lpstr>Konsep dan Prinsip Keamanan Dasar</vt:lpstr>
      <vt:lpstr>Konsep dan Prinsip Keamanan Dasar</vt:lpstr>
      <vt:lpstr>Pendekatan untuk menerapkan prinsip</vt:lpstr>
      <vt:lpstr>Keamanan adalah masalah berbasis orang</vt:lpstr>
      <vt:lpstr>PowerPoint Presentation</vt:lpstr>
      <vt:lpstr>Siklus hidup manajemen risiko</vt:lpstr>
      <vt:lpstr>The Security “Big Picture”</vt:lpstr>
      <vt:lpstr>Proses pengambilan keputusan risiko</vt:lpstr>
      <vt:lpstr>Keseimbangan Biaya dan Resiko</vt:lpstr>
      <vt:lpstr>Final Thoughts</vt:lpstr>
      <vt:lpstr>Rangkuman Jaminan Informasi</vt:lpstr>
      <vt:lpstr>Security Versus Compliance</vt:lpstr>
      <vt:lpstr>Penutup</vt:lpstr>
      <vt:lpstr>SNIA Security</vt:lpstr>
      <vt:lpstr>Useful Printed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Marty</dc:creator>
  <cp:lastModifiedBy>ASUS</cp:lastModifiedBy>
  <cp:revision>28</cp:revision>
  <dcterms:created xsi:type="dcterms:W3CDTF">2020-04-22T03:20:59Z</dcterms:created>
  <dcterms:modified xsi:type="dcterms:W3CDTF">2020-04-23T00:18:25Z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2009-03-17T00:00:00Z</vt:filetime>
  </property>
  <property fmtid="{D5CDD505-2E9C-101B-9397-08002B2CF9AE}" pid="3" name="Creator">
    <vt:lpwstr>Acrobat PDFMaker 8.1 for PowerPoint</vt:lpwstr>
  </property>
  <property fmtid="{D5CDD505-2E9C-101B-9397-08002B2CF9AE}" pid="4" name="LastSaved">
    <vt:filetime>2020-04-22T00:00:00Z</vt:filetime>
  </property>
</Properties>
</file>