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9" r:id="rId36"/>
    <p:sldId id="300" r:id="rId37"/>
    <p:sldId id="301" r:id="rId38"/>
    <p:sldId id="302" r:id="rId39"/>
    <p:sldId id="304" r:id="rId40"/>
    <p:sldId id="293" r:id="rId41"/>
    <p:sldId id="305" r:id="rId42"/>
    <p:sldId id="306" r:id="rId43"/>
    <p:sldId id="307" r:id="rId44"/>
    <p:sldId id="308" r:id="rId45"/>
    <p:sldId id="309" r:id="rId46"/>
    <p:sldId id="294" r:id="rId47"/>
    <p:sldId id="310" r:id="rId48"/>
    <p:sldId id="311" r:id="rId49"/>
    <p:sldId id="312" r:id="rId50"/>
    <p:sldId id="295" r:id="rId51"/>
    <p:sldId id="296" r:id="rId52"/>
    <p:sldId id="297" r:id="rId53"/>
    <p:sldId id="29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3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9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9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605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2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12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95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5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8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6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9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8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48C5D-2E0B-4B4A-BA59-438256B9D12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58A29-971C-44D5-8CA7-E74096B0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11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Perkembangan Keamanan dan Jaminan Informasi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Pertemuan</a:t>
            </a:r>
            <a:r>
              <a:rPr lang="en-US" dirty="0" smtClean="0"/>
              <a:t> 10</a:t>
            </a:r>
          </a:p>
          <a:p>
            <a:endParaRPr lang="en-US" dirty="0"/>
          </a:p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pencegahan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 smtClean="0"/>
              <a:t>deteksi</a:t>
            </a:r>
            <a:r>
              <a:rPr lang="en-US" dirty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Jaminan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 </a:t>
            </a:r>
            <a:r>
              <a:rPr lang="en-US" dirty="0" smtClean="0"/>
              <a:t>5200,28-M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comsec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2" y="2030412"/>
            <a:ext cx="8761410" cy="3541714"/>
          </a:xfrm>
        </p:spPr>
        <p:txBody>
          <a:bodyPr/>
          <a:lstStyle/>
          <a:p>
            <a:r>
              <a:rPr lang="en-US" dirty="0" err="1" smtClean="0"/>
              <a:t>saluran</a:t>
            </a:r>
            <a:r>
              <a:rPr lang="en-US" dirty="0" smtClean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link, </a:t>
            </a:r>
            <a:endParaRPr lang="en-US" dirty="0" smtClean="0"/>
          </a:p>
          <a:p>
            <a:r>
              <a:rPr lang="en-US" dirty="0" smtClean="0"/>
              <a:t>Multiplexer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switch </a:t>
            </a:r>
            <a:r>
              <a:rPr lang="en-US" dirty="0" err="1"/>
              <a:t>pesan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/>
              <a:t>telekomunikasi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emanasi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COMSEC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data end-to-end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Data yang </a:t>
            </a:r>
            <a:r>
              <a:rPr lang="en-US" sz="3600" dirty="0" err="1"/>
              <a:t>meninggalkan</a:t>
            </a:r>
            <a:r>
              <a:rPr lang="en-US" sz="3600" dirty="0"/>
              <a:t> </a:t>
            </a:r>
            <a:r>
              <a:rPr lang="en-US" sz="3600" dirty="0" err="1"/>
              <a:t>pusat</a:t>
            </a:r>
            <a:r>
              <a:rPr lang="en-US" sz="3600" dirty="0"/>
              <a:t> </a:t>
            </a:r>
            <a:r>
              <a:rPr lang="en-US" sz="3600" dirty="0" err="1"/>
              <a:t>komputer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multiplexed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dienkripsi</a:t>
            </a:r>
            <a:r>
              <a:rPr lang="en-US" sz="3600" dirty="0"/>
              <a:t>, </a:t>
            </a:r>
            <a:r>
              <a:rPr lang="en-US" sz="3600" dirty="0" err="1"/>
              <a:t>kadang-kadang</a:t>
            </a:r>
            <a:r>
              <a:rPr lang="en-US" sz="3600" dirty="0"/>
              <a:t>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sekali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err="1"/>
              <a:t>S</a:t>
            </a:r>
            <a:r>
              <a:rPr lang="en-US" sz="3600" dirty="0" err="1" smtClean="0"/>
              <a:t>istem</a:t>
            </a:r>
            <a:r>
              <a:rPr lang="en-US" sz="3600" dirty="0" smtClean="0"/>
              <a:t> </a:t>
            </a:r>
            <a:r>
              <a:rPr lang="en-US" sz="3600" dirty="0" err="1"/>
              <a:t>kunci</a:t>
            </a:r>
            <a:r>
              <a:rPr lang="en-US" sz="3600" dirty="0"/>
              <a:t> </a:t>
            </a:r>
            <a:r>
              <a:rPr lang="en-US" sz="3600" dirty="0" err="1"/>
              <a:t>rahasia</a:t>
            </a:r>
            <a:r>
              <a:rPr lang="en-US" sz="3600" dirty="0"/>
              <a:t> </a:t>
            </a:r>
            <a:r>
              <a:rPr lang="en-US" sz="3600" dirty="0" err="1"/>
              <a:t>digunakan</a:t>
            </a:r>
            <a:r>
              <a:rPr lang="en-US" sz="3600" dirty="0"/>
              <a:t>,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kunci</a:t>
            </a:r>
            <a:r>
              <a:rPr lang="en-US" sz="3600" dirty="0"/>
              <a:t> </a:t>
            </a:r>
            <a:r>
              <a:rPr lang="en-US" sz="3600" dirty="0" err="1"/>
              <a:t>diubah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bersamaan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kedua</a:t>
            </a:r>
            <a:r>
              <a:rPr lang="en-US" sz="3600" dirty="0"/>
              <a:t> </a:t>
            </a:r>
            <a:r>
              <a:rPr lang="en-US" sz="3600" dirty="0" err="1"/>
              <a:t>ujung</a:t>
            </a:r>
            <a:r>
              <a:rPr lang="en-US" sz="3600" dirty="0"/>
              <a:t> link </a:t>
            </a:r>
            <a:r>
              <a:rPr lang="en-US" sz="3600" dirty="0" err="1"/>
              <a:t>komunikasi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teratur</a:t>
            </a:r>
            <a:r>
              <a:rPr lang="en-US" sz="3600" dirty="0" smtClean="0"/>
              <a:t>.</a:t>
            </a:r>
          </a:p>
          <a:p>
            <a:r>
              <a:rPr lang="en-US" sz="3600" dirty="0" err="1"/>
              <a:t>Algoritma</a:t>
            </a:r>
            <a:r>
              <a:rPr lang="en-US" sz="3600" dirty="0"/>
              <a:t> </a:t>
            </a:r>
            <a:r>
              <a:rPr lang="en-US" sz="3600" dirty="0" err="1"/>
              <a:t>enkripsi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diimplementasikan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keras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r>
              <a:rPr lang="en-US" sz="36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638" y="332767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PKCS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di: www. RSA. 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737" y="1592262"/>
            <a:ext cx="9905999" cy="3541714"/>
          </a:xfrm>
        </p:spPr>
        <p:txBody>
          <a:bodyPr>
            <a:noAutofit/>
          </a:bodyPr>
          <a:lstStyle/>
          <a:p>
            <a:pPr lvl="0"/>
            <a:r>
              <a:rPr lang="en-US" sz="1400" dirty="0"/>
              <a:t>PKCS #1 v 2.1 — RSA cryptography Standard, (draft) September 17, 1999 </a:t>
            </a:r>
          </a:p>
          <a:p>
            <a:pPr lvl="0"/>
            <a:r>
              <a:rPr lang="en-US" sz="1400" dirty="0"/>
              <a:t>PKCS #3 v 1.4 — </a:t>
            </a:r>
            <a:r>
              <a:rPr lang="en-US" sz="1400" dirty="0" err="1"/>
              <a:t>standar</a:t>
            </a:r>
            <a:r>
              <a:rPr lang="en-US" sz="1400" dirty="0"/>
              <a:t> </a:t>
            </a:r>
            <a:r>
              <a:rPr lang="en-US" sz="1400" dirty="0" err="1"/>
              <a:t>perjanjian</a:t>
            </a:r>
            <a:r>
              <a:rPr lang="en-US" sz="1400" dirty="0"/>
              <a:t> </a:t>
            </a:r>
            <a:r>
              <a:rPr lang="en-US" sz="1400" dirty="0" err="1"/>
              <a:t>kunci</a:t>
            </a:r>
            <a:r>
              <a:rPr lang="en-US" sz="1400" dirty="0"/>
              <a:t> </a:t>
            </a:r>
            <a:r>
              <a:rPr lang="en-US" sz="1400" dirty="0" err="1"/>
              <a:t>Diffie</a:t>
            </a:r>
            <a:r>
              <a:rPr lang="en-US" sz="1400" dirty="0"/>
              <a:t>-Hellman, 1 November, 1993</a:t>
            </a:r>
          </a:p>
          <a:p>
            <a:pPr lvl="0"/>
            <a:r>
              <a:rPr lang="en-US" sz="1400" dirty="0"/>
              <a:t>PKCS #5 v 2.0 — </a:t>
            </a:r>
            <a:r>
              <a:rPr lang="en-US" sz="1400" dirty="0" err="1"/>
              <a:t>standar</a:t>
            </a:r>
            <a:r>
              <a:rPr lang="en-US" sz="1400" dirty="0"/>
              <a:t> </a:t>
            </a:r>
            <a:r>
              <a:rPr lang="en-US" sz="1400" dirty="0" err="1"/>
              <a:t>kriptografi</a:t>
            </a:r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kata </a:t>
            </a:r>
            <a:r>
              <a:rPr lang="en-US" sz="1400" dirty="0" err="1"/>
              <a:t>sandi</a:t>
            </a:r>
            <a:r>
              <a:rPr lang="en-US" sz="1400" dirty="0"/>
              <a:t>, 25 </a:t>
            </a:r>
            <a:r>
              <a:rPr lang="en-US" sz="1400" dirty="0" err="1"/>
              <a:t>Maret</a:t>
            </a:r>
            <a:r>
              <a:rPr lang="en-US" sz="1400" dirty="0"/>
              <a:t> 1999</a:t>
            </a:r>
          </a:p>
          <a:p>
            <a:pPr lvl="0"/>
            <a:r>
              <a:rPr lang="en-US" sz="1400" dirty="0"/>
              <a:t>PKCS #6 v 1.5-diperpanjang </a:t>
            </a:r>
            <a:r>
              <a:rPr lang="en-US" sz="1400" dirty="0" err="1"/>
              <a:t>sertifikat</a:t>
            </a:r>
            <a:r>
              <a:rPr lang="en-US" sz="1400" dirty="0"/>
              <a:t> </a:t>
            </a:r>
            <a:r>
              <a:rPr lang="en-US" sz="1400" dirty="0" err="1"/>
              <a:t>sintaks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, 1 November 1993</a:t>
            </a:r>
          </a:p>
          <a:p>
            <a:pPr lvl="0"/>
            <a:r>
              <a:rPr lang="en-US" sz="1400" dirty="0"/>
              <a:t>PKCS #7 v 1.5 — </a:t>
            </a:r>
            <a:r>
              <a:rPr lang="en-US" sz="1400" dirty="0" err="1"/>
              <a:t>sintaks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kriptografi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, 1 November 1993</a:t>
            </a:r>
          </a:p>
          <a:p>
            <a:pPr lvl="0"/>
            <a:r>
              <a:rPr lang="en-US" sz="1400" dirty="0"/>
              <a:t>PKCS #8 v 1.2 — </a:t>
            </a:r>
            <a:r>
              <a:rPr lang="en-US" sz="1400" dirty="0" err="1"/>
              <a:t>sintaks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kunci</a:t>
            </a:r>
            <a:r>
              <a:rPr lang="en-US" sz="1400" dirty="0"/>
              <a:t> </a:t>
            </a:r>
            <a:r>
              <a:rPr lang="en-US" sz="1400" dirty="0" err="1"/>
              <a:t>privat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, 1 November 1993</a:t>
            </a:r>
          </a:p>
          <a:p>
            <a:pPr lvl="0"/>
            <a:r>
              <a:rPr lang="en-US" sz="1400" dirty="0"/>
              <a:t>PKCS #9 v 2.0 —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objek</a:t>
            </a:r>
            <a:r>
              <a:rPr lang="en-US" sz="1400" dirty="0"/>
              <a:t> yang </a:t>
            </a:r>
            <a:r>
              <a:rPr lang="en-US" sz="1400" dirty="0" err="1"/>
              <a:t>dipilih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atribut</a:t>
            </a:r>
            <a:r>
              <a:rPr lang="en-US" sz="1400" dirty="0"/>
              <a:t>, 25 </a:t>
            </a:r>
            <a:r>
              <a:rPr lang="en-US" sz="1400" dirty="0" err="1"/>
              <a:t>Februari</a:t>
            </a:r>
            <a:r>
              <a:rPr lang="en-US" sz="1400" dirty="0"/>
              <a:t> 2000</a:t>
            </a:r>
          </a:p>
          <a:p>
            <a:pPr lvl="0"/>
            <a:r>
              <a:rPr lang="en-US" sz="1400" dirty="0"/>
              <a:t>PKCS #10 v 1.7 — </a:t>
            </a:r>
            <a:r>
              <a:rPr lang="en-US" sz="1400" dirty="0" err="1"/>
              <a:t>sintaks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r>
              <a:rPr lang="en-US" sz="1400" dirty="0"/>
              <a:t> </a:t>
            </a:r>
            <a:r>
              <a:rPr lang="en-US" sz="1400" dirty="0" err="1"/>
              <a:t>sertifikasi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, 26 Mei 2000 </a:t>
            </a:r>
            <a:endParaRPr lang="en-US" sz="1400" dirty="0" smtClean="0"/>
          </a:p>
          <a:p>
            <a:pPr lvl="0"/>
            <a:r>
              <a:rPr lang="en-US" sz="1400" dirty="0" smtClean="0"/>
              <a:t>PKCS </a:t>
            </a:r>
            <a:r>
              <a:rPr lang="en-US" sz="1400" dirty="0"/>
              <a:t>#11 v 2.11 — </a:t>
            </a:r>
            <a:r>
              <a:rPr lang="en-US" sz="1400" dirty="0" err="1"/>
              <a:t>kriptografi</a:t>
            </a:r>
            <a:r>
              <a:rPr lang="en-US" sz="1400" dirty="0"/>
              <a:t> token interface Standard, (draft) November 2000</a:t>
            </a:r>
          </a:p>
          <a:p>
            <a:pPr lvl="0"/>
            <a:r>
              <a:rPr lang="en-US" sz="1400" dirty="0"/>
              <a:t>PKCS #12 v 1.0 — </a:t>
            </a:r>
            <a:r>
              <a:rPr lang="en-US" sz="1400" dirty="0" err="1"/>
              <a:t>sintaks</a:t>
            </a:r>
            <a:r>
              <a:rPr lang="en-US" sz="1400" dirty="0"/>
              <a:t> </a:t>
            </a:r>
            <a:r>
              <a:rPr lang="en-US" sz="1400" dirty="0" err="1"/>
              <a:t>pertukaran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pribadi</a:t>
            </a:r>
            <a:r>
              <a:rPr lang="en-US" sz="1400" dirty="0"/>
              <a:t>, 24 </a:t>
            </a:r>
            <a:r>
              <a:rPr lang="en-US" sz="1400" dirty="0" err="1"/>
              <a:t>Juni</a:t>
            </a:r>
            <a:r>
              <a:rPr lang="en-US" sz="1400" dirty="0"/>
              <a:t> 1999 </a:t>
            </a:r>
            <a:endParaRPr lang="en-US" sz="1400" dirty="0" smtClean="0"/>
          </a:p>
          <a:p>
            <a:pPr lvl="0"/>
            <a:r>
              <a:rPr lang="en-US" sz="1400" dirty="0" smtClean="0"/>
              <a:t>PKCS </a:t>
            </a:r>
            <a:r>
              <a:rPr lang="en-US" sz="1400" dirty="0"/>
              <a:t>#13 (proposal) — </a:t>
            </a:r>
            <a:r>
              <a:rPr lang="en-US" sz="1400" dirty="0" err="1"/>
              <a:t>standar</a:t>
            </a:r>
            <a:r>
              <a:rPr lang="en-US" sz="1400" dirty="0"/>
              <a:t> </a:t>
            </a:r>
            <a:r>
              <a:rPr lang="en-US" sz="1400" dirty="0" err="1"/>
              <a:t>kriptografi</a:t>
            </a:r>
            <a:r>
              <a:rPr lang="en-US" sz="1400" dirty="0"/>
              <a:t> Curve Elliptic, 7 </a:t>
            </a:r>
            <a:r>
              <a:rPr lang="en-US" sz="1400" dirty="0" err="1"/>
              <a:t>Oktober</a:t>
            </a:r>
            <a:r>
              <a:rPr lang="en-US" sz="1400" dirty="0"/>
              <a:t> 1998</a:t>
            </a:r>
          </a:p>
          <a:p>
            <a:pPr lvl="0"/>
            <a:r>
              <a:rPr lang="en-US" sz="1400" dirty="0"/>
              <a:t>PKCS #15 v 1.1 — </a:t>
            </a:r>
            <a:r>
              <a:rPr lang="en-US" sz="1400" dirty="0" err="1"/>
              <a:t>kriptografi</a:t>
            </a:r>
            <a:r>
              <a:rPr lang="en-US" sz="1400" dirty="0"/>
              <a:t> token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sintaks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, 6 </a:t>
            </a:r>
            <a:r>
              <a:rPr lang="en-US" sz="1400" dirty="0" err="1"/>
              <a:t>Juni</a:t>
            </a:r>
            <a:r>
              <a:rPr lang="en-US" sz="1400" dirty="0"/>
              <a:t> 2000</a:t>
            </a:r>
          </a:p>
        </p:txBody>
      </p:sp>
    </p:spTree>
    <p:extLst>
      <p:ext uri="{BB962C8B-B14F-4D97-AF65-F5344CB8AC3E}">
        <p14:creationId xmlns:p14="http://schemas.microsoft.com/office/powerpoint/2010/main" val="42107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Prinsip</a:t>
            </a:r>
            <a:r>
              <a:rPr lang="en-US" dirty="0" smtClean="0"/>
              <a:t> COMSEC: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kerahasiaan</a:t>
            </a:r>
            <a:r>
              <a:rPr lang="en-US" dirty="0"/>
              <a:t> data, </a:t>
            </a:r>
            <a:r>
              <a:rPr lang="en-US" dirty="0" err="1"/>
              <a:t>integritas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Masa </a:t>
            </a:r>
            <a:r>
              <a:rPr lang="en-US" dirty="0" err="1" smtClean="0"/>
              <a:t>Lalu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end-to-end link communication yang </a:t>
            </a:r>
            <a:r>
              <a:rPr lang="en-US" dirty="0" err="1"/>
              <a:t>ditransmisikan</a:t>
            </a:r>
            <a:r>
              <a:rPr lang="en-US" dirty="0"/>
              <a:t> </a:t>
            </a:r>
            <a:r>
              <a:rPr lang="en-US" dirty="0" err="1"/>
              <a:t>tekstual</a:t>
            </a:r>
            <a:r>
              <a:rPr lang="en-US" dirty="0"/>
              <a:t>, </a:t>
            </a:r>
            <a:r>
              <a:rPr lang="en-US" dirty="0" err="1"/>
              <a:t>suara</a:t>
            </a:r>
            <a:r>
              <a:rPr lang="en-US" dirty="0"/>
              <a:t> (</a:t>
            </a:r>
            <a:r>
              <a:rPr lang="en-US" dirty="0" err="1"/>
              <a:t>teknologi</a:t>
            </a:r>
            <a:r>
              <a:rPr lang="en-US" dirty="0"/>
              <a:t> STU),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audio, video,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tekstual</a:t>
            </a:r>
            <a:r>
              <a:rPr lang="en-US" dirty="0"/>
              <a:t> yang </a:t>
            </a:r>
            <a:r>
              <a:rPr lang="en-US" dirty="0" err="1"/>
              <a:t>ditransmisikan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topologi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ISDN, ATM, SONET, frame relay, </a:t>
            </a:r>
            <a:r>
              <a:rPr lang="en-US" dirty="0" err="1"/>
              <a:t>vpn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wireless. </a:t>
            </a:r>
          </a:p>
        </p:txBody>
      </p:sp>
    </p:spTree>
    <p:extLst>
      <p:ext uri="{BB962C8B-B14F-4D97-AF65-F5344CB8AC3E}">
        <p14:creationId xmlns:p14="http://schemas.microsoft.com/office/powerpoint/2010/main" val="25593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Schneier</a:t>
            </a:r>
            <a:r>
              <a:rPr lang="en-US" dirty="0" smtClean="0"/>
              <a:t> </a:t>
            </a:r>
            <a:r>
              <a:rPr lang="en-US" dirty="0" err="1"/>
              <a:t>mengutip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enkripsi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287" y="1925637"/>
            <a:ext cx="7840663" cy="35417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plaintext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enkripsi</a:t>
            </a:r>
            <a:endParaRPr lang="en-US" dirty="0"/>
          </a:p>
          <a:p>
            <a:pPr lvl="0"/>
            <a:r>
              <a:rPr lang="en-US" dirty="0" err="1"/>
              <a:t>Penggunaan</a:t>
            </a:r>
            <a:r>
              <a:rPr lang="en-US" dirty="0"/>
              <a:t> file swapping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virtual</a:t>
            </a:r>
          </a:p>
          <a:p>
            <a:pPr lvl="0"/>
            <a:r>
              <a:rPr lang="en-US" dirty="0"/>
              <a:t>Buffer </a:t>
            </a:r>
            <a:r>
              <a:rPr lang="en-US" dirty="0" err="1"/>
              <a:t>meluap</a:t>
            </a:r>
            <a:endParaRPr lang="en-US" dirty="0"/>
          </a:p>
          <a:p>
            <a:pPr lvl="0"/>
            <a:r>
              <a:rPr lang="en-US" dirty="0" err="1"/>
              <a:t>Deteksi</a:t>
            </a:r>
            <a:r>
              <a:rPr lang="en-US" dirty="0"/>
              <a:t>/</a:t>
            </a:r>
            <a:r>
              <a:rPr lang="en-US" dirty="0" err="1"/>
              <a:t>koreksi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lemah</a:t>
            </a:r>
            <a:endParaRPr lang="en-US" dirty="0"/>
          </a:p>
          <a:p>
            <a:pPr lvl="0"/>
            <a:r>
              <a:rPr lang="en-US" dirty="0" err="1"/>
              <a:t>Akun</a:t>
            </a:r>
            <a:r>
              <a:rPr lang="en-US" dirty="0"/>
              <a:t> escrow </a:t>
            </a:r>
            <a:r>
              <a:rPr lang="en-US" dirty="0" err="1"/>
              <a:t>kunci</a:t>
            </a:r>
            <a:endParaRPr lang="en-US" dirty="0"/>
          </a:p>
          <a:p>
            <a:pPr lvl="0"/>
            <a:r>
              <a:rPr lang="en-US" dirty="0" err="1"/>
              <a:t>Penggunaan</a:t>
            </a:r>
            <a:r>
              <a:rPr lang="en-US" dirty="0"/>
              <a:t> parameter default</a:t>
            </a:r>
          </a:p>
          <a:p>
            <a:pPr lvl="0"/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merekayasa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err="1"/>
              <a:t>Tiga</a:t>
            </a:r>
            <a:r>
              <a:rPr lang="en-US" sz="4900" dirty="0"/>
              <a:t> </a:t>
            </a:r>
            <a:r>
              <a:rPr lang="en-US" sz="4900" dirty="0" err="1"/>
              <a:t>kekhawatiran</a:t>
            </a:r>
            <a:r>
              <a:rPr lang="en-US" sz="4900" dirty="0"/>
              <a:t> </a:t>
            </a:r>
            <a:r>
              <a:rPr lang="en-US" sz="4900" dirty="0" err="1"/>
              <a:t>harus</a:t>
            </a:r>
            <a:r>
              <a:rPr lang="en-US" sz="4900" dirty="0"/>
              <a:t> </a:t>
            </a:r>
            <a:r>
              <a:rPr lang="en-US" sz="4900" dirty="0" err="1"/>
              <a:t>diatasi</a:t>
            </a:r>
            <a:r>
              <a:rPr lang="en-US" sz="4900" dirty="0"/>
              <a:t> </a:t>
            </a:r>
            <a:r>
              <a:rPr lang="en-US" sz="4900" dirty="0" err="1"/>
              <a:t>saat</a:t>
            </a:r>
            <a:r>
              <a:rPr lang="en-US" sz="4900" dirty="0"/>
              <a:t> </a:t>
            </a:r>
            <a:r>
              <a:rPr lang="en-US" sz="4900" dirty="0" err="1"/>
              <a:t>mengimplementasikan</a:t>
            </a:r>
            <a:r>
              <a:rPr lang="en-US" sz="4900" dirty="0"/>
              <a:t> </a:t>
            </a:r>
            <a:r>
              <a:rPr lang="en-US" sz="4900" dirty="0" err="1"/>
              <a:t>enkripsi</a:t>
            </a:r>
            <a:r>
              <a:rPr lang="en-US" sz="4900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2" y="1963737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3600" dirty="0" err="1"/>
              <a:t>waktu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sumber</a:t>
            </a:r>
            <a:r>
              <a:rPr lang="en-US" sz="3600" dirty="0"/>
              <a:t> </a:t>
            </a:r>
            <a:r>
              <a:rPr lang="en-US" sz="3600" dirty="0" err="1"/>
              <a:t>daya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yang </a:t>
            </a:r>
            <a:r>
              <a:rPr lang="en-US" sz="3600" dirty="0" err="1"/>
              <a:t>dikonsumsi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dirty="0" err="1"/>
              <a:t>enkripsi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dekripsi</a:t>
            </a:r>
            <a:endParaRPr lang="en-US" sz="3600" dirty="0"/>
          </a:p>
          <a:p>
            <a:pPr lvl="0"/>
            <a:r>
              <a:rPr lang="en-US" sz="3600" dirty="0"/>
              <a:t>Kapan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dirty="0" err="1"/>
              <a:t>enkripsi</a:t>
            </a:r>
            <a:r>
              <a:rPr lang="en-US" sz="3600" dirty="0"/>
              <a:t>; </a:t>
            </a:r>
            <a:r>
              <a:rPr lang="en-US" sz="3600" dirty="0" err="1"/>
              <a:t>yaitu</a:t>
            </a:r>
            <a:r>
              <a:rPr lang="en-US" sz="3600" dirty="0"/>
              <a:t>, </a:t>
            </a:r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lapisan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protokol</a:t>
            </a:r>
            <a:r>
              <a:rPr lang="en-US" sz="3600" dirty="0"/>
              <a:t> </a:t>
            </a:r>
            <a:r>
              <a:rPr lang="en-US" sz="3600" dirty="0" err="1"/>
              <a:t>komunikasi</a:t>
            </a:r>
            <a:r>
              <a:rPr lang="en-US" sz="3600" dirty="0"/>
              <a:t> suite</a:t>
            </a:r>
          </a:p>
          <a:p>
            <a:pPr lvl="0"/>
            <a:r>
              <a:rPr lang="en-US" sz="3600" dirty="0" err="1"/>
              <a:t>algoritma</a:t>
            </a:r>
            <a:r>
              <a:rPr lang="en-US" sz="3600" dirty="0"/>
              <a:t> </a:t>
            </a:r>
            <a:r>
              <a:rPr lang="en-US" sz="3600" dirty="0" err="1"/>
              <a:t>enkripsi</a:t>
            </a:r>
            <a:r>
              <a:rPr lang="en-US" sz="3600" dirty="0"/>
              <a:t> </a:t>
            </a:r>
            <a:r>
              <a:rPr lang="en-US" sz="3600" dirty="0" err="1"/>
              <a:t>apa</a:t>
            </a:r>
            <a:r>
              <a:rPr lang="en-US" sz="3600" dirty="0"/>
              <a:t> yang </a:t>
            </a:r>
            <a:r>
              <a:rPr lang="en-US" sz="3600" dirty="0" err="1"/>
              <a:t>digunakan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kekuatan</a:t>
            </a:r>
            <a:r>
              <a:rPr lang="en-US" sz="3600" dirty="0"/>
              <a:t> </a:t>
            </a:r>
            <a:r>
              <a:rPr lang="en-US" sz="3600" dirty="0" err="1"/>
              <a:t>enkripsi</a:t>
            </a:r>
            <a:r>
              <a:rPr lang="en-US" sz="3600" dirty="0"/>
              <a:t>/</a:t>
            </a:r>
            <a:r>
              <a:rPr lang="en-US" sz="3600" dirty="0" err="1"/>
              <a:t>tingkat</a:t>
            </a:r>
            <a:r>
              <a:rPr lang="en-US" sz="3600" dirty="0"/>
              <a:t> </a:t>
            </a:r>
            <a:r>
              <a:rPr lang="en-US" sz="3600" dirty="0" err="1"/>
              <a:t>perlindungan</a:t>
            </a:r>
            <a:r>
              <a:rPr lang="en-US" sz="3600" dirty="0"/>
              <a:t> yang </a:t>
            </a:r>
            <a:r>
              <a:rPr lang="en-US" sz="3600" dirty="0" err="1"/>
              <a:t>diperlukan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 smtClean="0"/>
              <a:t>Komputer</a:t>
            </a:r>
            <a:r>
              <a:rPr lang="en-US" b="1" dirty="0" smtClean="0"/>
              <a:t> (</a:t>
            </a:r>
            <a:r>
              <a:rPr lang="en-US" b="1" dirty="0"/>
              <a:t>COMPUSEC)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Keamanan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 </a:t>
            </a:r>
            <a:r>
              <a:rPr lang="en-US" sz="3200" dirty="0" err="1"/>
              <a:t>didefinisikan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:</a:t>
            </a:r>
          </a:p>
          <a:p>
            <a:pPr marL="269875" indent="-269875">
              <a:buNone/>
            </a:pPr>
            <a:r>
              <a:rPr lang="en-US" sz="3200" dirty="0" smtClean="0"/>
              <a:t>   </a:t>
            </a:r>
            <a:r>
              <a:rPr lang="en-US" sz="3200" dirty="0" err="1" smtClean="0"/>
              <a:t>mencegah</a:t>
            </a:r>
            <a:r>
              <a:rPr lang="en-US" sz="3200" dirty="0"/>
              <a:t>, </a:t>
            </a:r>
            <a:r>
              <a:rPr lang="en-US" sz="3200" dirty="0" err="1"/>
              <a:t>mendeteksi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meminimalkan</a:t>
            </a:r>
            <a:r>
              <a:rPr lang="en-US" sz="3200" dirty="0"/>
              <a:t> </a:t>
            </a:r>
            <a:r>
              <a:rPr lang="en-US" sz="3200" dirty="0" err="1"/>
              <a:t>konsekuensi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tindakan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sah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pengguna</a:t>
            </a:r>
            <a:r>
              <a:rPr lang="en-US" sz="3200" dirty="0"/>
              <a:t> (</a:t>
            </a:r>
            <a:r>
              <a:rPr lang="en-US" sz="3200" dirty="0" err="1"/>
              <a:t>berwenang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sah</a:t>
            </a:r>
            <a:r>
              <a:rPr lang="en-US" sz="3200" dirty="0"/>
              <a:t>)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663" y="523268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Pengguna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662" y="1754187"/>
            <a:ext cx="9905999" cy="354171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pengguna</a:t>
            </a:r>
            <a:r>
              <a:rPr lang="en-US" sz="3600" dirty="0" smtClean="0"/>
              <a:t> </a:t>
            </a:r>
            <a:r>
              <a:rPr lang="en-US" sz="3600" dirty="0"/>
              <a:t>yang </a:t>
            </a:r>
            <a:r>
              <a:rPr lang="en-US" sz="3600" dirty="0" err="1"/>
              <a:t>berwenang</a:t>
            </a:r>
            <a:r>
              <a:rPr lang="en-US" sz="3600" dirty="0"/>
              <a:t>, </a:t>
            </a:r>
            <a:r>
              <a:rPr lang="en-US" sz="3600" dirty="0" err="1"/>
              <a:t>atau</a:t>
            </a:r>
            <a:r>
              <a:rPr lang="en-US" sz="3600" dirty="0"/>
              <a:t> orang </a:t>
            </a:r>
            <a:r>
              <a:rPr lang="en-US" sz="3600" dirty="0" err="1" smtClean="0"/>
              <a:t>dalam</a:t>
            </a:r>
            <a:r>
              <a:rPr lang="en-US" sz="3600" dirty="0" smtClean="0"/>
              <a:t> yang </a:t>
            </a:r>
            <a:r>
              <a:rPr lang="en-US" sz="3600" dirty="0" err="1"/>
              <a:t>berusaha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dirty="0" err="1"/>
              <a:t>sesuatu</a:t>
            </a:r>
            <a:r>
              <a:rPr lang="en-US" sz="3600" dirty="0"/>
              <a:t> yang </a:t>
            </a:r>
            <a:r>
              <a:rPr lang="en-US" sz="3600" dirty="0" err="1"/>
              <a:t>mereka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memiliki</a:t>
            </a:r>
            <a:r>
              <a:rPr lang="en-US" sz="3600" dirty="0"/>
              <a:t> </a:t>
            </a:r>
            <a:r>
              <a:rPr lang="en-US" sz="3600" dirty="0" err="1" smtClean="0"/>
              <a:t>izin</a:t>
            </a:r>
            <a:r>
              <a:rPr lang="en-US" sz="3600" dirty="0" smtClean="0"/>
              <a:t>,</a:t>
            </a:r>
          </a:p>
          <a:p>
            <a:r>
              <a:rPr lang="en-US" sz="3600" dirty="0" err="1" smtClean="0"/>
              <a:t>pengguna</a:t>
            </a:r>
            <a:r>
              <a:rPr lang="en-US" sz="3600" dirty="0" smtClean="0"/>
              <a:t> </a:t>
            </a:r>
            <a:r>
              <a:rPr lang="en-US" sz="3600" dirty="0"/>
              <a:t>unauthorized, </a:t>
            </a:r>
            <a:r>
              <a:rPr lang="en-US" sz="3600" dirty="0" err="1"/>
              <a:t>atau</a:t>
            </a:r>
            <a:r>
              <a:rPr lang="en-US" sz="3600" dirty="0"/>
              <a:t> orang </a:t>
            </a:r>
            <a:r>
              <a:rPr lang="en-US" sz="3600" dirty="0" err="1"/>
              <a:t>luar</a:t>
            </a:r>
            <a:r>
              <a:rPr lang="en-US" sz="3600" dirty="0"/>
              <a:t>, yang </a:t>
            </a:r>
            <a:r>
              <a:rPr lang="en-US" sz="3600" dirty="0" err="1"/>
              <a:t>mencoba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masuk</a:t>
            </a:r>
            <a:r>
              <a:rPr lang="en-US" sz="3600" dirty="0"/>
              <a:t>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10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788" y="437543"/>
            <a:ext cx="9905998" cy="1478570"/>
          </a:xfrm>
        </p:spPr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"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187" y="1916113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berlaku</a:t>
            </a:r>
            <a:r>
              <a:rPr lang="en-US" sz="3200" dirty="0" smtClean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konfigurasi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keras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, </a:t>
            </a:r>
            <a:r>
              <a:rPr lang="en-US" sz="3200" dirty="0" err="1"/>
              <a:t>termasuk</a:t>
            </a:r>
            <a:r>
              <a:rPr lang="en-US" sz="3200" dirty="0"/>
              <a:t> </a:t>
            </a:r>
            <a:r>
              <a:rPr lang="en-US" sz="3200" dirty="0" err="1"/>
              <a:t>pemrosesan</a:t>
            </a:r>
            <a:r>
              <a:rPr lang="en-US" sz="3200" dirty="0"/>
              <a:t> </a:t>
            </a:r>
            <a:r>
              <a:rPr lang="en-US" sz="3200" dirty="0" err="1"/>
              <a:t>terdistribusi</a:t>
            </a:r>
            <a:r>
              <a:rPr lang="en-US" sz="3200" dirty="0"/>
              <a:t>,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klien</a:t>
            </a:r>
            <a:r>
              <a:rPr lang="en-US" sz="3200" dirty="0"/>
              <a:t>/server</a:t>
            </a:r>
            <a:r>
              <a:rPr lang="en-US" sz="3200" dirty="0" smtClean="0"/>
              <a:t>,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</a:t>
            </a:r>
            <a:r>
              <a:rPr lang="en-US" sz="3200" dirty="0" err="1"/>
              <a:t>tertanam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internet</a:t>
            </a:r>
            <a:r>
              <a:rPr lang="en-US" sz="3200" dirty="0" smtClean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51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2393065"/>
          </a:xfrm>
        </p:spPr>
        <p:txBody>
          <a:bodyPr>
            <a:normAutofit fontScale="90000"/>
          </a:bodyPr>
          <a:lstStyle/>
          <a:p>
            <a:r>
              <a:rPr lang="en-US" dirty="0"/>
              <a:t>COMPUSEC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data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063" y="2176560"/>
            <a:ext cx="5157787" cy="823912"/>
          </a:xfrm>
        </p:spPr>
        <p:txBody>
          <a:bodyPr/>
          <a:lstStyle/>
          <a:p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aktif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9101" y="3106984"/>
            <a:ext cx="5157787" cy="2906375"/>
          </a:xfrm>
        </p:spPr>
        <p:txBody>
          <a:bodyPr>
            <a:normAutofit/>
          </a:bodyPr>
          <a:lstStyle/>
          <a:p>
            <a:r>
              <a:rPr lang="en-US" dirty="0" err="1" smtClean="0"/>
              <a:t>Menimpa</a:t>
            </a:r>
            <a:r>
              <a:rPr lang="en-US" dirty="0"/>
              <a:t>			</a:t>
            </a:r>
          </a:p>
          <a:p>
            <a:r>
              <a:rPr lang="en-US" dirty="0" err="1"/>
              <a:t>Memodifikasi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Memblokir</a:t>
            </a:r>
            <a:r>
              <a:rPr lang="en-US" dirty="0" smtClean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	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6200" y="2277275"/>
            <a:ext cx="5183188" cy="672293"/>
          </a:xfrm>
        </p:spPr>
        <p:txBody>
          <a:bodyPr/>
          <a:lstStyle/>
          <a:p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pasif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949568"/>
            <a:ext cx="5183188" cy="26554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browsing</a:t>
            </a:r>
            <a:endParaRPr lang="en-US" dirty="0"/>
          </a:p>
          <a:p>
            <a:r>
              <a:rPr lang="en-US" dirty="0" err="1"/>
              <a:t>agregasi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inferensi</a:t>
            </a:r>
            <a:endParaRPr lang="en-US" dirty="0" smtClean="0"/>
          </a:p>
          <a:p>
            <a:r>
              <a:rPr lang="en-US" dirty="0" err="1" smtClean="0"/>
              <a:t>memutar</a:t>
            </a:r>
            <a:endParaRPr lang="en-US" dirty="0" smtClean="0"/>
          </a:p>
          <a:p>
            <a:r>
              <a:rPr lang="en-US" dirty="0" err="1" smtClean="0"/>
              <a:t>Kebocoran</a:t>
            </a:r>
            <a:endParaRPr lang="en-US" dirty="0" smtClean="0"/>
          </a:p>
          <a:p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mendistribusikan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8429"/>
          </a:xfrm>
        </p:spPr>
        <p:txBody>
          <a:bodyPr>
            <a:noAutofit/>
          </a:bodyPr>
          <a:lstStyle/>
          <a:p>
            <a:r>
              <a:rPr lang="en-US" dirty="0" smtClean="0"/>
              <a:t>T</a:t>
            </a:r>
            <a:r>
              <a:rPr lang="id-ID" dirty="0" smtClean="0"/>
              <a:t>injauan pendekatan historis </a:t>
            </a:r>
            <a:r>
              <a:rPr lang="id-ID" dirty="0"/>
              <a:t>untuk keamanan informasi dan jaminan </a:t>
            </a:r>
            <a:r>
              <a:rPr lang="id-ID" dirty="0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5507"/>
            <a:ext cx="10515600" cy="4351338"/>
          </a:xfrm>
        </p:spPr>
        <p:txBody>
          <a:bodyPr>
            <a:normAutofit/>
          </a:bodyPr>
          <a:lstStyle/>
          <a:p>
            <a:pPr marL="625475" indent="-625475"/>
            <a:r>
              <a:rPr lang="en-US" sz="4400" dirty="0">
                <a:latin typeface="+mj-lt"/>
              </a:rPr>
              <a:t>K</a:t>
            </a:r>
            <a:r>
              <a:rPr lang="id-ID" sz="4400" dirty="0" smtClean="0">
                <a:latin typeface="+mj-lt"/>
              </a:rPr>
              <a:t>eamanan </a:t>
            </a:r>
            <a:r>
              <a:rPr lang="id-ID" sz="4400" dirty="0">
                <a:latin typeface="+mj-lt"/>
              </a:rPr>
              <a:t>sistem, </a:t>
            </a:r>
            <a:endParaRPr lang="en-US" sz="4400" dirty="0" smtClean="0">
              <a:latin typeface="+mj-lt"/>
            </a:endParaRPr>
          </a:p>
          <a:p>
            <a:pPr marL="625475" indent="-625475"/>
            <a:r>
              <a:rPr lang="en-US" sz="4400" dirty="0" smtClean="0">
                <a:latin typeface="+mj-lt"/>
              </a:rPr>
              <a:t>K</a:t>
            </a:r>
            <a:r>
              <a:rPr lang="id-ID" sz="4400" dirty="0" smtClean="0">
                <a:latin typeface="+mj-lt"/>
              </a:rPr>
              <a:t>eselamatan</a:t>
            </a:r>
            <a:r>
              <a:rPr lang="id-ID" sz="4400" dirty="0">
                <a:latin typeface="+mj-lt"/>
              </a:rPr>
              <a:t>, </a:t>
            </a:r>
            <a:endParaRPr lang="en-US" sz="4400" dirty="0" smtClean="0">
              <a:latin typeface="+mj-lt"/>
            </a:endParaRPr>
          </a:p>
          <a:p>
            <a:pPr marL="625475" indent="-625475"/>
            <a:r>
              <a:rPr lang="en-US" sz="4400" dirty="0" err="1" smtClean="0">
                <a:latin typeface="+mj-lt"/>
              </a:rPr>
              <a:t>keandalan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dicapai</a:t>
            </a:r>
            <a:r>
              <a:rPr lang="en-US" sz="4400" dirty="0">
                <a:latin typeface="+mj-lt"/>
              </a:rPr>
              <a:t>,</a:t>
            </a:r>
            <a:endParaRPr lang="en-US" sz="4400" dirty="0" smtClean="0">
              <a:latin typeface="+mj-lt"/>
            </a:endParaRPr>
          </a:p>
          <a:p>
            <a:pPr marL="625475" indent="-625475"/>
            <a:r>
              <a:rPr lang="en-US" sz="4400" dirty="0" err="1">
                <a:latin typeface="+mj-lt"/>
              </a:rPr>
              <a:t>K</a:t>
            </a:r>
            <a:r>
              <a:rPr lang="en-US" sz="4400" dirty="0" err="1" smtClean="0">
                <a:latin typeface="+mj-lt"/>
              </a:rPr>
              <a:t>eterbatasan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terhadap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teknologi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737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Mode </a:t>
            </a:r>
            <a:r>
              <a:rPr lang="en-US" dirty="0" err="1" smtClean="0">
                <a:latin typeface="+mn-lt"/>
              </a:rPr>
              <a:t>Sistem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yang </a:t>
            </a:r>
            <a:r>
              <a:rPr lang="en-US" dirty="0" err="1">
                <a:latin typeface="+mn-lt"/>
              </a:rPr>
              <a:t>aman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dioperasikan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137" y="1925637"/>
            <a:ext cx="9905999" cy="354171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Mode </a:t>
            </a:r>
            <a:r>
              <a:rPr lang="en-US" sz="4000" dirty="0" err="1">
                <a:latin typeface="+mj-lt"/>
              </a:rPr>
              <a:t>Keamanan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Terkontrol</a:t>
            </a:r>
            <a:endParaRPr lang="en-US" sz="4000" dirty="0" smtClean="0">
              <a:latin typeface="+mj-lt"/>
            </a:endParaRPr>
          </a:p>
          <a:p>
            <a:r>
              <a:rPr lang="en-US" sz="4000" dirty="0">
                <a:latin typeface="+mj-lt"/>
              </a:rPr>
              <a:t>Mode </a:t>
            </a:r>
            <a:r>
              <a:rPr lang="en-US" sz="4000" dirty="0" err="1">
                <a:latin typeface="+mj-lt"/>
              </a:rPr>
              <a:t>Keamanan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Khusus</a:t>
            </a:r>
            <a:r>
              <a:rPr lang="en-US" sz="4000" dirty="0">
                <a:latin typeface="+mj-lt"/>
              </a:rPr>
              <a:t>. </a:t>
            </a:r>
            <a:endParaRPr lang="en-US" sz="4000" dirty="0" smtClean="0">
              <a:latin typeface="+mj-lt"/>
            </a:endParaRPr>
          </a:p>
          <a:p>
            <a:r>
              <a:rPr lang="en-US" sz="4000" dirty="0">
                <a:latin typeface="+mj-lt"/>
              </a:rPr>
              <a:t>Mode </a:t>
            </a:r>
            <a:r>
              <a:rPr lang="en-US" sz="4000" dirty="0" err="1">
                <a:latin typeface="+mj-lt"/>
              </a:rPr>
              <a:t>keamanan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smtClean="0">
                <a:latin typeface="+mj-lt"/>
              </a:rPr>
              <a:t>multi-level</a:t>
            </a:r>
          </a:p>
          <a:p>
            <a:r>
              <a:rPr lang="en-US" sz="4000" dirty="0" smtClean="0">
                <a:latin typeface="+mj-lt"/>
              </a:rPr>
              <a:t>Mode </a:t>
            </a:r>
            <a:r>
              <a:rPr lang="en-US" sz="4000" dirty="0" err="1">
                <a:latin typeface="+mj-lt"/>
              </a:rPr>
              <a:t>keamanan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tinggi</a:t>
            </a:r>
            <a:r>
              <a:rPr lang="en-US" sz="4000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45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Mode </a:t>
            </a:r>
            <a:r>
              <a:rPr lang="en-US" dirty="0" err="1">
                <a:latin typeface="+mn-lt"/>
              </a:rPr>
              <a:t>Keamanan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Terkontrol</a:t>
            </a:r>
            <a:r>
              <a:rPr lang="en-US" dirty="0">
                <a:latin typeface="+mn-lt"/>
              </a:rPr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762" y="1954212"/>
            <a:ext cx="9905999" cy="35417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000" dirty="0" err="1"/>
              <a:t>Beberapa</a:t>
            </a:r>
            <a:r>
              <a:rPr lang="en-US" sz="4000" dirty="0"/>
              <a:t> </a:t>
            </a:r>
            <a:r>
              <a:rPr lang="en-US" sz="4000" dirty="0" err="1"/>
              <a:t>pengguna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akses</a:t>
            </a:r>
            <a:r>
              <a:rPr lang="en-US" sz="4000" dirty="0"/>
              <a:t> </a:t>
            </a:r>
            <a:r>
              <a:rPr lang="en-US" sz="4000" dirty="0" err="1"/>
              <a:t>ke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memiliki</a:t>
            </a:r>
            <a:r>
              <a:rPr lang="en-US" sz="4000" dirty="0"/>
              <a:t> </a:t>
            </a:r>
            <a:r>
              <a:rPr lang="en-US" sz="4000" dirty="0" err="1"/>
              <a:t>izin</a:t>
            </a:r>
            <a:r>
              <a:rPr lang="en-US" sz="4000" dirty="0"/>
              <a:t> </a:t>
            </a:r>
            <a:r>
              <a:rPr lang="en-US" sz="4000" dirty="0" err="1"/>
              <a:t>keamanan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kebutuhan-untuk-tahu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semua</a:t>
            </a:r>
            <a:r>
              <a:rPr lang="en-US" sz="4000" dirty="0"/>
              <a:t> </a:t>
            </a:r>
            <a:r>
              <a:rPr lang="en-US" sz="4000" dirty="0" err="1"/>
              <a:t>materi</a:t>
            </a:r>
            <a:r>
              <a:rPr lang="en-US" sz="4000" dirty="0"/>
              <a:t> </a:t>
            </a:r>
            <a:r>
              <a:rPr lang="en-US" sz="4000" dirty="0" err="1"/>
              <a:t>diklasifikasikan</a:t>
            </a:r>
            <a:r>
              <a:rPr lang="en-US" sz="4000" dirty="0"/>
              <a:t> </a:t>
            </a:r>
            <a:r>
              <a:rPr lang="en-US" sz="4000" dirty="0" err="1"/>
              <a:t>terkandung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r>
              <a:rPr lang="en-US" sz="4000" dirty="0"/>
              <a:t>. </a:t>
            </a:r>
            <a:r>
              <a:rPr lang="en-US" sz="4000" dirty="0" err="1"/>
              <a:t>Pemisahan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kontrol</a:t>
            </a:r>
            <a:r>
              <a:rPr lang="en-US" sz="4000" dirty="0"/>
              <a:t> </a:t>
            </a:r>
            <a:r>
              <a:rPr lang="en-US" sz="4000" dirty="0" err="1"/>
              <a:t>pengguna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bahan</a:t>
            </a:r>
            <a:r>
              <a:rPr lang="en-US" sz="4000" dirty="0"/>
              <a:t> </a:t>
            </a:r>
            <a:r>
              <a:rPr lang="en-US" sz="4000" dirty="0" err="1"/>
              <a:t>diklasifikasikan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dasar</a:t>
            </a:r>
            <a:r>
              <a:rPr lang="en-US" sz="4000" dirty="0"/>
              <a:t> </a:t>
            </a:r>
            <a:r>
              <a:rPr lang="en-US" sz="4000" dirty="0" err="1"/>
              <a:t>izin</a:t>
            </a:r>
            <a:r>
              <a:rPr lang="en-US" sz="4000" dirty="0"/>
              <a:t> </a:t>
            </a:r>
            <a:r>
              <a:rPr lang="en-US" sz="4000" dirty="0" err="1"/>
              <a:t>keamanan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 smtClean="0"/>
              <a:t>kelas</a:t>
            </a:r>
            <a:r>
              <a:rPr lang="en-US" sz="4000" dirty="0" smtClean="0"/>
              <a:t> </a:t>
            </a:r>
            <a:r>
              <a:rPr lang="en-US" sz="4000" dirty="0" err="1"/>
              <a:t>keamanan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di </a:t>
            </a:r>
            <a:r>
              <a:rPr lang="en-US" sz="4000" dirty="0" err="1"/>
              <a:t>bawah</a:t>
            </a:r>
            <a:r>
              <a:rPr lang="en-US" sz="4000" dirty="0"/>
              <a:t> </a:t>
            </a:r>
            <a:r>
              <a:rPr lang="en-US" sz="4000" dirty="0" err="1"/>
              <a:t>kontrol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operasi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84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Mode </a:t>
            </a:r>
            <a:r>
              <a:rPr lang="en-US" dirty="0" err="1">
                <a:latin typeface="+mn-lt"/>
              </a:rPr>
              <a:t>Keamanan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Khusus</a:t>
            </a:r>
            <a:r>
              <a:rPr lang="en-US" dirty="0">
                <a:latin typeface="+mn-lt"/>
              </a:rPr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712" y="1811337"/>
            <a:ext cx="9905999" cy="3541714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4000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komputer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semua</a:t>
            </a:r>
            <a:r>
              <a:rPr lang="en-US" sz="4000" dirty="0"/>
              <a:t> </a:t>
            </a:r>
            <a:r>
              <a:rPr lang="en-US" sz="4000" dirty="0" err="1"/>
              <a:t>periferal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eksklusif</a:t>
            </a:r>
            <a:r>
              <a:rPr lang="en-US" sz="4000" dirty="0"/>
              <a:t> </a:t>
            </a:r>
            <a:r>
              <a:rPr lang="en-US" sz="4000" dirty="0" err="1"/>
              <a:t>digunakan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dikontrol</a:t>
            </a:r>
            <a:r>
              <a:rPr lang="en-US" sz="4000" dirty="0"/>
              <a:t> </a:t>
            </a:r>
            <a:r>
              <a:rPr lang="en-US" sz="4000" dirty="0" err="1"/>
              <a:t>oleh</a:t>
            </a:r>
            <a:r>
              <a:rPr lang="en-US" sz="4000" dirty="0"/>
              <a:t> </a:t>
            </a:r>
            <a:r>
              <a:rPr lang="en-US" sz="4000" dirty="0" err="1"/>
              <a:t>pengguna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r>
              <a:rPr lang="en-US" sz="4000" dirty="0"/>
              <a:t> </a:t>
            </a:r>
            <a:r>
              <a:rPr lang="en-US" sz="4000" dirty="0" err="1"/>
              <a:t>pengguna</a:t>
            </a:r>
            <a:r>
              <a:rPr lang="en-US" sz="4000" dirty="0"/>
              <a:t> </a:t>
            </a:r>
            <a:r>
              <a:rPr lang="en-US" sz="4000" dirty="0" err="1"/>
              <a:t>tertentu</a:t>
            </a:r>
            <a:r>
              <a:rPr lang="en-US" sz="4000" dirty="0"/>
              <a:t> yang </a:t>
            </a:r>
            <a:r>
              <a:rPr lang="en-US" sz="4000" dirty="0" err="1"/>
              <a:t>memiliki</a:t>
            </a:r>
            <a:r>
              <a:rPr lang="en-US" sz="4000" dirty="0"/>
              <a:t> </a:t>
            </a:r>
            <a:r>
              <a:rPr lang="en-US" sz="4000" dirty="0" err="1"/>
              <a:t>izin</a:t>
            </a:r>
            <a:r>
              <a:rPr lang="en-US" sz="4000" dirty="0"/>
              <a:t> </a:t>
            </a:r>
            <a:r>
              <a:rPr lang="en-US" sz="4000" dirty="0" err="1"/>
              <a:t>keamanan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perlu</a:t>
            </a:r>
            <a:r>
              <a:rPr lang="en-US" sz="4000" dirty="0"/>
              <a:t> </a:t>
            </a:r>
            <a:r>
              <a:rPr lang="en-US" sz="4000" dirty="0" err="1"/>
              <a:t>tahu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memproses</a:t>
            </a:r>
            <a:r>
              <a:rPr lang="en-US" sz="4000" dirty="0"/>
              <a:t> </a:t>
            </a:r>
            <a:r>
              <a:rPr lang="en-US" sz="4000" dirty="0" err="1"/>
              <a:t>kategori</a:t>
            </a:r>
            <a:r>
              <a:rPr lang="en-US" sz="4000" dirty="0"/>
              <a:t> </a:t>
            </a:r>
            <a:r>
              <a:rPr lang="en-US" sz="4000" dirty="0" err="1"/>
              <a:t>tertentu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jenis</a:t>
            </a:r>
            <a:r>
              <a:rPr lang="en-US" sz="4000" dirty="0"/>
              <a:t> </a:t>
            </a:r>
            <a:r>
              <a:rPr lang="en-US" sz="4000" dirty="0" err="1"/>
              <a:t>materi</a:t>
            </a:r>
            <a:r>
              <a:rPr lang="en-US" sz="4000" dirty="0"/>
              <a:t> </a:t>
            </a:r>
            <a:r>
              <a:rPr lang="en-US" sz="4000" dirty="0" err="1"/>
              <a:t>rahasia</a:t>
            </a:r>
            <a:r>
              <a:rPr lang="en-US" sz="4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788" y="104168"/>
            <a:ext cx="9905998" cy="962632"/>
          </a:xfrm>
        </p:spPr>
        <p:txBody>
          <a:bodyPr/>
          <a:lstStyle/>
          <a:p>
            <a:r>
              <a:rPr lang="en-US" dirty="0">
                <a:latin typeface="+mn-lt"/>
              </a:rPr>
              <a:t>Mode </a:t>
            </a:r>
            <a:r>
              <a:rPr lang="en-US" dirty="0" err="1">
                <a:latin typeface="+mn-lt"/>
              </a:rPr>
              <a:t>keamanan</a:t>
            </a:r>
            <a:r>
              <a:rPr lang="en-US" dirty="0">
                <a:latin typeface="+mn-lt"/>
              </a:rPr>
              <a:t> multi-level.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437" y="1135062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+mj-lt"/>
              </a:rPr>
              <a:t>Sistem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memungkinkan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berbagai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kategori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jenis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bahan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diklasifikasikan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untuk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secara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bersamaan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disimpan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diproses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akses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selektif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materi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tersebut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secara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bersamaan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oleh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pengguna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dibiarkan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pengguna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memiliki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keamanan</a:t>
            </a:r>
            <a:r>
              <a:rPr lang="en-US" sz="3200" dirty="0">
                <a:latin typeface="+mj-lt"/>
              </a:rPr>
              <a:t> yang </a:t>
            </a:r>
            <a:r>
              <a:rPr lang="en-US" sz="3200" dirty="0" err="1">
                <a:latin typeface="+mj-lt"/>
              </a:rPr>
              <a:t>berbeda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izin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dan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perlu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tahu</a:t>
            </a:r>
            <a:r>
              <a:rPr lang="en-US" sz="3200" dirty="0">
                <a:latin typeface="+mj-lt"/>
              </a:rPr>
              <a:t>. </a:t>
            </a:r>
            <a:r>
              <a:rPr lang="en-US" sz="3200" dirty="0" err="1" smtClean="0">
                <a:latin typeface="+mj-lt"/>
              </a:rPr>
              <a:t>Pemisahan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personil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bahan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atas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dasar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izin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keamanan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perlu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untuk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tahu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dicapai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oleh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sistem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operasi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dan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perangkat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lunak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sistem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terkait</a:t>
            </a:r>
            <a:r>
              <a:rPr lang="en-US" sz="32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7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Mode  </a:t>
            </a:r>
            <a:r>
              <a:rPr lang="en-US" dirty="0" err="1">
                <a:latin typeface="+mn-lt"/>
              </a:rPr>
              <a:t>keamanan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tinggi</a:t>
            </a:r>
            <a:r>
              <a:rPr lang="en-US" dirty="0">
                <a:latin typeface="+mn-lt"/>
              </a:rPr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 err="1"/>
              <a:t>Semua</a:t>
            </a:r>
            <a:r>
              <a:rPr lang="en-US" sz="4000" dirty="0"/>
              <a:t> </a:t>
            </a:r>
            <a:r>
              <a:rPr lang="en-US" sz="4000" dirty="0" err="1"/>
              <a:t>komponen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dilindungi</a:t>
            </a:r>
            <a:r>
              <a:rPr lang="en-US" sz="4000" dirty="0"/>
              <a:t> </a:t>
            </a:r>
            <a:r>
              <a:rPr lang="en-US" sz="4000" dirty="0" err="1"/>
              <a:t>sesuai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persyaratan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kategori</a:t>
            </a:r>
            <a:r>
              <a:rPr lang="en-US" sz="4000" dirty="0"/>
              <a:t> </a:t>
            </a:r>
            <a:r>
              <a:rPr lang="en-US" sz="4000" dirty="0" err="1"/>
              <a:t>klasifikasi</a:t>
            </a:r>
            <a:r>
              <a:rPr lang="en-US" sz="4000" dirty="0"/>
              <a:t> </a:t>
            </a:r>
            <a:r>
              <a:rPr lang="en-US" sz="4000" dirty="0" err="1"/>
              <a:t>tertinggi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jenis</a:t>
            </a:r>
            <a:r>
              <a:rPr lang="en-US" sz="4000" dirty="0"/>
              <a:t> </a:t>
            </a:r>
            <a:r>
              <a:rPr lang="en-US" sz="4000" dirty="0" err="1"/>
              <a:t>bahan</a:t>
            </a:r>
            <a:r>
              <a:rPr lang="en-US" sz="4000" dirty="0"/>
              <a:t> yang </a:t>
            </a:r>
            <a:r>
              <a:rPr lang="en-US" sz="4000" dirty="0" err="1"/>
              <a:t>terkandung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r>
              <a:rPr lang="en-US" sz="4000" dirty="0"/>
              <a:t>. </a:t>
            </a:r>
            <a:r>
              <a:rPr lang="en-US" sz="4000" dirty="0" err="1"/>
              <a:t>Semua</a:t>
            </a:r>
            <a:r>
              <a:rPr lang="en-US" sz="4000" dirty="0"/>
              <a:t> </a:t>
            </a:r>
            <a:r>
              <a:rPr lang="en-US" sz="4000" dirty="0" err="1"/>
              <a:t>personil</a:t>
            </a:r>
            <a:r>
              <a:rPr lang="en-US" sz="4000" dirty="0"/>
              <a:t> yang </a:t>
            </a:r>
            <a:r>
              <a:rPr lang="en-US" sz="4000" dirty="0" err="1"/>
              <a:t>memiliki</a:t>
            </a:r>
            <a:r>
              <a:rPr lang="en-US" sz="4000" dirty="0"/>
              <a:t> </a:t>
            </a:r>
            <a:r>
              <a:rPr lang="en-US" sz="4000" dirty="0" err="1"/>
              <a:t>akses</a:t>
            </a:r>
            <a:r>
              <a:rPr lang="en-US" sz="4000" dirty="0"/>
              <a:t> </a:t>
            </a:r>
            <a:r>
              <a:rPr lang="en-US" sz="4000" dirty="0" err="1"/>
              <a:t>ke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memiliki</a:t>
            </a:r>
            <a:r>
              <a:rPr lang="en-US" sz="4000" dirty="0"/>
              <a:t> </a:t>
            </a:r>
            <a:r>
              <a:rPr lang="en-US" sz="4000" dirty="0" err="1"/>
              <a:t>izin</a:t>
            </a:r>
            <a:r>
              <a:rPr lang="en-US" sz="4000" dirty="0"/>
              <a:t> </a:t>
            </a:r>
            <a:r>
              <a:rPr lang="en-US" sz="4000" dirty="0" err="1"/>
              <a:t>keamanan</a:t>
            </a:r>
            <a:r>
              <a:rPr lang="en-US" sz="4000" dirty="0"/>
              <a:t> </a:t>
            </a:r>
            <a:r>
              <a:rPr lang="en-US" sz="4000" dirty="0" err="1"/>
              <a:t>tetapi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harus</a:t>
            </a:r>
            <a:r>
              <a:rPr lang="en-US" sz="4000" dirty="0"/>
              <a:t> </a:t>
            </a:r>
            <a:r>
              <a:rPr lang="en-US" sz="4000" dirty="0" err="1"/>
              <a:t>kebutuhan-untuk-tahu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semua</a:t>
            </a:r>
            <a:r>
              <a:rPr lang="en-US" sz="4000" dirty="0"/>
              <a:t> </a:t>
            </a:r>
            <a:r>
              <a:rPr lang="en-US" sz="4000" dirty="0" err="1"/>
              <a:t>materi</a:t>
            </a:r>
            <a:r>
              <a:rPr lang="en-US" sz="4000" dirty="0"/>
              <a:t> yang </a:t>
            </a:r>
            <a:r>
              <a:rPr lang="en-US" sz="4000" dirty="0" err="1"/>
              <a:t>terkandung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r>
              <a:rPr lang="en-US" sz="4000" dirty="0"/>
              <a:t>. </a:t>
            </a:r>
            <a:r>
              <a:rPr lang="en-US" sz="4000" dirty="0" err="1"/>
              <a:t>Desain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pengoperasian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harus</a:t>
            </a:r>
            <a:r>
              <a:rPr lang="en-US" sz="4000" dirty="0"/>
              <a:t> </a:t>
            </a:r>
            <a:r>
              <a:rPr lang="en-US" sz="4000" dirty="0" err="1"/>
              <a:t>menyediakan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pengendalian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bersamaan</a:t>
            </a:r>
            <a:r>
              <a:rPr lang="en-US" sz="4000" dirty="0"/>
              <a:t> </a:t>
            </a:r>
            <a:r>
              <a:rPr lang="en-US" sz="4000" dirty="0" err="1"/>
              <a:t>tersedia</a:t>
            </a:r>
            <a:r>
              <a:rPr lang="en-US" sz="4000" dirty="0"/>
              <a:t> </a:t>
            </a:r>
            <a:r>
              <a:rPr lang="en-US" sz="4000" dirty="0" err="1"/>
              <a:t>bahan</a:t>
            </a:r>
            <a:r>
              <a:rPr lang="en-US" sz="4000" dirty="0"/>
              <a:t> </a:t>
            </a:r>
            <a:r>
              <a:rPr lang="en-US" sz="4000" dirty="0" err="1"/>
              <a:t>diklasifikasikan</a:t>
            </a:r>
            <a:r>
              <a:rPr lang="en-US" sz="4000" dirty="0"/>
              <a:t>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kebutuhan-untuk-tahu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7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1232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/>
              <a:t>COMPUSEC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dikenakan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337" y="1497012"/>
            <a:ext cx="9905999" cy="3541714"/>
          </a:xfrm>
        </p:spPr>
        <p:txBody>
          <a:bodyPr>
            <a:noAutofit/>
          </a:bodyPr>
          <a:lstStyle/>
          <a:p>
            <a:pPr lvl="0"/>
            <a:r>
              <a:rPr lang="en-US" sz="2200" dirty="0" err="1"/>
              <a:t>memastikan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kontrol</a:t>
            </a:r>
            <a:r>
              <a:rPr lang="en-US" sz="2200" dirty="0"/>
              <a:t> </a:t>
            </a:r>
            <a:r>
              <a:rPr lang="en-US" sz="2200" dirty="0" err="1"/>
              <a:t>independen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mal-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bersamaan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pelanggaran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keamanan</a:t>
            </a:r>
            <a:r>
              <a:rPr lang="en-US" sz="2200" dirty="0"/>
              <a:t> </a:t>
            </a:r>
            <a:r>
              <a:rPr lang="en-US" sz="2200" dirty="0" err="1"/>
              <a:t>terjadi</a:t>
            </a:r>
            <a:r>
              <a:rPr lang="en-US" sz="2200" dirty="0"/>
              <a:t> (</a:t>
            </a:r>
            <a:r>
              <a:rPr lang="en-US" sz="2200" dirty="0" err="1"/>
              <a:t>pertahanan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mendalam</a:t>
            </a:r>
            <a:r>
              <a:rPr lang="en-US" sz="2200" dirty="0"/>
              <a:t>)</a:t>
            </a:r>
          </a:p>
          <a:p>
            <a:pPr lvl="0"/>
            <a:r>
              <a:rPr lang="en-US" sz="2200" dirty="0" err="1"/>
              <a:t>memonitor</a:t>
            </a:r>
            <a:r>
              <a:rPr lang="en-US" sz="2200" dirty="0"/>
              <a:t> </a:t>
            </a:r>
            <a:r>
              <a:rPr lang="en-US" sz="2200" dirty="0" err="1"/>
              <a:t>perlindungan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</a:t>
            </a:r>
            <a:r>
              <a:rPr lang="en-US" sz="2200" dirty="0" err="1" smtClean="0"/>
              <a:t>keadaan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/>
              <a:t>mengontrol</a:t>
            </a:r>
            <a:r>
              <a:rPr lang="en-US" sz="2200" dirty="0"/>
              <a:t> </a:t>
            </a:r>
            <a:r>
              <a:rPr lang="en-US" sz="2200" dirty="0" err="1"/>
              <a:t>pelaksanaan</a:t>
            </a:r>
            <a:r>
              <a:rPr lang="en-US" sz="2200" dirty="0"/>
              <a:t> </a:t>
            </a:r>
            <a:r>
              <a:rPr lang="en-US" sz="2200" dirty="0" err="1"/>
              <a:t>operasi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mencegah</a:t>
            </a:r>
            <a:r>
              <a:rPr lang="en-US" sz="2200" dirty="0"/>
              <a:t> </a:t>
            </a:r>
            <a:r>
              <a:rPr lang="en-US" sz="2200" dirty="0" err="1"/>
              <a:t>operasi</a:t>
            </a:r>
            <a:r>
              <a:rPr lang="en-US" sz="2200" dirty="0"/>
              <a:t> illegal</a:t>
            </a:r>
          </a:p>
          <a:p>
            <a:pPr lvl="0"/>
            <a:r>
              <a:rPr lang="en-US" sz="2200" dirty="0" err="1"/>
              <a:t>mengontrol</a:t>
            </a:r>
            <a:r>
              <a:rPr lang="en-US" sz="2200" dirty="0"/>
              <a:t> </a:t>
            </a:r>
            <a:r>
              <a:rPr lang="en-US" sz="2200" dirty="0" err="1"/>
              <a:t>akses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lokasi</a:t>
            </a:r>
            <a:r>
              <a:rPr lang="en-US" sz="2200" dirty="0"/>
              <a:t> </a:t>
            </a:r>
            <a:r>
              <a:rPr lang="en-US" sz="2200" dirty="0" err="1"/>
              <a:t>memori</a:t>
            </a:r>
            <a:r>
              <a:rPr lang="en-US" sz="2200" dirty="0"/>
              <a:t> </a:t>
            </a:r>
          </a:p>
          <a:p>
            <a:pPr lvl="0"/>
            <a:r>
              <a:rPr lang="en-US" sz="2200" dirty="0" err="1"/>
              <a:t>memastikan</a:t>
            </a:r>
            <a:r>
              <a:rPr lang="en-US" sz="2200" dirty="0"/>
              <a:t> </a:t>
            </a:r>
            <a:r>
              <a:rPr lang="en-US" sz="2200" dirty="0" err="1"/>
              <a:t>terjemahan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diprediksi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kode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endParaRPr lang="en-US" sz="2200" dirty="0"/>
          </a:p>
          <a:p>
            <a:pPr lvl="0"/>
            <a:r>
              <a:rPr lang="en-US" sz="2200" dirty="0" err="1"/>
              <a:t>melindungi</a:t>
            </a:r>
            <a:r>
              <a:rPr lang="en-US" sz="2200" dirty="0"/>
              <a:t> register </a:t>
            </a:r>
            <a:r>
              <a:rPr lang="en-US" sz="2200" dirty="0" err="1"/>
              <a:t>melalui</a:t>
            </a:r>
            <a:r>
              <a:rPr lang="en-US" sz="2200" dirty="0"/>
              <a:t> </a:t>
            </a:r>
            <a:r>
              <a:rPr lang="en-US" sz="2200" dirty="0" err="1"/>
              <a:t>deteksi</a:t>
            </a:r>
            <a:r>
              <a:rPr lang="en-US" sz="2200" dirty="0"/>
              <a:t> </a:t>
            </a:r>
            <a:r>
              <a:rPr lang="en-US" sz="2200" dirty="0" err="1"/>
              <a:t>kesalahan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redundansi</a:t>
            </a:r>
            <a:r>
              <a:rPr lang="en-US" sz="2200" dirty="0"/>
              <a:t> </a:t>
            </a:r>
            <a:r>
              <a:rPr lang="en-US" sz="2200" dirty="0" err="1"/>
              <a:t>cek</a:t>
            </a:r>
            <a:endParaRPr lang="en-US" sz="2200" dirty="0"/>
          </a:p>
          <a:p>
            <a:pPr lvl="0"/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pemeriksaan</a:t>
            </a:r>
            <a:r>
              <a:rPr lang="en-US" sz="2200" dirty="0"/>
              <a:t> </a:t>
            </a:r>
            <a:r>
              <a:rPr lang="en-US" sz="2200" dirty="0" err="1"/>
              <a:t>paritas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memeriksa</a:t>
            </a:r>
            <a:r>
              <a:rPr lang="en-US" sz="2200" dirty="0"/>
              <a:t> </a:t>
            </a:r>
            <a:r>
              <a:rPr lang="en-US" sz="2200" dirty="0" err="1"/>
              <a:t>alamat</a:t>
            </a:r>
            <a:r>
              <a:rPr lang="en-US" sz="2200" dirty="0"/>
              <a:t> </a:t>
            </a:r>
            <a:r>
              <a:rPr lang="en-US" sz="2200" dirty="0" err="1"/>
              <a:t>terikat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Operand/operator</a:t>
            </a:r>
          </a:p>
          <a:p>
            <a:pPr lvl="0"/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menyela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mengontrol</a:t>
            </a:r>
            <a:r>
              <a:rPr lang="en-US" sz="2200" dirty="0"/>
              <a:t> </a:t>
            </a:r>
            <a:r>
              <a:rPr lang="en-US" sz="2200" dirty="0" err="1"/>
              <a:t>kerusakan</a:t>
            </a:r>
            <a:r>
              <a:rPr lang="en-US" sz="2200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4779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COMPUSEC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868487"/>
            <a:ext cx="9905999" cy="3541714"/>
          </a:xfrm>
        </p:spPr>
        <p:txBody>
          <a:bodyPr>
            <a:noAutofit/>
          </a:bodyPr>
          <a:lstStyle/>
          <a:p>
            <a:pPr lvl="0"/>
            <a:r>
              <a:rPr lang="en-US" sz="2000" dirty="0" err="1"/>
              <a:t>memverifikasi</a:t>
            </a:r>
            <a:r>
              <a:rPr lang="en-US" sz="2000" dirty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baca</a:t>
            </a:r>
            <a:r>
              <a:rPr lang="en-US" sz="2000" dirty="0"/>
              <a:t>, </a:t>
            </a:r>
            <a:r>
              <a:rPr lang="en-US" sz="2000" dirty="0" err="1"/>
              <a:t>tulis</a:t>
            </a:r>
            <a:r>
              <a:rPr lang="en-US" sz="2000" dirty="0"/>
              <a:t>, Edit,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Hapus</a:t>
            </a:r>
            <a:endParaRPr lang="en-US" sz="2000" dirty="0"/>
          </a:p>
          <a:p>
            <a:pPr lvl="0"/>
            <a:r>
              <a:rPr lang="en-US" sz="2000" dirty="0" err="1"/>
              <a:t>pelabelan</a:t>
            </a:r>
            <a:r>
              <a:rPr lang="en-US" sz="2000" dirty="0"/>
              <a:t> </a:t>
            </a:r>
            <a:r>
              <a:rPr lang="en-US" sz="2000" dirty="0" err="1"/>
              <a:t>materi</a:t>
            </a:r>
            <a:r>
              <a:rPr lang="en-US" sz="2000" dirty="0"/>
              <a:t> </a:t>
            </a:r>
            <a:r>
              <a:rPr lang="en-US" sz="2000" dirty="0" err="1"/>
              <a:t>diklasifikasikan</a:t>
            </a:r>
            <a:endParaRPr lang="en-US" sz="2000" dirty="0"/>
          </a:p>
          <a:p>
            <a:pPr lvl="0"/>
            <a:r>
              <a:rPr lang="en-US" sz="2000" dirty="0"/>
              <a:t> </a:t>
            </a:r>
            <a:r>
              <a:rPr lang="en-US" sz="2000" dirty="0" err="1"/>
              <a:t>kliring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residu</a:t>
            </a:r>
            <a:r>
              <a:rPr lang="en-US" sz="2000" dirty="0"/>
              <a:t>, </a:t>
            </a:r>
            <a:r>
              <a:rPr lang="en-US" sz="2000" dirty="0" err="1"/>
              <a:t>menimpa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endParaRPr lang="en-US" sz="2000" dirty="0"/>
          </a:p>
          <a:p>
            <a:pPr lvl="0"/>
            <a:r>
              <a:rPr lang="en-US" sz="2000" dirty="0"/>
              <a:t>Logging </a:t>
            </a:r>
            <a:r>
              <a:rPr lang="en-US" sz="2000" dirty="0" err="1"/>
              <a:t>upaya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mengakali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keamanan</a:t>
            </a:r>
            <a:r>
              <a:rPr lang="en-US" sz="2000" dirty="0"/>
              <a:t> </a:t>
            </a:r>
            <a:r>
              <a:rPr lang="en-US" sz="2000" dirty="0" err="1" smtClean="0"/>
              <a:t>sistem</a:t>
            </a:r>
            <a:endParaRPr lang="en-US" sz="2000" dirty="0"/>
          </a:p>
          <a:p>
            <a:pPr lvl="0"/>
            <a:r>
              <a:rPr lang="en-US" sz="2000" dirty="0" err="1"/>
              <a:t>mengimplementasikan</a:t>
            </a:r>
            <a:r>
              <a:rPr lang="en-US" sz="2000" dirty="0"/>
              <a:t> </a:t>
            </a:r>
            <a:r>
              <a:rPr lang="en-US" sz="2000" dirty="0" err="1"/>
              <a:t>pengamanan</a:t>
            </a:r>
            <a:r>
              <a:rPr lang="en-US" sz="2000" dirty="0"/>
              <a:t> </a:t>
            </a:r>
            <a:r>
              <a:rPr lang="en-US" sz="2000" dirty="0" err="1"/>
              <a:t>keamanan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pematian</a:t>
            </a:r>
            <a:r>
              <a:rPr lang="en-US" sz="2000" dirty="0"/>
              <a:t>, restart, </a:t>
            </a:r>
            <a:r>
              <a:rPr lang="en-US" sz="2000" dirty="0" err="1"/>
              <a:t>dan</a:t>
            </a:r>
            <a:r>
              <a:rPr lang="en-US" sz="2000" dirty="0"/>
              <a:t> start-up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terjadwal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terjadwal</a:t>
            </a:r>
            <a:endParaRPr lang="en-US" sz="2000" dirty="0"/>
          </a:p>
          <a:p>
            <a:pPr lvl="0"/>
            <a:r>
              <a:rPr lang="en-US" sz="2000" dirty="0" err="1"/>
              <a:t>mempertahankan</a:t>
            </a:r>
            <a:r>
              <a:rPr lang="en-US" sz="2000" dirty="0"/>
              <a:t> </a:t>
            </a:r>
            <a:r>
              <a:rPr lang="en-US" sz="2000" dirty="0" err="1"/>
              <a:t>jejak</a:t>
            </a:r>
            <a:r>
              <a:rPr lang="en-US" sz="2000" dirty="0"/>
              <a:t> audit </a:t>
            </a:r>
            <a:r>
              <a:rPr lang="en-US" sz="2000" dirty="0" err="1"/>
              <a:t>transaksi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keamanan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log on/log off </a:t>
            </a:r>
            <a:r>
              <a:rPr lang="en-US" sz="2000" dirty="0" err="1"/>
              <a:t>upaya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,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yang </a:t>
            </a:r>
            <a:r>
              <a:rPr lang="en-US" sz="2000" dirty="0" err="1"/>
              <a:t>diakses</a:t>
            </a:r>
            <a:r>
              <a:rPr lang="en-US" sz="2000" dirty="0"/>
              <a:t>, </a:t>
            </a:r>
            <a:r>
              <a:rPr lang="en-US" sz="2000" dirty="0" err="1"/>
              <a:t>dibuat</a:t>
            </a:r>
            <a:r>
              <a:rPr lang="en-US" sz="2000" dirty="0"/>
              <a:t>, </a:t>
            </a:r>
            <a:r>
              <a:rPr lang="en-US" sz="2000" dirty="0" err="1"/>
              <a:t>berubah</a:t>
            </a:r>
            <a:r>
              <a:rPr lang="en-US" sz="2000" dirty="0"/>
              <a:t>, </a:t>
            </a:r>
            <a:r>
              <a:rPr lang="en-US" sz="2000" dirty="0" err="1"/>
              <a:t>dihapus</a:t>
            </a:r>
            <a:r>
              <a:rPr lang="en-US" sz="2000" dirty="0"/>
              <a:t>, output yang </a:t>
            </a:r>
            <a:r>
              <a:rPr lang="en-US" sz="2000" dirty="0" err="1"/>
              <a:t>dihasilkan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err="1"/>
              <a:t>mempekerjakan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terminal id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otentikasi</a:t>
            </a:r>
            <a:endParaRPr lang="en-US" sz="2000" dirty="0"/>
          </a:p>
          <a:p>
            <a:pPr lvl="0"/>
            <a:r>
              <a:rPr lang="en-US" sz="2000" dirty="0" err="1"/>
              <a:t>mengontrol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, </a:t>
            </a:r>
            <a:r>
              <a:rPr lang="en-US" sz="2000" dirty="0" err="1"/>
              <a:t>utilitas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data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92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Ringkasan</a:t>
            </a:r>
            <a:r>
              <a:rPr lang="en-US" dirty="0"/>
              <a:t> The Orange Book </a:t>
            </a:r>
            <a:r>
              <a:rPr lang="en-US" dirty="0" err="1"/>
              <a:t>terpercaya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(TCSEC) </a:t>
            </a:r>
            <a:r>
              <a:rPr lang="en-US" dirty="0" err="1"/>
              <a:t>Divisi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9" y="1888761"/>
            <a:ext cx="11198902" cy="49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102" y="110292"/>
            <a:ext cx="10515600" cy="1325563"/>
          </a:xfrm>
        </p:spPr>
        <p:txBody>
          <a:bodyPr/>
          <a:lstStyle/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 COMPUSEC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1319134"/>
            <a:ext cx="11182662" cy="553886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/>
              <a:t>akses</a:t>
            </a:r>
            <a:r>
              <a:rPr lang="en-US" dirty="0"/>
              <a:t>, </a:t>
            </a:r>
            <a:endParaRPr lang="en-US" dirty="0" smtClean="0"/>
          </a:p>
          <a:p>
            <a:pPr marL="269875" indent="0">
              <a:buNone/>
            </a:pP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yang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IA-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IA-</a:t>
            </a:r>
            <a:r>
              <a:rPr lang="en-US" dirty="0" err="1"/>
              <a:t>terkait</a:t>
            </a:r>
            <a:r>
              <a:rPr lang="en-US" dirty="0"/>
              <a:t>, applications,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beralasan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otentikasi</a:t>
            </a:r>
            <a:r>
              <a:rPr lang="en-US" dirty="0"/>
              <a:t>, </a:t>
            </a:r>
            <a:endParaRPr lang="en-US" dirty="0" smtClean="0"/>
          </a:p>
          <a:p>
            <a:pPr marL="179388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/>
              <a:t>, </a:t>
            </a:r>
            <a:r>
              <a:rPr lang="en-US" dirty="0" err="1"/>
              <a:t>memverifikasi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validitas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proses, </a:t>
            </a:r>
            <a:endParaRPr lang="en-US" dirty="0" smtClean="0"/>
          </a:p>
          <a:p>
            <a:pPr marL="179388" indent="0">
              <a:buNone/>
            </a:pP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diklaim</a:t>
            </a:r>
            <a:r>
              <a:rPr lang="en-US" dirty="0"/>
              <a:t>.</a:t>
            </a:r>
          </a:p>
          <a:p>
            <a:r>
              <a:rPr lang="en-US" dirty="0" err="1" smtClean="0"/>
              <a:t>jejak</a:t>
            </a:r>
            <a:r>
              <a:rPr lang="en-US" dirty="0" smtClean="0"/>
              <a:t> </a:t>
            </a:r>
            <a:r>
              <a:rPr lang="en-US" dirty="0"/>
              <a:t>audit </a:t>
            </a:r>
            <a:endParaRPr lang="en-US" dirty="0" smtClean="0"/>
          </a:p>
          <a:p>
            <a:pPr marL="179388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ekumpulan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kolektif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dokumenter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3872"/>
          </a:xfrm>
        </p:spPr>
        <p:txBody>
          <a:bodyPr/>
          <a:lstStyle/>
          <a:p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(INFOSEC)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24" y="1311274"/>
            <a:ext cx="11137690" cy="5032375"/>
          </a:xfrm>
        </p:spPr>
        <p:txBody>
          <a:bodyPr>
            <a:normAutofit fontScale="92500"/>
          </a:bodyPr>
          <a:lstStyle/>
          <a:p>
            <a:r>
              <a:rPr lang="en-US" sz="3200" dirty="0" err="1"/>
              <a:t>Paradigma</a:t>
            </a:r>
            <a:r>
              <a:rPr lang="en-US" sz="3200" dirty="0"/>
              <a:t> </a:t>
            </a:r>
            <a:r>
              <a:rPr lang="en-US" sz="3200" dirty="0" err="1"/>
              <a:t>baru</a:t>
            </a:r>
            <a:r>
              <a:rPr lang="en-US" sz="3200" dirty="0"/>
              <a:t> </a:t>
            </a:r>
            <a:r>
              <a:rPr lang="en-US" sz="3200" dirty="0" err="1"/>
              <a:t>menggabungkan</a:t>
            </a:r>
            <a:r>
              <a:rPr lang="en-US" sz="3200" dirty="0"/>
              <a:t> COMSEC </a:t>
            </a:r>
            <a:r>
              <a:rPr lang="en-US" sz="3200" dirty="0" err="1"/>
              <a:t>dan</a:t>
            </a:r>
            <a:r>
              <a:rPr lang="en-US" sz="3200" dirty="0"/>
              <a:t> COMPUSEC </a:t>
            </a:r>
            <a:endParaRPr lang="en-US" sz="3200" dirty="0" smtClean="0"/>
          </a:p>
          <a:p>
            <a:r>
              <a:rPr lang="en-US" sz="3200" dirty="0" smtClean="0"/>
              <a:t>INFOSEC </a:t>
            </a:r>
            <a:r>
              <a:rPr lang="en-US" sz="3200" dirty="0" err="1"/>
              <a:t>didefinisikan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:</a:t>
            </a:r>
          </a:p>
          <a:p>
            <a:pPr marL="179388" indent="0">
              <a:buNone/>
            </a:pPr>
            <a:r>
              <a:rPr lang="en-US" sz="3200" dirty="0" err="1"/>
              <a:t>perlindungan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pengungkapan</a:t>
            </a:r>
            <a:r>
              <a:rPr lang="en-US" sz="3200" dirty="0"/>
              <a:t>, </a:t>
            </a:r>
            <a:r>
              <a:rPr lang="en-US" sz="3200" dirty="0" err="1"/>
              <a:t>pengalihan</a:t>
            </a:r>
            <a:r>
              <a:rPr lang="en-US" sz="3200" dirty="0"/>
              <a:t>,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penghancuran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sah</a:t>
            </a:r>
            <a:r>
              <a:rPr lang="en-US" sz="3200" dirty="0"/>
              <a:t>, </a:t>
            </a:r>
            <a:r>
              <a:rPr lang="en-US" sz="3200" dirty="0" err="1"/>
              <a:t>baik</a:t>
            </a:r>
            <a:r>
              <a:rPr lang="en-US" sz="3200" dirty="0"/>
              <a:t> </a:t>
            </a:r>
            <a:r>
              <a:rPr lang="en-US" sz="3200" dirty="0" err="1"/>
              <a:t>disengaja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disengaja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/>
              <a:t>INFOSEC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diaplikasikan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, </a:t>
            </a:r>
            <a:r>
              <a:rPr lang="en-US" sz="3200" dirty="0" err="1"/>
              <a:t>arsitektur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,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keamanan</a:t>
            </a:r>
            <a:r>
              <a:rPr lang="en-US" sz="3200" dirty="0" smtClean="0"/>
              <a:t>.</a:t>
            </a:r>
          </a:p>
          <a:p>
            <a:r>
              <a:rPr lang="en-US" sz="3200" dirty="0" err="1"/>
              <a:t>Jaminan</a:t>
            </a:r>
            <a:r>
              <a:rPr lang="en-US" sz="3200" dirty="0"/>
              <a:t> </a:t>
            </a:r>
            <a:r>
              <a:rPr lang="en-US" sz="3200" dirty="0" err="1"/>
              <a:t>keamanan</a:t>
            </a:r>
            <a:r>
              <a:rPr lang="en-US" sz="3200" dirty="0"/>
              <a:t> </a:t>
            </a:r>
            <a:r>
              <a:rPr lang="en-US" sz="3200" dirty="0" err="1"/>
              <a:t>memberikan</a:t>
            </a:r>
            <a:r>
              <a:rPr lang="en-US" sz="3200" dirty="0"/>
              <a:t> </a:t>
            </a:r>
            <a:r>
              <a:rPr lang="en-US" sz="3200" dirty="0" err="1"/>
              <a:t>alasan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keyakinan</a:t>
            </a:r>
            <a:r>
              <a:rPr lang="en-US" sz="3200" dirty="0"/>
              <a:t> </a:t>
            </a:r>
            <a:r>
              <a:rPr lang="en-US" sz="3200" dirty="0" err="1"/>
              <a:t>bahwa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TI </a:t>
            </a:r>
            <a:r>
              <a:rPr lang="en-US" sz="3200" dirty="0" err="1"/>
              <a:t>memenuhi</a:t>
            </a:r>
            <a:r>
              <a:rPr lang="en-US" sz="3200" dirty="0"/>
              <a:t> </a:t>
            </a:r>
            <a:r>
              <a:rPr lang="en-US" sz="3200" dirty="0" err="1"/>
              <a:t>tujuan</a:t>
            </a:r>
            <a:r>
              <a:rPr lang="en-US" sz="3200" dirty="0"/>
              <a:t> </a:t>
            </a:r>
            <a:r>
              <a:rPr lang="en-US" sz="3200" dirty="0" err="1"/>
              <a:t>keamanannya</a:t>
            </a:r>
            <a:r>
              <a:rPr lang="en-US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693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tujuh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/>
              <a:t>fisik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(COMSEC)</a:t>
            </a:r>
          </a:p>
          <a:p>
            <a:r>
              <a:rPr lang="en-US" dirty="0"/>
              <a:t>3.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(COMPUSEC)</a:t>
            </a:r>
          </a:p>
          <a:p>
            <a:r>
              <a:rPr lang="en-US" dirty="0"/>
              <a:t>4.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(INFOSEC)</a:t>
            </a:r>
          </a:p>
          <a:p>
            <a:r>
              <a:rPr lang="en-US" dirty="0"/>
              <a:t>5.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(OPSEC)</a:t>
            </a:r>
          </a:p>
          <a:p>
            <a:r>
              <a:rPr lang="en-US" dirty="0"/>
              <a:t>6.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/>
              <a:t>7. </a:t>
            </a:r>
            <a:r>
              <a:rPr lang="en-US" dirty="0" err="1"/>
              <a:t>keandalan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85118"/>
            <a:ext cx="10536237" cy="1478570"/>
          </a:xfrm>
        </p:spPr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 smtClean="0"/>
              <a:t>Jaminan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71588"/>
            <a:ext cx="10515600" cy="502490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prosedur</a:t>
            </a:r>
            <a:endParaRPr lang="en-US" dirty="0"/>
          </a:p>
          <a:p>
            <a:pPr lvl="0"/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diterapkan</a:t>
            </a:r>
            <a:endParaRPr lang="en-US" dirty="0"/>
          </a:p>
          <a:p>
            <a:pPr lvl="0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korespondensi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TOE</a:t>
            </a:r>
          </a:p>
          <a:p>
            <a:pPr lvl="0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TOE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persyaratan</a:t>
            </a:r>
            <a:endParaRPr lang="en-US" dirty="0"/>
          </a:p>
          <a:p>
            <a:pPr lvl="0"/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bukti</a:t>
            </a:r>
            <a:endParaRPr lang="en-US" dirty="0"/>
          </a:p>
          <a:p>
            <a:pPr lvl="0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panduan</a:t>
            </a:r>
            <a:endParaRPr lang="en-US" dirty="0"/>
          </a:p>
          <a:p>
            <a:pPr lvl="0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independen</a:t>
            </a:r>
            <a:endParaRPr lang="en-US" dirty="0"/>
          </a:p>
          <a:p>
            <a:pPr lvl="0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kerentanan</a:t>
            </a:r>
            <a:r>
              <a:rPr lang="en-US" dirty="0"/>
              <a:t> (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Cacat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penetrasi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542967"/>
          </a:xfrm>
        </p:spPr>
        <p:txBody>
          <a:bodyPr>
            <a:normAutofit/>
          </a:bodyPr>
          <a:lstStyle/>
          <a:p>
            <a:r>
              <a:rPr lang="en-US" dirty="0" err="1"/>
              <a:t>Validitas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IT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IT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evaluator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penekanan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175" y="2649823"/>
            <a:ext cx="10515600" cy="2983043"/>
          </a:xfrm>
        </p:spPr>
        <p:txBody>
          <a:bodyPr>
            <a:normAutofit fontScale="92500"/>
          </a:bodyPr>
          <a:lstStyle/>
          <a:p>
            <a:r>
              <a:rPr lang="en-US" sz="3200" dirty="0" err="1" smtClean="0"/>
              <a:t>Lingkup</a:t>
            </a:r>
            <a:r>
              <a:rPr lang="en-US" sz="3200" dirty="0" smtClean="0"/>
              <a:t> : </a:t>
            </a:r>
            <a:r>
              <a:rPr lang="en-US" sz="3200" dirty="0" err="1" smtClean="0"/>
              <a:t>bagian</a:t>
            </a:r>
            <a:r>
              <a:rPr lang="en-US" sz="3200" dirty="0" smtClean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IT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termasuk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 smtClean="0"/>
              <a:t>evaluasi</a:t>
            </a:r>
            <a:endParaRPr lang="en-US" sz="3200" dirty="0" smtClean="0"/>
          </a:p>
          <a:p>
            <a:r>
              <a:rPr lang="en-US" sz="3200" dirty="0" err="1" smtClean="0"/>
              <a:t>Kedalaman</a:t>
            </a:r>
            <a:r>
              <a:rPr lang="en-US" sz="3200" dirty="0" smtClean="0"/>
              <a:t> : </a:t>
            </a:r>
            <a:r>
              <a:rPr lang="en-US" sz="3200" dirty="0" err="1" smtClean="0"/>
              <a:t>tingkat</a:t>
            </a:r>
            <a:r>
              <a:rPr lang="en-US" sz="3200" dirty="0" smtClean="0"/>
              <a:t> </a:t>
            </a:r>
            <a:r>
              <a:rPr lang="en-US" sz="3200" dirty="0" err="1"/>
              <a:t>desain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detail </a:t>
            </a:r>
            <a:r>
              <a:rPr lang="en-US" sz="3200" dirty="0" err="1"/>
              <a:t>pelaksanaan</a:t>
            </a:r>
            <a:r>
              <a:rPr lang="en-US" sz="3200" dirty="0"/>
              <a:t> </a:t>
            </a:r>
            <a:r>
              <a:rPr lang="en-US" sz="3200" dirty="0" err="1"/>
              <a:t>dievaluasi</a:t>
            </a:r>
            <a:endParaRPr lang="en-US" sz="3200" dirty="0" smtClean="0"/>
          </a:p>
          <a:p>
            <a:r>
              <a:rPr lang="en-US" sz="3200" dirty="0" err="1" smtClean="0"/>
              <a:t>Kekakuan</a:t>
            </a:r>
            <a:r>
              <a:rPr lang="en-US" sz="3200" dirty="0" smtClean="0"/>
              <a:t>/rigor : </a:t>
            </a:r>
            <a:r>
              <a:rPr lang="en-US" sz="3200" dirty="0" err="1"/>
              <a:t>penerapan</a:t>
            </a:r>
            <a:r>
              <a:rPr lang="en-US" sz="3200" dirty="0"/>
              <a:t> </a:t>
            </a:r>
            <a:r>
              <a:rPr lang="en-US" sz="3200" dirty="0" err="1"/>
              <a:t>upaya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terstruktur</a:t>
            </a:r>
            <a:r>
              <a:rPr lang="en-US" sz="3200" dirty="0"/>
              <a:t>, </a:t>
            </a:r>
            <a:r>
              <a:rPr lang="en-US" sz="3200" dirty="0" err="1"/>
              <a:t>cara</a:t>
            </a:r>
            <a:r>
              <a:rPr lang="en-US" sz="3200" dirty="0"/>
              <a:t> formal</a:t>
            </a:r>
          </a:p>
        </p:txBody>
      </p:sp>
    </p:spTree>
    <p:extLst>
      <p:ext uri="{BB962C8B-B14F-4D97-AF65-F5344CB8AC3E}">
        <p14:creationId xmlns:p14="http://schemas.microsoft.com/office/powerpoint/2010/main" val="6746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Lima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KPA (Key Process Areas)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787" y="1935162"/>
            <a:ext cx="9905999" cy="3541714"/>
          </a:xfrm>
        </p:spPr>
        <p:txBody>
          <a:bodyPr/>
          <a:lstStyle/>
          <a:p>
            <a:pPr lvl="0"/>
            <a:r>
              <a:rPr lang="en-US" dirty="0" smtClean="0"/>
              <a:t>0 </a:t>
            </a:r>
            <a:r>
              <a:rPr lang="en-US" dirty="0"/>
              <a:t>—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/>
              <a:t>1 —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informal</a:t>
            </a:r>
          </a:p>
          <a:p>
            <a:r>
              <a:rPr lang="en-US" dirty="0"/>
              <a:t>2 — </a:t>
            </a:r>
            <a:r>
              <a:rPr lang="en-US" dirty="0" err="1"/>
              <a:t>direncanakan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dilacak</a:t>
            </a:r>
            <a:endParaRPr lang="en-US" dirty="0"/>
          </a:p>
          <a:p>
            <a:r>
              <a:rPr lang="en-US" dirty="0"/>
              <a:t>3 —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r>
              <a:rPr lang="en-US" dirty="0"/>
              <a:t>4 — </a:t>
            </a:r>
            <a:r>
              <a:rPr lang="en-US" dirty="0" err="1"/>
              <a:t>dikontrol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kuantitatif</a:t>
            </a:r>
            <a:endParaRPr lang="en-US" dirty="0"/>
          </a:p>
          <a:p>
            <a:r>
              <a:rPr lang="en-US" dirty="0" smtClean="0"/>
              <a:t>5 </a:t>
            </a:r>
            <a:r>
              <a:rPr lang="en-US" dirty="0"/>
              <a:t>—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/>
              <a:t>meningkatkan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SSE-CMM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smtClean="0"/>
              <a:t>11 </a:t>
            </a:r>
            <a:r>
              <a:rPr lang="en-US" dirty="0" err="1"/>
              <a:t>bidang</a:t>
            </a:r>
            <a:r>
              <a:rPr lang="en-US" dirty="0"/>
              <a:t> proses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904875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PA01 —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en-US" dirty="0"/>
          </a:p>
          <a:p>
            <a:r>
              <a:rPr lang="en-US" dirty="0" smtClean="0"/>
              <a:t>PA02 </a:t>
            </a:r>
            <a:r>
              <a:rPr lang="en-US" dirty="0"/>
              <a:t>—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/>
              <a:t>dampak</a:t>
            </a:r>
            <a:endParaRPr lang="en-US" dirty="0"/>
          </a:p>
          <a:p>
            <a:r>
              <a:rPr lang="en-US" dirty="0" smtClean="0"/>
              <a:t>PA03 </a:t>
            </a:r>
            <a:r>
              <a:rPr lang="en-US" dirty="0"/>
              <a:t>—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en-US" dirty="0"/>
          </a:p>
          <a:p>
            <a:r>
              <a:rPr lang="en-US" dirty="0" smtClean="0"/>
              <a:t>PA04</a:t>
            </a:r>
            <a:r>
              <a:rPr lang="en-US" dirty="0"/>
              <a:t> —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/>
              <a:t>ancaman</a:t>
            </a:r>
            <a:endParaRPr lang="en-US" dirty="0"/>
          </a:p>
          <a:p>
            <a:r>
              <a:rPr lang="en-US" dirty="0" smtClean="0"/>
              <a:t>PA05</a:t>
            </a:r>
            <a:r>
              <a:rPr lang="en-US" dirty="0"/>
              <a:t> —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/>
              <a:t>kerentanan</a:t>
            </a:r>
            <a:endParaRPr lang="en-US" dirty="0"/>
          </a:p>
          <a:p>
            <a:r>
              <a:rPr lang="en-US" dirty="0" smtClean="0"/>
              <a:t>PA06</a:t>
            </a:r>
            <a:r>
              <a:rPr lang="en-US" dirty="0"/>
              <a:t> —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jaminan</a:t>
            </a:r>
            <a:endParaRPr lang="en-US" dirty="0"/>
          </a:p>
          <a:p>
            <a:r>
              <a:rPr lang="en-US" dirty="0" smtClean="0"/>
              <a:t>PA07</a:t>
            </a:r>
            <a:r>
              <a:rPr lang="en-US" dirty="0"/>
              <a:t> —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/>
              <a:t>keamanan</a:t>
            </a:r>
            <a:endParaRPr lang="en-US" dirty="0"/>
          </a:p>
          <a:p>
            <a:r>
              <a:rPr lang="en-US" dirty="0" smtClean="0"/>
              <a:t>PA08</a:t>
            </a:r>
            <a:r>
              <a:rPr lang="en-US" dirty="0"/>
              <a:t> — </a:t>
            </a:r>
            <a:r>
              <a:rPr lang="en-US" dirty="0" err="1" smtClean="0"/>
              <a:t>memantau</a:t>
            </a:r>
            <a:r>
              <a:rPr lang="en-US" dirty="0" smtClean="0"/>
              <a:t> </a:t>
            </a:r>
            <a:r>
              <a:rPr lang="en-US" dirty="0" err="1"/>
              <a:t>postur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en-US" dirty="0"/>
          </a:p>
          <a:p>
            <a:r>
              <a:rPr lang="en-US" dirty="0"/>
              <a:t>PA09 —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en-US" dirty="0"/>
          </a:p>
          <a:p>
            <a:r>
              <a:rPr lang="en-US" dirty="0"/>
              <a:t>PA010 —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en-US" dirty="0"/>
          </a:p>
          <a:p>
            <a:r>
              <a:rPr lang="en-US" dirty="0" smtClean="0"/>
              <a:t>PA011</a:t>
            </a:r>
            <a:r>
              <a:rPr lang="en-US" dirty="0"/>
              <a:t> — </a:t>
            </a:r>
            <a:r>
              <a:rPr lang="en-US" dirty="0" err="1" smtClean="0"/>
              <a:t>memverifikasi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memvalidasi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Operasi Keamanan (OPSEC)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z="3300" dirty="0"/>
              <a:t>Operasi keamanan atau OPSEC didefinisikan sebagai:</a:t>
            </a:r>
            <a:endParaRPr lang="en-US" sz="3300" dirty="0"/>
          </a:p>
          <a:p>
            <a:pPr marL="360363" indent="0">
              <a:buNone/>
            </a:pPr>
            <a:r>
              <a:rPr lang="id-ID" sz="3200" dirty="0"/>
              <a:t>pelaksanaan prosedur operasional standar yang menentukan sifat dan frekuensi interaksi antara pengguna, sistem, dan sumber daya sistem, yang tujuannya adalah untuk: </a:t>
            </a:r>
            <a:endParaRPr lang="en-US" sz="3200" dirty="0" smtClean="0"/>
          </a:p>
          <a:p>
            <a:pPr marL="1257300" indent="-447675">
              <a:buNone/>
            </a:pPr>
            <a:r>
              <a:rPr lang="id-ID" sz="3200" dirty="0" smtClean="0"/>
              <a:t>(</a:t>
            </a:r>
            <a:r>
              <a:rPr lang="id-ID" sz="3200" dirty="0"/>
              <a:t>1) mempertahankan sistem dalam keadaan aman yang dikenal setiap saat, dan </a:t>
            </a:r>
            <a:endParaRPr lang="en-US" sz="3200" dirty="0" smtClean="0"/>
          </a:p>
          <a:p>
            <a:pPr marL="1257300" indent="-896938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</a:t>
            </a:r>
            <a:r>
              <a:rPr lang="id-ID" sz="3200" dirty="0" smtClean="0"/>
              <a:t>(</a:t>
            </a:r>
            <a:r>
              <a:rPr lang="id-ID" sz="3200" dirty="0"/>
              <a:t>2) mencegah pencurian, penghancuran, perubahan, atau sabotase terhadap sumber daya sistem yang tidak disengaja atau tidak.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4518"/>
            <a:ext cx="10515600" cy="5522445"/>
          </a:xfrm>
        </p:spPr>
        <p:txBody>
          <a:bodyPr>
            <a:normAutofit fontScale="77500" lnSpcReduction="20000"/>
          </a:bodyPr>
          <a:lstStyle/>
          <a:p>
            <a:r>
              <a:rPr lang="id-ID" sz="3200" dirty="0"/>
              <a:t>OPSEC menangani masalah keamanan yang terkait dengan pengoperasian suatu sistem. </a:t>
            </a:r>
            <a:endParaRPr lang="en-US" sz="3200" dirty="0" smtClean="0"/>
          </a:p>
          <a:p>
            <a:r>
              <a:rPr lang="id-ID" sz="3200" dirty="0" smtClean="0"/>
              <a:t>OPSEC </a:t>
            </a:r>
            <a:r>
              <a:rPr lang="id-ID" sz="3200" dirty="0"/>
              <a:t>lebih terlibat dengan masalah personil, tanggung jawab staf, dan tugas daripada tindakan keamanan </a:t>
            </a:r>
            <a:r>
              <a:rPr lang="id-ID" sz="3200" dirty="0" smtClean="0"/>
              <a:t>lainnya.</a:t>
            </a:r>
            <a:endParaRPr lang="en-US" sz="3200" dirty="0" smtClean="0"/>
          </a:p>
          <a:p>
            <a:r>
              <a:rPr lang="id-ID" sz="3200" dirty="0" smtClean="0"/>
              <a:t>OPSEC </a:t>
            </a:r>
            <a:r>
              <a:rPr lang="id-ID" sz="3200" dirty="0"/>
              <a:t>menganggap kedua ancaman Insider dan luar. </a:t>
            </a:r>
            <a:endParaRPr lang="en-US" sz="3200" dirty="0" smtClean="0"/>
          </a:p>
          <a:p>
            <a:r>
              <a:rPr lang="id-ID" sz="3200" dirty="0" smtClean="0"/>
              <a:t>Untuk </a:t>
            </a:r>
            <a:r>
              <a:rPr lang="id-ID" sz="3200" dirty="0"/>
              <a:t>mengilustrasikan, satu persyaratan historis OPSEC dikenal sebagai "Man-In-The-loop." Persyaratan operasional ini menyatakan bahwa pesan elektronik (dan beberapa kali cetakan hardcopy) harus ditinjau oleh seseorang, untuk memverifikasi bahwa tanda keamanan sudah benar, sebelum mereka dapat dilepaskan atau diteruskan. </a:t>
            </a:r>
            <a:endParaRPr lang="en-US" sz="3200" dirty="0" smtClean="0"/>
          </a:p>
          <a:p>
            <a:r>
              <a:rPr lang="id-ID" sz="3200" dirty="0" smtClean="0"/>
              <a:t>Information </a:t>
            </a:r>
            <a:r>
              <a:rPr lang="id-ID" sz="3200" dirty="0"/>
              <a:t>dianggap terlalu sensitif untuk mengandalkan pemrosesan otomatis saja.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id-ID" dirty="0" smtClean="0"/>
              <a:t>tem </a:t>
            </a:r>
            <a:r>
              <a:rPr lang="id-ID" dirty="0"/>
              <a:t>untuk alamat dalam prosedur OPSEC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735137"/>
            <a:ext cx="9905999" cy="3541714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A. </a:t>
            </a:r>
            <a:r>
              <a:rPr lang="id-ID" dirty="0" smtClean="0"/>
              <a:t>personil </a:t>
            </a:r>
            <a:r>
              <a:rPr lang="id-ID" dirty="0"/>
              <a:t>operasi (pengguna, administrator sistem, trainee, pemeliharaan staf, pengunjung, dll)</a:t>
            </a:r>
            <a:endParaRPr lang="en-US" dirty="0"/>
          </a:p>
          <a:p>
            <a:pPr marL="514350" lvl="0" indent="254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id-ID" dirty="0" smtClean="0"/>
              <a:t>keamanan </a:t>
            </a:r>
            <a:r>
              <a:rPr lang="id-ID" dirty="0"/>
              <a:t>Clearance, pemeriksaan latar belakang, lencana</a:t>
            </a:r>
            <a:endParaRPr lang="en-US" dirty="0"/>
          </a:p>
          <a:p>
            <a:pPr marL="514350" lvl="0" indent="254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id-ID" dirty="0" smtClean="0"/>
              <a:t>bukti </a:t>
            </a:r>
            <a:r>
              <a:rPr lang="id-ID" dirty="0"/>
              <a:t>kompetensi staf</a:t>
            </a:r>
            <a:endParaRPr lang="en-US" dirty="0"/>
          </a:p>
          <a:p>
            <a:pPr marL="514350" lvl="0" indent="254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/>
              <a:t>koper</a:t>
            </a:r>
            <a:r>
              <a:rPr lang="en-US" dirty="0"/>
              <a:t>, </a:t>
            </a:r>
            <a:r>
              <a:rPr lang="en-US" dirty="0" err="1"/>
              <a:t>dompet</a:t>
            </a:r>
            <a:r>
              <a:rPr lang="en-US" dirty="0"/>
              <a:t>, </a:t>
            </a:r>
            <a:r>
              <a:rPr lang="en-US" dirty="0" err="1"/>
              <a:t>ransel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/</a:t>
            </a:r>
            <a:r>
              <a:rPr lang="en-US" dirty="0" err="1"/>
              <a:t>meninggalkan</a:t>
            </a:r>
            <a:r>
              <a:rPr lang="en-US" dirty="0"/>
              <a:t> </a:t>
            </a:r>
            <a:r>
              <a:rPr lang="en-US" dirty="0" err="1"/>
              <a:t>bangunan</a:t>
            </a:r>
            <a:endParaRPr lang="en-US" dirty="0"/>
          </a:p>
          <a:p>
            <a:pPr marL="514350" lvl="0" indent="25400">
              <a:buFont typeface="+mj-lt"/>
              <a:buAutoNum type="arabicPeriod"/>
            </a:pPr>
            <a:r>
              <a:rPr lang="en-US" dirty="0" smtClean="0"/>
              <a:t> 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endParaRPr lang="en-US" dirty="0"/>
          </a:p>
          <a:p>
            <a:pPr marL="895350" lvl="0" indent="-355600">
              <a:buFont typeface="+mj-lt"/>
              <a:buAutoNum type="arabicPeriod"/>
            </a:pP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jam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bepergian</a:t>
            </a:r>
            <a:r>
              <a:rPr lang="en-US" dirty="0"/>
              <a:t> (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)</a:t>
            </a:r>
          </a:p>
          <a:p>
            <a:pPr marL="514350" lvl="0" indent="254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laporan</a:t>
            </a:r>
            <a:r>
              <a:rPr lang="en-US" dirty="0"/>
              <a:t>, file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kantor</a:t>
            </a:r>
            <a:endParaRPr lang="en-US" dirty="0"/>
          </a:p>
          <a:p>
            <a:pPr marL="514350" indent="254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9646"/>
            <a:ext cx="10515600" cy="5397317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B. software/data </a:t>
            </a:r>
            <a:r>
              <a:rPr lang="en-US" dirty="0" err="1"/>
              <a:t>operasi</a:t>
            </a:r>
            <a:r>
              <a:rPr lang="en-US" dirty="0"/>
              <a:t> (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audio, video)</a:t>
            </a:r>
          </a:p>
          <a:p>
            <a:pPr marL="808038" lvl="0" indent="-269875">
              <a:buFont typeface="+mj-lt"/>
              <a:buAutoNum type="arabicPeriod"/>
            </a:pP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data, </a:t>
            </a:r>
            <a:r>
              <a:rPr lang="en-US" dirty="0" err="1"/>
              <a:t>pencadangan</a:t>
            </a:r>
            <a:r>
              <a:rPr lang="en-US" dirty="0"/>
              <a:t>,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Arsip</a:t>
            </a:r>
            <a:endParaRPr lang="en-US" dirty="0"/>
          </a:p>
          <a:p>
            <a:pPr marL="808038" lvl="0" indent="-269875">
              <a:buFont typeface="+mj-lt"/>
              <a:buAutoNum type="arabicPeriod"/>
            </a:pP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membuang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,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hardcopy</a:t>
            </a:r>
          </a:p>
          <a:p>
            <a:pPr marL="808038" lvl="0" indent="-269875">
              <a:buFont typeface="+mj-lt"/>
              <a:buAutoNum type="arabicPeriod"/>
            </a:pP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lokasi</a:t>
            </a:r>
            <a:endParaRPr lang="en-US" dirty="0"/>
          </a:p>
          <a:p>
            <a:pPr marL="808038" lvl="0" indent="-269875">
              <a:buFont typeface="+mj-lt"/>
              <a:buAutoNum type="arabicPeriod"/>
            </a:pPr>
            <a:r>
              <a:rPr lang="en-US" dirty="0" err="1"/>
              <a:t>pelabelan</a:t>
            </a:r>
            <a:r>
              <a:rPr lang="en-US" dirty="0"/>
              <a:t> data yang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, </a:t>
            </a:r>
            <a:r>
              <a:rPr lang="en-US" dirty="0" err="1"/>
              <a:t>diproses</a:t>
            </a:r>
            <a:r>
              <a:rPr lang="en-US" dirty="0"/>
              <a:t>, </a:t>
            </a:r>
            <a:r>
              <a:rPr lang="en-US" dirty="0" err="1"/>
              <a:t>ditampilkan</a:t>
            </a:r>
            <a:r>
              <a:rPr lang="en-US" dirty="0"/>
              <a:t>, </a:t>
            </a:r>
            <a:r>
              <a:rPr lang="en-US" dirty="0" err="1"/>
              <a:t>ditransmisikan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dicetak</a:t>
            </a:r>
            <a:endParaRPr lang="en-US" dirty="0"/>
          </a:p>
          <a:p>
            <a:pPr marL="808038" lvl="0" indent="-269875">
              <a:buFont typeface="+mj-lt"/>
              <a:buAutoNum type="arabicPeriod"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disket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media </a:t>
            </a:r>
            <a:r>
              <a:rPr lang="en-US" dirty="0" err="1"/>
              <a:t>lainnya</a:t>
            </a:r>
            <a:endParaRPr lang="en-US" dirty="0"/>
          </a:p>
          <a:p>
            <a:pPr marL="808038" lvl="0" indent="-269875">
              <a:buFont typeface="+mj-lt"/>
              <a:buAutoNum type="arabicPeriod"/>
            </a:pP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arsip</a:t>
            </a:r>
            <a:endParaRPr lang="en-US" dirty="0"/>
          </a:p>
          <a:p>
            <a:pPr marL="808038" lvl="0" indent="-269875">
              <a:buFont typeface="+mj-lt"/>
              <a:buAutoNum type="arabicPeriod"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Trail audit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menimpa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jadwal</a:t>
            </a:r>
            <a:endParaRPr lang="en-US" dirty="0"/>
          </a:p>
          <a:p>
            <a:pPr marL="808038" lvl="0" indent="-269875">
              <a:buFont typeface="+mj-lt"/>
              <a:buAutoNum type="arabicPeriod"/>
            </a:pP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media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elektronik</a:t>
            </a:r>
            <a:endParaRPr lang="en-US" dirty="0"/>
          </a:p>
          <a:p>
            <a:pPr marL="808038" lvl="0" indent="-269875">
              <a:buFont typeface="+mj-lt"/>
              <a:buAutoNum type="arabicPeriod"/>
            </a:pP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virus scan </a:t>
            </a:r>
            <a:r>
              <a:rPr lang="en-US" dirty="0" err="1"/>
              <a:t>pada</a:t>
            </a:r>
            <a:r>
              <a:rPr lang="en-US" dirty="0"/>
              <a:t> server </a:t>
            </a:r>
            <a:r>
              <a:rPr lang="en-US" dirty="0" err="1"/>
              <a:t>dan</a:t>
            </a:r>
            <a:r>
              <a:rPr lang="en-US" dirty="0"/>
              <a:t> workstation </a:t>
            </a:r>
            <a:r>
              <a:rPr lang="en-US" dirty="0" err="1"/>
              <a:t>pengguna</a:t>
            </a:r>
            <a:endParaRPr lang="en-US" dirty="0"/>
          </a:p>
          <a:p>
            <a:pPr marL="808038" lvl="0" indent="-269875">
              <a:buFont typeface="+mj-lt"/>
              <a:buAutoNum type="arabicPeriod"/>
            </a:pP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virus scan</a:t>
            </a:r>
          </a:p>
          <a:p>
            <a:pPr marL="808038" lvl="0" indent="-269875">
              <a:buFont typeface="+mj-lt"/>
              <a:buAutoNum type="arabicPeriod"/>
            </a:pPr>
            <a:r>
              <a:rPr lang="en-US" dirty="0"/>
              <a:t>situs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operasi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C. </a:t>
            </a:r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endParaRPr lang="en-US" dirty="0"/>
          </a:p>
          <a:p>
            <a:pPr marL="808038" lvl="0" indent="-355600">
              <a:buFont typeface="+mj-lt"/>
              <a:buAutoNum type="arabicPeriod"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jam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jam </a:t>
            </a:r>
            <a:r>
              <a:rPr lang="en-US" dirty="0" err="1"/>
              <a:t>tersebut</a:t>
            </a:r>
            <a:endParaRPr lang="en-US" dirty="0"/>
          </a:p>
          <a:p>
            <a:pPr marL="808038" lvl="0" indent="-355600">
              <a:buFont typeface="+mj-lt"/>
              <a:buAutoNum type="arabicPeriod"/>
            </a:pP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preventif</a:t>
            </a:r>
            <a:endParaRPr lang="en-US" dirty="0"/>
          </a:p>
          <a:p>
            <a:pPr marL="808038" lvl="0" indent="-355600">
              <a:buFont typeface="+mj-lt"/>
              <a:buAutoNum type="arabicPeriod"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memicu</a:t>
            </a:r>
            <a:r>
              <a:rPr lang="en-US" dirty="0"/>
              <a:t> shutdown </a:t>
            </a:r>
            <a:r>
              <a:rPr lang="en-US" dirty="0" err="1"/>
              <a:t>darurat</a:t>
            </a:r>
            <a:r>
              <a:rPr lang="en-US" dirty="0"/>
              <a:t>,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operator </a:t>
            </a:r>
            <a:r>
              <a:rPr lang="en-US" dirty="0" err="1"/>
              <a:t>dibantu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system</a:t>
            </a:r>
          </a:p>
          <a:p>
            <a:pPr marL="808038" lvl="0" indent="-355600">
              <a:buFont typeface="+mj-lt"/>
              <a:buAutoNum type="arabicPeriod"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PC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dimatikan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>, </a:t>
            </a:r>
            <a:r>
              <a:rPr lang="en-US" dirty="0" err="1"/>
              <a:t>semalam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screen saver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privasi</a:t>
            </a:r>
            <a:endParaRPr lang="en-US" dirty="0"/>
          </a:p>
          <a:p>
            <a:pPr marL="808038" lvl="0" indent="-35560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kata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autentikasi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diverifikasi</a:t>
            </a:r>
            <a:endParaRPr lang="en-US" dirty="0"/>
          </a:p>
          <a:p>
            <a:pPr marL="808038" lvl="0" indent="-35560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privilese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ditinjau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diperbarui</a:t>
            </a:r>
            <a:endParaRPr lang="en-US" dirty="0"/>
          </a:p>
          <a:p>
            <a:pPr marL="808038" lvl="0" indent="-355600">
              <a:buFont typeface="+mj-lt"/>
              <a:buAutoNum type="arabicPeriod"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mengakhiri</a:t>
            </a:r>
            <a:r>
              <a:rPr lang="en-US" dirty="0"/>
              <a:t> account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darurat</a:t>
            </a:r>
            <a:endParaRPr lang="en-US" dirty="0"/>
          </a:p>
          <a:p>
            <a:pPr marL="808038" lvl="0" indent="-355600">
              <a:buFont typeface="+mj-lt"/>
              <a:buAutoNum type="arabicPeriod"/>
            </a:pP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inspeksi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yang </a:t>
            </a:r>
            <a:r>
              <a:rPr lang="en-US" dirty="0" err="1"/>
              <a:t>aman</a:t>
            </a:r>
            <a:endParaRPr lang="en-US" dirty="0"/>
          </a:p>
          <a:p>
            <a:pPr marL="808038" lvl="0" indent="-355600">
              <a:buFont typeface="+mj-lt"/>
              <a:buAutoNum type="arabicPeriod"/>
            </a:pP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kombinasi</a:t>
            </a:r>
            <a:endParaRPr lang="en-US" dirty="0"/>
          </a:p>
          <a:p>
            <a:pPr marL="808038" lvl="0" indent="-355600">
              <a:buFont typeface="+mj-lt"/>
              <a:buAutoNum type="arabicPeriod"/>
            </a:pPr>
            <a:r>
              <a:rPr lang="en-US" dirty="0" err="1"/>
              <a:t>prosedur</a:t>
            </a:r>
            <a:r>
              <a:rPr lang="en-US" dirty="0"/>
              <a:t> Pass property</a:t>
            </a:r>
          </a:p>
          <a:p>
            <a:pPr marL="808038" lvl="0" indent="-355600">
              <a:buFont typeface="+mj-lt"/>
              <a:buAutoNum type="arabicPeriod"/>
            </a:pP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, </a:t>
            </a:r>
            <a:r>
              <a:rPr lang="en-US" dirty="0" err="1"/>
              <a:t>pembuatan</a:t>
            </a:r>
            <a:r>
              <a:rPr lang="en-US" dirty="0"/>
              <a:t>, </a:t>
            </a:r>
            <a:r>
              <a:rPr lang="en-US" dirty="0" err="1"/>
              <a:t>pembaruan</a:t>
            </a:r>
            <a:r>
              <a:rPr lang="en-US" dirty="0"/>
              <a:t>, </a:t>
            </a:r>
            <a:r>
              <a:rPr lang="en-US" dirty="0" err="1"/>
              <a:t>Penyimpanan</a:t>
            </a:r>
            <a:r>
              <a:rPr lang="en-US" dirty="0"/>
              <a:t>, </a:t>
            </a:r>
            <a:r>
              <a:rPr lang="en-US" dirty="0" err="1"/>
              <a:t>penggantian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pencabutan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token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/>
          <a:lstStyle/>
          <a:p>
            <a:r>
              <a:rPr lang="en-US" sz="3200" dirty="0"/>
              <a:t>OPSEC </a:t>
            </a:r>
            <a:r>
              <a:rPr lang="en-US" sz="3200" dirty="0" err="1"/>
              <a:t>relatif</a:t>
            </a:r>
            <a:r>
              <a:rPr lang="en-US" sz="3200" dirty="0"/>
              <a:t> </a:t>
            </a:r>
            <a:r>
              <a:rPr lang="en-US" sz="3200" dirty="0" err="1"/>
              <a:t>mudah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zaman mainframe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pusat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;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jauh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kompleks</a:t>
            </a:r>
            <a:r>
              <a:rPr lang="en-US" sz="3200" dirty="0"/>
              <a:t> </a:t>
            </a:r>
            <a:r>
              <a:rPr lang="en-US" sz="3200" dirty="0" err="1"/>
              <a:t>hari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diberikan</a:t>
            </a:r>
            <a:r>
              <a:rPr lang="en-US" sz="3200" dirty="0"/>
              <a:t> Mobile computing, telecommuting, </a:t>
            </a:r>
            <a:r>
              <a:rPr lang="en-US" sz="3200" dirty="0" err="1"/>
              <a:t>klien</a:t>
            </a:r>
            <a:r>
              <a:rPr lang="en-US" sz="3200" dirty="0"/>
              <a:t>/server </a:t>
            </a:r>
            <a:r>
              <a:rPr lang="en-US" sz="3200" dirty="0" err="1"/>
              <a:t>aplikasi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Fisik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 err="1"/>
              <a:t>Keamanan</a:t>
            </a:r>
            <a:r>
              <a:rPr lang="en-US" sz="3200" dirty="0"/>
              <a:t> </a:t>
            </a:r>
            <a:r>
              <a:rPr lang="en-US" sz="3200" dirty="0" err="1"/>
              <a:t>fisik</a:t>
            </a:r>
            <a:r>
              <a:rPr lang="en-US" sz="3200" dirty="0"/>
              <a:t> </a:t>
            </a:r>
            <a:r>
              <a:rPr lang="en-US" sz="3200" dirty="0" err="1"/>
              <a:t>didefinisikan</a:t>
            </a:r>
            <a:r>
              <a:rPr lang="en-US" sz="3200" dirty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: </a:t>
            </a:r>
            <a:r>
              <a:rPr lang="en-US" sz="3200" i="1" dirty="0" err="1" smtClean="0"/>
              <a:t>perlindungan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pada</a:t>
            </a:r>
            <a:r>
              <a:rPr lang="en-US" sz="3200" i="1" dirty="0" smtClean="0"/>
              <a:t> </a:t>
            </a:r>
          </a:p>
          <a:p>
            <a:pPr marL="981075" lvl="1" indent="-523875">
              <a:buFont typeface="Wingdings" panose="05000000000000000000" pitchFamily="2" charset="2"/>
              <a:buChar char="ü"/>
            </a:pPr>
            <a:r>
              <a:rPr lang="en-US" sz="3200" i="1" dirty="0" err="1" smtClean="0"/>
              <a:t>perangkat</a:t>
            </a:r>
            <a:r>
              <a:rPr lang="en-US" sz="3200" i="1" dirty="0" smtClean="0"/>
              <a:t> </a:t>
            </a:r>
            <a:r>
              <a:rPr lang="en-US" sz="3200" i="1" dirty="0" err="1"/>
              <a:t>keras</a:t>
            </a:r>
            <a:r>
              <a:rPr lang="en-US" sz="3200" i="1" dirty="0"/>
              <a:t>, </a:t>
            </a:r>
            <a:endParaRPr lang="en-US" sz="3200" i="1" dirty="0" smtClean="0"/>
          </a:p>
          <a:p>
            <a:pPr marL="981075" lvl="1" indent="-523875">
              <a:buFont typeface="Wingdings" panose="05000000000000000000" pitchFamily="2" charset="2"/>
              <a:buChar char="ü"/>
            </a:pPr>
            <a:r>
              <a:rPr lang="en-US" sz="3200" i="1" dirty="0" err="1" smtClean="0"/>
              <a:t>perangkat</a:t>
            </a:r>
            <a:r>
              <a:rPr lang="en-US" sz="3200" i="1" dirty="0" smtClean="0"/>
              <a:t> </a:t>
            </a:r>
            <a:r>
              <a:rPr lang="en-US" sz="3200" i="1" dirty="0" err="1"/>
              <a:t>lunak</a:t>
            </a:r>
            <a:r>
              <a:rPr lang="en-US" sz="3200" i="1" dirty="0"/>
              <a:t>, </a:t>
            </a:r>
            <a:r>
              <a:rPr lang="en-US" sz="3200" i="1" dirty="0" err="1"/>
              <a:t>dan</a:t>
            </a:r>
            <a:r>
              <a:rPr lang="en-US" sz="3200" i="1" dirty="0"/>
              <a:t> </a:t>
            </a:r>
            <a:endParaRPr lang="en-US" sz="3200" i="1" dirty="0" smtClean="0"/>
          </a:p>
          <a:p>
            <a:pPr marL="981075" lvl="1" indent="-523875">
              <a:buFont typeface="Wingdings" panose="05000000000000000000" pitchFamily="2" charset="2"/>
              <a:buChar char="ü"/>
            </a:pPr>
            <a:r>
              <a:rPr lang="en-US" sz="3200" i="1" dirty="0" smtClean="0"/>
              <a:t>data </a:t>
            </a:r>
          </a:p>
          <a:p>
            <a:pPr marL="457200" lvl="1" indent="0">
              <a:buNone/>
            </a:pPr>
            <a:r>
              <a:rPr lang="en-US" sz="3200" i="1" dirty="0" err="1" smtClean="0"/>
              <a:t>terhadap</a:t>
            </a:r>
            <a:r>
              <a:rPr lang="en-US" sz="3200" i="1" dirty="0" smtClean="0"/>
              <a:t> </a:t>
            </a:r>
            <a:r>
              <a:rPr lang="en-US" sz="3200" i="1" dirty="0" err="1"/>
              <a:t>ancaman</a:t>
            </a:r>
            <a:r>
              <a:rPr lang="en-US" sz="3200" i="1" dirty="0"/>
              <a:t> </a:t>
            </a:r>
            <a:r>
              <a:rPr lang="en-US" sz="3200" i="1" dirty="0" err="1"/>
              <a:t>fisik</a:t>
            </a:r>
            <a:r>
              <a:rPr lang="en-US" sz="3200" i="1" dirty="0"/>
              <a:t> </a:t>
            </a:r>
            <a:r>
              <a:rPr lang="en-US" sz="3200" i="1" dirty="0" err="1"/>
              <a:t>untuk</a:t>
            </a:r>
            <a:r>
              <a:rPr lang="en-US" sz="3200" i="1" dirty="0"/>
              <a:t> </a:t>
            </a:r>
            <a:r>
              <a:rPr lang="en-US" sz="3200" i="1" dirty="0" err="1"/>
              <a:t>mengurangi</a:t>
            </a:r>
            <a:r>
              <a:rPr lang="en-US" sz="3200" i="1" dirty="0"/>
              <a:t> </a:t>
            </a:r>
            <a:r>
              <a:rPr lang="en-US" sz="3200" i="1" dirty="0" err="1"/>
              <a:t>atau</a:t>
            </a:r>
            <a:r>
              <a:rPr lang="en-US" sz="3200" i="1" dirty="0"/>
              <a:t> </a:t>
            </a:r>
            <a:r>
              <a:rPr lang="en-US" sz="3200" i="1" dirty="0" err="1"/>
              <a:t>mencegah</a:t>
            </a:r>
            <a:r>
              <a:rPr lang="en-US" sz="3200" i="1" dirty="0"/>
              <a:t> </a:t>
            </a:r>
            <a:r>
              <a:rPr lang="en-US" sz="3200" i="1" dirty="0" err="1"/>
              <a:t>gangguan</a:t>
            </a:r>
            <a:r>
              <a:rPr lang="en-US" sz="3200" i="1" dirty="0"/>
              <a:t> </a:t>
            </a:r>
            <a:r>
              <a:rPr lang="en-US" sz="3200" i="1" dirty="0" err="1"/>
              <a:t>pada</a:t>
            </a:r>
            <a:r>
              <a:rPr lang="en-US" sz="3200" i="1" dirty="0"/>
              <a:t> </a:t>
            </a:r>
            <a:r>
              <a:rPr lang="en-US" sz="3200" i="1" dirty="0" err="1"/>
              <a:t>operasi</a:t>
            </a:r>
            <a:r>
              <a:rPr lang="en-US" sz="3200" i="1" dirty="0"/>
              <a:t> </a:t>
            </a:r>
            <a:r>
              <a:rPr lang="en-US" sz="3200" i="1" dirty="0" err="1"/>
              <a:t>dan</a:t>
            </a:r>
            <a:r>
              <a:rPr lang="en-US" sz="3200" i="1" dirty="0"/>
              <a:t> </a:t>
            </a:r>
            <a:r>
              <a:rPr lang="en-US" sz="3200" i="1" dirty="0" err="1"/>
              <a:t>layanan</a:t>
            </a:r>
            <a:r>
              <a:rPr lang="en-US" sz="3200" i="1" dirty="0"/>
              <a:t> </a:t>
            </a:r>
            <a:r>
              <a:rPr lang="en-US" sz="3200" i="1" dirty="0" err="1"/>
              <a:t>dan</a:t>
            </a:r>
            <a:r>
              <a:rPr lang="en-US" sz="3200" i="1" dirty="0"/>
              <a:t>/</a:t>
            </a:r>
            <a:r>
              <a:rPr lang="en-US" sz="3200" i="1" dirty="0" err="1"/>
              <a:t>atau</a:t>
            </a:r>
            <a:r>
              <a:rPr lang="en-US" sz="3200" i="1" dirty="0"/>
              <a:t> </a:t>
            </a:r>
            <a:r>
              <a:rPr lang="en-US" sz="3200" i="1" dirty="0" err="1"/>
              <a:t>hilangnya</a:t>
            </a:r>
            <a:r>
              <a:rPr lang="en-US" sz="3200" i="1" dirty="0"/>
              <a:t> </a:t>
            </a:r>
            <a:r>
              <a:rPr lang="en-US" sz="3200" i="1" dirty="0" err="1"/>
              <a:t>aset</a:t>
            </a:r>
            <a:r>
              <a:rPr lang="en-US" sz="3200" i="1" dirty="0"/>
              <a:t>.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82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:</a:t>
            </a:r>
            <a:endParaRPr lang="en-US" dirty="0"/>
          </a:p>
          <a:p>
            <a:pPr marL="182563" indent="0">
              <a:buNone/>
            </a:pPr>
            <a:r>
              <a:rPr lang="en-US" i="1" dirty="0" err="1"/>
              <a:t>penerapan</a:t>
            </a:r>
            <a:r>
              <a:rPr lang="en-US" i="1" dirty="0"/>
              <a:t> </a:t>
            </a:r>
            <a:r>
              <a:rPr lang="en-US" i="1" dirty="0" err="1"/>
              <a:t>prinsip</a:t>
            </a:r>
            <a:r>
              <a:rPr lang="en-US" i="1" dirty="0"/>
              <a:t> </a:t>
            </a:r>
            <a:r>
              <a:rPr lang="en-US" i="1" dirty="0" err="1"/>
              <a:t>rekayasa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manajemen</a:t>
            </a:r>
            <a:r>
              <a:rPr lang="en-US" i="1" dirty="0"/>
              <a:t>, </a:t>
            </a:r>
            <a:r>
              <a:rPr lang="en-US" i="1" dirty="0" err="1"/>
              <a:t>kriteria</a:t>
            </a:r>
            <a:r>
              <a:rPr lang="en-US" i="1" dirty="0"/>
              <a:t>,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teknik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mencapai</a:t>
            </a:r>
            <a:r>
              <a:rPr lang="en-US" i="1" dirty="0"/>
              <a:t> </a:t>
            </a:r>
            <a:r>
              <a:rPr lang="en-US" i="1" dirty="0" err="1"/>
              <a:t>risiko</a:t>
            </a:r>
            <a:r>
              <a:rPr lang="en-US" i="1" dirty="0"/>
              <a:t> </a:t>
            </a:r>
            <a:r>
              <a:rPr lang="en-US" i="1" dirty="0" err="1"/>
              <a:t>kecelakaan</a:t>
            </a:r>
            <a:r>
              <a:rPr lang="en-US" i="1" dirty="0"/>
              <a:t> yang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diterima</a:t>
            </a:r>
            <a:r>
              <a:rPr lang="en-US" i="1" dirty="0"/>
              <a:t>, </a:t>
            </a:r>
            <a:r>
              <a:rPr lang="en-US" i="1" dirty="0" err="1"/>
              <a:t>dalam</a:t>
            </a:r>
            <a:r>
              <a:rPr lang="en-US" i="1" dirty="0"/>
              <a:t> con-</a:t>
            </a:r>
            <a:r>
              <a:rPr lang="en-US" i="1" dirty="0" err="1"/>
              <a:t>straints</a:t>
            </a:r>
            <a:r>
              <a:rPr lang="en-US" i="1" dirty="0"/>
              <a:t> </a:t>
            </a:r>
            <a:r>
              <a:rPr lang="en-US" i="1" dirty="0" err="1"/>
              <a:t>efektivitas</a:t>
            </a:r>
            <a:r>
              <a:rPr lang="en-US" i="1" dirty="0"/>
              <a:t> </a:t>
            </a:r>
            <a:r>
              <a:rPr lang="en-US" i="1" dirty="0" err="1"/>
              <a:t>operasional</a:t>
            </a:r>
            <a:r>
              <a:rPr lang="en-US" i="1" dirty="0"/>
              <a:t>, </a:t>
            </a:r>
            <a:r>
              <a:rPr lang="en-US" i="1" dirty="0" err="1"/>
              <a:t>waktu</a:t>
            </a:r>
            <a:r>
              <a:rPr lang="en-US" i="1" dirty="0"/>
              <a:t>,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biaya</a:t>
            </a:r>
            <a:r>
              <a:rPr lang="en-US" i="1" dirty="0"/>
              <a:t>, di </a:t>
            </a:r>
            <a:r>
              <a:rPr lang="en-US" i="1" dirty="0" err="1"/>
              <a:t>seluruh</a:t>
            </a:r>
            <a:r>
              <a:rPr lang="en-US" i="1" dirty="0"/>
              <a:t> </a:t>
            </a:r>
            <a:r>
              <a:rPr lang="en-US" i="1" dirty="0" err="1"/>
              <a:t>fase</a:t>
            </a:r>
            <a:r>
              <a:rPr lang="en-US" i="1" dirty="0"/>
              <a:t> </a:t>
            </a:r>
            <a:r>
              <a:rPr lang="en-US" i="1" dirty="0" err="1"/>
              <a:t>siklus</a:t>
            </a:r>
            <a:r>
              <a:rPr lang="en-US" i="1" dirty="0"/>
              <a:t> </a:t>
            </a:r>
            <a:r>
              <a:rPr lang="en-US" i="1" dirty="0" err="1"/>
              <a:t>hidup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8547"/>
          </a:xfrm>
        </p:spPr>
        <p:txBody>
          <a:bodyPr>
            <a:normAutofit/>
          </a:bodyPr>
          <a:lstStyle/>
          <a:p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keselamatan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1" y="1535112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 err="1" smtClean="0"/>
              <a:t>Keselamatan-perangkat</a:t>
            </a:r>
            <a:r>
              <a:rPr lang="en-US" b="1" dirty="0" smtClean="0"/>
              <a:t> </a:t>
            </a:r>
            <a:r>
              <a:rPr lang="en-US" b="1" dirty="0" err="1"/>
              <a:t>lunak</a:t>
            </a:r>
            <a:r>
              <a:rPr lang="en-US" b="1" dirty="0"/>
              <a:t> </a:t>
            </a:r>
            <a:r>
              <a:rPr lang="en-US" b="1" dirty="0" err="1"/>
              <a:t>kritis</a:t>
            </a:r>
            <a:r>
              <a:rPr lang="en-US" dirty="0"/>
              <a:t>: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keliru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cedera</a:t>
            </a:r>
            <a:r>
              <a:rPr lang="en-US" dirty="0"/>
              <a:t> </a:t>
            </a:r>
            <a:r>
              <a:rPr lang="en-US" dirty="0" err="1"/>
              <a:t>serius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orang, </a:t>
            </a:r>
            <a:r>
              <a:rPr lang="en-US" dirty="0" err="1"/>
              <a:t>properti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hilangnya</a:t>
            </a:r>
            <a:r>
              <a:rPr lang="en-US" dirty="0"/>
              <a:t> </a:t>
            </a:r>
            <a:r>
              <a:rPr lang="en-US" dirty="0" err="1"/>
              <a:t>nyawa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r>
              <a:rPr lang="en-US" b="1" dirty="0"/>
              <a:t> yang </a:t>
            </a:r>
            <a:r>
              <a:rPr lang="en-US" b="1" dirty="0" err="1"/>
              <a:t>berhubungan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keselamatan</a:t>
            </a:r>
            <a:r>
              <a:rPr lang="en-US" dirty="0"/>
              <a:t>: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diaktifkan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r>
              <a:rPr lang="en-US" b="1" dirty="0"/>
              <a:t> </a:t>
            </a:r>
            <a:r>
              <a:rPr lang="en-US" b="1" dirty="0" err="1"/>
              <a:t>terkait</a:t>
            </a:r>
            <a:r>
              <a:rPr lang="en-US" b="1" dirty="0"/>
              <a:t> </a:t>
            </a:r>
            <a:r>
              <a:rPr lang="en-US" b="1" dirty="0" err="1"/>
              <a:t>nonsafety</a:t>
            </a:r>
            <a:r>
              <a:rPr lang="en-US" dirty="0"/>
              <a:t>: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func-tions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558" y="1001713"/>
            <a:ext cx="389826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/>
              <a:t>Dan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MIL-STD-882D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2" y="1763712"/>
            <a:ext cx="9905999" cy="3541714"/>
          </a:xfrm>
        </p:spPr>
        <p:txBody>
          <a:bodyPr>
            <a:normAutofit/>
          </a:bodyPr>
          <a:lstStyle/>
          <a:p>
            <a:r>
              <a:rPr lang="en-US" b="1" dirty="0" smtClean="0"/>
              <a:t>program </a:t>
            </a:r>
            <a:r>
              <a:rPr lang="en-US" b="1" dirty="0" err="1"/>
              <a:t>keselamatan</a:t>
            </a:r>
            <a:endParaRPr lang="en-US" dirty="0"/>
          </a:p>
          <a:p>
            <a:pPr marL="895350" indent="-442913">
              <a:buFont typeface="+mj-lt"/>
              <a:buAutoNum type="arabicPeriod"/>
            </a:pPr>
            <a:r>
              <a:rPr lang="en-US" sz="2400" dirty="0"/>
              <a:t>102 </a:t>
            </a:r>
            <a:r>
              <a:rPr lang="en-US" sz="2400" dirty="0" err="1"/>
              <a:t>Rencana</a:t>
            </a:r>
            <a:r>
              <a:rPr lang="en-US" sz="2400" dirty="0"/>
              <a:t> program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</a:p>
          <a:p>
            <a:pPr marL="895350" indent="-442913">
              <a:buFont typeface="+mj-lt"/>
              <a:buAutoNum type="arabicPeriod"/>
            </a:pPr>
            <a:r>
              <a:rPr lang="en-US" sz="2400" dirty="0"/>
              <a:t>104 </a:t>
            </a:r>
            <a:r>
              <a:rPr lang="en-US" sz="2400" dirty="0" err="1"/>
              <a:t>ulasan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audit</a:t>
            </a:r>
          </a:p>
          <a:p>
            <a:pPr marL="895350" indent="-442913">
              <a:buFont typeface="+mj-lt"/>
              <a:buAutoNum type="arabicPeriod"/>
            </a:pPr>
            <a:r>
              <a:rPr lang="en-US" sz="2400" dirty="0"/>
              <a:t>105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keselamatan</a:t>
            </a:r>
            <a:endParaRPr lang="en-US" sz="2400" dirty="0"/>
          </a:p>
          <a:p>
            <a:pPr marL="895350" indent="-442913">
              <a:buFont typeface="+mj-lt"/>
              <a:buAutoNum type="arabicPeriod"/>
            </a:pPr>
            <a:r>
              <a:rPr lang="en-US" sz="2400" dirty="0"/>
              <a:t>106 </a:t>
            </a:r>
            <a:r>
              <a:rPr lang="en-US" dirty="0" err="1"/>
              <a:t>bahaya</a:t>
            </a:r>
            <a:r>
              <a:rPr lang="en-US" dirty="0"/>
              <a:t> </a:t>
            </a:r>
            <a:r>
              <a:rPr lang="en-US" dirty="0" err="1"/>
              <a:t>pelacakan</a:t>
            </a:r>
            <a:endParaRPr lang="en-US" dirty="0"/>
          </a:p>
          <a:p>
            <a:pPr marL="895350" indent="-44291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Analisa</a:t>
            </a:r>
            <a:r>
              <a:rPr lang="en-US" b="1" dirty="0"/>
              <a:t> </a:t>
            </a:r>
            <a:r>
              <a:rPr lang="en-US" b="1" dirty="0" err="1"/>
              <a:t>risiko</a:t>
            </a:r>
            <a:endParaRPr lang="en-US" dirty="0"/>
          </a:p>
          <a:p>
            <a:pPr marL="981075" indent="-441325">
              <a:buFont typeface="+mj-lt"/>
              <a:buAutoNum type="arabicPeriod"/>
            </a:pPr>
            <a:r>
              <a:rPr lang="en-US" dirty="0"/>
              <a:t>201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bahaya</a:t>
            </a:r>
            <a:endParaRPr lang="en-US" dirty="0"/>
          </a:p>
          <a:p>
            <a:pPr marL="981075" indent="-441325">
              <a:buFont typeface="+mj-lt"/>
              <a:buAutoNum type="arabicPeriod"/>
            </a:pPr>
            <a:r>
              <a:rPr lang="en-US" dirty="0"/>
              <a:t>202 </a:t>
            </a:r>
            <a:r>
              <a:rPr lang="en-US" dirty="0" err="1"/>
              <a:t>awal</a:t>
            </a:r>
            <a:r>
              <a:rPr lang="en-US" dirty="0"/>
              <a:t> Hazard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fungsional</a:t>
            </a:r>
            <a:r>
              <a:rPr lang="en-US" dirty="0"/>
              <a:t> FMECA</a:t>
            </a:r>
          </a:p>
          <a:p>
            <a:pPr marL="981075" indent="-441325">
              <a:buFont typeface="+mj-lt"/>
              <a:buAutoNum type="arabicPeriod"/>
            </a:pPr>
            <a:r>
              <a:rPr lang="en-US" dirty="0"/>
              <a:t>204 </a:t>
            </a:r>
            <a:r>
              <a:rPr lang="en-US" dirty="0" err="1"/>
              <a:t>subsistem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, </a:t>
            </a:r>
            <a:r>
              <a:rPr lang="en-US" dirty="0" err="1"/>
              <a:t>desain</a:t>
            </a:r>
            <a:r>
              <a:rPr lang="en-US" dirty="0"/>
              <a:t> FMECA</a:t>
            </a:r>
          </a:p>
          <a:p>
            <a:pPr marL="981075" indent="-441325">
              <a:buFont typeface="+mj-lt"/>
              <a:buAutoNum type="arabicPeriod"/>
            </a:pPr>
            <a:r>
              <a:rPr lang="en-US" dirty="0"/>
              <a:t>205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, </a:t>
            </a:r>
            <a:r>
              <a:rPr lang="en-US" dirty="0" err="1"/>
              <a:t>antarmuka</a:t>
            </a:r>
            <a:r>
              <a:rPr lang="en-US" dirty="0"/>
              <a:t> FMECA</a:t>
            </a:r>
          </a:p>
          <a:p>
            <a:pPr marL="981075" indent="-441325">
              <a:buFont typeface="+mj-lt"/>
              <a:buAutoNum type="arabicPeriod"/>
            </a:pPr>
            <a:r>
              <a:rPr lang="en-US" dirty="0"/>
              <a:t>206 </a:t>
            </a:r>
            <a:r>
              <a:rPr lang="en-US" dirty="0" err="1"/>
              <a:t>studi</a:t>
            </a:r>
            <a:r>
              <a:rPr lang="en-US" dirty="0"/>
              <a:t> HAZOP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2" y="169703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Kontrol</a:t>
            </a:r>
            <a:r>
              <a:rPr lang="en-US" b="1" dirty="0"/>
              <a:t> </a:t>
            </a:r>
            <a:r>
              <a:rPr lang="en-US" b="1" dirty="0" err="1"/>
              <a:t>risiko</a:t>
            </a:r>
            <a:endParaRPr lang="en-US" dirty="0"/>
          </a:p>
          <a:p>
            <a:pPr marL="808038" indent="-452438">
              <a:buFont typeface="+mj-lt"/>
              <a:buAutoNum type="arabicPeriod"/>
            </a:pPr>
            <a:r>
              <a:rPr lang="en-US" dirty="0"/>
              <a:t>203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  <a:p>
            <a:pPr marL="808038" indent="-452438">
              <a:buFont typeface="+mj-lt"/>
              <a:buAutoNum type="arabicPeriod"/>
            </a:pPr>
            <a:r>
              <a:rPr lang="en-US" dirty="0"/>
              <a:t>301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keselamatan</a:t>
            </a:r>
            <a:endParaRPr lang="en-US" dirty="0"/>
          </a:p>
          <a:p>
            <a:pPr marL="808038" indent="-452438">
              <a:buFont typeface="+mj-lt"/>
              <a:buAutoNum type="arabicPeriod"/>
            </a:pPr>
            <a:r>
              <a:rPr lang="en-US" dirty="0"/>
              <a:t>302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US" dirty="0"/>
          </a:p>
          <a:p>
            <a:pPr marL="808038" indent="-452438">
              <a:buFont typeface="+mj-lt"/>
              <a:buAutoNum type="arabicPeriod"/>
            </a:pPr>
            <a:r>
              <a:rPr lang="en-US" dirty="0"/>
              <a:t>303 </a:t>
            </a:r>
            <a:r>
              <a:rPr lang="en-US" dirty="0" err="1"/>
              <a:t>keamanan</a:t>
            </a:r>
            <a:r>
              <a:rPr lang="en-US" dirty="0"/>
              <a:t> review ECRs </a:t>
            </a:r>
            <a:r>
              <a:rPr lang="en-US" dirty="0" err="1"/>
              <a:t>dan</a:t>
            </a:r>
            <a:r>
              <a:rPr lang="en-US" dirty="0"/>
              <a:t> SPRs</a:t>
            </a:r>
          </a:p>
          <a:p>
            <a:pPr marL="808038" indent="-452438">
              <a:buFont typeface="+mj-lt"/>
              <a:buAutoNum type="arabicPeriod"/>
            </a:pPr>
            <a:r>
              <a:rPr lang="en-US" dirty="0"/>
              <a:t>401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keselamatan</a:t>
            </a:r>
            <a:endParaRPr lang="en-US" dirty="0"/>
          </a:p>
          <a:p>
            <a:pPr marL="808038" indent="-452438">
              <a:buFont typeface="+mj-lt"/>
              <a:buAutoNum type="arabicPeriod"/>
            </a:pPr>
            <a:r>
              <a:rPr lang="en-US" dirty="0"/>
              <a:t>402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kepatuhan</a:t>
            </a:r>
            <a:r>
              <a:rPr lang="en-US" dirty="0"/>
              <a:t> </a:t>
            </a:r>
            <a:r>
              <a:rPr lang="en-US" dirty="0" err="1"/>
              <a:t>keselamatan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663" y="266093"/>
            <a:ext cx="9905998" cy="1478570"/>
          </a:xfrm>
        </p:spPr>
        <p:txBody>
          <a:bodyPr/>
          <a:lstStyle/>
          <a:p>
            <a:r>
              <a:rPr lang="en-US" b="1" dirty="0" err="1"/>
              <a:t>Keandalan</a:t>
            </a:r>
            <a:r>
              <a:rPr lang="en-US" b="1" dirty="0"/>
              <a:t> </a:t>
            </a:r>
            <a:r>
              <a:rPr lang="en-US" b="1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601787"/>
            <a:ext cx="9905999" cy="3541714"/>
          </a:xfrm>
        </p:spPr>
        <p:txBody>
          <a:bodyPr/>
          <a:lstStyle/>
          <a:p>
            <a:r>
              <a:rPr lang="en-US" dirty="0" err="1"/>
              <a:t>Keandalan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pre-dictions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keandalan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Keandalan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:</a:t>
            </a:r>
          </a:p>
          <a:p>
            <a:r>
              <a:rPr lang="en-US" dirty="0" err="1"/>
              <a:t>kemampuan</a:t>
            </a:r>
            <a:r>
              <a:rPr lang="en-US" dirty="0"/>
              <a:t> item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Keandalan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ukuran</a:t>
            </a:r>
            <a:r>
              <a:rPr lang="en-US" i="1" dirty="0" smtClean="0"/>
              <a:t> </a:t>
            </a:r>
            <a:r>
              <a:rPr lang="en-US" i="1" dirty="0" err="1"/>
              <a:t>keyakinan</a:t>
            </a:r>
            <a:r>
              <a:rPr lang="en-US" i="1" dirty="0"/>
              <a:t> </a:t>
            </a:r>
            <a:r>
              <a:rPr lang="en-US" i="1" dirty="0" err="1"/>
              <a:t>bahwa</a:t>
            </a:r>
            <a:r>
              <a:rPr lang="en-US" i="1" dirty="0"/>
              <a:t> </a:t>
            </a:r>
            <a:r>
              <a:rPr lang="en-US" i="1" dirty="0" err="1"/>
              <a:t>perangkat</a:t>
            </a:r>
            <a:r>
              <a:rPr lang="en-US" i="1" dirty="0"/>
              <a:t> </a:t>
            </a:r>
            <a:r>
              <a:rPr lang="en-US" i="1" dirty="0" err="1"/>
              <a:t>lunak</a:t>
            </a:r>
            <a:r>
              <a:rPr lang="en-US" i="1" dirty="0"/>
              <a:t> </a:t>
            </a:r>
            <a:r>
              <a:rPr lang="en-US" i="1" dirty="0" err="1"/>
              <a:t>menghasilkan</a:t>
            </a:r>
            <a:r>
              <a:rPr lang="en-US" i="1" dirty="0"/>
              <a:t> </a:t>
            </a:r>
            <a:r>
              <a:rPr lang="en-US" i="1" dirty="0" err="1"/>
              <a:t>hasil</a:t>
            </a:r>
            <a:r>
              <a:rPr lang="en-US" i="1" dirty="0"/>
              <a:t> yang </a:t>
            </a:r>
            <a:r>
              <a:rPr lang="en-US" i="1" dirty="0" err="1"/>
              <a:t>akurat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konsisten</a:t>
            </a:r>
            <a:r>
              <a:rPr lang="en-US" i="1" dirty="0"/>
              <a:t> yang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diulang</a:t>
            </a:r>
            <a:r>
              <a:rPr lang="en-US" i="1" dirty="0"/>
              <a:t>, di </a:t>
            </a:r>
            <a:r>
              <a:rPr lang="en-US" i="1" dirty="0" err="1"/>
              <a:t>bawah</a:t>
            </a:r>
            <a:r>
              <a:rPr lang="en-US" i="1" dirty="0"/>
              <a:t> </a:t>
            </a:r>
            <a:r>
              <a:rPr lang="en-US" i="1" dirty="0" err="1"/>
              <a:t>beban</a:t>
            </a:r>
            <a:r>
              <a:rPr lang="en-US" i="1" dirty="0"/>
              <a:t> </a:t>
            </a:r>
            <a:r>
              <a:rPr lang="en-US" i="1" dirty="0" err="1"/>
              <a:t>rendah</a:t>
            </a:r>
            <a:r>
              <a:rPr lang="en-US" i="1" dirty="0"/>
              <a:t>, normal,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puncak</a:t>
            </a:r>
            <a:r>
              <a:rPr lang="en-US" i="1" dirty="0"/>
              <a:t>, </a:t>
            </a:r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/>
              <a:t>lingkungan</a:t>
            </a:r>
            <a:r>
              <a:rPr lang="en-US" i="1" dirty="0"/>
              <a:t> </a:t>
            </a:r>
            <a:r>
              <a:rPr lang="en-US" i="1" dirty="0" err="1"/>
              <a:t>operasional</a:t>
            </a:r>
            <a:r>
              <a:rPr lang="en-US" i="1" dirty="0"/>
              <a:t> yang </a:t>
            </a:r>
            <a:r>
              <a:rPr lang="en-US" i="1" dirty="0" err="1"/>
              <a:t>dituju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Keterbatasan</a:t>
            </a:r>
            <a:r>
              <a:rPr lang="en-US" dirty="0"/>
              <a:t> model </a:t>
            </a:r>
            <a:r>
              <a:rPr lang="en-US" dirty="0" err="1"/>
              <a:t>keandalan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awali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dirty="0" err="1"/>
              <a:t>fungsional</a:t>
            </a:r>
            <a:r>
              <a:rPr lang="en-US" dirty="0"/>
              <a:t>, </a:t>
            </a:r>
            <a:r>
              <a:rPr lang="en-US" dirty="0" err="1"/>
              <a:t>kinerja</a:t>
            </a:r>
            <a:r>
              <a:rPr lang="en-US" dirty="0"/>
              <a:t>, </a:t>
            </a:r>
            <a:r>
              <a:rPr lang="en-US" dirty="0" err="1"/>
              <a:t>keselamatan</a:t>
            </a:r>
            <a:r>
              <a:rPr lang="en-US" dirty="0"/>
              <a:t>, </a:t>
            </a:r>
            <a:r>
              <a:rPr lang="en-US" dirty="0" err="1"/>
              <a:t>reli-kemampuan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).</a:t>
            </a:r>
          </a:p>
          <a:p>
            <a:pPr lvl="0"/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keparahan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, </a:t>
            </a:r>
            <a:r>
              <a:rPr lang="en-US" dirty="0" err="1"/>
              <a:t>marjinal</a:t>
            </a:r>
            <a:r>
              <a:rPr lang="en-US" dirty="0"/>
              <a:t>, </a:t>
            </a:r>
            <a:r>
              <a:rPr lang="en-US" dirty="0" err="1"/>
              <a:t>kritis</a:t>
            </a:r>
            <a:r>
              <a:rPr lang="en-US" dirty="0"/>
              <a:t>, </a:t>
            </a:r>
            <a:r>
              <a:rPr lang="en-US" dirty="0" err="1"/>
              <a:t>bencana</a:t>
            </a:r>
            <a:r>
              <a:rPr lang="en-US" dirty="0"/>
              <a:t>)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memperhitungkan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account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keandalan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komponennya</a:t>
            </a:r>
            <a:r>
              <a:rPr lang="en-US" dirty="0"/>
              <a:t> </a:t>
            </a:r>
            <a:r>
              <a:rPr lang="en-US" dirty="0" err="1"/>
              <a:t>memamerkan</a:t>
            </a:r>
            <a:r>
              <a:rPr lang="en-US" dirty="0"/>
              <a:t> </a:t>
            </a:r>
            <a:r>
              <a:rPr lang="en-US" dirty="0" err="1"/>
              <a:t>Perfor-Mance</a:t>
            </a:r>
            <a:r>
              <a:rPr lang="en-US" dirty="0"/>
              <a:t> yang </a:t>
            </a:r>
            <a:r>
              <a:rPr lang="en-US" dirty="0" err="1"/>
              <a:t>akurat</a:t>
            </a:r>
            <a:r>
              <a:rPr lang="en-US" dirty="0"/>
              <a:t>, </a:t>
            </a:r>
            <a:r>
              <a:rPr lang="en-US" dirty="0" err="1"/>
              <a:t>konsisten</a:t>
            </a:r>
            <a:r>
              <a:rPr lang="en-US" dirty="0"/>
              <a:t>, </a:t>
            </a:r>
            <a:r>
              <a:rPr lang="en-US" dirty="0" err="1"/>
              <a:t>berulang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Lampiran</a:t>
            </a:r>
            <a:r>
              <a:rPr lang="en-US" dirty="0"/>
              <a:t> B,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pencegahan</a:t>
            </a:r>
            <a:r>
              <a:rPr lang="en-US" dirty="0"/>
              <a:t>, </a:t>
            </a:r>
            <a:r>
              <a:rPr lang="en-US" dirty="0" err="1"/>
              <a:t>adaptif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418" y="365125"/>
            <a:ext cx="9746381" cy="1325563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914" y="1825625"/>
            <a:ext cx="902849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(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endParaRPr lang="en-US" dirty="0" smtClean="0"/>
          </a:p>
          <a:p>
            <a:pPr marL="971550" lvl="1" indent="-514350">
              <a:buAutoNum type="arabicParenBoth"/>
            </a:pPr>
            <a:r>
              <a:rPr lang="en-US" sz="3200" dirty="0" err="1" smtClean="0"/>
              <a:t>kerusakan</a:t>
            </a:r>
            <a:r>
              <a:rPr lang="en-US" sz="3200" dirty="0" smtClean="0"/>
              <a:t> </a:t>
            </a:r>
            <a:r>
              <a:rPr lang="en-US" sz="3200" dirty="0" err="1"/>
              <a:t>fisik</a:t>
            </a:r>
            <a:r>
              <a:rPr lang="en-US" sz="3200" dirty="0"/>
              <a:t>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mengganggu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endParaRPr lang="en-US" sz="3200" dirty="0" smtClean="0"/>
          </a:p>
          <a:p>
            <a:pPr marL="971550" lvl="1" indent="-514350">
              <a:buAutoNum type="arabicParenBoth"/>
            </a:pPr>
            <a:r>
              <a:rPr lang="en-US" sz="3200" dirty="0" err="1" smtClean="0"/>
              <a:t>pencurian</a:t>
            </a:r>
            <a:r>
              <a:rPr lang="en-US" sz="3200" dirty="0"/>
              <a:t>.</a:t>
            </a:r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77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Ringkasan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087" y="181133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kaji</a:t>
            </a:r>
            <a:r>
              <a:rPr lang="en-US" dirty="0" smtClean="0"/>
              <a:t> </a:t>
            </a:r>
            <a:r>
              <a:rPr lang="en-US" dirty="0" err="1"/>
              <a:t>tujuh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historis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/IA: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,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(COMSEC),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(COM-PUSEC),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(INFOSEC),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(OPSEC),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keandalan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historis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kerahasiaan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 smtClean="0"/>
              <a:t>.</a:t>
            </a:r>
          </a:p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, Profile,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2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887" y="154463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Saat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, </a:t>
            </a:r>
            <a:r>
              <a:rPr lang="en-US" sz="3200" dirty="0" err="1"/>
              <a:t>hampir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, </a:t>
            </a:r>
            <a:r>
              <a:rPr lang="en-US" sz="3200" dirty="0" err="1"/>
              <a:t>khususnya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infrastruktur</a:t>
            </a:r>
            <a:r>
              <a:rPr lang="en-US" sz="3200" dirty="0"/>
              <a:t>,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misi</a:t>
            </a:r>
            <a:r>
              <a:rPr lang="en-US" sz="3200" dirty="0"/>
              <a:t> </a:t>
            </a:r>
            <a:r>
              <a:rPr lang="en-US" sz="3200" dirty="0" err="1"/>
              <a:t>kritis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bisnis</a:t>
            </a:r>
            <a:r>
              <a:rPr lang="en-US" sz="3200" dirty="0"/>
              <a:t> </a:t>
            </a:r>
            <a:r>
              <a:rPr lang="en-US" sz="3200" dirty="0" err="1"/>
              <a:t>penting</a:t>
            </a:r>
            <a:r>
              <a:rPr lang="en-US" sz="3200" dirty="0"/>
              <a:t>,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kombinasi</a:t>
            </a:r>
            <a:r>
              <a:rPr lang="en-US" sz="3200" dirty="0"/>
              <a:t> </a:t>
            </a:r>
            <a:r>
              <a:rPr lang="en-US" sz="3200" dirty="0" err="1"/>
              <a:t>keamanan</a:t>
            </a:r>
            <a:r>
              <a:rPr lang="en-US" sz="3200" dirty="0"/>
              <a:t>, </a:t>
            </a:r>
            <a:r>
              <a:rPr lang="en-US" sz="3200" dirty="0" err="1"/>
              <a:t>keandalan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persyaratan</a:t>
            </a:r>
            <a:r>
              <a:rPr lang="en-US" sz="3200" dirty="0"/>
              <a:t> </a:t>
            </a:r>
            <a:r>
              <a:rPr lang="en-US" sz="3200" dirty="0" err="1"/>
              <a:t>keamanan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8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4" y="157126"/>
            <a:ext cx="11380501" cy="670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04628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TERIMA KASIH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331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historis</a:t>
            </a:r>
            <a:r>
              <a:rPr lang="en-US" dirty="0"/>
              <a:t>,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difokuskan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, air, </a:t>
            </a:r>
            <a:r>
              <a:rPr lang="en-US" dirty="0" err="1"/>
              <a:t>radiasi</a:t>
            </a:r>
            <a:r>
              <a:rPr lang="en-US" dirty="0"/>
              <a:t>,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lvl="0"/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, </a:t>
            </a:r>
            <a:r>
              <a:rPr lang="en-US" dirty="0" err="1"/>
              <a:t>kelembaban</a:t>
            </a:r>
            <a:r>
              <a:rPr lang="en-US" dirty="0"/>
              <a:t>, </a:t>
            </a:r>
            <a:r>
              <a:rPr lang="en-US" dirty="0" err="1"/>
              <a:t>debu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getaran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endParaRPr lang="en-US" dirty="0"/>
          </a:p>
          <a:p>
            <a:pPr lvl="0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berkelanjutan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lonjakan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, brownouts,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daya</a:t>
            </a:r>
            <a:endParaRPr lang="en-US" dirty="0"/>
          </a:p>
          <a:p>
            <a:pPr lvl="0"/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yang </a:t>
            </a:r>
            <a:r>
              <a:rPr lang="en-US" dirty="0" err="1"/>
              <a:t>dikenal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Komunikasi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/>
              <a:t>COMSEC)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kerahasiaan</a:t>
            </a:r>
            <a:r>
              <a:rPr lang="en-US" dirty="0"/>
              <a:t>, </a:t>
            </a:r>
            <a:r>
              <a:rPr lang="en-US" dirty="0" err="1"/>
              <a:t>integritas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data </a:t>
            </a:r>
            <a:r>
              <a:rPr lang="en-US" dirty="0" err="1"/>
              <a:t>sensitif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 smtClean="0"/>
              <a:t>ditransmisikan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Kerahasiaan</a:t>
            </a:r>
            <a:r>
              <a:rPr lang="en-US" dirty="0" smtClean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yang </a:t>
            </a:r>
            <a:r>
              <a:rPr lang="en-US" dirty="0" err="1"/>
              <a:t>dituju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menafsirkan</a:t>
            </a:r>
            <a:r>
              <a:rPr lang="en-US" dirty="0"/>
              <a:t> data yang </a:t>
            </a:r>
            <a:r>
              <a:rPr lang="en-US" dirty="0" err="1"/>
              <a:t>ditransmisikan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34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Akibat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diminimalkan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2937" y="1868487"/>
            <a:ext cx="8050213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pencurian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 smtClean="0"/>
              <a:t>finansial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hilangnya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kompetitif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hilangnya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hilangnya</a:t>
            </a:r>
            <a:r>
              <a:rPr lang="en-US" dirty="0" smtClean="0"/>
              <a:t> </a:t>
            </a:r>
            <a:r>
              <a:rPr lang="en-US" dirty="0" err="1" smtClean="0"/>
              <a:t>privasi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pencemaran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kompromi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hilangnya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kekayaan</a:t>
            </a:r>
            <a:r>
              <a:rPr lang="en-US" dirty="0" smtClean="0"/>
              <a:t> </a:t>
            </a:r>
            <a:r>
              <a:rPr lang="en-US" dirty="0" err="1" smtClean="0"/>
              <a:t>intelektual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ntegritas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837" y="1754187"/>
            <a:ext cx="9905999" cy="3541714"/>
          </a:xfrm>
        </p:spPr>
        <p:txBody>
          <a:bodyPr/>
          <a:lstStyle/>
          <a:p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dikirim</a:t>
            </a:r>
            <a:r>
              <a:rPr lang="en-US" dirty="0" smtClean="0"/>
              <a:t>.</a:t>
            </a:r>
          </a:p>
          <a:p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, </a:t>
            </a:r>
            <a:r>
              <a:rPr lang="en-US" dirty="0" err="1" smtClean="0"/>
              <a:t>ditambah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minus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smtClean="0"/>
              <a:t>Reasonable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52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356</TotalTime>
  <Words>2857</Words>
  <Application>Microsoft Office PowerPoint</Application>
  <PresentationFormat>Widescreen</PresentationFormat>
  <Paragraphs>278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Trebuchet MS</vt:lpstr>
      <vt:lpstr>Tw Cen MT</vt:lpstr>
      <vt:lpstr>Wingdings</vt:lpstr>
      <vt:lpstr>Circuit</vt:lpstr>
      <vt:lpstr>Perkembangan Keamanan dan Jaminan Informasi </vt:lpstr>
      <vt:lpstr>Tinjauan pendekatan historis untuk keamanan informasi dan jaminan informasi, khususnya pendekatan untuk </vt:lpstr>
      <vt:lpstr>Pendekatan sejarah ini terbagi dalam tujuh kategori utama: </vt:lpstr>
      <vt:lpstr>Keamanan Fisik</vt:lpstr>
      <vt:lpstr>Tujuan dari keamanan fisik</vt:lpstr>
      <vt:lpstr>Secara historis, rencana keamanan fisik difokuskan pada empat tantangan utama:</vt:lpstr>
      <vt:lpstr>Keamanan Komunikasi (COMSEC)</vt:lpstr>
      <vt:lpstr>Akibat yang harus diminimalkan terkait komunikasi Keamanan:</vt:lpstr>
      <vt:lpstr>Integritas</vt:lpstr>
      <vt:lpstr>DOD 5200,28-M menerapkan prinsip comsec untuk</vt:lpstr>
      <vt:lpstr>COMSEC berfokus pada perlindungan transmisi data end-to-end</vt:lpstr>
      <vt:lpstr>Informasi terbaru tentang perkembangan PKCS dapat ditemukan di: www. RSA. com</vt:lpstr>
      <vt:lpstr>Prinsip COMSEC: Kebutuhan untuk kerahasiaan data, integritas, dan ketersediaan selama transmisi tetap.</vt:lpstr>
      <vt:lpstr>Schneier mengutip beberapa kelemahan umum dalam mengimplementasikan algoritma enkripsi</vt:lpstr>
      <vt:lpstr>Tiga kekhawatiran harus diatasi saat mengimplementasikan enkripsi: </vt:lpstr>
      <vt:lpstr>Keamanan Komputer (COMPUSEC)</vt:lpstr>
      <vt:lpstr>Pengguna</vt:lpstr>
      <vt:lpstr>Istilah "sistem komputer"</vt:lpstr>
      <vt:lpstr>COMPUSEC terutama berkaitan dengan melindungi data saat diproses dan disimpan  Beberapa ancaman terhadap data yang disimpan  </vt:lpstr>
      <vt:lpstr>Mode Sistem yang aman dioperasikan:</vt:lpstr>
      <vt:lpstr>Mode Keamanan Terkontrol. </vt:lpstr>
      <vt:lpstr>Mode Keamanan Khusus. </vt:lpstr>
      <vt:lpstr>Mode keamanan multi-level. </vt:lpstr>
      <vt:lpstr>Mode  keamanan tinggi. </vt:lpstr>
      <vt:lpstr>Persyaratan Standar COMPUSEC pertama dikenakan pada Sistem Komputer</vt:lpstr>
      <vt:lpstr>Persyaratan Standar COMPUSEC pertama dikenakan pada Sistem Komputer (Lanjutan)</vt:lpstr>
      <vt:lpstr>Ringkasan The Orange Book terpercaya sistem komputer kriteria evaluasi (TCSEC) Divisi</vt:lpstr>
      <vt:lpstr>tiga Sasaran COMPUSEC </vt:lpstr>
      <vt:lpstr>Keamanan Informasi (INFOSEC)</vt:lpstr>
      <vt:lpstr>Teknik evaluasi Jaminan Keamanan Informasi</vt:lpstr>
      <vt:lpstr>Validitas dokumentasi dan hasil produk IT atau sistem IT diukur oleh ahli evaluator dengan meningkatkan penekanan </vt:lpstr>
      <vt:lpstr>Lima tingkat kemampuan rekayasa keamanan KPA (Key Process Areas)</vt:lpstr>
      <vt:lpstr>SSE-CMM mengidentifikasi 11 bidang proses Kunci Rekayasa keamanan</vt:lpstr>
      <vt:lpstr>Operasi Keamanan (OPSEC)</vt:lpstr>
      <vt:lpstr>PowerPoint Presentation</vt:lpstr>
      <vt:lpstr>Item untuk alamat dalam prosedur OPSEC</vt:lpstr>
      <vt:lpstr>PowerPoint Presentation</vt:lpstr>
      <vt:lpstr>PowerPoint Presentation</vt:lpstr>
      <vt:lpstr>PowerPoint Presentation</vt:lpstr>
      <vt:lpstr>Keamanan Sistem</vt:lpstr>
      <vt:lpstr>Kategori keselamatan Perangkat lunak:</vt:lpstr>
      <vt:lpstr>PowerPoint Presentation</vt:lpstr>
      <vt:lpstr>Tugas Dan Aktivitas Keamanan Sistem Yang Dibutuhkan oleh MIL-STD-882D </vt:lpstr>
      <vt:lpstr>PowerPoint Presentation</vt:lpstr>
      <vt:lpstr>PowerPoint Presentation</vt:lpstr>
      <vt:lpstr>Keandalan Sistem</vt:lpstr>
      <vt:lpstr>Keandalan perangkat lunak didefinisikan sebagai</vt:lpstr>
      <vt:lpstr>Keterbatasan model keandalan perangkat lunak di awali oleh</vt:lpstr>
      <vt:lpstr>Tujuan dari rekayasa keandalan</vt:lpstr>
      <vt:lpstr>Ringkasan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Perkembangan Keamanan dan Jaminan Informasi</dc:title>
  <dc:creator>ASUS</dc:creator>
  <cp:lastModifiedBy>Microsoft account</cp:lastModifiedBy>
  <cp:revision>36</cp:revision>
  <dcterms:created xsi:type="dcterms:W3CDTF">2020-04-28T15:05:38Z</dcterms:created>
  <dcterms:modified xsi:type="dcterms:W3CDTF">2021-04-26T08:40:55Z</dcterms:modified>
</cp:coreProperties>
</file>