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3" r:id="rId17"/>
    <p:sldId id="315" r:id="rId18"/>
    <p:sldId id="272" r:id="rId19"/>
    <p:sldId id="274" r:id="rId20"/>
    <p:sldId id="275" r:id="rId21"/>
    <p:sldId id="276" r:id="rId22"/>
    <p:sldId id="316" r:id="rId23"/>
    <p:sldId id="317" r:id="rId24"/>
    <p:sldId id="318" r:id="rId25"/>
    <p:sldId id="277" r:id="rId26"/>
    <p:sldId id="278" r:id="rId27"/>
    <p:sldId id="280" r:id="rId28"/>
    <p:sldId id="281" r:id="rId29"/>
    <p:sldId id="283" r:id="rId30"/>
    <p:sldId id="285" r:id="rId31"/>
    <p:sldId id="282"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9" r:id="rId49"/>
    <p:sldId id="312" r:id="rId50"/>
    <p:sldId id="310" r:id="rId51"/>
    <p:sldId id="313" r:id="rId52"/>
    <p:sldId id="311" r:id="rId53"/>
    <p:sldId id="302" r:id="rId54"/>
    <p:sldId id="303" r:id="rId55"/>
    <p:sldId id="304" r:id="rId56"/>
    <p:sldId id="306" r:id="rId57"/>
    <p:sldId id="307" r:id="rId58"/>
    <p:sldId id="30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1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AA99EA0-AA02-42C5-8536-F872A90A51C6}" type="datetimeFigureOut">
              <a:rPr lang="en-US" smtClean="0"/>
              <a:t>5/10/2021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172991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334724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1278947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7079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933734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AA99EA0-AA02-42C5-8536-F872A90A51C6}"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3772304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AA99EA0-AA02-42C5-8536-F872A90A51C6}"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3899755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99EA0-AA02-42C5-8536-F872A90A51C6}"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1031381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99EA0-AA02-42C5-8536-F872A90A51C6}"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229908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A99EA0-AA02-42C5-8536-F872A90A51C6}"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308420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A99EA0-AA02-42C5-8536-F872A90A51C6}"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92139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A99EA0-AA02-42C5-8536-F872A90A51C6}"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398515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A99EA0-AA02-42C5-8536-F872A90A51C6}"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269244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A99EA0-AA02-42C5-8536-F872A90A51C6}"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298381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99EA0-AA02-42C5-8536-F872A90A51C6}"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151149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80926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A99EA0-AA02-42C5-8536-F872A90A51C6}"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EBAD-4E73-4748-AABD-4964E847214B}" type="slidenum">
              <a:rPr lang="en-US" smtClean="0"/>
              <a:t>‹#›</a:t>
            </a:fld>
            <a:endParaRPr lang="en-US"/>
          </a:p>
        </p:txBody>
      </p:sp>
    </p:spTree>
    <p:extLst>
      <p:ext uri="{BB962C8B-B14F-4D97-AF65-F5344CB8AC3E}">
        <p14:creationId xmlns:p14="http://schemas.microsoft.com/office/powerpoint/2010/main" val="195835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A99EA0-AA02-42C5-8536-F872A90A51C6}" type="datetimeFigureOut">
              <a:rPr lang="en-US" smtClean="0"/>
              <a:t>5/10/2021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85EBAD-4E73-4748-AABD-4964E847214B}" type="slidenum">
              <a:rPr lang="en-US" smtClean="0"/>
              <a:t>‹#›</a:t>
            </a:fld>
            <a:endParaRPr lang="en-US"/>
          </a:p>
        </p:txBody>
      </p:sp>
    </p:spTree>
    <p:extLst>
      <p:ext uri="{BB962C8B-B14F-4D97-AF65-F5344CB8AC3E}">
        <p14:creationId xmlns:p14="http://schemas.microsoft.com/office/powerpoint/2010/main" val="211815216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6634" y="669471"/>
            <a:ext cx="8001000" cy="2057401"/>
          </a:xfrm>
        </p:spPr>
        <p:txBody>
          <a:bodyPr/>
          <a:lstStyle/>
          <a:p>
            <a:r>
              <a:rPr lang="id-ID" dirty="0"/>
              <a:t>Analisis </a:t>
            </a:r>
            <a:r>
              <a:rPr lang="id-ID" dirty="0" smtClean="0"/>
              <a:t>Ke</a:t>
            </a:r>
            <a:r>
              <a:rPr lang="en-US" dirty="0" smtClean="0"/>
              <a:t>RENTANAN</a:t>
            </a:r>
            <a:r>
              <a:rPr lang="id-ID" dirty="0" smtClean="0"/>
              <a:t> </a:t>
            </a:r>
            <a:r>
              <a:rPr lang="id-ID" dirty="0"/>
              <a:t>dan Ancaman </a:t>
            </a:r>
            <a:endParaRPr lang="en-US" dirty="0"/>
          </a:p>
        </p:txBody>
      </p:sp>
      <p:sp>
        <p:nvSpPr>
          <p:cNvPr id="3" name="Subtitle 2"/>
          <p:cNvSpPr>
            <a:spLocks noGrp="1"/>
          </p:cNvSpPr>
          <p:nvPr>
            <p:ph type="subTitle" idx="1"/>
          </p:nvPr>
        </p:nvSpPr>
        <p:spPr>
          <a:xfrm>
            <a:off x="751589" y="3314477"/>
            <a:ext cx="6400800" cy="1947333"/>
          </a:xfrm>
        </p:spPr>
        <p:txBody>
          <a:bodyPr/>
          <a:lstStyle/>
          <a:p>
            <a:endParaRPr lang="en-US" dirty="0"/>
          </a:p>
        </p:txBody>
      </p:sp>
    </p:spTree>
    <p:extLst>
      <p:ext uri="{BB962C8B-B14F-4D97-AF65-F5344CB8AC3E}">
        <p14:creationId xmlns:p14="http://schemas.microsoft.com/office/powerpoint/2010/main" val="2190478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Cidera</a:t>
            </a:r>
            <a:endParaRPr lang="en-US" dirty="0"/>
          </a:p>
        </p:txBody>
      </p:sp>
      <p:sp>
        <p:nvSpPr>
          <p:cNvPr id="3" name="Content Placeholder 2"/>
          <p:cNvSpPr>
            <a:spLocks noGrp="1"/>
          </p:cNvSpPr>
          <p:nvPr>
            <p:ph idx="1"/>
          </p:nvPr>
        </p:nvSpPr>
        <p:spPr/>
        <p:txBody>
          <a:bodyPr/>
          <a:lstStyle/>
          <a:p>
            <a:r>
              <a:rPr lang="id-ID" dirty="0" smtClean="0"/>
              <a:t>cedera </a:t>
            </a:r>
            <a:r>
              <a:rPr lang="id-ID" dirty="0"/>
              <a:t>mengacu pada potensi bahaya yang mungkin atau </a:t>
            </a:r>
            <a:r>
              <a:rPr lang="en-US" dirty="0" err="1" smtClean="0"/>
              <a:t>tidak</a:t>
            </a:r>
            <a:r>
              <a:rPr lang="en-US" dirty="0" smtClean="0"/>
              <a:t> </a:t>
            </a:r>
            <a:r>
              <a:rPr lang="id-ID" dirty="0" smtClean="0"/>
              <a:t>mungkin </a:t>
            </a:r>
            <a:r>
              <a:rPr lang="en-US" dirty="0" err="1" smtClean="0"/>
              <a:t>secara</a:t>
            </a:r>
            <a:r>
              <a:rPr lang="en-US" dirty="0" smtClean="0"/>
              <a:t> </a:t>
            </a:r>
            <a:r>
              <a:rPr lang="id-ID" dirty="0" smtClean="0"/>
              <a:t>fisik </a:t>
            </a:r>
            <a:r>
              <a:rPr lang="id-ID" dirty="0"/>
              <a:t>di </a:t>
            </a:r>
            <a:r>
              <a:rPr lang="id-ID" dirty="0" smtClean="0"/>
              <a:t>alam</a:t>
            </a:r>
            <a:endParaRPr lang="en-US" dirty="0" smtClean="0"/>
          </a:p>
          <a:p>
            <a:r>
              <a:rPr lang="id-ID" dirty="0" smtClean="0"/>
              <a:t>tingkat </a:t>
            </a:r>
            <a:r>
              <a:rPr lang="id-ID" dirty="0"/>
              <a:t>keparahan dapat diterapkan untuk berbagai </a:t>
            </a:r>
            <a:r>
              <a:rPr lang="id-ID" dirty="0" smtClean="0"/>
              <a:t>keselamatan</a:t>
            </a:r>
            <a:r>
              <a:rPr lang="id-ID" dirty="0"/>
              <a:t>, keandalan, dan masalah keamanan.</a:t>
            </a:r>
            <a:endParaRPr lang="en-US" dirty="0"/>
          </a:p>
        </p:txBody>
      </p:sp>
    </p:spTree>
    <p:extLst>
      <p:ext uri="{BB962C8B-B14F-4D97-AF65-F5344CB8AC3E}">
        <p14:creationId xmlns:p14="http://schemas.microsoft.com/office/powerpoint/2010/main" val="1278585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Kemungkinan</a:t>
            </a:r>
            <a:endParaRPr lang="en-US" dirty="0"/>
          </a:p>
        </p:txBody>
      </p:sp>
      <p:sp>
        <p:nvSpPr>
          <p:cNvPr id="3" name="Content Placeholder 2"/>
          <p:cNvSpPr>
            <a:spLocks noGrp="1"/>
          </p:cNvSpPr>
          <p:nvPr>
            <p:ph idx="1"/>
          </p:nvPr>
        </p:nvSpPr>
        <p:spPr/>
        <p:txBody>
          <a:bodyPr/>
          <a:lstStyle/>
          <a:p>
            <a:r>
              <a:rPr lang="id-ID" dirty="0"/>
              <a:t>Kemungkinan mencirikan probabilitas ancaman instasi, yaitu, bahaya yang dilakukan. </a:t>
            </a:r>
            <a:endParaRPr lang="en-US" dirty="0" smtClean="0"/>
          </a:p>
          <a:p>
            <a:r>
              <a:rPr lang="id-ID" dirty="0" smtClean="0"/>
              <a:t>Skenario </a:t>
            </a:r>
            <a:r>
              <a:rPr lang="id-ID" dirty="0"/>
              <a:t>yang paling mungkin dievaluasi.</a:t>
            </a:r>
            <a:endParaRPr lang="en-US" dirty="0"/>
          </a:p>
        </p:txBody>
      </p:sp>
    </p:spTree>
    <p:extLst>
      <p:ext uri="{BB962C8B-B14F-4D97-AF65-F5344CB8AC3E}">
        <p14:creationId xmlns:p14="http://schemas.microsoft.com/office/powerpoint/2010/main" val="3376224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1818" y="0"/>
            <a:ext cx="8229600" cy="5419725"/>
          </a:xfrm>
          <a:prstGeom prst="rect">
            <a:avLst/>
          </a:prstGeom>
        </p:spPr>
      </p:pic>
      <p:sp>
        <p:nvSpPr>
          <p:cNvPr id="3" name="TextBox 2"/>
          <p:cNvSpPr txBox="1"/>
          <p:nvPr/>
        </p:nvSpPr>
        <p:spPr>
          <a:xfrm>
            <a:off x="1530927" y="5888182"/>
            <a:ext cx="8631381" cy="369332"/>
          </a:xfrm>
          <a:prstGeom prst="rect">
            <a:avLst/>
          </a:prstGeom>
          <a:noFill/>
        </p:spPr>
        <p:txBody>
          <a:bodyPr wrap="square" rtlCol="0">
            <a:spAutoFit/>
          </a:bodyPr>
          <a:lstStyle/>
          <a:p>
            <a:r>
              <a:rPr lang="fi-FI" dirty="0" smtClean="0"/>
              <a:t>Gambar :  Interaksi antara kerentanan, bahaya, ancaman, dan risiko</a:t>
            </a:r>
            <a:r>
              <a:rPr lang="en-US" dirty="0" smtClean="0"/>
              <a:t> </a:t>
            </a:r>
            <a:endParaRPr lang="en-US" dirty="0"/>
          </a:p>
        </p:txBody>
      </p:sp>
    </p:spTree>
    <p:extLst>
      <p:ext uri="{BB962C8B-B14F-4D97-AF65-F5344CB8AC3E}">
        <p14:creationId xmlns:p14="http://schemas.microsoft.com/office/powerpoint/2010/main" val="3687575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a:t>
            </a:r>
            <a:r>
              <a:rPr lang="en-US" dirty="0" err="1" smtClean="0"/>
              <a:t>kemungkinan</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id-ID" dirty="0" smtClean="0"/>
                  <a:t>Frequent</a:t>
                </a:r>
                <a:r>
                  <a:rPr lang="id-ID" dirty="0"/>
                  <a:t>: cenderung sering terjadi; bahaya akan dialami terus-menerus </a:t>
                </a:r>
                <a:r>
                  <a:rPr lang="id-ID" dirty="0" smtClean="0"/>
                  <a:t>(</a:t>
                </a:r>
                <a14:m>
                  <m:oMath xmlns:m="http://schemas.openxmlformats.org/officeDocument/2006/math">
                    <m:sSup>
                      <m:sSupPr>
                        <m:ctrlPr>
                          <a:rPr lang="id-ID"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oMath>
                </a14:m>
                <a:r>
                  <a:rPr lang="id-ID" dirty="0" smtClean="0"/>
                  <a:t> )</a:t>
                </a:r>
                <a:endParaRPr lang="en-US" dirty="0"/>
              </a:p>
              <a:p>
                <a:pPr marL="457200" indent="-457200">
                  <a:buFont typeface="+mj-lt"/>
                  <a:buAutoNum type="arabicPeriod"/>
                </a:pPr>
                <a:r>
                  <a:rPr lang="id-ID" dirty="0" smtClean="0"/>
                  <a:t>kemungkinan</a:t>
                </a:r>
                <a:r>
                  <a:rPr lang="id-ID" dirty="0"/>
                  <a:t>: akan terjadi beberapa kali; bahaya dapat diharapkan terjadi sering (</a:t>
                </a:r>
                <a14:m>
                  <m:oMath xmlns:m="http://schemas.openxmlformats.org/officeDocument/2006/math">
                    <m:sSup>
                      <m:sSupPr>
                        <m:ctrlPr>
                          <a:rPr lang="id-ID"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−3</m:t>
                        </m:r>
                      </m:sup>
                    </m:sSup>
                  </m:oMath>
                </a14:m>
                <a:r>
                  <a:rPr lang="id-ID" dirty="0" smtClean="0"/>
                  <a:t>)</a:t>
                </a:r>
                <a:endParaRPr lang="en-US" dirty="0"/>
              </a:p>
              <a:p>
                <a:pPr marL="457200" indent="-457200">
                  <a:buFont typeface="+mj-lt"/>
                  <a:buAutoNum type="arabicPeriod"/>
                </a:pPr>
                <a:r>
                  <a:rPr lang="id-ID" dirty="0" smtClean="0"/>
                  <a:t>sesekali</a:t>
                </a:r>
                <a:r>
                  <a:rPr lang="id-ID" dirty="0"/>
                  <a:t>: mungkin terjadi beberapa kali selama masa hidup sistem </a:t>
                </a:r>
                <a:r>
                  <a:rPr lang="id-ID" dirty="0" smtClean="0"/>
                  <a:t>(</a:t>
                </a:r>
                <a14:m>
                  <m:oMath xmlns:m="http://schemas.openxmlformats.org/officeDocument/2006/math">
                    <m:sSup>
                      <m:sSupPr>
                        <m:ctrlPr>
                          <a:rPr lang="id-ID"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oMath>
                </a14:m>
                <a:r>
                  <a:rPr lang="id-ID" dirty="0" smtClean="0"/>
                  <a:t>)</a:t>
                </a:r>
                <a:endParaRPr lang="en-US" dirty="0"/>
              </a:p>
              <a:p>
                <a:pPr marL="457200" indent="-457200">
                  <a:buFont typeface="+mj-lt"/>
                  <a:buAutoNum type="arabicPeriod"/>
                </a:pPr>
                <a:r>
                  <a:rPr lang="id-ID" dirty="0" smtClean="0"/>
                  <a:t>remote</a:t>
                </a:r>
                <a:r>
                  <a:rPr lang="id-ID" dirty="0"/>
                  <a:t>: mungkin terjadi pada suatu waktu selama masa hidup sistem </a:t>
                </a:r>
                <a:r>
                  <a:rPr lang="id-ID" dirty="0" smtClean="0"/>
                  <a:t>(</a:t>
                </a:r>
                <a14:m>
                  <m:oMath xmlns:m="http://schemas.openxmlformats.org/officeDocument/2006/math">
                    <m:sSup>
                      <m:sSupPr>
                        <m:ctrlPr>
                          <a:rPr lang="id-ID"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oMath>
                </a14:m>
                <a:r>
                  <a:rPr lang="id-ID" dirty="0" smtClean="0"/>
                  <a:t>)</a:t>
                </a:r>
                <a:endParaRPr lang="en-US" dirty="0"/>
              </a:p>
              <a:p>
                <a:pPr marL="457200" indent="-457200">
                  <a:buFont typeface="+mj-lt"/>
                  <a:buAutoNum type="arabicPeriod"/>
                </a:pPr>
                <a:r>
                  <a:rPr lang="id-ID" dirty="0" smtClean="0"/>
                  <a:t>mustahil</a:t>
                </a:r>
                <a:r>
                  <a:rPr lang="id-ID" dirty="0"/>
                  <a:t>: tidak mungkin tetapi mungkin terjadi selama kehidupan sistem </a:t>
                </a:r>
                <a:r>
                  <a:rPr lang="id-ID" dirty="0" smtClean="0"/>
                  <a:t>(</a:t>
                </a:r>
                <a14:m>
                  <m:oMath xmlns:m="http://schemas.openxmlformats.org/officeDocument/2006/math">
                    <m:sSup>
                      <m:sSupPr>
                        <m:ctrlPr>
                          <a:rPr lang="id-ID"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r>
                  <a:rPr lang="id-ID" dirty="0" smtClean="0"/>
                  <a:t>)</a:t>
                </a:r>
                <a:endParaRPr lang="en-US" dirty="0"/>
              </a:p>
              <a:p>
                <a:pPr marL="457200" indent="-457200">
                  <a:buFont typeface="+mj-lt"/>
                  <a:buAutoNum type="arabicPeriod"/>
                </a:pPr>
                <a:r>
                  <a:rPr lang="id-ID" dirty="0" smtClean="0"/>
                  <a:t>Incredible</a:t>
                </a:r>
                <a:r>
                  <a:rPr lang="id-ID" dirty="0"/>
                  <a:t>: sangat tidak mungkin terjadi selama kehidupan sistem </a:t>
                </a:r>
                <a:r>
                  <a:rPr lang="id-ID" dirty="0" smtClean="0"/>
                  <a:t>(</a:t>
                </a:r>
                <a14:m>
                  <m:oMath xmlns:m="http://schemas.openxmlformats.org/officeDocument/2006/math">
                    <m:sSup>
                      <m:sSupPr>
                        <m:ctrlPr>
                          <a:rPr lang="id-ID"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−7</m:t>
                        </m:r>
                      </m:sup>
                    </m:sSup>
                  </m:oMath>
                </a14:m>
                <a:r>
                  <a:rPr lang="id-ID" dirty="0" smtClean="0"/>
                  <a:t>)</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5" t="-2065"/>
                </a:stretch>
              </a:blipFill>
            </p:spPr>
            <p:txBody>
              <a:bodyPr/>
              <a:lstStyle/>
              <a:p>
                <a:r>
                  <a:rPr lang="en-US">
                    <a:noFill/>
                  </a:rPr>
                  <a:t> </a:t>
                </a:r>
              </a:p>
            </p:txBody>
          </p:sp>
        </mc:Fallback>
      </mc:AlternateContent>
    </p:spTree>
    <p:extLst>
      <p:ext uri="{BB962C8B-B14F-4D97-AF65-F5344CB8AC3E}">
        <p14:creationId xmlns:p14="http://schemas.microsoft.com/office/powerpoint/2010/main" val="991080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Jenis</a:t>
            </a:r>
            <a:r>
              <a:rPr lang="en-US" dirty="0" smtClean="0"/>
              <a:t> </a:t>
            </a:r>
            <a:r>
              <a:rPr lang="en-US" dirty="0" err="1" smtClean="0"/>
              <a:t>penilaian</a:t>
            </a:r>
            <a:r>
              <a:rPr lang="en-US" dirty="0" smtClean="0"/>
              <a:t> </a:t>
            </a:r>
            <a:r>
              <a:rPr lang="en-US" dirty="0" err="1" smtClean="0"/>
              <a:t>kemungkinan</a:t>
            </a:r>
            <a:endParaRPr lang="en-US" dirty="0"/>
          </a:p>
        </p:txBody>
      </p:sp>
      <p:sp>
        <p:nvSpPr>
          <p:cNvPr id="3" name="Content Placeholder 2"/>
          <p:cNvSpPr>
            <a:spLocks noGrp="1"/>
          </p:cNvSpPr>
          <p:nvPr>
            <p:ph idx="1"/>
          </p:nvPr>
        </p:nvSpPr>
        <p:spPr/>
        <p:txBody>
          <a:bodyPr/>
          <a:lstStyle/>
          <a:p>
            <a:r>
              <a:rPr lang="id-ID" sz="3200" b="1" dirty="0"/>
              <a:t>Penilaian kuantitatif </a:t>
            </a:r>
            <a:r>
              <a:rPr lang="en-US" sz="3200" b="1" dirty="0" smtClean="0"/>
              <a:t>: </a:t>
            </a:r>
            <a:r>
              <a:rPr lang="id-ID" sz="3200" dirty="0" smtClean="0"/>
              <a:t>kegagalan </a:t>
            </a:r>
            <a:r>
              <a:rPr lang="id-ID" sz="3200" dirty="0"/>
              <a:t>hardware </a:t>
            </a:r>
            <a:r>
              <a:rPr lang="id-ID" sz="3200" dirty="0" smtClean="0"/>
              <a:t>sangat </a:t>
            </a:r>
            <a:r>
              <a:rPr lang="id-ID" sz="3200" dirty="0"/>
              <a:t>mudah</a:t>
            </a:r>
            <a:r>
              <a:rPr lang="id-ID" sz="3200" dirty="0" smtClean="0"/>
              <a:t>.</a:t>
            </a:r>
            <a:endParaRPr lang="en-US" sz="3200" dirty="0" smtClean="0"/>
          </a:p>
          <a:p>
            <a:r>
              <a:rPr lang="id-ID" sz="3200" b="1" dirty="0"/>
              <a:t>penilaian </a:t>
            </a:r>
            <a:r>
              <a:rPr lang="id-ID" sz="3200" b="1" dirty="0" smtClean="0"/>
              <a:t>kualitatif</a:t>
            </a:r>
            <a:r>
              <a:rPr lang="en-US" sz="3200" b="1" dirty="0" smtClean="0"/>
              <a:t> : k</a:t>
            </a:r>
            <a:r>
              <a:rPr lang="id-ID" sz="3200" dirty="0" smtClean="0"/>
              <a:t>egagalan </a:t>
            </a:r>
            <a:r>
              <a:rPr lang="id-ID" sz="3200" dirty="0"/>
              <a:t>perangkat lunak yang sistematis, kesalahan operasional, dan tindakan yang disengaja dan </a:t>
            </a:r>
            <a:r>
              <a:rPr lang="en-US" sz="3200" dirty="0" smtClean="0"/>
              <a:t>mem</a:t>
            </a:r>
            <a:r>
              <a:rPr lang="id-ID" sz="3200" dirty="0" smtClean="0"/>
              <a:t>bahaya</a:t>
            </a:r>
            <a:r>
              <a:rPr lang="en-US" sz="3200" dirty="0" err="1" smtClean="0"/>
              <a:t>kan</a:t>
            </a:r>
            <a:r>
              <a:rPr lang="en-US" sz="3200" dirty="0" smtClean="0"/>
              <a:t> </a:t>
            </a:r>
            <a:r>
              <a:rPr lang="en-US" sz="3200" dirty="0" err="1" smtClean="0"/>
              <a:t>diri</a:t>
            </a:r>
            <a:r>
              <a:rPr lang="en-US" sz="3200" dirty="0" smtClean="0"/>
              <a:t> </a:t>
            </a:r>
            <a:r>
              <a:rPr lang="en-US" sz="3200" dirty="0" err="1" smtClean="0"/>
              <a:t>sendir</a:t>
            </a:r>
            <a:r>
              <a:rPr lang="en-US" dirty="0" err="1" smtClean="0"/>
              <a:t>i</a:t>
            </a:r>
            <a:endParaRPr lang="en-US" dirty="0" smtClean="0"/>
          </a:p>
          <a:p>
            <a:pPr marL="0" indent="0">
              <a:buNone/>
            </a:pPr>
            <a:endParaRPr lang="en-US" dirty="0"/>
          </a:p>
        </p:txBody>
      </p:sp>
    </p:spTree>
    <p:extLst>
      <p:ext uri="{BB962C8B-B14F-4D97-AF65-F5344CB8AC3E}">
        <p14:creationId xmlns:p14="http://schemas.microsoft.com/office/powerpoint/2010/main" val="3309925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Pemilihan</a:t>
            </a:r>
            <a:r>
              <a:rPr lang="en-US" dirty="0" smtClean="0"/>
              <a:t>/</a:t>
            </a:r>
            <a:r>
              <a:rPr lang="en-US" dirty="0" err="1" smtClean="0"/>
              <a:t>penggunaan</a:t>
            </a:r>
            <a:r>
              <a:rPr lang="en-US" dirty="0" smtClean="0"/>
              <a:t> </a:t>
            </a:r>
            <a:r>
              <a:rPr lang="en-US" dirty="0" err="1" smtClean="0"/>
              <a:t>teknik</a:t>
            </a:r>
            <a:r>
              <a:rPr lang="en-US" dirty="0" smtClean="0"/>
              <a:t> </a:t>
            </a:r>
            <a:r>
              <a:rPr lang="en-US" dirty="0" err="1" smtClean="0"/>
              <a:t>analisa</a:t>
            </a:r>
            <a:r>
              <a:rPr lang="en-US" dirty="0" smtClean="0"/>
              <a:t> IA</a:t>
            </a:r>
            <a:endParaRPr lang="en-US" dirty="0"/>
          </a:p>
        </p:txBody>
      </p:sp>
      <p:sp>
        <p:nvSpPr>
          <p:cNvPr id="3" name="Content Placeholder 2"/>
          <p:cNvSpPr>
            <a:spLocks noGrp="1"/>
          </p:cNvSpPr>
          <p:nvPr>
            <p:ph idx="1"/>
          </p:nvPr>
        </p:nvSpPr>
        <p:spPr/>
        <p:txBody>
          <a:bodyPr/>
          <a:lstStyle/>
          <a:p>
            <a:r>
              <a:rPr lang="id-ID" dirty="0"/>
              <a:t>Berbagai teknik analisis yang digunakan untuk menemukan kerentanan dalam spesifikasi, Desain, pelaksanaan, operasi, dan lingkungan operasional sistem, potensi bahaya yang terkait dengan kerentanan ini, dan ancaman bahwa bahaya ini akan dipicu secara tidak sengaja atau dengan niat </a:t>
            </a:r>
            <a:r>
              <a:rPr lang="id-ID" dirty="0" smtClean="0"/>
              <a:t>jahat.</a:t>
            </a:r>
            <a:endParaRPr lang="en-US" dirty="0" smtClean="0"/>
          </a:p>
          <a:p>
            <a:r>
              <a:rPr lang="id-ID" dirty="0" smtClean="0"/>
              <a:t>Beberapa </a:t>
            </a:r>
            <a:r>
              <a:rPr lang="id-ID" dirty="0"/>
              <a:t>kerentanan dapat diidentifikasi melalui sesi brainstorming </a:t>
            </a:r>
            <a:r>
              <a:rPr lang="id-ID" dirty="0" smtClean="0"/>
              <a:t>informal.</a:t>
            </a:r>
            <a:endParaRPr lang="en-US" dirty="0" smtClean="0"/>
          </a:p>
          <a:p>
            <a:r>
              <a:rPr lang="id-ID" dirty="0" smtClean="0"/>
              <a:t>Namun</a:t>
            </a:r>
            <a:r>
              <a:rPr lang="id-ID" dirty="0"/>
              <a:t>, eksplorasi komprehensif kerentanan, bahaya, dan ancaman memerlukan penggunaan teknik yang lebih formal.</a:t>
            </a:r>
            <a:endParaRPr lang="en-US" dirty="0"/>
          </a:p>
          <a:p>
            <a:endParaRPr lang="en-US" dirty="0"/>
          </a:p>
        </p:txBody>
      </p:sp>
    </p:spTree>
    <p:extLst>
      <p:ext uri="{BB962C8B-B14F-4D97-AF65-F5344CB8AC3E}">
        <p14:creationId xmlns:p14="http://schemas.microsoft.com/office/powerpoint/2010/main" val="1084712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33637" y="0"/>
            <a:ext cx="7324725" cy="6954982"/>
          </a:xfrm>
          <a:prstGeom prst="rect">
            <a:avLst/>
          </a:prstGeom>
        </p:spPr>
      </p:pic>
    </p:spTree>
    <p:extLst>
      <p:ext uri="{BB962C8B-B14F-4D97-AF65-F5344CB8AC3E}">
        <p14:creationId xmlns:p14="http://schemas.microsoft.com/office/powerpoint/2010/main" val="302805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1412" y="173381"/>
            <a:ext cx="9905998" cy="631162"/>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mtClean="0"/>
              <a:t>Teknik Analisis jaminan informasi</a:t>
            </a:r>
            <a:endParaRPr lang="en-US" dirty="0"/>
          </a:p>
        </p:txBody>
      </p:sp>
      <p:graphicFrame>
        <p:nvGraphicFramePr>
          <p:cNvPr id="3" name="Content Placeholder 3"/>
          <p:cNvGraphicFramePr>
            <a:graphicFrameLocks/>
          </p:cNvGraphicFramePr>
          <p:nvPr>
            <p:extLst>
              <p:ext uri="{D42A27DB-BD31-4B8C-83A1-F6EECF244321}">
                <p14:modId xmlns:p14="http://schemas.microsoft.com/office/powerpoint/2010/main" val="3842724575"/>
              </p:ext>
            </p:extLst>
          </p:nvPr>
        </p:nvGraphicFramePr>
        <p:xfrm>
          <a:off x="775605" y="701549"/>
          <a:ext cx="9780815" cy="6975439"/>
        </p:xfrm>
        <a:graphic>
          <a:graphicData uri="http://schemas.openxmlformats.org/drawingml/2006/table">
            <a:tbl>
              <a:tblPr firstRow="1" firstCol="1" bandRow="1">
                <a:tableStyleId>{5C22544A-7EE6-4342-B048-85BDC9FD1C3A}</a:tableStyleId>
              </a:tblPr>
              <a:tblGrid>
                <a:gridCol w="4113043">
                  <a:extLst>
                    <a:ext uri="{9D8B030D-6E8A-4147-A177-3AD203B41FA5}">
                      <a16:colId xmlns:a16="http://schemas.microsoft.com/office/drawing/2014/main" xmlns="" val="1358550640"/>
                    </a:ext>
                  </a:extLst>
                </a:gridCol>
                <a:gridCol w="1151651">
                  <a:extLst>
                    <a:ext uri="{9D8B030D-6E8A-4147-A177-3AD203B41FA5}">
                      <a16:colId xmlns:a16="http://schemas.microsoft.com/office/drawing/2014/main" xmlns="" val="3530873295"/>
                    </a:ext>
                  </a:extLst>
                </a:gridCol>
                <a:gridCol w="1028261">
                  <a:extLst>
                    <a:ext uri="{9D8B030D-6E8A-4147-A177-3AD203B41FA5}">
                      <a16:colId xmlns:a16="http://schemas.microsoft.com/office/drawing/2014/main" xmlns="" val="1521944726"/>
                    </a:ext>
                  </a:extLst>
                </a:gridCol>
                <a:gridCol w="858961">
                  <a:extLst>
                    <a:ext uri="{9D8B030D-6E8A-4147-A177-3AD203B41FA5}">
                      <a16:colId xmlns:a16="http://schemas.microsoft.com/office/drawing/2014/main" xmlns="" val="645832133"/>
                    </a:ext>
                  </a:extLst>
                </a:gridCol>
                <a:gridCol w="1461408">
                  <a:extLst>
                    <a:ext uri="{9D8B030D-6E8A-4147-A177-3AD203B41FA5}">
                      <a16:colId xmlns:a16="http://schemas.microsoft.com/office/drawing/2014/main" xmlns="" val="2946195164"/>
                    </a:ext>
                  </a:extLst>
                </a:gridCol>
                <a:gridCol w="1167491">
                  <a:extLst>
                    <a:ext uri="{9D8B030D-6E8A-4147-A177-3AD203B41FA5}">
                      <a16:colId xmlns:a16="http://schemas.microsoft.com/office/drawing/2014/main" xmlns="" val="2210587017"/>
                    </a:ext>
                  </a:extLst>
                </a:gridCol>
              </a:tblGrid>
              <a:tr h="456275">
                <a:tc rowSpan="2">
                  <a:txBody>
                    <a:bodyPr/>
                    <a:lstStyle/>
                    <a:p>
                      <a:pPr algn="ctr">
                        <a:lnSpc>
                          <a:spcPct val="107000"/>
                        </a:lnSpc>
                        <a:spcAft>
                          <a:spcPts val="0"/>
                        </a:spcAft>
                      </a:pPr>
                      <a:r>
                        <a:rPr lang="en-US" sz="1600" dirty="0" err="1">
                          <a:solidFill>
                            <a:schemeClr val="bg1"/>
                          </a:solidFill>
                          <a:effectLst/>
                        </a:rPr>
                        <a:t>Teknik</a:t>
                      </a:r>
                      <a:r>
                        <a:rPr lang="en-US" sz="1600" dirty="0">
                          <a:solidFill>
                            <a:schemeClr val="bg1"/>
                          </a:solidFill>
                          <a:effectLst/>
                        </a:rPr>
                        <a:t> </a:t>
                      </a:r>
                      <a:r>
                        <a:rPr lang="en-US" sz="1600" dirty="0" err="1">
                          <a:solidFill>
                            <a:schemeClr val="bg1"/>
                          </a:solidFill>
                          <a:effectLst/>
                        </a:rPr>
                        <a:t>Analisis</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nchor="ctr"/>
                </a:tc>
                <a:tc rowSpan="2">
                  <a:txBody>
                    <a:bodyPr/>
                    <a:lstStyle/>
                    <a:p>
                      <a:pPr algn="ctr">
                        <a:lnSpc>
                          <a:spcPct val="107000"/>
                        </a:lnSpc>
                        <a:spcAft>
                          <a:spcPts val="0"/>
                        </a:spcAft>
                      </a:pPr>
                      <a:r>
                        <a:rPr lang="en-US" sz="1600" dirty="0">
                          <a:solidFill>
                            <a:schemeClr val="bg1"/>
                          </a:solidFill>
                          <a:effectLst/>
                        </a:rPr>
                        <a:t>C/R</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nchor="ctr"/>
                </a:tc>
                <a:tc rowSpan="2">
                  <a:txBody>
                    <a:bodyPr/>
                    <a:lstStyle/>
                    <a:p>
                      <a:pPr algn="ctr">
                        <a:lnSpc>
                          <a:spcPct val="107000"/>
                        </a:lnSpc>
                        <a:spcAft>
                          <a:spcPts val="0"/>
                        </a:spcAft>
                      </a:pPr>
                      <a:r>
                        <a:rPr lang="en-US" sz="1600" dirty="0">
                          <a:solidFill>
                            <a:schemeClr val="bg1"/>
                          </a:solidFill>
                          <a:effectLst/>
                        </a:rPr>
                        <a:t>Type</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nchor="ctr"/>
                </a:tc>
                <a:tc gridSpan="3">
                  <a:txBody>
                    <a:bodyPr/>
                    <a:lstStyle/>
                    <a:p>
                      <a:pPr algn="ctr">
                        <a:lnSpc>
                          <a:spcPct val="107000"/>
                        </a:lnSpc>
                        <a:spcAft>
                          <a:spcPts val="0"/>
                        </a:spcAft>
                      </a:pPr>
                      <a:r>
                        <a:rPr lang="en-US" sz="1600" dirty="0">
                          <a:solidFill>
                            <a:schemeClr val="bg1"/>
                          </a:solidFill>
                          <a:effectLst/>
                        </a:rPr>
                        <a:t>Phase </a:t>
                      </a:r>
                      <a:r>
                        <a:rPr lang="en-US" sz="1600" dirty="0" err="1">
                          <a:solidFill>
                            <a:schemeClr val="bg1"/>
                          </a:solidFill>
                          <a:effectLst/>
                        </a:rPr>
                        <a:t>siklus</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 </a:t>
                      </a:r>
                      <a:r>
                        <a:rPr lang="en-US" sz="1600" dirty="0" err="1">
                          <a:solidFill>
                            <a:schemeClr val="bg1"/>
                          </a:solidFill>
                          <a:effectLst/>
                        </a:rPr>
                        <a:t>dimana</a:t>
                      </a:r>
                      <a:r>
                        <a:rPr lang="en-US" sz="1600" dirty="0">
                          <a:solidFill>
                            <a:schemeClr val="bg1"/>
                          </a:solidFill>
                          <a:effectLst/>
                        </a:rPr>
                        <a:t> </a:t>
                      </a:r>
                      <a:r>
                        <a:rPr lang="en-US" sz="1600" dirty="0" err="1">
                          <a:solidFill>
                            <a:schemeClr val="bg1"/>
                          </a:solidFill>
                          <a:effectLst/>
                        </a:rPr>
                        <a:t>teknik</a:t>
                      </a:r>
                      <a:r>
                        <a:rPr lang="en-US" sz="1600" dirty="0">
                          <a:solidFill>
                            <a:schemeClr val="bg1"/>
                          </a:solidFill>
                          <a:effectLst/>
                        </a:rPr>
                        <a:t> </a:t>
                      </a:r>
                      <a:r>
                        <a:rPr lang="en-US" sz="1600" dirty="0" err="1">
                          <a:solidFill>
                            <a:schemeClr val="bg1"/>
                          </a:solidFill>
                          <a:effectLst/>
                        </a:rPr>
                        <a:t>digunakan</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164526417"/>
                  </a:ext>
                </a:extLst>
              </a:tr>
              <a:tr h="45627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07000"/>
                        </a:lnSpc>
                        <a:spcAft>
                          <a:spcPts val="0"/>
                        </a:spcAft>
                      </a:pPr>
                      <a:r>
                        <a:rPr lang="en-US" sz="1600" dirty="0" err="1">
                          <a:solidFill>
                            <a:schemeClr val="bg1"/>
                          </a:solidFill>
                          <a:effectLst/>
                        </a:rPr>
                        <a:t>Konsep</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solidFill>
                      <a:schemeClr val="accent1"/>
                    </a:solidFill>
                  </a:tcPr>
                </a:tc>
                <a:tc>
                  <a:txBody>
                    <a:bodyPr/>
                    <a:lstStyle/>
                    <a:p>
                      <a:pPr>
                        <a:lnSpc>
                          <a:spcPct val="107000"/>
                        </a:lnSpc>
                        <a:spcAft>
                          <a:spcPts val="0"/>
                        </a:spcAft>
                      </a:pPr>
                      <a:r>
                        <a:rPr lang="en-US" sz="1600" dirty="0" err="1">
                          <a:solidFill>
                            <a:schemeClr val="bg1"/>
                          </a:solidFill>
                          <a:effectLst/>
                        </a:rPr>
                        <a:t>Pengembangan</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solidFill>
                      <a:schemeClr val="accent1"/>
                    </a:solidFill>
                  </a:tcPr>
                </a:tc>
                <a:tc>
                  <a:txBody>
                    <a:bodyPr/>
                    <a:lstStyle/>
                    <a:p>
                      <a:pPr>
                        <a:lnSpc>
                          <a:spcPct val="107000"/>
                        </a:lnSpc>
                        <a:spcAft>
                          <a:spcPts val="0"/>
                        </a:spcAft>
                      </a:pPr>
                      <a:r>
                        <a:rPr lang="en-US" sz="1600" dirty="0" err="1">
                          <a:solidFill>
                            <a:schemeClr val="bg1"/>
                          </a:solidFill>
                          <a:effectLst/>
                        </a:rPr>
                        <a:t>Operasi</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solidFill>
                      <a:schemeClr val="accent1"/>
                    </a:solidFill>
                  </a:tcPr>
                </a:tc>
                <a:extLst>
                  <a:ext uri="{0D108BD9-81ED-4DB2-BD59-A6C34878D82A}">
                    <a16:rowId xmlns:a16="http://schemas.microsoft.com/office/drawing/2014/main" xmlns="" val="2871601306"/>
                  </a:ext>
                </a:extLst>
              </a:tr>
              <a:tr h="249503">
                <a:tc>
                  <a:txBody>
                    <a:bodyPr/>
                    <a:lstStyle/>
                    <a:p>
                      <a:pPr>
                        <a:lnSpc>
                          <a:spcPct val="107000"/>
                        </a:lnSpc>
                        <a:spcAft>
                          <a:spcPts val="0"/>
                        </a:spcAft>
                      </a:pPr>
                      <a:r>
                        <a:rPr lang="id-ID" sz="1600" dirty="0">
                          <a:solidFill>
                            <a:schemeClr val="bg1"/>
                          </a:solidFill>
                          <a:effectLst/>
                        </a:rPr>
                        <a:t>Jaringan kepercayaan Bayesian</a:t>
                      </a:r>
                      <a:r>
                        <a:rPr lang="en-US" sz="1600" dirty="0">
                          <a:solidFill>
                            <a:schemeClr val="bg1"/>
                          </a:solidFill>
                          <a:effectLst/>
                        </a:rPr>
                        <a:t> (BBN)</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dirty="0">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All</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rgbClr val="92D050"/>
                    </a:solidFill>
                  </a:tcPr>
                </a:tc>
                <a:tc>
                  <a:txBody>
                    <a:bodyPr/>
                    <a:lstStyle/>
                    <a:p>
                      <a:pPr>
                        <a:lnSpc>
                          <a:spcPct val="107000"/>
                        </a:lnSpc>
                        <a:spcAft>
                          <a:spcPts val="0"/>
                        </a:spcAft>
                      </a:pPr>
                      <a:r>
                        <a:rPr lang="en-US" dirty="0">
                          <a:solidFill>
                            <a:schemeClr val="bg1"/>
                          </a:solidFill>
                        </a:rPr>
                        <a:t>X</a:t>
                      </a:r>
                    </a:p>
                  </a:txBody>
                  <a:tcPr marL="50148" marR="50148" marT="0" marB="0">
                    <a:solidFill>
                      <a:srgbClr val="92D050"/>
                    </a:solidFill>
                  </a:tcPr>
                </a:tc>
                <a:extLst>
                  <a:ext uri="{0D108BD9-81ED-4DB2-BD59-A6C34878D82A}">
                    <a16:rowId xmlns:a16="http://schemas.microsoft.com/office/drawing/2014/main" xmlns="" val="622083730"/>
                  </a:ext>
                </a:extLst>
              </a:tr>
              <a:tr h="249503">
                <a:tc>
                  <a:txBody>
                    <a:bodyPr/>
                    <a:lstStyle/>
                    <a:p>
                      <a:pPr>
                        <a:lnSpc>
                          <a:spcPct val="107000"/>
                        </a:lnSpc>
                        <a:spcAft>
                          <a:spcPts val="0"/>
                        </a:spcAft>
                      </a:pPr>
                      <a:r>
                        <a:rPr lang="en-US" sz="1600" dirty="0" err="1">
                          <a:solidFill>
                            <a:schemeClr val="bg1"/>
                          </a:solidFill>
                          <a:effectLst/>
                        </a:rPr>
                        <a:t>Analisis</a:t>
                      </a:r>
                      <a:r>
                        <a:rPr lang="en-US" sz="1600" dirty="0">
                          <a:solidFill>
                            <a:schemeClr val="bg1"/>
                          </a:solidFill>
                          <a:effectLst/>
                        </a:rPr>
                        <a:t> </a:t>
                      </a:r>
                      <a:r>
                        <a:rPr lang="id-ID" sz="1600" dirty="0">
                          <a:solidFill>
                            <a:schemeClr val="bg1"/>
                          </a:solidFill>
                          <a:effectLst/>
                        </a:rPr>
                        <a:t>Penyebab konsekuensi</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R1/C1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SA,SEE</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 </a:t>
                      </a:r>
                    </a:p>
                  </a:txBody>
                  <a:tcPr marL="50148" marR="50148" marT="0" marB="0">
                    <a:solidFill>
                      <a:schemeClr val="accent1"/>
                    </a:solidFill>
                  </a:tcPr>
                </a:tc>
                <a:extLst>
                  <a:ext uri="{0D108BD9-81ED-4DB2-BD59-A6C34878D82A}">
                    <a16:rowId xmlns:a16="http://schemas.microsoft.com/office/drawing/2014/main" xmlns="" val="3478594824"/>
                  </a:ext>
                </a:extLst>
              </a:tr>
              <a:tr h="249503">
                <a:tc>
                  <a:txBody>
                    <a:bodyPr/>
                    <a:lstStyle/>
                    <a:p>
                      <a:pPr>
                        <a:lnSpc>
                          <a:spcPct val="107000"/>
                        </a:lnSpc>
                        <a:spcAft>
                          <a:spcPts val="0"/>
                        </a:spcAft>
                      </a:pPr>
                      <a:r>
                        <a:rPr lang="en-US" sz="1600" dirty="0" err="1">
                          <a:solidFill>
                            <a:schemeClr val="bg1"/>
                          </a:solidFill>
                          <a:effectLst/>
                        </a:rPr>
                        <a:t>Analisis</a:t>
                      </a:r>
                      <a:r>
                        <a:rPr lang="en-US" sz="1600" dirty="0">
                          <a:solidFill>
                            <a:schemeClr val="bg1"/>
                          </a:solidFill>
                          <a:effectLst/>
                        </a:rPr>
                        <a:t> </a:t>
                      </a:r>
                      <a:r>
                        <a:rPr lang="en-US" sz="1600" dirty="0" err="1">
                          <a:solidFill>
                            <a:schemeClr val="bg1"/>
                          </a:solidFill>
                          <a:effectLst/>
                        </a:rPr>
                        <a:t>Dampak</a:t>
                      </a:r>
                      <a:r>
                        <a:rPr lang="en-US" sz="1600" dirty="0">
                          <a:solidFill>
                            <a:schemeClr val="bg1"/>
                          </a:solidFill>
                          <a:effectLst/>
                        </a:rPr>
                        <a:t> </a:t>
                      </a:r>
                      <a:r>
                        <a:rPr lang="en-US" sz="1600" dirty="0" err="1">
                          <a:solidFill>
                            <a:schemeClr val="bg1"/>
                          </a:solidFill>
                          <a:effectLst/>
                        </a:rPr>
                        <a:t>Perubahan</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a:solidFill>
                            <a:schemeClr val="bg1"/>
                          </a:solidFill>
                        </a:rPr>
                        <a:t>All</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 </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4291237016"/>
                  </a:ext>
                </a:extLst>
              </a:tr>
              <a:tr h="249503">
                <a:tc>
                  <a:txBody>
                    <a:bodyPr/>
                    <a:lstStyle/>
                    <a:p>
                      <a:pPr>
                        <a:lnSpc>
                          <a:spcPct val="107000"/>
                        </a:lnSpc>
                        <a:spcAft>
                          <a:spcPts val="0"/>
                        </a:spcAft>
                      </a:pPr>
                      <a:r>
                        <a:rPr lang="en-US" sz="1600" dirty="0" err="1">
                          <a:solidFill>
                            <a:schemeClr val="bg1"/>
                          </a:solidFill>
                          <a:effectLst/>
                        </a:rPr>
                        <a:t>Analisis</a:t>
                      </a:r>
                      <a:r>
                        <a:rPr lang="en-US" sz="1600" dirty="0">
                          <a:solidFill>
                            <a:schemeClr val="bg1"/>
                          </a:solidFill>
                          <a:effectLst/>
                        </a:rPr>
                        <a:t> </a:t>
                      </a:r>
                      <a:r>
                        <a:rPr lang="en-US" sz="1600" dirty="0" err="1">
                          <a:solidFill>
                            <a:schemeClr val="bg1"/>
                          </a:solidFill>
                          <a:effectLst/>
                        </a:rPr>
                        <a:t>Penyebab</a:t>
                      </a:r>
                      <a:r>
                        <a:rPr lang="en-US" sz="1600" dirty="0">
                          <a:solidFill>
                            <a:schemeClr val="bg1"/>
                          </a:solidFill>
                          <a:effectLst/>
                        </a:rPr>
                        <a:t> </a:t>
                      </a:r>
                      <a:r>
                        <a:rPr lang="en-US" sz="1600" dirty="0" err="1">
                          <a:solidFill>
                            <a:schemeClr val="bg1"/>
                          </a:solidFill>
                          <a:effectLst/>
                        </a:rPr>
                        <a:t>Kegagalan</a:t>
                      </a:r>
                      <a:r>
                        <a:rPr lang="en-US" sz="1600" dirty="0">
                          <a:solidFill>
                            <a:schemeClr val="bg1"/>
                          </a:solidFill>
                          <a:effectLst/>
                        </a:rPr>
                        <a:t> </a:t>
                      </a:r>
                      <a:r>
                        <a:rPr lang="en-US" sz="1600" dirty="0" err="1">
                          <a:solidFill>
                            <a:schemeClr val="bg1"/>
                          </a:solidFill>
                          <a:effectLst/>
                        </a:rPr>
                        <a:t>Umum</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All</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466916980"/>
                  </a:ext>
                </a:extLst>
              </a:tr>
              <a:tr h="456275">
                <a:tc>
                  <a:txBody>
                    <a:bodyPr/>
                    <a:lstStyle/>
                    <a:p>
                      <a:pPr>
                        <a:lnSpc>
                          <a:spcPct val="107000"/>
                        </a:lnSpc>
                        <a:spcAft>
                          <a:spcPts val="0"/>
                        </a:spcAft>
                      </a:pPr>
                      <a:r>
                        <a:rPr lang="en-US" sz="1600" dirty="0" err="1">
                          <a:solidFill>
                            <a:schemeClr val="bg1"/>
                          </a:solidFill>
                          <a:effectLst/>
                        </a:rPr>
                        <a:t>Analisis</a:t>
                      </a:r>
                      <a:r>
                        <a:rPr lang="en-US" sz="1600" dirty="0">
                          <a:solidFill>
                            <a:schemeClr val="bg1"/>
                          </a:solidFill>
                          <a:effectLst/>
                        </a:rPr>
                        <a:t> </a:t>
                      </a:r>
                      <a:r>
                        <a:rPr lang="en-US" sz="1600" dirty="0" err="1">
                          <a:solidFill>
                            <a:schemeClr val="bg1"/>
                          </a:solidFill>
                          <a:effectLst/>
                        </a:rPr>
                        <a:t>Skenario</a:t>
                      </a:r>
                      <a:r>
                        <a:rPr lang="en-US" sz="1600" dirty="0">
                          <a:solidFill>
                            <a:schemeClr val="bg1"/>
                          </a:solidFill>
                          <a:effectLst/>
                        </a:rPr>
                        <a:t> Formal, </a:t>
                      </a:r>
                      <a:r>
                        <a:rPr lang="en-US" sz="1600" dirty="0" err="1">
                          <a:solidFill>
                            <a:schemeClr val="bg1"/>
                          </a:solidFill>
                          <a:effectLst/>
                        </a:rPr>
                        <a:t>Pengembangan</a:t>
                      </a:r>
                      <a:r>
                        <a:rPr lang="en-US" sz="1600" dirty="0">
                          <a:solidFill>
                            <a:schemeClr val="bg1"/>
                          </a:solidFill>
                          <a:effectLst/>
                        </a:rPr>
                        <a:t> </a:t>
                      </a:r>
                      <a:r>
                        <a:rPr lang="en-US" sz="1600" dirty="0" err="1">
                          <a:solidFill>
                            <a:schemeClr val="bg1"/>
                          </a:solidFill>
                          <a:effectLst/>
                        </a:rPr>
                        <a:t>Operasional</a:t>
                      </a:r>
                      <a:r>
                        <a:rPr lang="en-US" sz="1600" dirty="0">
                          <a:solidFill>
                            <a:schemeClr val="bg1"/>
                          </a:solidFill>
                          <a:effectLst/>
                        </a:rPr>
                        <a:t> </a:t>
                      </a:r>
                      <a:r>
                        <a:rPr lang="en-US" sz="1600" dirty="0" err="1">
                          <a:solidFill>
                            <a:schemeClr val="bg1"/>
                          </a:solidFill>
                          <a:effectLst/>
                        </a:rPr>
                        <a:t>Profil</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All</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3529177004"/>
                  </a:ext>
                </a:extLst>
              </a:tr>
              <a:tr h="249503">
                <a:tc>
                  <a:txBody>
                    <a:bodyPr/>
                    <a:lstStyle/>
                    <a:p>
                      <a:pPr>
                        <a:lnSpc>
                          <a:spcPct val="107000"/>
                        </a:lnSpc>
                        <a:spcAft>
                          <a:spcPts val="0"/>
                        </a:spcAft>
                      </a:pPr>
                      <a:r>
                        <a:rPr lang="id-ID" sz="1600">
                          <a:solidFill>
                            <a:schemeClr val="bg1"/>
                          </a:solidFill>
                          <a:effectLst/>
                        </a:rPr>
                        <a:t>Mengembangkan kasus integritas</a:t>
                      </a:r>
                      <a:r>
                        <a:rPr lang="en-US" sz="1600">
                          <a:solidFill>
                            <a:schemeClr val="bg1"/>
                          </a:solidFill>
                          <a:effectLst/>
                        </a:rPr>
                        <a:t> IA</a:t>
                      </a:r>
                      <a:endParaRPr lang="en-US"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dirty="0">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a:solidFill>
                            <a:schemeClr val="bg1"/>
                          </a:solidFill>
                        </a:rPr>
                        <a:t>All</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1016586062"/>
                  </a:ext>
                </a:extLst>
              </a:tr>
              <a:tr h="249503">
                <a:tc>
                  <a:txBody>
                    <a:bodyPr/>
                    <a:lstStyle/>
                    <a:p>
                      <a:pPr>
                        <a:lnSpc>
                          <a:spcPct val="107000"/>
                        </a:lnSpc>
                        <a:spcAft>
                          <a:spcPts val="0"/>
                        </a:spcAft>
                      </a:pPr>
                      <a:r>
                        <a:rPr lang="en-US" sz="1600" dirty="0" err="1">
                          <a:solidFill>
                            <a:schemeClr val="bg1"/>
                          </a:solidFill>
                          <a:effectLst/>
                        </a:rPr>
                        <a:t>Analisis</a:t>
                      </a:r>
                      <a:r>
                        <a:rPr lang="en-US" sz="1600" dirty="0">
                          <a:solidFill>
                            <a:schemeClr val="bg1"/>
                          </a:solidFill>
                          <a:effectLst/>
                        </a:rPr>
                        <a:t>  </a:t>
                      </a:r>
                      <a:r>
                        <a:rPr lang="en-US" sz="1600" dirty="0" err="1">
                          <a:solidFill>
                            <a:schemeClr val="bg1"/>
                          </a:solidFill>
                          <a:effectLst/>
                        </a:rPr>
                        <a:t>Pohon</a:t>
                      </a:r>
                      <a:r>
                        <a:rPr lang="en-US" sz="1600" dirty="0">
                          <a:solidFill>
                            <a:schemeClr val="bg1"/>
                          </a:solidFill>
                          <a:effectLst/>
                        </a:rPr>
                        <a:t> </a:t>
                      </a:r>
                      <a:r>
                        <a:rPr lang="en-US" sz="1600" dirty="0" err="1">
                          <a:solidFill>
                            <a:schemeClr val="bg1"/>
                          </a:solidFill>
                          <a:effectLst/>
                        </a:rPr>
                        <a:t>Peristiwa</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R1/C1</a:t>
                      </a:r>
                    </a:p>
                  </a:txBody>
                  <a:tcPr marL="50148" marR="50148" marT="0" marB="0">
                    <a:solidFill>
                      <a:schemeClr val="accent1"/>
                    </a:solidFill>
                  </a:tcPr>
                </a:tc>
                <a:tc>
                  <a:txBody>
                    <a:bodyPr/>
                    <a:lstStyle/>
                    <a:p>
                      <a:pPr>
                        <a:lnSpc>
                          <a:spcPct val="107000"/>
                        </a:lnSpc>
                        <a:spcAft>
                          <a:spcPts val="0"/>
                        </a:spcAft>
                      </a:pPr>
                      <a:r>
                        <a:rPr lang="en-US">
                          <a:solidFill>
                            <a:schemeClr val="bg1"/>
                          </a:solidFill>
                        </a:rPr>
                        <a:t>All</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423316659"/>
                  </a:ext>
                </a:extLst>
              </a:tr>
              <a:tr h="249503">
                <a:tc>
                  <a:txBody>
                    <a:bodyPr/>
                    <a:lstStyle/>
                    <a:p>
                      <a:pPr>
                        <a:lnSpc>
                          <a:spcPct val="107000"/>
                        </a:lnSpc>
                        <a:spcAft>
                          <a:spcPts val="0"/>
                        </a:spcAft>
                      </a:pPr>
                      <a:r>
                        <a:rPr lang="en-US" sz="1600" dirty="0" err="1">
                          <a:solidFill>
                            <a:schemeClr val="bg1"/>
                          </a:solidFill>
                          <a:effectLst/>
                        </a:rPr>
                        <a:t>Analisis</a:t>
                      </a:r>
                      <a:r>
                        <a:rPr lang="en-US" sz="1600" dirty="0">
                          <a:solidFill>
                            <a:schemeClr val="bg1"/>
                          </a:solidFill>
                          <a:effectLst/>
                        </a:rPr>
                        <a:t> </a:t>
                      </a:r>
                      <a:r>
                        <a:rPr lang="en-US" sz="1600" dirty="0" err="1">
                          <a:solidFill>
                            <a:schemeClr val="bg1"/>
                          </a:solidFill>
                          <a:effectLst/>
                        </a:rPr>
                        <a:t>Fungsional</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dirty="0">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SA/SE</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3326751246"/>
                  </a:ext>
                </a:extLst>
              </a:tr>
              <a:tr h="249503">
                <a:tc>
                  <a:txBody>
                    <a:bodyPr/>
                    <a:lstStyle/>
                    <a:p>
                      <a:pPr>
                        <a:lnSpc>
                          <a:spcPct val="107000"/>
                        </a:lnSpc>
                        <a:spcAft>
                          <a:spcPts val="0"/>
                        </a:spcAft>
                      </a:pPr>
                      <a:r>
                        <a:rPr lang="en-US" sz="1600" dirty="0" err="1">
                          <a:solidFill>
                            <a:schemeClr val="bg1"/>
                          </a:solidFill>
                          <a:effectLst/>
                        </a:rPr>
                        <a:t>Analisis</a:t>
                      </a:r>
                      <a:r>
                        <a:rPr lang="en-US" sz="1600" dirty="0">
                          <a:solidFill>
                            <a:schemeClr val="bg1"/>
                          </a:solidFill>
                          <a:effectLst/>
                        </a:rPr>
                        <a:t> </a:t>
                      </a:r>
                      <a:r>
                        <a:rPr lang="en-US" sz="1600" dirty="0" err="1">
                          <a:solidFill>
                            <a:schemeClr val="bg1"/>
                          </a:solidFill>
                          <a:effectLst/>
                        </a:rPr>
                        <a:t>Bahaya</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a:solidFill>
                            <a:schemeClr val="bg1"/>
                          </a:solidFill>
                        </a:rPr>
                        <a:t>SA/SE</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203251822"/>
                  </a:ext>
                </a:extLst>
              </a:tr>
              <a:tr h="249503">
                <a:tc>
                  <a:txBody>
                    <a:bodyPr/>
                    <a:lstStyle/>
                    <a:p>
                      <a:pPr>
                        <a:lnSpc>
                          <a:spcPct val="107000"/>
                        </a:lnSpc>
                        <a:spcAft>
                          <a:spcPts val="0"/>
                        </a:spcAft>
                      </a:pPr>
                      <a:r>
                        <a:rPr lang="en-US" sz="1600">
                          <a:solidFill>
                            <a:schemeClr val="bg1"/>
                          </a:solidFill>
                          <a:effectLst/>
                        </a:rPr>
                        <a:t>Studi HAZOP</a:t>
                      </a:r>
                      <a:endParaRPr lang="en-US"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dirty="0">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a:solidFill>
                            <a:schemeClr val="bg1"/>
                          </a:solidFill>
                        </a:rPr>
                        <a:t>SA/SE</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3563832211"/>
                  </a:ext>
                </a:extLst>
              </a:tr>
              <a:tr h="456275">
                <a:tc>
                  <a:txBody>
                    <a:bodyPr/>
                    <a:lstStyle/>
                    <a:p>
                      <a:pPr>
                        <a:lnSpc>
                          <a:spcPct val="107000"/>
                        </a:lnSpc>
                        <a:spcAft>
                          <a:spcPts val="0"/>
                        </a:spcAft>
                      </a:pPr>
                      <a:r>
                        <a:rPr lang="id-ID" sz="1600" dirty="0">
                          <a:solidFill>
                            <a:schemeClr val="bg1"/>
                          </a:solidFill>
                          <a:effectLst/>
                        </a:rPr>
                        <a:t>Menyoroti persyaratan kemungkinan akan berubah</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dirty="0">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a:solidFill>
                            <a:schemeClr val="bg1"/>
                          </a:solidFill>
                        </a:rPr>
                        <a:t>All</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1758412951"/>
                  </a:ext>
                </a:extLst>
              </a:tr>
              <a:tr h="249503">
                <a:tc>
                  <a:txBody>
                    <a:bodyPr/>
                    <a:lstStyle/>
                    <a:p>
                      <a:pPr>
                        <a:lnSpc>
                          <a:spcPct val="107000"/>
                        </a:lnSpc>
                        <a:spcAft>
                          <a:spcPts val="0"/>
                        </a:spcAft>
                      </a:pPr>
                      <a:r>
                        <a:rPr lang="id-ID" sz="1600" dirty="0">
                          <a:solidFill>
                            <a:schemeClr val="bg1"/>
                          </a:solidFill>
                          <a:effectLst/>
                        </a:rPr>
                        <a:t>Petri netsa</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SA/SE</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3313002194"/>
                  </a:ext>
                </a:extLst>
              </a:tr>
              <a:tr h="249503">
                <a:tc>
                  <a:txBody>
                    <a:bodyPr/>
                    <a:lstStyle/>
                    <a:p>
                      <a:pPr>
                        <a:lnSpc>
                          <a:spcPct val="107000"/>
                        </a:lnSpc>
                        <a:spcAft>
                          <a:spcPts val="0"/>
                        </a:spcAft>
                      </a:pPr>
                      <a:r>
                        <a:rPr lang="id-ID" sz="1600" dirty="0">
                          <a:solidFill>
                            <a:schemeClr val="bg1"/>
                          </a:solidFill>
                          <a:effectLst/>
                        </a:rPr>
                        <a:t>Keandalan blok diagram</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a:solidFill>
                            <a:schemeClr val="bg1"/>
                          </a:solidFill>
                        </a:rPr>
                        <a:t>RE</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3665452054"/>
                  </a:ext>
                </a:extLst>
              </a:tr>
              <a:tr h="249503">
                <a:tc>
                  <a:txBody>
                    <a:bodyPr/>
                    <a:lstStyle/>
                    <a:p>
                      <a:pPr>
                        <a:lnSpc>
                          <a:spcPct val="107000"/>
                        </a:lnSpc>
                        <a:spcAft>
                          <a:spcPts val="0"/>
                        </a:spcAft>
                      </a:pPr>
                      <a:r>
                        <a:rPr lang="id-ID" sz="1600">
                          <a:solidFill>
                            <a:schemeClr val="bg1"/>
                          </a:solidFill>
                          <a:effectLst/>
                        </a:rPr>
                        <a:t>Keandalan prediksi</a:t>
                      </a:r>
                      <a:r>
                        <a:rPr lang="en-US" sz="1600">
                          <a:solidFill>
                            <a:schemeClr val="bg1"/>
                          </a:solidFill>
                          <a:effectLst/>
                        </a:rPr>
                        <a:t> model</a:t>
                      </a:r>
                      <a:endParaRPr lang="en-US"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RE</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157485396"/>
                  </a:ext>
                </a:extLst>
              </a:tr>
              <a:tr h="249503">
                <a:tc>
                  <a:txBody>
                    <a:bodyPr/>
                    <a:lstStyle/>
                    <a:p>
                      <a:pPr>
                        <a:lnSpc>
                          <a:spcPct val="107000"/>
                        </a:lnSpc>
                        <a:spcAft>
                          <a:spcPts val="0"/>
                        </a:spcAft>
                      </a:pPr>
                      <a:r>
                        <a:rPr lang="id-ID" sz="1600" dirty="0">
                          <a:solidFill>
                            <a:schemeClr val="bg1"/>
                          </a:solidFill>
                          <a:effectLst/>
                        </a:rPr>
                        <a:t>Waktu respon, memori</a:t>
                      </a:r>
                      <a:r>
                        <a:rPr lang="en-US" sz="1600" dirty="0">
                          <a:solidFill>
                            <a:schemeClr val="bg1"/>
                          </a:solidFill>
                          <a:effectLst/>
                        </a:rPr>
                        <a:t>, </a:t>
                      </a:r>
                      <a:r>
                        <a:rPr lang="en-US" sz="1600" dirty="0" err="1">
                          <a:solidFill>
                            <a:schemeClr val="bg1"/>
                          </a:solidFill>
                          <a:effectLst/>
                        </a:rPr>
                        <a:t>analisa</a:t>
                      </a:r>
                      <a:r>
                        <a:rPr lang="en-US" sz="1600" dirty="0">
                          <a:solidFill>
                            <a:schemeClr val="bg1"/>
                          </a:solidFill>
                          <a:effectLst/>
                        </a:rPr>
                        <a:t> </a:t>
                      </a:r>
                      <a:r>
                        <a:rPr lang="en-US" sz="1600" dirty="0" err="1">
                          <a:solidFill>
                            <a:schemeClr val="bg1"/>
                          </a:solidFill>
                          <a:effectLst/>
                        </a:rPr>
                        <a:t>kendala</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All</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738805434"/>
                  </a:ext>
                </a:extLst>
              </a:tr>
              <a:tr h="249503">
                <a:tc>
                  <a:txBody>
                    <a:bodyPr/>
                    <a:lstStyle/>
                    <a:p>
                      <a:pPr>
                        <a:lnSpc>
                          <a:spcPct val="107000"/>
                        </a:lnSpc>
                        <a:spcAft>
                          <a:spcPts val="0"/>
                        </a:spcAft>
                      </a:pPr>
                      <a:r>
                        <a:rPr lang="id-ID" sz="1600" dirty="0">
                          <a:solidFill>
                            <a:schemeClr val="bg1"/>
                          </a:solidFill>
                          <a:effectLst/>
                        </a:rPr>
                        <a:t>Software, sistem FMECA</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All</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1270247262"/>
                  </a:ext>
                </a:extLst>
              </a:tr>
              <a:tr h="249503">
                <a:tc>
                  <a:txBody>
                    <a:bodyPr/>
                    <a:lstStyle/>
                    <a:p>
                      <a:pPr>
                        <a:lnSpc>
                          <a:spcPct val="107000"/>
                        </a:lnSpc>
                        <a:spcAft>
                          <a:spcPts val="0"/>
                        </a:spcAft>
                      </a:pPr>
                      <a:r>
                        <a:rPr lang="id-ID" sz="1600" dirty="0">
                          <a:solidFill>
                            <a:schemeClr val="bg1"/>
                          </a:solidFill>
                          <a:effectLst/>
                        </a:rPr>
                        <a:t>Software, sistem FTA</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R1/C1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SA,SE</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3096032231"/>
                  </a:ext>
                </a:extLst>
              </a:tr>
              <a:tr h="249503">
                <a:tc>
                  <a:txBody>
                    <a:bodyPr/>
                    <a:lstStyle/>
                    <a:p>
                      <a:pPr>
                        <a:lnSpc>
                          <a:spcPct val="107000"/>
                        </a:lnSpc>
                        <a:spcAft>
                          <a:spcPts val="0"/>
                        </a:spcAft>
                      </a:pPr>
                      <a:r>
                        <a:rPr lang="en-US" sz="1600" dirty="0" err="1">
                          <a:solidFill>
                            <a:schemeClr val="bg1"/>
                          </a:solidFill>
                          <a:effectLst/>
                        </a:rPr>
                        <a:t>Analisis</a:t>
                      </a:r>
                      <a:r>
                        <a:rPr lang="en-US" sz="1600" dirty="0">
                          <a:solidFill>
                            <a:schemeClr val="bg1"/>
                          </a:solidFill>
                          <a:effectLst/>
                        </a:rPr>
                        <a:t> </a:t>
                      </a:r>
                      <a:r>
                        <a:rPr lang="en-US" sz="1600" dirty="0" err="1">
                          <a:solidFill>
                            <a:schemeClr val="bg1"/>
                          </a:solidFill>
                          <a:effectLst/>
                        </a:rPr>
                        <a:t>Sirkuit</a:t>
                      </a:r>
                      <a:r>
                        <a:rPr lang="en-US" sz="1600" dirty="0">
                          <a:solidFill>
                            <a:schemeClr val="bg1"/>
                          </a:solidFill>
                          <a:effectLst/>
                        </a:rPr>
                        <a:t> </a:t>
                      </a:r>
                      <a:r>
                        <a:rPr lang="en-US" sz="1600" dirty="0" err="1">
                          <a:solidFill>
                            <a:schemeClr val="bg1"/>
                          </a:solidFill>
                          <a:effectLst/>
                        </a:rPr>
                        <a:t>Menyelinap</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SA,SE</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745016312"/>
                  </a:ext>
                </a:extLst>
              </a:tr>
              <a:tr h="249503">
                <a:tc>
                  <a:txBody>
                    <a:bodyPr/>
                    <a:lstStyle/>
                    <a:p>
                      <a:pPr>
                        <a:lnSpc>
                          <a:spcPct val="107000"/>
                        </a:lnSpc>
                        <a:spcAft>
                          <a:spcPts val="0"/>
                        </a:spcAft>
                      </a:pPr>
                      <a:r>
                        <a:rPr lang="id-ID" sz="1600" dirty="0">
                          <a:solidFill>
                            <a:schemeClr val="bg1"/>
                          </a:solidFill>
                          <a:effectLst/>
                        </a:rPr>
                        <a:t>Analisis kegunaan</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0148" marR="50148" marT="0" marB="0"/>
                </a:tc>
                <a:tc>
                  <a:txBody>
                    <a:bodyPr/>
                    <a:lstStyle/>
                    <a:p>
                      <a:pPr>
                        <a:lnSpc>
                          <a:spcPct val="107000"/>
                        </a:lnSpc>
                        <a:spcAft>
                          <a:spcPts val="0"/>
                        </a:spcAft>
                      </a:pPr>
                      <a:r>
                        <a:rPr lang="en-US" dirty="0">
                          <a:solidFill>
                            <a:schemeClr val="bg1"/>
                          </a:solidFill>
                        </a:rPr>
                        <a:t>C1</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SA,SE</a:t>
                      </a:r>
                    </a:p>
                  </a:txBody>
                  <a:tcPr marL="50148" marR="50148" marT="0" marB="0">
                    <a:solidFill>
                      <a:schemeClr val="accent1"/>
                    </a:solidFill>
                  </a:tcPr>
                </a:tc>
                <a:tc>
                  <a:txBody>
                    <a:bodyPr/>
                    <a:lstStyle/>
                    <a:p>
                      <a:pPr>
                        <a:lnSpc>
                          <a:spcPct val="107000"/>
                        </a:lnSpc>
                        <a:spcAft>
                          <a:spcPts val="0"/>
                        </a:spcAft>
                      </a:pPr>
                      <a:r>
                        <a:rPr lang="en-US">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tc>
                  <a:txBody>
                    <a:bodyPr/>
                    <a:lstStyle/>
                    <a:p>
                      <a:pPr>
                        <a:lnSpc>
                          <a:spcPct val="107000"/>
                        </a:lnSpc>
                        <a:spcAft>
                          <a:spcPts val="0"/>
                        </a:spcAft>
                      </a:pPr>
                      <a:r>
                        <a:rPr lang="en-US" dirty="0">
                          <a:solidFill>
                            <a:schemeClr val="bg1"/>
                          </a:solidFill>
                        </a:rPr>
                        <a:t>X</a:t>
                      </a:r>
                    </a:p>
                  </a:txBody>
                  <a:tcPr marL="50148" marR="50148" marT="0" marB="0">
                    <a:solidFill>
                      <a:schemeClr val="accent1"/>
                    </a:solidFill>
                  </a:tcPr>
                </a:tc>
                <a:extLst>
                  <a:ext uri="{0D108BD9-81ED-4DB2-BD59-A6C34878D82A}">
                    <a16:rowId xmlns:a16="http://schemas.microsoft.com/office/drawing/2014/main" xmlns="" val="1994934594"/>
                  </a:ext>
                </a:extLst>
              </a:tr>
            </a:tbl>
          </a:graphicData>
        </a:graphic>
      </p:graphicFrame>
    </p:spTree>
    <p:extLst>
      <p:ext uri="{BB962C8B-B14F-4D97-AF65-F5344CB8AC3E}">
        <p14:creationId xmlns:p14="http://schemas.microsoft.com/office/powerpoint/2010/main" val="1322845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881"/>
            <a:ext cx="9905998" cy="988609"/>
          </a:xfrm>
        </p:spPr>
        <p:txBody>
          <a:bodyPr/>
          <a:lstStyle/>
          <a:p>
            <a:r>
              <a:rPr lang="en-US" dirty="0" err="1" smtClean="0"/>
              <a:t>Makna</a:t>
            </a:r>
            <a:r>
              <a:rPr lang="en-US" dirty="0" smtClean="0"/>
              <a:t> </a:t>
            </a:r>
            <a:r>
              <a:rPr lang="en-US" dirty="0" err="1" smtClean="0"/>
              <a:t>kolom</a:t>
            </a:r>
            <a:r>
              <a:rPr lang="en-US" dirty="0" smtClean="0"/>
              <a:t> </a:t>
            </a:r>
            <a:r>
              <a:rPr lang="en-US" dirty="0" err="1" smtClean="0"/>
              <a:t>kode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1777823"/>
              </p:ext>
            </p:extLst>
          </p:nvPr>
        </p:nvGraphicFramePr>
        <p:xfrm>
          <a:off x="1771048" y="1326243"/>
          <a:ext cx="7113069" cy="4920553"/>
        </p:xfrm>
        <a:graphic>
          <a:graphicData uri="http://schemas.openxmlformats.org/drawingml/2006/table">
            <a:tbl>
              <a:tblPr firstRow="1" bandRow="1">
                <a:tableStyleId>{5C22544A-7EE6-4342-B048-85BDC9FD1C3A}</a:tableStyleId>
              </a:tblPr>
              <a:tblGrid>
                <a:gridCol w="875351">
                  <a:extLst>
                    <a:ext uri="{9D8B030D-6E8A-4147-A177-3AD203B41FA5}">
                      <a16:colId xmlns:a16="http://schemas.microsoft.com/office/drawing/2014/main" xmlns="" val="1018111107"/>
                    </a:ext>
                  </a:extLst>
                </a:gridCol>
                <a:gridCol w="1323234">
                  <a:extLst>
                    <a:ext uri="{9D8B030D-6E8A-4147-A177-3AD203B41FA5}">
                      <a16:colId xmlns:a16="http://schemas.microsoft.com/office/drawing/2014/main" xmlns="" val="569512918"/>
                    </a:ext>
                  </a:extLst>
                </a:gridCol>
                <a:gridCol w="4914484">
                  <a:extLst>
                    <a:ext uri="{9D8B030D-6E8A-4147-A177-3AD203B41FA5}">
                      <a16:colId xmlns:a16="http://schemas.microsoft.com/office/drawing/2014/main" xmlns="" val="1431913512"/>
                    </a:ext>
                  </a:extLst>
                </a:gridCol>
              </a:tblGrid>
              <a:tr h="4086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800" kern="1200" dirty="0" smtClean="0">
                          <a:solidFill>
                            <a:schemeClr val="dk1"/>
                          </a:solidFill>
                          <a:effectLst/>
                          <a:latin typeface="+mn-lt"/>
                          <a:ea typeface="+mn-ea"/>
                          <a:cs typeface="+mn-cs"/>
                        </a:rPr>
                        <a:t>k</a:t>
                      </a:r>
                      <a:r>
                        <a:rPr lang="en-US" sz="1800" kern="1200" dirty="0" err="1" smtClean="0">
                          <a:solidFill>
                            <a:schemeClr val="dk1"/>
                          </a:solidFill>
                          <a:effectLst/>
                          <a:latin typeface="+mn-lt"/>
                          <a:ea typeface="+mn-ea"/>
                          <a:cs typeface="+mn-cs"/>
                        </a:rPr>
                        <a:t>olom</a:t>
                      </a:r>
                      <a:endParaRPr lang="en-US" sz="1800" kern="1200" dirty="0" smtClean="0">
                        <a:solidFill>
                          <a:schemeClr val="dk1"/>
                        </a:solidFill>
                        <a:effectLst/>
                        <a:latin typeface="+mn-lt"/>
                        <a:ea typeface="+mn-ea"/>
                        <a:cs typeface="+mn-cs"/>
                      </a:endParaRPr>
                    </a:p>
                  </a:txBody>
                  <a:tcPr/>
                </a:tc>
                <a:tc>
                  <a:txBody>
                    <a:bodyPr/>
                    <a:lstStyle/>
                    <a:p>
                      <a:pPr algn="ctr"/>
                      <a:r>
                        <a:rPr lang="en-US" sz="1800" dirty="0" smtClean="0"/>
                        <a:t>Code</a:t>
                      </a:r>
                      <a:endParaRPr lang="en-US" sz="1800" dirty="0"/>
                    </a:p>
                  </a:txBody>
                  <a:tcPr/>
                </a:tc>
                <a:tc>
                  <a:txBody>
                    <a:bodyPr/>
                    <a:lstStyle/>
                    <a:p>
                      <a:pPr algn="ctr"/>
                      <a:r>
                        <a:rPr lang="en-US" sz="1800" dirty="0" err="1" smtClean="0"/>
                        <a:t>arti</a:t>
                      </a:r>
                      <a:endParaRPr lang="en-US" sz="1800" dirty="0"/>
                    </a:p>
                  </a:txBody>
                  <a:tcPr/>
                </a:tc>
                <a:extLst>
                  <a:ext uri="{0D108BD9-81ED-4DB2-BD59-A6C34878D82A}">
                    <a16:rowId xmlns:a16="http://schemas.microsoft.com/office/drawing/2014/main" xmlns="" val="3291574917"/>
                  </a:ext>
                </a:extLst>
              </a:tr>
              <a:tr h="612774">
                <a:tc>
                  <a:txBody>
                    <a:bodyPr/>
                    <a:lstStyle/>
                    <a:p>
                      <a:r>
                        <a:rPr lang="en-US" sz="1800" dirty="0" smtClean="0"/>
                        <a:t>Type</a:t>
                      </a:r>
                      <a:endParaRPr lang="en-US" sz="1800" dirty="0"/>
                    </a:p>
                  </a:txBody>
                  <a:tcPr/>
                </a:tc>
                <a:tc>
                  <a:txBody>
                    <a:bodyPr/>
                    <a:lstStyle/>
                    <a:p>
                      <a:r>
                        <a:rPr lang="en-US" sz="1800" dirty="0" smtClean="0"/>
                        <a:t>SA</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800" kern="1200" dirty="0" smtClean="0">
                          <a:solidFill>
                            <a:schemeClr val="dk1"/>
                          </a:solidFill>
                          <a:effectLst/>
                          <a:latin typeface="+mn-lt"/>
                          <a:ea typeface="+mn-ea"/>
                          <a:cs typeface="+mn-cs"/>
                        </a:rPr>
                        <a:t>Teknik terutama mendukung rekayasa keselamatan</a:t>
                      </a:r>
                      <a:endParaRPr lang="en-US" sz="1800" kern="1200" dirty="0" smtClean="0">
                        <a:solidFill>
                          <a:schemeClr val="dk1"/>
                        </a:solidFill>
                        <a:effectLst/>
                        <a:latin typeface="+mn-lt"/>
                        <a:ea typeface="+mn-ea"/>
                        <a:cs typeface="+mn-cs"/>
                      </a:endParaRPr>
                    </a:p>
                  </a:txBody>
                  <a:tcPr/>
                </a:tc>
                <a:extLst>
                  <a:ext uri="{0D108BD9-81ED-4DB2-BD59-A6C34878D82A}">
                    <a16:rowId xmlns:a16="http://schemas.microsoft.com/office/drawing/2014/main" xmlns="" val="562186853"/>
                  </a:ext>
                </a:extLst>
              </a:tr>
              <a:tr h="612774">
                <a:tc>
                  <a:txBody>
                    <a:bodyPr/>
                    <a:lstStyle/>
                    <a:p>
                      <a:endParaRPr lang="en-US" sz="1800"/>
                    </a:p>
                  </a:txBody>
                  <a:tcPr/>
                </a:tc>
                <a:tc>
                  <a:txBody>
                    <a:bodyPr/>
                    <a:lstStyle/>
                    <a:p>
                      <a:r>
                        <a:rPr lang="en-US" sz="1800" dirty="0" smtClean="0"/>
                        <a:t>SE</a:t>
                      </a:r>
                      <a:endParaRPr lang="en-US" sz="1800" dirty="0"/>
                    </a:p>
                  </a:txBody>
                  <a:tcPr/>
                </a:tc>
                <a:tc>
                  <a:txBody>
                    <a:bodyPr/>
                    <a:lstStyle/>
                    <a:p>
                      <a:r>
                        <a:rPr lang="en-US" sz="1800" kern="1200" dirty="0" err="1" smtClean="0">
                          <a:solidFill>
                            <a:schemeClr val="dk1"/>
                          </a:solidFill>
                          <a:effectLst/>
                          <a:latin typeface="+mn-lt"/>
                          <a:ea typeface="+mn-ea"/>
                          <a:cs typeface="+mn-cs"/>
                        </a:rPr>
                        <a:t>Te</a:t>
                      </a:r>
                      <a:r>
                        <a:rPr lang="id-ID" sz="1800" kern="1200" dirty="0" smtClean="0">
                          <a:solidFill>
                            <a:schemeClr val="dk1"/>
                          </a:solidFill>
                          <a:effectLst/>
                          <a:latin typeface="+mn-lt"/>
                          <a:ea typeface="+mn-ea"/>
                          <a:cs typeface="+mn-cs"/>
                        </a:rPr>
                        <a:t>knik terutama mendukung </a:t>
                      </a:r>
                      <a:r>
                        <a:rPr lang="en-US" sz="1800" kern="1200" dirty="0" err="1" smtClean="0">
                          <a:solidFill>
                            <a:schemeClr val="dk1"/>
                          </a:solidFill>
                          <a:effectLst/>
                          <a:latin typeface="+mn-lt"/>
                          <a:ea typeface="+mn-ea"/>
                          <a:cs typeface="+mn-cs"/>
                        </a:rPr>
                        <a:t>rekayasa</a:t>
                      </a:r>
                      <a:r>
                        <a:rPr lang="en-US" sz="1800" kern="1200" baseline="0" dirty="0" smtClean="0">
                          <a:solidFill>
                            <a:schemeClr val="dk1"/>
                          </a:solidFill>
                          <a:effectLst/>
                          <a:latin typeface="+mn-lt"/>
                          <a:ea typeface="+mn-ea"/>
                          <a:cs typeface="+mn-cs"/>
                        </a:rPr>
                        <a:t> </a:t>
                      </a:r>
                      <a:r>
                        <a:rPr lang="id-ID" sz="1800" kern="1200" dirty="0" smtClean="0">
                          <a:solidFill>
                            <a:schemeClr val="dk1"/>
                          </a:solidFill>
                          <a:effectLst/>
                          <a:latin typeface="+mn-lt"/>
                          <a:ea typeface="+mn-ea"/>
                          <a:cs typeface="+mn-cs"/>
                        </a:rPr>
                        <a:t>keamanan</a:t>
                      </a:r>
                      <a:endParaRPr lang="en-US" sz="1800" dirty="0"/>
                    </a:p>
                  </a:txBody>
                  <a:tcPr/>
                </a:tc>
                <a:extLst>
                  <a:ext uri="{0D108BD9-81ED-4DB2-BD59-A6C34878D82A}">
                    <a16:rowId xmlns:a16="http://schemas.microsoft.com/office/drawing/2014/main" xmlns="" val="659966535"/>
                  </a:ext>
                </a:extLst>
              </a:tr>
              <a:tr h="612774">
                <a:tc>
                  <a:txBody>
                    <a:bodyPr/>
                    <a:lstStyle/>
                    <a:p>
                      <a:endParaRPr lang="en-US" sz="1800" dirty="0"/>
                    </a:p>
                  </a:txBody>
                  <a:tcPr/>
                </a:tc>
                <a:tc>
                  <a:txBody>
                    <a:bodyPr/>
                    <a:lstStyle/>
                    <a:p>
                      <a:r>
                        <a:rPr lang="en-US" sz="1800" dirty="0" smtClean="0"/>
                        <a:t>RE</a:t>
                      </a:r>
                      <a:endParaRPr lang="en-US" sz="1800" dirty="0"/>
                    </a:p>
                  </a:txBody>
                  <a:tcPr/>
                </a:tc>
                <a:tc>
                  <a:txBody>
                    <a:bodyPr/>
                    <a:lstStyle/>
                    <a:p>
                      <a:r>
                        <a:rPr lang="en-US" sz="1800" kern="1200" dirty="0" smtClean="0">
                          <a:solidFill>
                            <a:schemeClr val="dk1"/>
                          </a:solidFill>
                          <a:effectLst/>
                          <a:latin typeface="+mn-lt"/>
                          <a:ea typeface="+mn-ea"/>
                          <a:cs typeface="+mn-cs"/>
                        </a:rPr>
                        <a:t>T</a:t>
                      </a:r>
                      <a:r>
                        <a:rPr lang="id-ID" sz="1800" kern="1200" dirty="0" smtClean="0">
                          <a:solidFill>
                            <a:schemeClr val="dk1"/>
                          </a:solidFill>
                          <a:effectLst/>
                          <a:latin typeface="+mn-lt"/>
                          <a:ea typeface="+mn-ea"/>
                          <a:cs typeface="+mn-cs"/>
                        </a:rPr>
                        <a:t>eknik terutama mendukung rekayasa</a:t>
                      </a:r>
                      <a:r>
                        <a:rPr lang="en-US" sz="1800" kern="1200" dirty="0" smtClean="0">
                          <a:solidFill>
                            <a:schemeClr val="dk1"/>
                          </a:solidFill>
                          <a:effectLst/>
                          <a:latin typeface="+mn-lt"/>
                          <a:ea typeface="+mn-ea"/>
                          <a:cs typeface="+mn-cs"/>
                        </a:rPr>
                        <a:t> </a:t>
                      </a:r>
                      <a:r>
                        <a:rPr lang="id-ID" sz="1800" kern="1200" dirty="0" smtClean="0">
                          <a:solidFill>
                            <a:schemeClr val="dk1"/>
                          </a:solidFill>
                          <a:effectLst/>
                          <a:latin typeface="+mn-lt"/>
                          <a:ea typeface="+mn-ea"/>
                          <a:cs typeface="+mn-cs"/>
                        </a:rPr>
                        <a:t>keandalan</a:t>
                      </a:r>
                      <a:endParaRPr lang="en-US" sz="1800" dirty="0"/>
                    </a:p>
                  </a:txBody>
                  <a:tcPr/>
                </a:tc>
                <a:extLst>
                  <a:ext uri="{0D108BD9-81ED-4DB2-BD59-A6C34878D82A}">
                    <a16:rowId xmlns:a16="http://schemas.microsoft.com/office/drawing/2014/main" xmlns="" val="1588620651"/>
                  </a:ext>
                </a:extLst>
              </a:tr>
              <a:tr h="875391">
                <a:tc>
                  <a:txBody>
                    <a:bodyPr/>
                    <a:lstStyle/>
                    <a:p>
                      <a:endParaRPr lang="en-US" sz="1800" dirty="0"/>
                    </a:p>
                  </a:txBody>
                  <a:tcPr/>
                </a:tc>
                <a:tc>
                  <a:txBody>
                    <a:bodyPr/>
                    <a:lstStyle/>
                    <a:p>
                      <a:r>
                        <a:rPr lang="en-US" sz="1800" dirty="0" smtClean="0"/>
                        <a:t>ALL</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a:t>
                      </a:r>
                      <a:r>
                        <a:rPr lang="id-ID" sz="1800" kern="1200" dirty="0" smtClean="0">
                          <a:solidFill>
                            <a:schemeClr val="dk1"/>
                          </a:solidFill>
                          <a:effectLst/>
                          <a:latin typeface="+mn-lt"/>
                          <a:ea typeface="+mn-ea"/>
                          <a:cs typeface="+mn-cs"/>
                        </a:rPr>
                        <a:t>eknik mendukung kombinasi ke</a:t>
                      </a:r>
                      <a:r>
                        <a:rPr lang="en-US" sz="1800" kern="1200" dirty="0" err="1" smtClean="0">
                          <a:solidFill>
                            <a:schemeClr val="dk1"/>
                          </a:solidFill>
                          <a:effectLst/>
                          <a:latin typeface="+mn-lt"/>
                          <a:ea typeface="+mn-ea"/>
                          <a:cs typeface="+mn-cs"/>
                        </a:rPr>
                        <a:t>selamatan</a:t>
                      </a:r>
                      <a:r>
                        <a:rPr lang="id-ID" sz="1800" kern="1200" dirty="0" smtClean="0">
                          <a:solidFill>
                            <a:schemeClr val="dk1"/>
                          </a:solidFill>
                          <a:effectLst/>
                          <a:latin typeface="+mn-lt"/>
                          <a:ea typeface="+mn-ea"/>
                          <a:cs typeface="+mn-cs"/>
                        </a:rPr>
                        <a:t>, keamanan, dan keandala</a:t>
                      </a:r>
                      <a:r>
                        <a:rPr lang="en-US" sz="1800" kern="1200" dirty="0" smtClean="0">
                          <a:solidFill>
                            <a:schemeClr val="dk1"/>
                          </a:solidFill>
                          <a:effectLst/>
                          <a:latin typeface="+mn-lt"/>
                          <a:ea typeface="+mn-ea"/>
                          <a:cs typeface="+mn-cs"/>
                        </a:rPr>
                        <a:t>n</a:t>
                      </a:r>
                    </a:p>
                  </a:txBody>
                  <a:tcPr/>
                </a:tc>
                <a:extLst>
                  <a:ext uri="{0D108BD9-81ED-4DB2-BD59-A6C34878D82A}">
                    <a16:rowId xmlns:a16="http://schemas.microsoft.com/office/drawing/2014/main" xmlns="" val="3117937440"/>
                  </a:ext>
                </a:extLst>
              </a:tr>
              <a:tr h="408674">
                <a:tc>
                  <a:txBody>
                    <a:bodyPr/>
                    <a:lstStyle/>
                    <a:p>
                      <a:r>
                        <a:rPr lang="en-US" sz="1800" dirty="0" smtClean="0"/>
                        <a:t>C/R</a:t>
                      </a:r>
                      <a:endParaRPr lang="en-US" sz="1800" dirty="0"/>
                    </a:p>
                  </a:txBody>
                  <a:tcPr/>
                </a:tc>
                <a:tc>
                  <a:txBody>
                    <a:bodyPr/>
                    <a:lstStyle/>
                    <a:p>
                      <a:r>
                        <a:rPr lang="en-US" sz="1800" dirty="0" err="1" smtClean="0"/>
                        <a:t>Cx</a:t>
                      </a:r>
                      <a:endParaRPr lang="en-US" sz="1800" dirty="0"/>
                    </a:p>
                  </a:txBody>
                  <a:tcPr/>
                </a:tc>
                <a:tc>
                  <a:txBody>
                    <a:bodyPr/>
                    <a:lstStyle/>
                    <a:p>
                      <a:r>
                        <a:rPr lang="id-ID" sz="1800" kern="1200" dirty="0" smtClean="0">
                          <a:solidFill>
                            <a:schemeClr val="dk1"/>
                          </a:solidFill>
                          <a:effectLst/>
                          <a:latin typeface="+mn-lt"/>
                          <a:ea typeface="+mn-ea"/>
                          <a:cs typeface="+mn-cs"/>
                        </a:rPr>
                        <a:t>kelompok teknik pelengkap</a:t>
                      </a:r>
                      <a:endParaRPr lang="en-US" sz="1800" dirty="0"/>
                    </a:p>
                  </a:txBody>
                  <a:tcPr/>
                </a:tc>
                <a:extLst>
                  <a:ext uri="{0D108BD9-81ED-4DB2-BD59-A6C34878D82A}">
                    <a16:rowId xmlns:a16="http://schemas.microsoft.com/office/drawing/2014/main" xmlns="" val="3251097548"/>
                  </a:ext>
                </a:extLst>
              </a:tr>
              <a:tr h="1389492">
                <a:tc>
                  <a:txBody>
                    <a:bodyPr/>
                    <a:lstStyle/>
                    <a:p>
                      <a:endParaRPr lang="en-US" sz="1800" dirty="0"/>
                    </a:p>
                  </a:txBody>
                  <a:tcPr/>
                </a:tc>
                <a:tc>
                  <a:txBody>
                    <a:bodyPr/>
                    <a:lstStyle/>
                    <a:p>
                      <a:r>
                        <a:rPr lang="en-US" sz="1800" dirty="0" smtClean="0"/>
                        <a:t>Rx</a:t>
                      </a:r>
                      <a:endParaRPr lang="en-US" sz="1800" dirty="0"/>
                    </a:p>
                  </a:txBody>
                  <a:tcPr/>
                </a:tc>
                <a:tc>
                  <a:txBody>
                    <a:bodyPr/>
                    <a:lstStyle/>
                    <a:p>
                      <a:r>
                        <a:rPr lang="id-ID" sz="1800" kern="1200" dirty="0" smtClean="0">
                          <a:solidFill>
                            <a:schemeClr val="dk1"/>
                          </a:solidFill>
                          <a:effectLst/>
                          <a:latin typeface="+mn-lt"/>
                          <a:ea typeface="+mn-ea"/>
                          <a:cs typeface="+mn-cs"/>
                        </a:rPr>
                        <a:t>kelompok teknik redundan; hanya salah satu yang berlebihan</a:t>
                      </a:r>
                      <a:endParaRPr lang="en-US" sz="1800" kern="1200" dirty="0" smtClean="0">
                        <a:solidFill>
                          <a:schemeClr val="dk1"/>
                        </a:solidFill>
                        <a:effectLst/>
                        <a:latin typeface="+mn-lt"/>
                        <a:ea typeface="+mn-ea"/>
                        <a:cs typeface="+mn-cs"/>
                      </a:endParaRPr>
                    </a:p>
                    <a:p>
                      <a:r>
                        <a:rPr lang="id-ID" sz="1800" kern="1200" dirty="0" smtClean="0">
                          <a:solidFill>
                            <a:schemeClr val="dk1"/>
                          </a:solidFill>
                          <a:effectLst/>
                          <a:latin typeface="+mn-lt"/>
                          <a:ea typeface="+mn-ea"/>
                          <a:cs typeface="+mn-cs"/>
                        </a:rPr>
                        <a:t>teknik harus digunakan</a:t>
                      </a:r>
                      <a:endParaRPr lang="en-US" sz="1800" kern="1200" dirty="0" smtClean="0">
                        <a:solidFill>
                          <a:schemeClr val="dk1"/>
                        </a:solidFill>
                        <a:effectLst/>
                        <a:latin typeface="+mn-lt"/>
                        <a:ea typeface="+mn-ea"/>
                        <a:cs typeface="+mn-cs"/>
                      </a:endParaRPr>
                    </a:p>
                  </a:txBody>
                  <a:tcPr/>
                </a:tc>
                <a:extLst>
                  <a:ext uri="{0D108BD9-81ED-4DB2-BD59-A6C34878D82A}">
                    <a16:rowId xmlns:a16="http://schemas.microsoft.com/office/drawing/2014/main" xmlns="" val="682014378"/>
                  </a:ext>
                </a:extLst>
              </a:tr>
            </a:tbl>
          </a:graphicData>
        </a:graphic>
      </p:graphicFrame>
    </p:spTree>
    <p:extLst>
      <p:ext uri="{BB962C8B-B14F-4D97-AF65-F5344CB8AC3E}">
        <p14:creationId xmlns:p14="http://schemas.microsoft.com/office/powerpoint/2010/main" val="1970107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Masukan dari definisi batas sistem</a:t>
            </a:r>
            <a:r>
              <a:rPr lang="en-US" dirty="0"/>
              <a:t/>
            </a:r>
            <a:br>
              <a:rPr lang="en-US" dirty="0"/>
            </a:b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err="1" smtClean="0"/>
              <a:t>Tujuan</a:t>
            </a:r>
            <a:r>
              <a:rPr lang="en-US" dirty="0" smtClean="0"/>
              <a:t> IA </a:t>
            </a:r>
          </a:p>
          <a:p>
            <a:pPr marL="457200" indent="-457200">
              <a:buFont typeface="+mj-lt"/>
              <a:buAutoNum type="arabicPeriod"/>
            </a:pPr>
            <a:r>
              <a:rPr lang="en-US" dirty="0" smtClean="0"/>
              <a:t>D</a:t>
            </a:r>
            <a:r>
              <a:rPr lang="id-ID" dirty="0" smtClean="0"/>
              <a:t>efinisi </a:t>
            </a:r>
            <a:r>
              <a:rPr lang="id-ID" dirty="0"/>
              <a:t>entitas </a:t>
            </a:r>
            <a:r>
              <a:rPr lang="id-ID" dirty="0" smtClean="0"/>
              <a:t>system</a:t>
            </a:r>
            <a:r>
              <a:rPr lang="en-US" dirty="0" smtClean="0"/>
              <a:t> </a:t>
            </a:r>
          </a:p>
          <a:p>
            <a:pPr marL="457200" indent="-457200">
              <a:buFont typeface="+mj-lt"/>
              <a:buAutoNum type="arabicPeriod"/>
            </a:pPr>
            <a:r>
              <a:rPr lang="en-US" dirty="0"/>
              <a:t>K</a:t>
            </a:r>
            <a:r>
              <a:rPr lang="id-ID" dirty="0" smtClean="0"/>
              <a:t>arakterisasi operasi</a:t>
            </a:r>
            <a:r>
              <a:rPr lang="en-US" dirty="0"/>
              <a:t> </a:t>
            </a:r>
            <a:r>
              <a:rPr lang="id-ID" dirty="0"/>
              <a:t>sistem </a:t>
            </a:r>
            <a:endParaRPr lang="en-US" dirty="0" smtClean="0"/>
          </a:p>
          <a:p>
            <a:pPr marL="457200" indent="-457200">
              <a:buFont typeface="+mj-lt"/>
              <a:buAutoNum type="arabicPeriod"/>
            </a:pPr>
            <a:r>
              <a:rPr lang="en-US" dirty="0"/>
              <a:t>A</a:t>
            </a:r>
            <a:r>
              <a:rPr lang="id-ID" dirty="0" smtClean="0"/>
              <a:t>nalisis </a:t>
            </a:r>
            <a:r>
              <a:rPr lang="id-ID" dirty="0"/>
              <a:t>kontrol entitas </a:t>
            </a:r>
            <a:r>
              <a:rPr lang="id-ID" dirty="0" smtClean="0"/>
              <a:t>sistem</a:t>
            </a:r>
            <a:endParaRPr lang="en-US" dirty="0" smtClean="0"/>
          </a:p>
        </p:txBody>
      </p:sp>
    </p:spTree>
    <p:extLst>
      <p:ext uri="{BB962C8B-B14F-4D97-AF65-F5344CB8AC3E}">
        <p14:creationId xmlns:p14="http://schemas.microsoft.com/office/powerpoint/2010/main" val="1095487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747" y="327414"/>
            <a:ext cx="8534400" cy="1507067"/>
          </a:xfrm>
        </p:spPr>
        <p:txBody>
          <a:bodyPr/>
          <a:lstStyle/>
          <a:p>
            <a:r>
              <a:rPr lang="en-US" b="1" dirty="0" err="1"/>
              <a:t>Kemampuan</a:t>
            </a:r>
            <a:r>
              <a:rPr lang="en-US" b="1" dirty="0"/>
              <a:t> </a:t>
            </a:r>
            <a:r>
              <a:rPr lang="en-US" b="1" dirty="0" err="1"/>
              <a:t>akhir</a:t>
            </a:r>
            <a:r>
              <a:rPr lang="en-US" b="1" dirty="0"/>
              <a:t> </a:t>
            </a:r>
            <a:r>
              <a:rPr lang="en-US" b="1" dirty="0" err="1" smtClean="0"/>
              <a:t>tahapan</a:t>
            </a:r>
            <a:r>
              <a:rPr lang="en-US" b="1" dirty="0" smtClean="0"/>
              <a:t> </a:t>
            </a:r>
            <a:r>
              <a:rPr lang="en-US" b="1" dirty="0" err="1"/>
              <a:t>pembelajaran</a:t>
            </a:r>
            <a:endParaRPr lang="en-US" dirty="0"/>
          </a:p>
        </p:txBody>
      </p:sp>
      <p:sp>
        <p:nvSpPr>
          <p:cNvPr id="3" name="Content Placeholder 2"/>
          <p:cNvSpPr>
            <a:spLocks noGrp="1"/>
          </p:cNvSpPr>
          <p:nvPr>
            <p:ph idx="1"/>
          </p:nvPr>
        </p:nvSpPr>
        <p:spPr>
          <a:xfrm>
            <a:off x="1807101" y="1958312"/>
            <a:ext cx="8534400" cy="3615267"/>
          </a:xfrm>
        </p:spPr>
        <p:txBody>
          <a:bodyPr/>
          <a:lstStyle/>
          <a:p>
            <a:r>
              <a:rPr lang="id-ID" dirty="0"/>
              <a:t>Mahasiswa mampu mendeskripsikan pertimbangan keamanan yang dievaluasi pada tiap tahap siklus hidup produk.</a:t>
            </a:r>
            <a:endParaRPr lang="en-US" dirty="0"/>
          </a:p>
        </p:txBody>
      </p:sp>
    </p:spTree>
    <p:extLst>
      <p:ext uri="{BB962C8B-B14F-4D97-AF65-F5344CB8AC3E}">
        <p14:creationId xmlns:p14="http://schemas.microsoft.com/office/powerpoint/2010/main" val="4132703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02881"/>
            <a:ext cx="9905998" cy="1071737"/>
          </a:xfrm>
        </p:spPr>
        <p:txBody>
          <a:bodyPr>
            <a:normAutofit fontScale="90000"/>
          </a:bodyPr>
          <a:lstStyle/>
          <a:p>
            <a:r>
              <a:rPr lang="id-ID" dirty="0" smtClean="0"/>
              <a:t>peran </a:t>
            </a:r>
            <a:r>
              <a:rPr lang="id-ID" dirty="0"/>
              <a:t>analisis IA dari masing-masing </a:t>
            </a:r>
            <a:r>
              <a:rPr lang="id-ID" dirty="0" smtClean="0"/>
              <a:t>teknik</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1239115" y="845128"/>
            <a:ext cx="8542193" cy="5749636"/>
          </a:xfrm>
          <a:prstGeom prst="rect">
            <a:avLst/>
          </a:prstGeom>
        </p:spPr>
      </p:pic>
    </p:spTree>
    <p:extLst>
      <p:ext uri="{BB962C8B-B14F-4D97-AF65-F5344CB8AC3E}">
        <p14:creationId xmlns:p14="http://schemas.microsoft.com/office/powerpoint/2010/main" val="15888533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3911" y="107373"/>
            <a:ext cx="7486650" cy="990600"/>
          </a:xfrm>
          <a:prstGeom prst="rect">
            <a:avLst/>
          </a:prstGeom>
        </p:spPr>
      </p:pic>
      <p:pic>
        <p:nvPicPr>
          <p:cNvPr id="3" name="Picture 2"/>
          <p:cNvPicPr>
            <a:picLocks noChangeAspect="1"/>
          </p:cNvPicPr>
          <p:nvPr/>
        </p:nvPicPr>
        <p:blipFill>
          <a:blip r:embed="rId3"/>
          <a:stretch>
            <a:fillRect/>
          </a:stretch>
        </p:blipFill>
        <p:spPr>
          <a:xfrm>
            <a:off x="1853911" y="1097973"/>
            <a:ext cx="7524750" cy="5638800"/>
          </a:xfrm>
          <a:prstGeom prst="rect">
            <a:avLst/>
          </a:prstGeom>
        </p:spPr>
      </p:pic>
    </p:spTree>
    <p:extLst>
      <p:ext uri="{BB962C8B-B14F-4D97-AF65-F5344CB8AC3E}">
        <p14:creationId xmlns:p14="http://schemas.microsoft.com/office/powerpoint/2010/main" val="3264225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9035" y="240632"/>
            <a:ext cx="4985887" cy="369332"/>
          </a:xfrm>
          <a:prstGeom prst="rect">
            <a:avLst/>
          </a:prstGeom>
          <a:noFill/>
        </p:spPr>
        <p:txBody>
          <a:bodyPr wrap="square" rtlCol="0">
            <a:spAutoFit/>
          </a:bodyPr>
          <a:lstStyle/>
          <a:p>
            <a:r>
              <a:rPr lang="en-US" b="1" dirty="0" err="1" smtClean="0"/>
              <a:t>Analisis</a:t>
            </a:r>
            <a:r>
              <a:rPr lang="en-US" b="1" dirty="0" smtClean="0"/>
              <a:t> </a:t>
            </a:r>
            <a:r>
              <a:rPr lang="en-US" b="1" dirty="0" err="1" smtClean="0"/>
              <a:t>Peran</a:t>
            </a:r>
            <a:r>
              <a:rPr lang="en-US" b="1" dirty="0" smtClean="0"/>
              <a:t> </a:t>
            </a:r>
            <a:r>
              <a:rPr lang="en-US" b="1" dirty="0" err="1" smtClean="0"/>
              <a:t>Teknik</a:t>
            </a:r>
            <a:r>
              <a:rPr lang="en-US" b="1" dirty="0" smtClean="0"/>
              <a:t> </a:t>
            </a:r>
            <a:r>
              <a:rPr lang="en-US" b="1" dirty="0" err="1" smtClean="0"/>
              <a:t>Analisis</a:t>
            </a:r>
            <a:r>
              <a:rPr lang="en-US" b="1" dirty="0" smtClean="0"/>
              <a:t> IA</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443475535"/>
              </p:ext>
            </p:extLst>
          </p:nvPr>
        </p:nvGraphicFramePr>
        <p:xfrm>
          <a:off x="644893" y="609964"/>
          <a:ext cx="10597414" cy="6104997"/>
        </p:xfrm>
        <a:graphic>
          <a:graphicData uri="http://schemas.openxmlformats.org/drawingml/2006/table">
            <a:tbl>
              <a:tblPr firstRow="1" firstCol="1" bandRow="1">
                <a:tableStyleId>{5C22544A-7EE6-4342-B048-85BDC9FD1C3A}</a:tableStyleId>
              </a:tblPr>
              <a:tblGrid>
                <a:gridCol w="3911289">
                  <a:extLst>
                    <a:ext uri="{9D8B030D-6E8A-4147-A177-3AD203B41FA5}">
                      <a16:colId xmlns:a16="http://schemas.microsoft.com/office/drawing/2014/main" xmlns="" val="2297498704"/>
                    </a:ext>
                  </a:extLst>
                </a:gridCol>
                <a:gridCol w="6686125">
                  <a:extLst>
                    <a:ext uri="{9D8B030D-6E8A-4147-A177-3AD203B41FA5}">
                      <a16:colId xmlns:a16="http://schemas.microsoft.com/office/drawing/2014/main" xmlns="" val="2683672579"/>
                    </a:ext>
                  </a:extLst>
                </a:gridCol>
              </a:tblGrid>
              <a:tr h="251397">
                <a:tc>
                  <a:txBody>
                    <a:bodyPr/>
                    <a:lstStyle/>
                    <a:p>
                      <a:pPr>
                        <a:lnSpc>
                          <a:spcPct val="107000"/>
                        </a:lnSpc>
                        <a:spcAft>
                          <a:spcPts val="800"/>
                        </a:spcAft>
                      </a:pPr>
                      <a:r>
                        <a:rPr lang="en-US" sz="1800">
                          <a:effectLst/>
                        </a:rPr>
                        <a:t>Teknik Analisis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nchor="ctr"/>
                </a:tc>
                <a:tc>
                  <a:txBody>
                    <a:bodyPr/>
                    <a:lstStyle/>
                    <a:p>
                      <a:pPr>
                        <a:lnSpc>
                          <a:spcPct val="107000"/>
                        </a:lnSpc>
                        <a:spcAft>
                          <a:spcPts val="800"/>
                        </a:spcAft>
                      </a:pPr>
                      <a:r>
                        <a:rPr lang="en-US" sz="1800">
                          <a:effectLst/>
                        </a:rPr>
                        <a:t>Peran Analisis IA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nchor="ctr"/>
                </a:tc>
                <a:extLst>
                  <a:ext uri="{0D108BD9-81ED-4DB2-BD59-A6C34878D82A}">
                    <a16:rowId xmlns:a16="http://schemas.microsoft.com/office/drawing/2014/main" xmlns="" val="2590541860"/>
                  </a:ext>
                </a:extLst>
              </a:tr>
              <a:tr h="668419">
                <a:tc>
                  <a:txBody>
                    <a:bodyPr/>
                    <a:lstStyle/>
                    <a:p>
                      <a:pPr>
                        <a:lnSpc>
                          <a:spcPct val="107000"/>
                        </a:lnSpc>
                        <a:spcAft>
                          <a:spcPts val="800"/>
                        </a:spcAft>
                      </a:pPr>
                      <a:r>
                        <a:rPr lang="id-ID" sz="1800">
                          <a:effectLst/>
                        </a:rPr>
                        <a:t>Jaringan kepercayaan Bayesian</a:t>
                      </a:r>
                      <a:r>
                        <a:rPr lang="en-US" sz="1800">
                          <a:effectLst/>
                        </a:rPr>
                        <a:t> (BBN)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tc>
                  <a:txBody>
                    <a:bodyPr/>
                    <a:lstStyle/>
                    <a:p>
                      <a:pPr>
                        <a:lnSpc>
                          <a:spcPct val="107000"/>
                        </a:lnSpc>
                        <a:spcAft>
                          <a:spcPts val="800"/>
                        </a:spcAft>
                      </a:pPr>
                      <a:r>
                        <a:rPr lang="id-ID" sz="1800">
                          <a:effectLst/>
                        </a:rPr>
                        <a:t>menyediakan metodologi untuk penalaran tentang ketidakpastian sebagai bagian dari analisis risiko dan penilaian.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extLst>
                  <a:ext uri="{0D108BD9-81ED-4DB2-BD59-A6C34878D82A}">
                    <a16:rowId xmlns:a16="http://schemas.microsoft.com/office/drawing/2014/main" xmlns="" val="3566572977"/>
                  </a:ext>
                </a:extLst>
              </a:tr>
              <a:tr h="728840">
                <a:tc>
                  <a:txBody>
                    <a:bodyPr/>
                    <a:lstStyle/>
                    <a:p>
                      <a:pPr>
                        <a:lnSpc>
                          <a:spcPct val="107000"/>
                        </a:lnSpc>
                        <a:spcAft>
                          <a:spcPts val="800"/>
                        </a:spcAft>
                      </a:pPr>
                      <a:r>
                        <a:rPr lang="en-US" sz="1800">
                          <a:effectLst/>
                        </a:rPr>
                        <a:t>Analisis </a:t>
                      </a:r>
                      <a:r>
                        <a:rPr lang="id-ID" sz="1800">
                          <a:effectLst/>
                        </a:rPr>
                        <a:t>Penyebab konsekuensi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tc>
                  <a:txBody>
                    <a:bodyPr/>
                    <a:lstStyle/>
                    <a:p>
                      <a:pPr>
                        <a:lnSpc>
                          <a:spcPct val="107000"/>
                        </a:lnSpc>
                        <a:spcAft>
                          <a:spcPts val="800"/>
                        </a:spcAft>
                      </a:pPr>
                      <a:r>
                        <a:rPr lang="id-ID" sz="1800">
                          <a:effectLst/>
                        </a:rPr>
                        <a:t>meningkatkan integritas IA dengan mengidentifikasi urutan yang mungkin peristiwa yang dapat menyebabkan sistem disusupi atau kegagalan.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extLst>
                  <a:ext uri="{0D108BD9-81ED-4DB2-BD59-A6C34878D82A}">
                    <a16:rowId xmlns:a16="http://schemas.microsoft.com/office/drawing/2014/main" xmlns="" val="317914557"/>
                  </a:ext>
                </a:extLst>
              </a:tr>
              <a:tr h="1206282">
                <a:tc>
                  <a:txBody>
                    <a:bodyPr/>
                    <a:lstStyle/>
                    <a:p>
                      <a:pPr>
                        <a:lnSpc>
                          <a:spcPct val="107000"/>
                        </a:lnSpc>
                        <a:spcAft>
                          <a:spcPts val="800"/>
                        </a:spcAft>
                      </a:pPr>
                      <a:r>
                        <a:rPr lang="en-US" sz="1800">
                          <a:effectLst/>
                        </a:rPr>
                        <a:t>Analisis Dampak Perubahan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tc>
                  <a:txBody>
                    <a:bodyPr/>
                    <a:lstStyle/>
                    <a:p>
                      <a:pPr marR="153670">
                        <a:lnSpc>
                          <a:spcPct val="107000"/>
                        </a:lnSpc>
                        <a:spcAft>
                          <a:spcPts val="800"/>
                        </a:spcAft>
                      </a:pPr>
                      <a:r>
                        <a:rPr lang="id-ID" sz="1800">
                          <a:effectLst/>
                        </a:rPr>
                        <a:t>menganalisis apriori potensi efek lokal dan global perubahan persyaratan, Desain, implementasi, struktur data, atau antarmuka pada kinerja sistem, keselamatan, keandalan, dan keamanan; mencegah kesalahan dari diperkenalkan selama perangkat tambahan atau pemeliharaan.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extLst>
                  <a:ext uri="{0D108BD9-81ED-4DB2-BD59-A6C34878D82A}">
                    <a16:rowId xmlns:a16="http://schemas.microsoft.com/office/drawing/2014/main" xmlns="" val="129493178"/>
                  </a:ext>
                </a:extLst>
              </a:tr>
              <a:tr h="728840">
                <a:tc>
                  <a:txBody>
                    <a:bodyPr/>
                    <a:lstStyle/>
                    <a:p>
                      <a:pPr>
                        <a:lnSpc>
                          <a:spcPct val="107000"/>
                        </a:lnSpc>
                        <a:spcAft>
                          <a:spcPts val="800"/>
                        </a:spcAft>
                      </a:pPr>
                      <a:r>
                        <a:rPr lang="en-US" sz="1800">
                          <a:effectLst/>
                        </a:rPr>
                        <a:t>Analisis Penyebab Kegagalan Umum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tc>
                  <a:txBody>
                    <a:bodyPr/>
                    <a:lstStyle/>
                    <a:p>
                      <a:pPr marR="243840" algn="just">
                        <a:lnSpc>
                          <a:spcPct val="107000"/>
                        </a:lnSpc>
                        <a:spcAft>
                          <a:spcPts val="800"/>
                        </a:spcAft>
                      </a:pPr>
                      <a:r>
                        <a:rPr lang="id-ID" sz="1800">
                          <a:effectLst/>
                        </a:rPr>
                        <a:t>meningkatkan integritas IA dengan mengidentifikasi skenario di mana dua atau lebih kegagalan atau kompromi terjadi akibat Cacat desain umum.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extLst>
                  <a:ext uri="{0D108BD9-81ED-4DB2-BD59-A6C34878D82A}">
                    <a16:rowId xmlns:a16="http://schemas.microsoft.com/office/drawing/2014/main" xmlns="" val="229282229"/>
                  </a:ext>
                </a:extLst>
              </a:tr>
              <a:tr h="728840">
                <a:tc>
                  <a:txBody>
                    <a:bodyPr/>
                    <a:lstStyle/>
                    <a:p>
                      <a:pPr>
                        <a:lnSpc>
                          <a:spcPct val="107000"/>
                        </a:lnSpc>
                        <a:spcAft>
                          <a:spcPts val="800"/>
                        </a:spcAft>
                      </a:pPr>
                      <a:r>
                        <a:rPr lang="en-US" sz="1800">
                          <a:effectLst/>
                        </a:rPr>
                        <a:t>Analisis Skenario Formal, Pengembangan Operasional Profil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tc>
                  <a:txBody>
                    <a:bodyPr/>
                    <a:lstStyle/>
                    <a:p>
                      <a:pPr marR="153670">
                        <a:lnSpc>
                          <a:spcPct val="107000"/>
                        </a:lnSpc>
                        <a:spcAft>
                          <a:spcPts val="800"/>
                        </a:spcAft>
                      </a:pPr>
                      <a:r>
                        <a:rPr lang="id-ID" sz="1800">
                          <a:effectLst/>
                        </a:rPr>
                        <a:t>identifikasi profil operasional, tangkap domain skenario formal analisis pengetahuan tentang MWFs dan MNWFs; Memahami faktor manusia keamanan, keandalan, dan masalah keamanan.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extLst>
                  <a:ext uri="{0D108BD9-81ED-4DB2-BD59-A6C34878D82A}">
                    <a16:rowId xmlns:a16="http://schemas.microsoft.com/office/drawing/2014/main" xmlns="" val="2433998534"/>
                  </a:ext>
                </a:extLst>
              </a:tr>
              <a:tr h="865352">
                <a:tc>
                  <a:txBody>
                    <a:bodyPr/>
                    <a:lstStyle/>
                    <a:p>
                      <a:pPr>
                        <a:lnSpc>
                          <a:spcPct val="107000"/>
                        </a:lnSpc>
                        <a:spcAft>
                          <a:spcPts val="800"/>
                        </a:spcAft>
                      </a:pPr>
                      <a:r>
                        <a:rPr lang="id-ID" sz="1800">
                          <a:effectLst/>
                        </a:rPr>
                        <a:t>Mengembangkan kasus integritas</a:t>
                      </a:r>
                      <a:r>
                        <a:rPr lang="en-US" sz="1800">
                          <a:effectLst/>
                        </a:rPr>
                        <a:t> IA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tc>
                  <a:txBody>
                    <a:bodyPr/>
                    <a:lstStyle/>
                    <a:p>
                      <a:pPr>
                        <a:lnSpc>
                          <a:spcPct val="107000"/>
                        </a:lnSpc>
                        <a:spcAft>
                          <a:spcPts val="800"/>
                        </a:spcAft>
                      </a:pPr>
                      <a:r>
                        <a:rPr lang="id-ID" sz="1800" dirty="0">
                          <a:effectLst/>
                        </a:rPr>
                        <a:t>mengumpulkan, mengatur, menganalisa, dan melaporkan informasi</a:t>
                      </a:r>
                      <a:endParaRPr lang="en-US" sz="1800" dirty="0">
                        <a:effectLst/>
                      </a:endParaRPr>
                    </a:p>
                    <a:p>
                      <a:pPr>
                        <a:lnSpc>
                          <a:spcPct val="107000"/>
                        </a:lnSpc>
                        <a:spcAft>
                          <a:spcPts val="800"/>
                        </a:spcAft>
                      </a:pPr>
                      <a:r>
                        <a:rPr lang="id-ID" sz="1800" dirty="0">
                          <a:effectLst/>
                        </a:rPr>
                        <a:t>membuktikan bahwa persyaratan integritas IA akan) tercapai dan dipertahankan.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673" marR="45673" marT="8672" marB="0"/>
                </a:tc>
                <a:extLst>
                  <a:ext uri="{0D108BD9-81ED-4DB2-BD59-A6C34878D82A}">
                    <a16:rowId xmlns:a16="http://schemas.microsoft.com/office/drawing/2014/main" xmlns="" val="4028133777"/>
                  </a:ext>
                </a:extLst>
              </a:tr>
            </a:tbl>
          </a:graphicData>
        </a:graphic>
      </p:graphicFrame>
    </p:spTree>
    <p:extLst>
      <p:ext uri="{BB962C8B-B14F-4D97-AF65-F5344CB8AC3E}">
        <p14:creationId xmlns:p14="http://schemas.microsoft.com/office/powerpoint/2010/main" val="4202576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1927253"/>
              </p:ext>
            </p:extLst>
          </p:nvPr>
        </p:nvGraphicFramePr>
        <p:xfrm>
          <a:off x="972152" y="866275"/>
          <a:ext cx="9769642" cy="9256230"/>
        </p:xfrm>
        <a:graphic>
          <a:graphicData uri="http://schemas.openxmlformats.org/drawingml/2006/table">
            <a:tbl>
              <a:tblPr firstRow="1" firstCol="1" bandRow="1">
                <a:tableStyleId>{5C22544A-7EE6-4342-B048-85BDC9FD1C3A}</a:tableStyleId>
              </a:tblPr>
              <a:tblGrid>
                <a:gridCol w="3605776">
                  <a:extLst>
                    <a:ext uri="{9D8B030D-6E8A-4147-A177-3AD203B41FA5}">
                      <a16:colId xmlns:a16="http://schemas.microsoft.com/office/drawing/2014/main" xmlns="" val="3094603379"/>
                    </a:ext>
                  </a:extLst>
                </a:gridCol>
                <a:gridCol w="6163866">
                  <a:extLst>
                    <a:ext uri="{9D8B030D-6E8A-4147-A177-3AD203B41FA5}">
                      <a16:colId xmlns:a16="http://schemas.microsoft.com/office/drawing/2014/main" xmlns="" val="1289308990"/>
                    </a:ext>
                  </a:extLst>
                </a:gridCol>
              </a:tblGrid>
              <a:tr h="546587">
                <a:tc>
                  <a:txBody>
                    <a:bodyPr/>
                    <a:lstStyle/>
                    <a:p>
                      <a:pPr>
                        <a:lnSpc>
                          <a:spcPct val="107000"/>
                        </a:lnSpc>
                        <a:spcAft>
                          <a:spcPts val="800"/>
                        </a:spcAft>
                      </a:pPr>
                      <a:r>
                        <a:rPr lang="en-US" sz="1800">
                          <a:effectLst/>
                        </a:rPr>
                        <a:t>Analisis  Pohon Peristiwa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tc>
                  <a:txBody>
                    <a:bodyPr/>
                    <a:lstStyle/>
                    <a:p>
                      <a:pPr>
                        <a:lnSpc>
                          <a:spcPct val="107000"/>
                        </a:lnSpc>
                        <a:spcAft>
                          <a:spcPts val="800"/>
                        </a:spcAft>
                      </a:pPr>
                      <a:r>
                        <a:rPr lang="id-ID" sz="1800">
                          <a:effectLst/>
                        </a:rPr>
                        <a:t>meningkatkan integritas IA dengan mencegah cacat melalui Analisis urutan peristiwa sistem dan operator tindakan yang dapat menyebabkan kegagalan, kompromi, atau negara yang tidak stabil.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extLst>
                  <a:ext uri="{0D108BD9-81ED-4DB2-BD59-A6C34878D82A}">
                    <a16:rowId xmlns:a16="http://schemas.microsoft.com/office/drawing/2014/main" xmlns="" val="2367342796"/>
                  </a:ext>
                </a:extLst>
              </a:tr>
              <a:tr h="725612">
                <a:tc>
                  <a:txBody>
                    <a:bodyPr/>
                    <a:lstStyle/>
                    <a:p>
                      <a:pPr>
                        <a:lnSpc>
                          <a:spcPct val="107000"/>
                        </a:lnSpc>
                        <a:spcAft>
                          <a:spcPts val="800"/>
                        </a:spcAft>
                      </a:pPr>
                      <a:r>
                        <a:rPr lang="en-US" sz="1800">
                          <a:effectLst/>
                        </a:rPr>
                        <a:t>Analisis Fungsional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tc>
                  <a:txBody>
                    <a:bodyPr/>
                    <a:lstStyle/>
                    <a:p>
                      <a:pPr marR="153670">
                        <a:lnSpc>
                          <a:spcPct val="107000"/>
                        </a:lnSpc>
                        <a:spcAft>
                          <a:spcPts val="800"/>
                        </a:spcAft>
                      </a:pPr>
                      <a:r>
                        <a:rPr lang="id-ID" sz="1800">
                          <a:effectLst/>
                        </a:rPr>
                        <a:t>mengidentifikasi bahaya keselamatan dan keamanan yang terkait dengan operasi normal, operasi mode terdegradasi, penggunaan yang salah, pengoperasian yang tidak disengaja, fungsi (s), dan disengaja dan disengaja kesalahan manusia.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extLst>
                  <a:ext uri="{0D108BD9-81ED-4DB2-BD59-A6C34878D82A}">
                    <a16:rowId xmlns:a16="http://schemas.microsoft.com/office/drawing/2014/main" xmlns="" val="872371284"/>
                  </a:ext>
                </a:extLst>
              </a:tr>
              <a:tr h="677505">
                <a:tc>
                  <a:txBody>
                    <a:bodyPr/>
                    <a:lstStyle/>
                    <a:p>
                      <a:pPr>
                        <a:lnSpc>
                          <a:spcPct val="107000"/>
                        </a:lnSpc>
                        <a:spcAft>
                          <a:spcPts val="800"/>
                        </a:spcAft>
                      </a:pPr>
                      <a:r>
                        <a:rPr lang="en-US" sz="1800">
                          <a:effectLst/>
                        </a:rPr>
                        <a:t>Analisis Bahaya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tc>
                  <a:txBody>
                    <a:bodyPr/>
                    <a:lstStyle/>
                    <a:p>
                      <a:pPr>
                        <a:lnSpc>
                          <a:spcPct val="107000"/>
                        </a:lnSpc>
                        <a:spcAft>
                          <a:spcPts val="800"/>
                        </a:spcAft>
                      </a:pPr>
                      <a:r>
                        <a:rPr lang="id-ID" sz="1800">
                          <a:effectLst/>
                        </a:rPr>
                        <a:t>meningkatkan integritas IA dengan mengidentifikasi potensi bahaya</a:t>
                      </a:r>
                      <a:endParaRPr lang="en-US" sz="1800">
                        <a:effectLst/>
                      </a:endParaRPr>
                    </a:p>
                    <a:p>
                      <a:pPr marR="243840">
                        <a:lnSpc>
                          <a:spcPct val="107000"/>
                        </a:lnSpc>
                        <a:spcAft>
                          <a:spcPts val="800"/>
                        </a:spcAft>
                      </a:pPr>
                      <a:r>
                        <a:rPr lang="id-ID" sz="1800">
                          <a:effectLst/>
                        </a:rPr>
                        <a:t>terkait dengan penggunaan sistem sehingga sesuai Fitur mitigasi dapat dimasukkan ke dalam Desain dan prosedur operasional.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extLst>
                  <a:ext uri="{0D108BD9-81ED-4DB2-BD59-A6C34878D82A}">
                    <a16:rowId xmlns:a16="http://schemas.microsoft.com/office/drawing/2014/main" xmlns="" val="3175298512"/>
                  </a:ext>
                </a:extLst>
              </a:tr>
              <a:tr h="904640">
                <a:tc>
                  <a:txBody>
                    <a:bodyPr/>
                    <a:lstStyle/>
                    <a:p>
                      <a:pPr>
                        <a:lnSpc>
                          <a:spcPct val="107000"/>
                        </a:lnSpc>
                        <a:spcAft>
                          <a:spcPts val="800"/>
                        </a:spcAft>
                      </a:pPr>
                      <a:r>
                        <a:rPr lang="en-US" sz="1800">
                          <a:effectLst/>
                        </a:rPr>
                        <a:t>Studi HAZOP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tc>
                  <a:txBody>
                    <a:bodyPr/>
                    <a:lstStyle/>
                    <a:p>
                      <a:pPr marR="153670">
                        <a:lnSpc>
                          <a:spcPct val="107000"/>
                        </a:lnSpc>
                        <a:spcAft>
                          <a:spcPts val="800"/>
                        </a:spcAft>
                      </a:pPr>
                      <a:r>
                        <a:rPr lang="id-ID" sz="1800">
                          <a:effectLst/>
                        </a:rPr>
                        <a:t>mencegah potensi bahaya (kebetulan dan disengaja, fisik dan Cyber) dengan menangkap pengetahuan domain tentang lingkungan operasional, parameter, mode/ negara, dll sehingga informasi ini dapat yang tercakup dalam persyaratan, Desain, dan prosedur operasional.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extLst>
                  <a:ext uri="{0D108BD9-81ED-4DB2-BD59-A6C34878D82A}">
                    <a16:rowId xmlns:a16="http://schemas.microsoft.com/office/drawing/2014/main" xmlns="" val="2741811645"/>
                  </a:ext>
                </a:extLst>
              </a:tr>
              <a:tr h="501275">
                <a:tc>
                  <a:txBody>
                    <a:bodyPr/>
                    <a:lstStyle/>
                    <a:p>
                      <a:pPr>
                        <a:lnSpc>
                          <a:spcPct val="107000"/>
                        </a:lnSpc>
                        <a:spcAft>
                          <a:spcPts val="800"/>
                        </a:spcAft>
                      </a:pPr>
                      <a:r>
                        <a:rPr lang="id-ID" sz="1800">
                          <a:effectLst/>
                        </a:rPr>
                        <a:t>Menyoroti persyaratan kemungkinan akan berubah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tc>
                  <a:txBody>
                    <a:bodyPr/>
                    <a:lstStyle/>
                    <a:p>
                      <a:pPr>
                        <a:lnSpc>
                          <a:spcPct val="107000"/>
                        </a:lnSpc>
                        <a:spcAft>
                          <a:spcPts val="800"/>
                        </a:spcAft>
                      </a:pPr>
                      <a:r>
                        <a:rPr lang="id-ID" sz="1800">
                          <a:effectLst/>
                        </a:rPr>
                        <a:t>meningkatkan kemampuan pemeliharaan tindakan pengendalian ancaman akan berubah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extLst>
                  <a:ext uri="{0D108BD9-81ED-4DB2-BD59-A6C34878D82A}">
                    <a16:rowId xmlns:a16="http://schemas.microsoft.com/office/drawing/2014/main" xmlns="" val="3595134003"/>
                  </a:ext>
                </a:extLst>
              </a:tr>
              <a:tr h="367560">
                <a:tc>
                  <a:txBody>
                    <a:bodyPr/>
                    <a:lstStyle/>
                    <a:p>
                      <a:pPr>
                        <a:lnSpc>
                          <a:spcPct val="107000"/>
                        </a:lnSpc>
                        <a:spcAft>
                          <a:spcPts val="800"/>
                        </a:spcAft>
                      </a:pPr>
                      <a:r>
                        <a:rPr lang="id-ID" sz="1800">
                          <a:effectLst/>
                        </a:rPr>
                        <a:t>Petri netsa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tc>
                  <a:txBody>
                    <a:bodyPr/>
                    <a:lstStyle/>
                    <a:p>
                      <a:pPr>
                        <a:lnSpc>
                          <a:spcPct val="107000"/>
                        </a:lnSpc>
                        <a:spcAft>
                          <a:spcPts val="800"/>
                        </a:spcAft>
                      </a:pPr>
                      <a:r>
                        <a:rPr lang="id-ID" sz="1800">
                          <a:effectLst/>
                        </a:rPr>
                        <a:t>mengidentifikasi potensi kemacetan, ras, dan kondisi yang tidak deterministik yang dapat menyebabkan kegagalan sistem.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extLst>
                  <a:ext uri="{0D108BD9-81ED-4DB2-BD59-A6C34878D82A}">
                    <a16:rowId xmlns:a16="http://schemas.microsoft.com/office/drawing/2014/main" xmlns="" val="2002297675"/>
                  </a:ext>
                </a:extLst>
              </a:tr>
              <a:tr h="904640">
                <a:tc>
                  <a:txBody>
                    <a:bodyPr/>
                    <a:lstStyle/>
                    <a:p>
                      <a:pPr>
                        <a:lnSpc>
                          <a:spcPct val="107000"/>
                        </a:lnSpc>
                        <a:spcAft>
                          <a:spcPts val="800"/>
                        </a:spcAft>
                      </a:pPr>
                      <a:r>
                        <a:rPr lang="id-ID" sz="1800">
                          <a:effectLst/>
                        </a:rPr>
                        <a:t>Keandalan blok diagram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tc>
                  <a:txBody>
                    <a:bodyPr/>
                    <a:lstStyle/>
                    <a:p>
                      <a:pPr marR="153670">
                        <a:lnSpc>
                          <a:spcPct val="107000"/>
                        </a:lnSpc>
                        <a:spcAft>
                          <a:spcPts val="800"/>
                        </a:spcAft>
                      </a:pPr>
                      <a:r>
                        <a:rPr lang="id-ID" sz="1800">
                          <a:effectLst/>
                        </a:rPr>
                        <a:t>meningkatkan integritas IA dengan mengidentifikasi serangkaian peristiwa yang harus dilakukan dan kondisi yang harus dipenuhi untuk suatu sistem atau tugas untuk melaksanakanmendukung alokasi keandalan awal, Estimasi keandalan, dan pengoptimalan desain.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extLst>
                  <a:ext uri="{0D108BD9-81ED-4DB2-BD59-A6C34878D82A}">
                    <a16:rowId xmlns:a16="http://schemas.microsoft.com/office/drawing/2014/main" xmlns="" val="435689740"/>
                  </a:ext>
                </a:extLst>
              </a:tr>
              <a:tr h="244617">
                <a:tc>
                  <a:txBody>
                    <a:bodyPr/>
                    <a:lstStyle/>
                    <a:p>
                      <a:pPr>
                        <a:lnSpc>
                          <a:spcPct val="107000"/>
                        </a:lnSpc>
                        <a:spcAft>
                          <a:spcPts val="800"/>
                        </a:spcAft>
                      </a:pPr>
                      <a:r>
                        <a:rPr lang="id-ID" sz="1800">
                          <a:effectLst/>
                        </a:rPr>
                        <a:t>Keandalan prediksi</a:t>
                      </a:r>
                      <a:r>
                        <a:rPr lang="en-US" sz="1800">
                          <a:effectLst/>
                        </a:rPr>
                        <a:t> model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tc>
                  <a:txBody>
                    <a:bodyPr/>
                    <a:lstStyle/>
                    <a:p>
                      <a:pPr>
                        <a:lnSpc>
                          <a:spcPct val="107000"/>
                        </a:lnSpc>
                        <a:spcAft>
                          <a:spcPts val="800"/>
                        </a:spcAft>
                      </a:pPr>
                      <a:r>
                        <a:rPr lang="id-ID" sz="1800">
                          <a:effectLst/>
                        </a:rPr>
                        <a:t>memprediksi keandalan sistem perangkat lunak di masa mendatang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extLst>
                  <a:ext uri="{0D108BD9-81ED-4DB2-BD59-A6C34878D82A}">
                    <a16:rowId xmlns:a16="http://schemas.microsoft.com/office/drawing/2014/main" xmlns="" val="4042180697"/>
                  </a:ext>
                </a:extLst>
              </a:tr>
              <a:tr h="546587">
                <a:tc>
                  <a:txBody>
                    <a:bodyPr/>
                    <a:lstStyle/>
                    <a:p>
                      <a:pPr>
                        <a:lnSpc>
                          <a:spcPct val="107000"/>
                        </a:lnSpc>
                        <a:spcAft>
                          <a:spcPts val="800"/>
                        </a:spcAft>
                      </a:pPr>
                      <a:r>
                        <a:rPr lang="id-ID" sz="1800">
                          <a:effectLst/>
                        </a:rPr>
                        <a:t>Waktu respon, memori</a:t>
                      </a:r>
                      <a:r>
                        <a:rPr lang="en-US" sz="1800">
                          <a:effectLst/>
                        </a:rPr>
                        <a:t>, analisa kendala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tc>
                  <a:txBody>
                    <a:bodyPr/>
                    <a:lstStyle/>
                    <a:p>
                      <a:pPr>
                        <a:lnSpc>
                          <a:spcPct val="107000"/>
                        </a:lnSpc>
                        <a:spcAft>
                          <a:spcPts val="800"/>
                        </a:spcAft>
                      </a:pPr>
                      <a:r>
                        <a:rPr lang="id-ID" sz="1800" dirty="0">
                          <a:effectLst/>
                        </a:rPr>
                        <a:t>memastikan sistem operasional akan memenuhi semua kendala analisis waktu respon, memori, dan kendala tertentu lainnya kondisi pemuatan yang rendah, normal, dan puncak.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900" marR="32900" marT="6247" marB="0"/>
                </a:tc>
                <a:extLst>
                  <a:ext uri="{0D108BD9-81ED-4DB2-BD59-A6C34878D82A}">
                    <a16:rowId xmlns:a16="http://schemas.microsoft.com/office/drawing/2014/main" xmlns="" val="2494078570"/>
                  </a:ext>
                </a:extLst>
              </a:tr>
            </a:tbl>
          </a:graphicData>
        </a:graphic>
      </p:graphicFrame>
      <p:sp>
        <p:nvSpPr>
          <p:cNvPr id="3" name="TextBox 2"/>
          <p:cNvSpPr txBox="1"/>
          <p:nvPr/>
        </p:nvSpPr>
        <p:spPr>
          <a:xfrm>
            <a:off x="1309035" y="240632"/>
            <a:ext cx="4985887" cy="369332"/>
          </a:xfrm>
          <a:prstGeom prst="rect">
            <a:avLst/>
          </a:prstGeom>
          <a:noFill/>
        </p:spPr>
        <p:txBody>
          <a:bodyPr wrap="square" rtlCol="0">
            <a:spAutoFit/>
          </a:bodyPr>
          <a:lstStyle/>
          <a:p>
            <a:r>
              <a:rPr lang="en-US" b="1" dirty="0" err="1" smtClean="0"/>
              <a:t>Analisis</a:t>
            </a:r>
            <a:r>
              <a:rPr lang="en-US" b="1" dirty="0" smtClean="0"/>
              <a:t> </a:t>
            </a:r>
            <a:r>
              <a:rPr lang="en-US" b="1" dirty="0" err="1" smtClean="0"/>
              <a:t>Peran</a:t>
            </a:r>
            <a:r>
              <a:rPr lang="en-US" b="1" dirty="0" smtClean="0"/>
              <a:t> </a:t>
            </a:r>
            <a:r>
              <a:rPr lang="en-US" b="1" dirty="0" err="1" smtClean="0"/>
              <a:t>Teknik</a:t>
            </a:r>
            <a:r>
              <a:rPr lang="en-US" b="1" dirty="0" smtClean="0"/>
              <a:t> </a:t>
            </a:r>
            <a:r>
              <a:rPr lang="en-US" b="1" dirty="0" err="1" smtClean="0"/>
              <a:t>Analisis</a:t>
            </a:r>
            <a:r>
              <a:rPr lang="en-US" b="1" dirty="0" smtClean="0"/>
              <a:t> IA   (</a:t>
            </a:r>
            <a:r>
              <a:rPr lang="en-US" b="1" dirty="0" err="1" smtClean="0"/>
              <a:t>lanjutan</a:t>
            </a:r>
            <a:r>
              <a:rPr lang="en-US" b="1" dirty="0" smtClean="0"/>
              <a:t> )</a:t>
            </a:r>
            <a:endParaRPr lang="en-US" b="1" dirty="0"/>
          </a:p>
        </p:txBody>
      </p:sp>
    </p:spTree>
    <p:extLst>
      <p:ext uri="{BB962C8B-B14F-4D97-AF65-F5344CB8AC3E}">
        <p14:creationId xmlns:p14="http://schemas.microsoft.com/office/powerpoint/2010/main" val="1447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75523702"/>
              </p:ext>
            </p:extLst>
          </p:nvPr>
        </p:nvGraphicFramePr>
        <p:xfrm>
          <a:off x="853440" y="619759"/>
          <a:ext cx="10373360" cy="5699760"/>
        </p:xfrm>
        <a:graphic>
          <a:graphicData uri="http://schemas.openxmlformats.org/drawingml/2006/table">
            <a:tbl>
              <a:tblPr firstRow="1" firstCol="1" bandRow="1">
                <a:tableStyleId>{5C22544A-7EE6-4342-B048-85BDC9FD1C3A}</a:tableStyleId>
              </a:tblPr>
              <a:tblGrid>
                <a:gridCol w="3828597">
                  <a:extLst>
                    <a:ext uri="{9D8B030D-6E8A-4147-A177-3AD203B41FA5}">
                      <a16:colId xmlns:a16="http://schemas.microsoft.com/office/drawing/2014/main" xmlns="" val="1083011057"/>
                    </a:ext>
                  </a:extLst>
                </a:gridCol>
                <a:gridCol w="6544763">
                  <a:extLst>
                    <a:ext uri="{9D8B030D-6E8A-4147-A177-3AD203B41FA5}">
                      <a16:colId xmlns:a16="http://schemas.microsoft.com/office/drawing/2014/main" xmlns="" val="4090106282"/>
                    </a:ext>
                  </a:extLst>
                </a:gridCol>
              </a:tblGrid>
              <a:tr h="1069366">
                <a:tc>
                  <a:txBody>
                    <a:bodyPr/>
                    <a:lstStyle/>
                    <a:p>
                      <a:pPr>
                        <a:lnSpc>
                          <a:spcPct val="107000"/>
                        </a:lnSpc>
                        <a:spcAft>
                          <a:spcPts val="800"/>
                        </a:spcAft>
                      </a:pPr>
                      <a:r>
                        <a:rPr lang="id-ID" sz="1800" dirty="0">
                          <a:effectLst/>
                        </a:rPr>
                        <a:t>Software, sistem FMECA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marR="153670">
                        <a:lnSpc>
                          <a:spcPct val="107000"/>
                        </a:lnSpc>
                        <a:spcAft>
                          <a:spcPts val="800"/>
                        </a:spcAft>
                      </a:pPr>
                      <a:r>
                        <a:rPr lang="id-ID" sz="1800">
                          <a:effectLst/>
                        </a:rPr>
                        <a:t>memeriksa efek disengaja dan disengaja, kegagalan acak dan sistematis pada perilaku sistem dalam integritas Umum dan IA khususnya.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extLst>
                  <a:ext uri="{0D108BD9-81ED-4DB2-BD59-A6C34878D82A}">
                    <a16:rowId xmlns:a16="http://schemas.microsoft.com/office/drawing/2014/main" xmlns="" val="2838025736"/>
                  </a:ext>
                </a:extLst>
              </a:tr>
              <a:tr h="1069366">
                <a:tc>
                  <a:txBody>
                    <a:bodyPr/>
                    <a:lstStyle/>
                    <a:p>
                      <a:pPr>
                        <a:lnSpc>
                          <a:spcPct val="107000"/>
                        </a:lnSpc>
                        <a:spcAft>
                          <a:spcPts val="800"/>
                        </a:spcAft>
                      </a:pPr>
                      <a:r>
                        <a:rPr lang="id-ID" sz="1800">
                          <a:effectLst/>
                        </a:rPr>
                        <a:t>Software, sistem FTA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a:lnSpc>
                          <a:spcPct val="107000"/>
                        </a:lnSpc>
                        <a:spcAft>
                          <a:spcPts val="800"/>
                        </a:spcAft>
                      </a:pPr>
                      <a:r>
                        <a:rPr lang="id-ID" sz="1800">
                          <a:effectLst/>
                        </a:rPr>
                        <a:t>mengidentifikasi penyebab potensi akar sistem yang tidak diinginkan peristiwa (kebetulan dan disengaja) sehingga mengurangi Fitur dapat dimasukkan ke dalam desain dan prosedur operasional.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extLst>
                  <a:ext uri="{0D108BD9-81ED-4DB2-BD59-A6C34878D82A}">
                    <a16:rowId xmlns:a16="http://schemas.microsoft.com/office/drawing/2014/main" xmlns="" val="2577555941"/>
                  </a:ext>
                </a:extLst>
              </a:tr>
              <a:tr h="1780514">
                <a:tc>
                  <a:txBody>
                    <a:bodyPr/>
                    <a:lstStyle/>
                    <a:p>
                      <a:pPr>
                        <a:lnSpc>
                          <a:spcPct val="107000"/>
                        </a:lnSpc>
                        <a:spcAft>
                          <a:spcPts val="800"/>
                        </a:spcAft>
                      </a:pPr>
                      <a:r>
                        <a:rPr lang="en-US" sz="1800">
                          <a:effectLst/>
                        </a:rPr>
                        <a:t>Analisis Sirkuit Menyelinap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marR="153670">
                        <a:lnSpc>
                          <a:spcPct val="107000"/>
                        </a:lnSpc>
                        <a:spcAft>
                          <a:spcPts val="800"/>
                        </a:spcAft>
                      </a:pPr>
                      <a:r>
                        <a:rPr lang="id-ID" sz="1800">
                          <a:effectLst/>
                        </a:rPr>
                        <a:t>mengidentifikasi tersembunyi yang tidak disengaja atau perangkat keras yang tak terduga atau jalur logika perangkat lunak atau urutan kontrol yang menghambat fungsi sistem yang dikehendaki, memulai peristiwa sistem, atau menyebabkan kesalahan waktu dan sequencing, yang mengarah ke sistem kompromi atau kegagalan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extLst>
                  <a:ext uri="{0D108BD9-81ED-4DB2-BD59-A6C34878D82A}">
                    <a16:rowId xmlns:a16="http://schemas.microsoft.com/office/drawing/2014/main" xmlns="" val="2199019542"/>
                  </a:ext>
                </a:extLst>
              </a:tr>
              <a:tr h="1780514">
                <a:tc>
                  <a:txBody>
                    <a:bodyPr/>
                    <a:lstStyle/>
                    <a:p>
                      <a:pPr>
                        <a:lnSpc>
                          <a:spcPct val="107000"/>
                        </a:lnSpc>
                        <a:spcAft>
                          <a:spcPts val="800"/>
                        </a:spcAft>
                      </a:pPr>
                      <a:r>
                        <a:rPr lang="id-ID" sz="1800">
                          <a:effectLst/>
                        </a:rPr>
                        <a:t>Analisis kegunaan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tc>
                  <a:txBody>
                    <a:bodyPr/>
                    <a:lstStyle/>
                    <a:p>
                      <a:pPr marR="153670">
                        <a:lnSpc>
                          <a:spcPct val="107000"/>
                        </a:lnSpc>
                        <a:spcAft>
                          <a:spcPts val="800"/>
                        </a:spcAft>
                      </a:pPr>
                      <a:r>
                        <a:rPr lang="id-ID" sz="1800" dirty="0">
                          <a:effectLst/>
                        </a:rPr>
                        <a:t>meningkatkan integritas operasional dengan memastikan lunak mudah digunakan sehingga upaya oleh pengguna manusia untuk mendapatkan layanan yang diperlukan adalah minimal; Mencegah kesalahan yang disebabkan atau diundang yang dapat mengakibatkan kegagalan/kompromi.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0165" marR="50165" marT="9525" marB="0"/>
                </a:tc>
                <a:extLst>
                  <a:ext uri="{0D108BD9-81ED-4DB2-BD59-A6C34878D82A}">
                    <a16:rowId xmlns:a16="http://schemas.microsoft.com/office/drawing/2014/main" xmlns="" val="3691081402"/>
                  </a:ext>
                </a:extLst>
              </a:tr>
            </a:tbl>
          </a:graphicData>
        </a:graphic>
      </p:graphicFrame>
      <p:sp>
        <p:nvSpPr>
          <p:cNvPr id="3" name="Rectangle 1"/>
          <p:cNvSpPr>
            <a:spLocks noChangeArrowheads="1"/>
          </p:cNvSpPr>
          <p:nvPr/>
        </p:nvSpPr>
        <p:spPr bwMode="auto">
          <a:xfrm>
            <a:off x="-757675" y="2006303"/>
            <a:ext cx="19172941" cy="90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1288715" y="159352"/>
            <a:ext cx="4985887" cy="369332"/>
          </a:xfrm>
          <a:prstGeom prst="rect">
            <a:avLst/>
          </a:prstGeom>
          <a:noFill/>
        </p:spPr>
        <p:txBody>
          <a:bodyPr wrap="square" rtlCol="0">
            <a:spAutoFit/>
          </a:bodyPr>
          <a:lstStyle/>
          <a:p>
            <a:r>
              <a:rPr lang="en-US" b="1" dirty="0" err="1" smtClean="0"/>
              <a:t>Analisis</a:t>
            </a:r>
            <a:r>
              <a:rPr lang="en-US" b="1" dirty="0" smtClean="0"/>
              <a:t> </a:t>
            </a:r>
            <a:r>
              <a:rPr lang="en-US" b="1" dirty="0" err="1" smtClean="0"/>
              <a:t>Peran</a:t>
            </a:r>
            <a:r>
              <a:rPr lang="en-US" b="1" dirty="0" smtClean="0"/>
              <a:t> </a:t>
            </a:r>
            <a:r>
              <a:rPr lang="en-US" b="1" dirty="0" err="1" smtClean="0"/>
              <a:t>Teknik</a:t>
            </a:r>
            <a:r>
              <a:rPr lang="en-US" b="1" dirty="0" smtClean="0"/>
              <a:t> </a:t>
            </a:r>
            <a:r>
              <a:rPr lang="en-US" b="1" dirty="0" err="1" smtClean="0"/>
              <a:t>Analisis</a:t>
            </a:r>
            <a:r>
              <a:rPr lang="en-US" b="1" dirty="0" smtClean="0"/>
              <a:t> IA    (</a:t>
            </a:r>
            <a:r>
              <a:rPr lang="en-US" b="1" dirty="0" err="1" smtClean="0"/>
              <a:t>lanjutan</a:t>
            </a:r>
            <a:r>
              <a:rPr lang="en-US" b="1" dirty="0" smtClean="0"/>
              <a:t> )</a:t>
            </a:r>
            <a:endParaRPr lang="en-US" b="1" dirty="0"/>
          </a:p>
        </p:txBody>
      </p:sp>
    </p:spTree>
    <p:extLst>
      <p:ext uri="{BB962C8B-B14F-4D97-AF65-F5344CB8AC3E}">
        <p14:creationId xmlns:p14="http://schemas.microsoft.com/office/powerpoint/2010/main" val="2098629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1601" y="433387"/>
            <a:ext cx="9601200" cy="6133668"/>
          </a:xfrm>
          <a:prstGeom prst="rect">
            <a:avLst/>
          </a:prstGeom>
        </p:spPr>
      </p:pic>
    </p:spTree>
    <p:extLst>
      <p:ext uri="{BB962C8B-B14F-4D97-AF65-F5344CB8AC3E}">
        <p14:creationId xmlns:p14="http://schemas.microsoft.com/office/powerpoint/2010/main" val="2598754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Titik</a:t>
            </a:r>
            <a:r>
              <a:rPr lang="en-US" dirty="0" smtClean="0"/>
              <a:t> </a:t>
            </a:r>
            <a:r>
              <a:rPr lang="en-US" dirty="0" err="1" smtClean="0"/>
              <a:t>kegagalan</a:t>
            </a:r>
            <a:endParaRPr lang="en-US" dirty="0"/>
          </a:p>
        </p:txBody>
      </p:sp>
      <p:sp>
        <p:nvSpPr>
          <p:cNvPr id="3" name="Content Placeholder 2"/>
          <p:cNvSpPr>
            <a:spLocks noGrp="1"/>
          </p:cNvSpPr>
          <p:nvPr>
            <p:ph idx="1"/>
          </p:nvPr>
        </p:nvSpPr>
        <p:spPr/>
        <p:txBody>
          <a:bodyPr/>
          <a:lstStyle/>
          <a:p>
            <a:r>
              <a:rPr lang="id-ID" dirty="0"/>
              <a:t>definisi entitas sistem digunakan untuk mengidentifikasi titik kegagalan potensial tingkat tinggi. </a:t>
            </a:r>
            <a:endParaRPr lang="en-US" dirty="0" smtClean="0"/>
          </a:p>
          <a:p>
            <a:r>
              <a:rPr lang="en-US" dirty="0" err="1" smtClean="0"/>
              <a:t>Pikirkan</a:t>
            </a:r>
            <a:r>
              <a:rPr lang="en-US" dirty="0" smtClean="0"/>
              <a:t> </a:t>
            </a:r>
            <a:r>
              <a:rPr lang="en-US" dirty="0" err="1" smtClean="0"/>
              <a:t>pada</a:t>
            </a:r>
            <a:r>
              <a:rPr lang="en-US" dirty="0" smtClean="0"/>
              <a:t> </a:t>
            </a:r>
            <a:r>
              <a:rPr lang="en-US" dirty="0" err="1" smtClean="0"/>
              <a:t>kedua</a:t>
            </a:r>
            <a:r>
              <a:rPr lang="en-US" dirty="0" smtClean="0"/>
              <a:t> </a:t>
            </a:r>
            <a:r>
              <a:rPr lang="en-US" dirty="0" err="1" smtClean="0"/>
              <a:t>entitas</a:t>
            </a:r>
            <a:r>
              <a:rPr lang="en-US" dirty="0" smtClean="0"/>
              <a:t> : </a:t>
            </a:r>
            <a:r>
              <a:rPr lang="id-ID" dirty="0" smtClean="0"/>
              <a:t>entitas </a:t>
            </a:r>
            <a:r>
              <a:rPr lang="id-ID" dirty="0"/>
              <a:t>internal dan eksternal dianggap. </a:t>
            </a:r>
            <a:endParaRPr lang="en-US" dirty="0" smtClean="0"/>
          </a:p>
          <a:p>
            <a:r>
              <a:rPr lang="id-ID" dirty="0" smtClean="0"/>
              <a:t>Titik </a:t>
            </a:r>
            <a:r>
              <a:rPr lang="id-ID" dirty="0"/>
              <a:t>kegagalan merupakan titik serangan potensial. </a:t>
            </a:r>
            <a:endParaRPr lang="en-US" dirty="0"/>
          </a:p>
        </p:txBody>
      </p:sp>
    </p:spTree>
    <p:extLst>
      <p:ext uri="{BB962C8B-B14F-4D97-AF65-F5344CB8AC3E}">
        <p14:creationId xmlns:p14="http://schemas.microsoft.com/office/powerpoint/2010/main" val="1510931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Titik</a:t>
            </a:r>
            <a:r>
              <a:rPr lang="en-US" dirty="0"/>
              <a:t> </a:t>
            </a:r>
            <a:r>
              <a:rPr lang="en-US" dirty="0" err="1" smtClean="0"/>
              <a:t>kegagalan</a:t>
            </a:r>
            <a:r>
              <a:rPr lang="en-US" dirty="0" smtClean="0"/>
              <a:t> potential, </a:t>
            </a:r>
            <a:r>
              <a:rPr lang="en-US" dirty="0" err="1" smtClean="0"/>
              <a:t>meliputi</a:t>
            </a:r>
            <a:endParaRPr lang="en-US" dirty="0"/>
          </a:p>
        </p:txBody>
      </p:sp>
      <p:sp>
        <p:nvSpPr>
          <p:cNvPr id="3" name="Content Placeholder 2"/>
          <p:cNvSpPr>
            <a:spLocks noGrp="1"/>
          </p:cNvSpPr>
          <p:nvPr>
            <p:ph idx="1"/>
          </p:nvPr>
        </p:nvSpPr>
        <p:spPr/>
        <p:txBody>
          <a:bodyPr>
            <a:normAutofit fontScale="92500" lnSpcReduction="20000"/>
          </a:bodyPr>
          <a:lstStyle/>
          <a:p>
            <a:r>
              <a:rPr lang="id-ID" dirty="0"/>
              <a:t>Kegagalan server web</a:t>
            </a:r>
            <a:endParaRPr lang="en-US" dirty="0"/>
          </a:p>
          <a:p>
            <a:r>
              <a:rPr lang="id-ID" dirty="0"/>
              <a:t>Kegagalan LAN, workstation, atau printer lokal</a:t>
            </a:r>
            <a:endParaRPr lang="en-US" dirty="0"/>
          </a:p>
          <a:p>
            <a:r>
              <a:rPr lang="id-ID" dirty="0"/>
              <a:t>Kegagalan link ke sistem keuangan lainnya</a:t>
            </a:r>
            <a:endParaRPr lang="en-US" dirty="0"/>
          </a:p>
          <a:p>
            <a:r>
              <a:rPr lang="id-ID" dirty="0"/>
              <a:t>Kegagalan link ke lembaga keuangan lainnya</a:t>
            </a:r>
            <a:endParaRPr lang="en-US" dirty="0"/>
          </a:p>
          <a:p>
            <a:r>
              <a:rPr lang="id-ID" dirty="0"/>
              <a:t>Telekomunikasi backbone atau kegagalan ISP</a:t>
            </a:r>
            <a:endParaRPr lang="en-US" dirty="0"/>
          </a:p>
          <a:p>
            <a:r>
              <a:rPr lang="id-ID" dirty="0"/>
              <a:t>Sumber daya atau kontrol lingkungan yang salah</a:t>
            </a:r>
            <a:endParaRPr lang="en-US" dirty="0"/>
          </a:p>
          <a:p>
            <a:r>
              <a:rPr lang="id-ID" dirty="0"/>
              <a:t>Tindakan pengguna (pelanggan, karyawan Bank, staf pemeliharaan atau vendor, penyusup potensial)</a:t>
            </a:r>
            <a:endParaRPr lang="en-US" dirty="0"/>
          </a:p>
          <a:p>
            <a:endParaRPr lang="en-US" dirty="0"/>
          </a:p>
        </p:txBody>
      </p:sp>
    </p:spTree>
    <p:extLst>
      <p:ext uri="{BB962C8B-B14F-4D97-AF65-F5344CB8AC3E}">
        <p14:creationId xmlns:p14="http://schemas.microsoft.com/office/powerpoint/2010/main" val="2370682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blip>
          <a:srcRect/>
          <a:stretch>
            <a:fillRect/>
          </a:stretch>
        </p:blipFill>
        <p:spPr bwMode="auto">
          <a:xfrm>
            <a:off x="1136073" y="845126"/>
            <a:ext cx="9656618" cy="5597237"/>
          </a:xfrm>
          <a:prstGeom prst="rect">
            <a:avLst/>
          </a:prstGeom>
          <a:noFill/>
        </p:spPr>
      </p:pic>
    </p:spTree>
    <p:extLst>
      <p:ext uri="{BB962C8B-B14F-4D97-AF65-F5344CB8AC3E}">
        <p14:creationId xmlns:p14="http://schemas.microsoft.com/office/powerpoint/2010/main" val="2897884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mengidentifikasi kerentanan, jenis, sumber, dan tingkat </a:t>
            </a:r>
            <a:r>
              <a:rPr lang="id-ID" dirty="0" smtClean="0"/>
              <a:t>keparahan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id-ID" b="1" dirty="0"/>
              <a:t>Kerentanan IA diklasifikasikan tiga cara</a:t>
            </a:r>
            <a:endParaRPr lang="en-US" b="1" dirty="0" smtClean="0"/>
          </a:p>
          <a:p>
            <a:r>
              <a:rPr lang="id-ID" b="1" dirty="0"/>
              <a:t>Jenis tindakan </a:t>
            </a:r>
            <a:r>
              <a:rPr lang="en-US" b="1" dirty="0" smtClean="0"/>
              <a:t>(type action) </a:t>
            </a:r>
            <a:r>
              <a:rPr lang="id-ID" dirty="0" smtClean="0"/>
              <a:t>yang </a:t>
            </a:r>
            <a:r>
              <a:rPr lang="id-ID" dirty="0"/>
              <a:t>menyebabkan kerentanan untuk memanifestasikan dirinya: tindakan disengaja (atau tidak bertindak) atau tindakan jahat disengaja atau tidak bertindak. </a:t>
            </a:r>
            <a:endParaRPr lang="en-US" dirty="0"/>
          </a:p>
          <a:p>
            <a:r>
              <a:rPr lang="id-ID" b="1" dirty="0"/>
              <a:t>Metode </a:t>
            </a:r>
            <a:r>
              <a:rPr lang="en-US" b="1" dirty="0" smtClean="0"/>
              <a:t>E</a:t>
            </a:r>
            <a:r>
              <a:rPr lang="id-ID" b="1" dirty="0" smtClean="0"/>
              <a:t>ksploitasi</a:t>
            </a:r>
            <a:r>
              <a:rPr lang="en-US" b="1" dirty="0" smtClean="0"/>
              <a:t> </a:t>
            </a:r>
            <a:r>
              <a:rPr lang="id-ID" b="1" dirty="0" smtClean="0"/>
              <a:t>kerentanan </a:t>
            </a:r>
            <a:r>
              <a:rPr lang="id-ID" dirty="0" smtClean="0"/>
              <a:t>: </a:t>
            </a:r>
            <a:r>
              <a:rPr lang="id-ID" dirty="0"/>
              <a:t>keterlibatan </a:t>
            </a:r>
            <a:r>
              <a:rPr lang="en-US" dirty="0" err="1" smtClean="0"/>
              <a:t>pelaku</a:t>
            </a:r>
            <a:r>
              <a:rPr lang="en-US" dirty="0" smtClean="0"/>
              <a:t> </a:t>
            </a:r>
            <a:r>
              <a:rPr lang="en-US" dirty="0" err="1" smtClean="0"/>
              <a:t>baik</a:t>
            </a:r>
            <a:r>
              <a:rPr lang="en-US" dirty="0" smtClean="0"/>
              <a:t> </a:t>
            </a:r>
            <a:r>
              <a:rPr lang="id-ID" dirty="0" smtClean="0"/>
              <a:t>langsung </a:t>
            </a:r>
            <a:r>
              <a:rPr lang="id-ID" dirty="0"/>
              <a:t>atau tidak langsung pada </a:t>
            </a:r>
            <a:r>
              <a:rPr lang="id-ID" dirty="0" smtClean="0"/>
              <a:t>bagian</a:t>
            </a:r>
            <a:r>
              <a:rPr lang="en-US" dirty="0" smtClean="0"/>
              <a:t> </a:t>
            </a:r>
            <a:r>
              <a:rPr lang="en-US" dirty="0" err="1" smtClean="0"/>
              <a:t>tertentu</a:t>
            </a:r>
            <a:r>
              <a:rPr lang="id-ID" dirty="0" smtClean="0"/>
              <a:t>. </a:t>
            </a:r>
            <a:endParaRPr lang="en-US" dirty="0"/>
          </a:p>
          <a:p>
            <a:r>
              <a:rPr lang="id-ID" b="1" dirty="0"/>
              <a:t>Sifat dari kerentanan atau </a:t>
            </a:r>
            <a:r>
              <a:rPr lang="id-ID" b="1" dirty="0" smtClean="0"/>
              <a:t>kelemahan</a:t>
            </a:r>
            <a:r>
              <a:rPr lang="en-US" b="1" dirty="0" smtClean="0"/>
              <a:t> (type </a:t>
            </a:r>
            <a:r>
              <a:rPr lang="en-US" b="1" dirty="0" err="1" smtClean="0"/>
              <a:t>kerentanan</a:t>
            </a:r>
            <a:r>
              <a:rPr lang="en-US" b="1" dirty="0" smtClean="0"/>
              <a:t>)</a:t>
            </a:r>
            <a:r>
              <a:rPr lang="id-ID" dirty="0" smtClean="0"/>
              <a:t>: </a:t>
            </a:r>
            <a:r>
              <a:rPr lang="id-ID" dirty="0"/>
              <a:t>keselamatan, keandalan, keamanan, atau beberapa kombinasi </a:t>
            </a:r>
            <a:r>
              <a:rPr lang="id-ID" dirty="0" smtClean="0"/>
              <a:t>daripadanya</a:t>
            </a:r>
            <a:endParaRPr lang="id-ID" dirty="0"/>
          </a:p>
        </p:txBody>
      </p:sp>
    </p:spTree>
    <p:extLst>
      <p:ext uri="{BB962C8B-B14F-4D97-AF65-F5344CB8AC3E}">
        <p14:creationId xmlns:p14="http://schemas.microsoft.com/office/powerpoint/2010/main" val="3738328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Dilakukan</a:t>
            </a:r>
            <a:r>
              <a:rPr lang="en-US" dirty="0" smtClean="0"/>
              <a:t> </a:t>
            </a:r>
            <a:r>
              <a:rPr lang="id-ID" dirty="0" smtClean="0"/>
              <a:t>kegiatan </a:t>
            </a:r>
            <a:r>
              <a:rPr lang="en-US" dirty="0" err="1" smtClean="0"/>
              <a:t>berikut</a:t>
            </a:r>
            <a:r>
              <a:rPr lang="en-US" dirty="0" smtClean="0"/>
              <a:t> :</a:t>
            </a:r>
            <a:endParaRPr lang="en-US" dirty="0"/>
          </a:p>
        </p:txBody>
      </p:sp>
      <p:sp>
        <p:nvSpPr>
          <p:cNvPr id="3" name="Content Placeholder 2"/>
          <p:cNvSpPr>
            <a:spLocks noGrp="1"/>
          </p:cNvSpPr>
          <p:nvPr>
            <p:ph idx="1"/>
          </p:nvPr>
        </p:nvSpPr>
        <p:spPr/>
        <p:txBody>
          <a:bodyPr/>
          <a:lstStyle/>
          <a:p>
            <a:r>
              <a:rPr lang="en-US" dirty="0" smtClean="0"/>
              <a:t>Mem</a:t>
            </a:r>
            <a:r>
              <a:rPr lang="id-ID" dirty="0" smtClean="0"/>
              <a:t>ilih </a:t>
            </a:r>
            <a:r>
              <a:rPr lang="id-ID" dirty="0"/>
              <a:t>dan </a:t>
            </a:r>
            <a:r>
              <a:rPr lang="en-US" dirty="0" err="1" smtClean="0"/>
              <a:t>mengg</a:t>
            </a:r>
            <a:r>
              <a:rPr lang="id-ID" dirty="0" smtClean="0"/>
              <a:t>unakan</a:t>
            </a:r>
            <a:r>
              <a:rPr lang="en-US" dirty="0" smtClean="0"/>
              <a:t> t</a:t>
            </a:r>
            <a:r>
              <a:rPr lang="id-ID" dirty="0" smtClean="0"/>
              <a:t>eknik </a:t>
            </a:r>
            <a:r>
              <a:rPr lang="id-ID" dirty="0"/>
              <a:t>analisis IA </a:t>
            </a:r>
            <a:endParaRPr lang="en-US" dirty="0"/>
          </a:p>
          <a:p>
            <a:r>
              <a:rPr lang="en-US" dirty="0" err="1" smtClean="0"/>
              <a:t>Meng</a:t>
            </a:r>
            <a:r>
              <a:rPr lang="id-ID" dirty="0" smtClean="0"/>
              <a:t>identifikasi</a:t>
            </a:r>
            <a:r>
              <a:rPr lang="en-US" dirty="0" smtClean="0"/>
              <a:t> k</a:t>
            </a:r>
            <a:r>
              <a:rPr lang="id-ID" dirty="0" smtClean="0"/>
              <a:t>erentanan</a:t>
            </a:r>
            <a:r>
              <a:rPr lang="id-ID" dirty="0"/>
              <a:t>, jenis, sumber, dan tingkat </a:t>
            </a:r>
            <a:r>
              <a:rPr lang="id-ID" dirty="0" smtClean="0"/>
              <a:t>keparahan</a:t>
            </a:r>
            <a:endParaRPr lang="en-US" dirty="0"/>
          </a:p>
          <a:p>
            <a:r>
              <a:rPr lang="en-US" dirty="0" err="1"/>
              <a:t>Meng</a:t>
            </a:r>
            <a:r>
              <a:rPr lang="id-ID" dirty="0"/>
              <a:t>identifikasi</a:t>
            </a:r>
            <a:r>
              <a:rPr lang="en-US" dirty="0"/>
              <a:t> </a:t>
            </a:r>
            <a:r>
              <a:rPr lang="en-US" dirty="0" smtClean="0"/>
              <a:t>a</a:t>
            </a:r>
            <a:r>
              <a:rPr lang="id-ID" dirty="0" smtClean="0"/>
              <a:t>ncaman</a:t>
            </a:r>
            <a:r>
              <a:rPr lang="id-ID" dirty="0"/>
              <a:t>, jenis, sumber, dan </a:t>
            </a:r>
            <a:r>
              <a:rPr lang="id-ID" dirty="0" smtClean="0"/>
              <a:t>kemungkinan</a:t>
            </a:r>
            <a:endParaRPr lang="en-US" dirty="0" smtClean="0"/>
          </a:p>
          <a:p>
            <a:r>
              <a:rPr lang="en-US" dirty="0" err="1" smtClean="0"/>
              <a:t>Mengevaluasi</a:t>
            </a:r>
            <a:r>
              <a:rPr lang="en-US" dirty="0" smtClean="0"/>
              <a:t> j</a:t>
            </a:r>
            <a:r>
              <a:rPr lang="id-ID" dirty="0" smtClean="0"/>
              <a:t>alur </a:t>
            </a:r>
            <a:r>
              <a:rPr lang="id-ID" dirty="0"/>
              <a:t>transaksi, zona ancaman kritis, dan eksposur </a:t>
            </a:r>
            <a:r>
              <a:rPr lang="id-ID" dirty="0" smtClean="0"/>
              <a:t>risiko</a:t>
            </a:r>
            <a:endParaRPr lang="en-US" dirty="0"/>
          </a:p>
          <a:p>
            <a:endParaRPr lang="en-US" dirty="0"/>
          </a:p>
        </p:txBody>
      </p:sp>
    </p:spTree>
    <p:extLst>
      <p:ext uri="{BB962C8B-B14F-4D97-AF65-F5344CB8AC3E}">
        <p14:creationId xmlns:p14="http://schemas.microsoft.com/office/powerpoint/2010/main" val="3395080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7964" y="496747"/>
            <a:ext cx="8110105" cy="6375107"/>
          </a:xfrm>
          <a:prstGeom prst="rect">
            <a:avLst/>
          </a:prstGeom>
        </p:spPr>
      </p:pic>
      <p:sp>
        <p:nvSpPr>
          <p:cNvPr id="3" name="TextBox 2"/>
          <p:cNvSpPr txBox="1"/>
          <p:nvPr/>
        </p:nvSpPr>
        <p:spPr>
          <a:xfrm>
            <a:off x="1883051" y="85341"/>
            <a:ext cx="7190509" cy="646331"/>
          </a:xfrm>
          <a:prstGeom prst="rect">
            <a:avLst/>
          </a:prstGeom>
          <a:noFill/>
        </p:spPr>
        <p:txBody>
          <a:bodyPr wrap="square" rtlCol="0">
            <a:spAutoFit/>
          </a:bodyPr>
          <a:lstStyle/>
          <a:p>
            <a:r>
              <a:rPr lang="id-ID" dirty="0" smtClean="0"/>
              <a:t>Korelasi Titik Kegagalan, Skenario Kegagalan, Dan Kerentanan</a:t>
            </a:r>
            <a:endParaRPr lang="en-US" dirty="0" smtClean="0"/>
          </a:p>
          <a:p>
            <a:endParaRPr lang="en-US" dirty="0"/>
          </a:p>
        </p:txBody>
      </p:sp>
    </p:spTree>
    <p:extLst>
      <p:ext uri="{BB962C8B-B14F-4D97-AF65-F5344CB8AC3E}">
        <p14:creationId xmlns:p14="http://schemas.microsoft.com/office/powerpoint/2010/main" val="28223706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4945" y="1252105"/>
            <a:ext cx="7562850" cy="952500"/>
          </a:xfrm>
          <a:prstGeom prst="rect">
            <a:avLst/>
          </a:prstGeom>
        </p:spPr>
      </p:pic>
      <p:pic>
        <p:nvPicPr>
          <p:cNvPr id="5" name="Picture 4"/>
          <p:cNvPicPr>
            <a:picLocks noChangeAspect="1"/>
          </p:cNvPicPr>
          <p:nvPr/>
        </p:nvPicPr>
        <p:blipFill>
          <a:blip r:embed="rId3"/>
          <a:stretch>
            <a:fillRect/>
          </a:stretch>
        </p:blipFill>
        <p:spPr>
          <a:xfrm>
            <a:off x="1814945" y="2213264"/>
            <a:ext cx="7562850" cy="2562225"/>
          </a:xfrm>
          <a:prstGeom prst="rect">
            <a:avLst/>
          </a:prstGeom>
        </p:spPr>
      </p:pic>
    </p:spTree>
    <p:extLst>
      <p:ext uri="{BB962C8B-B14F-4D97-AF65-F5344CB8AC3E}">
        <p14:creationId xmlns:p14="http://schemas.microsoft.com/office/powerpoint/2010/main" val="1283063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blip>
          <a:srcRect/>
          <a:stretch>
            <a:fillRect/>
          </a:stretch>
        </p:blipFill>
        <p:spPr bwMode="auto">
          <a:xfrm>
            <a:off x="1704109" y="346364"/>
            <a:ext cx="9102436" cy="5295611"/>
          </a:xfrm>
          <a:prstGeom prst="rect">
            <a:avLst/>
          </a:prstGeom>
          <a:noFill/>
        </p:spPr>
      </p:pic>
      <p:sp>
        <p:nvSpPr>
          <p:cNvPr id="3" name="TextBox 2"/>
          <p:cNvSpPr txBox="1"/>
          <p:nvPr/>
        </p:nvSpPr>
        <p:spPr>
          <a:xfrm flipH="1">
            <a:off x="2165464" y="4876800"/>
            <a:ext cx="5787045" cy="369332"/>
          </a:xfrm>
          <a:prstGeom prst="rect">
            <a:avLst/>
          </a:prstGeom>
          <a:noFill/>
        </p:spPr>
        <p:txBody>
          <a:bodyPr wrap="square" rtlCol="0">
            <a:spAutoFit/>
          </a:bodyPr>
          <a:lstStyle/>
          <a:p>
            <a:r>
              <a:rPr lang="en-US" b="1" dirty="0" err="1" smtClean="0">
                <a:solidFill>
                  <a:schemeClr val="bg1"/>
                </a:solidFill>
              </a:rPr>
              <a:t>Klasifikasi</a:t>
            </a:r>
            <a:r>
              <a:rPr lang="en-US" b="1" dirty="0" smtClean="0">
                <a:solidFill>
                  <a:schemeClr val="bg1"/>
                </a:solidFill>
              </a:rPr>
              <a:t> </a:t>
            </a:r>
            <a:r>
              <a:rPr lang="en-US" b="1" dirty="0" err="1" smtClean="0">
                <a:solidFill>
                  <a:schemeClr val="bg1"/>
                </a:solidFill>
              </a:rPr>
              <a:t>dari</a:t>
            </a:r>
            <a:r>
              <a:rPr lang="en-US" b="1" dirty="0" smtClean="0">
                <a:solidFill>
                  <a:schemeClr val="bg1"/>
                </a:solidFill>
              </a:rPr>
              <a:t> </a:t>
            </a:r>
            <a:r>
              <a:rPr lang="en-US" b="1" dirty="0" err="1" smtClean="0">
                <a:solidFill>
                  <a:schemeClr val="bg1"/>
                </a:solidFill>
              </a:rPr>
              <a:t>kerentanan</a:t>
            </a:r>
            <a:r>
              <a:rPr lang="en-US" b="1" dirty="0" smtClean="0">
                <a:solidFill>
                  <a:schemeClr val="bg1"/>
                </a:solidFill>
              </a:rPr>
              <a:t> IA</a:t>
            </a:r>
            <a:endParaRPr lang="en-US" b="1" dirty="0">
              <a:solidFill>
                <a:schemeClr val="bg1"/>
              </a:solidFill>
            </a:endParaRPr>
          </a:p>
        </p:txBody>
      </p:sp>
    </p:spTree>
    <p:extLst>
      <p:ext uri="{BB962C8B-B14F-4D97-AF65-F5344CB8AC3E}">
        <p14:creationId xmlns:p14="http://schemas.microsoft.com/office/powerpoint/2010/main" val="711569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0762" y="-1"/>
            <a:ext cx="7610475" cy="6858001"/>
          </a:xfrm>
          <a:prstGeom prst="rect">
            <a:avLst/>
          </a:prstGeom>
        </p:spPr>
      </p:pic>
    </p:spTree>
    <p:extLst>
      <p:ext uri="{BB962C8B-B14F-4D97-AF65-F5344CB8AC3E}">
        <p14:creationId xmlns:p14="http://schemas.microsoft.com/office/powerpoint/2010/main" val="14652746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1989" y="91440"/>
            <a:ext cx="7248525" cy="6766560"/>
          </a:xfrm>
          <a:prstGeom prst="rect">
            <a:avLst/>
          </a:prstGeom>
        </p:spPr>
      </p:pic>
    </p:spTree>
    <p:extLst>
      <p:ext uri="{BB962C8B-B14F-4D97-AF65-F5344CB8AC3E}">
        <p14:creationId xmlns:p14="http://schemas.microsoft.com/office/powerpoint/2010/main" val="1048976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3625" y="119062"/>
            <a:ext cx="7524750" cy="6619875"/>
          </a:xfrm>
          <a:prstGeom prst="rect">
            <a:avLst/>
          </a:prstGeom>
        </p:spPr>
      </p:pic>
    </p:spTree>
    <p:extLst>
      <p:ext uri="{BB962C8B-B14F-4D97-AF65-F5344CB8AC3E}">
        <p14:creationId xmlns:p14="http://schemas.microsoft.com/office/powerpoint/2010/main" val="10356076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12571" y="984364"/>
            <a:ext cx="7429500" cy="1314450"/>
          </a:xfrm>
          <a:prstGeom prst="rect">
            <a:avLst/>
          </a:prstGeom>
        </p:spPr>
      </p:pic>
      <p:pic>
        <p:nvPicPr>
          <p:cNvPr id="3" name="Picture 2"/>
          <p:cNvPicPr>
            <a:picLocks noChangeAspect="1"/>
          </p:cNvPicPr>
          <p:nvPr/>
        </p:nvPicPr>
        <p:blipFill>
          <a:blip r:embed="rId3"/>
          <a:stretch>
            <a:fillRect/>
          </a:stretch>
        </p:blipFill>
        <p:spPr>
          <a:xfrm>
            <a:off x="2212571" y="2298814"/>
            <a:ext cx="7448550" cy="2476500"/>
          </a:xfrm>
          <a:prstGeom prst="rect">
            <a:avLst/>
          </a:prstGeom>
        </p:spPr>
      </p:pic>
    </p:spTree>
    <p:extLst>
      <p:ext uri="{BB962C8B-B14F-4D97-AF65-F5344CB8AC3E}">
        <p14:creationId xmlns:p14="http://schemas.microsoft.com/office/powerpoint/2010/main" val="204263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Analisis kerentanan</a:t>
            </a:r>
            <a:endParaRPr lang="en-US" dirty="0"/>
          </a:p>
        </p:txBody>
      </p:sp>
      <p:sp>
        <p:nvSpPr>
          <p:cNvPr id="3" name="Content Placeholder 2"/>
          <p:cNvSpPr>
            <a:spLocks noGrp="1"/>
          </p:cNvSpPr>
          <p:nvPr>
            <p:ph idx="1"/>
          </p:nvPr>
        </p:nvSpPr>
        <p:spPr/>
        <p:txBody>
          <a:bodyPr/>
          <a:lstStyle/>
          <a:p>
            <a:r>
              <a:rPr lang="id-ID" dirty="0"/>
              <a:t>Analisis kerentanan mengevaluasi entitas internal dan eksternal. </a:t>
            </a:r>
            <a:endParaRPr lang="en-US" dirty="0" smtClean="0"/>
          </a:p>
          <a:p>
            <a:r>
              <a:rPr lang="id-ID" dirty="0" smtClean="0"/>
              <a:t>Seperti </a:t>
            </a:r>
            <a:r>
              <a:rPr lang="id-ID" dirty="0"/>
              <a:t>kebanyakan sistem, aplikasi berbasis Internet bergantung pada entitas eksternal untuk mencapai misi mereka. </a:t>
            </a:r>
            <a:endParaRPr lang="en-US" dirty="0" smtClean="0"/>
          </a:p>
          <a:p>
            <a:r>
              <a:rPr lang="id-ID" dirty="0" smtClean="0"/>
              <a:t>Setiap </a:t>
            </a:r>
            <a:r>
              <a:rPr lang="id-ID" dirty="0"/>
              <a:t>entitas eksternal adalah sumber potensial dari kemampuan vulner </a:t>
            </a:r>
            <a:r>
              <a:rPr lang="id-ID" dirty="0" smtClean="0"/>
              <a:t>tambahan</a:t>
            </a:r>
            <a:endParaRPr lang="en-US" dirty="0"/>
          </a:p>
        </p:txBody>
      </p:sp>
    </p:spTree>
    <p:extLst>
      <p:ext uri="{BB962C8B-B14F-4D97-AF65-F5344CB8AC3E}">
        <p14:creationId xmlns:p14="http://schemas.microsoft.com/office/powerpoint/2010/main" val="2268786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mengidentifikasi beberapa potensi </a:t>
            </a:r>
            <a:r>
              <a:rPr lang="en-US" dirty="0" err="1"/>
              <a:t>kerentanan</a:t>
            </a:r>
            <a:r>
              <a:rPr lang="id-ID" dirty="0"/>
              <a:t> yang terkait dengan router, </a:t>
            </a:r>
            <a:endParaRPr lang="en-US" dirty="0"/>
          </a:p>
        </p:txBody>
      </p:sp>
      <p:pic>
        <p:nvPicPr>
          <p:cNvPr id="4" name="Content Placeholder 3"/>
          <p:cNvPicPr>
            <a:picLocks noGrp="1" noChangeAspect="1"/>
          </p:cNvPicPr>
          <p:nvPr>
            <p:ph idx="1"/>
          </p:nvPr>
        </p:nvPicPr>
        <p:blipFill>
          <a:blip r:embed="rId2"/>
          <a:stretch>
            <a:fillRect/>
          </a:stretch>
        </p:blipFill>
        <p:spPr>
          <a:xfrm>
            <a:off x="3798917" y="1833743"/>
            <a:ext cx="4156364" cy="4883910"/>
          </a:xfrm>
          <a:prstGeom prst="rect">
            <a:avLst/>
          </a:prstGeom>
        </p:spPr>
      </p:pic>
    </p:spTree>
    <p:extLst>
      <p:ext uri="{BB962C8B-B14F-4D97-AF65-F5344CB8AC3E}">
        <p14:creationId xmlns:p14="http://schemas.microsoft.com/office/powerpoint/2010/main" val="1677228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Kerentanan</a:t>
            </a:r>
            <a:r>
              <a:rPr 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r>
              <a:rPr lang="id-ID" dirty="0"/>
              <a:t>Kerentanan dapat ada di sistem perangkat keras, perangkat lunak, peralatan komunikasi, prosedur operasional, dan lingkungan operasional. </a:t>
            </a:r>
            <a:endParaRPr lang="en-US" dirty="0" smtClean="0"/>
          </a:p>
          <a:p>
            <a:r>
              <a:rPr lang="id-ID" dirty="0" smtClean="0"/>
              <a:t>Kerentanan </a:t>
            </a:r>
            <a:r>
              <a:rPr lang="id-ID" dirty="0"/>
              <a:t>dapat berhubungan dengan </a:t>
            </a:r>
            <a:r>
              <a:rPr lang="en-US" dirty="0" err="1" smtClean="0"/>
              <a:t>keselamatan</a:t>
            </a:r>
            <a:r>
              <a:rPr lang="id-ID" dirty="0" smtClean="0"/>
              <a:t>, </a:t>
            </a:r>
            <a:r>
              <a:rPr lang="id-ID" dirty="0"/>
              <a:t>keandalan, dan </a:t>
            </a:r>
            <a:r>
              <a:rPr lang="id-ID" dirty="0" smtClean="0"/>
              <a:t>keamanan</a:t>
            </a:r>
            <a:r>
              <a:rPr lang="en-US" dirty="0" smtClean="0"/>
              <a:t> </a:t>
            </a:r>
            <a:r>
              <a:rPr lang="en-US" dirty="0" err="1" smtClean="0"/>
              <a:t>sistem</a:t>
            </a:r>
            <a:r>
              <a:rPr lang="id-ID" dirty="0" smtClean="0"/>
              <a:t> </a:t>
            </a:r>
            <a:endParaRPr lang="en-US" dirty="0" smtClean="0"/>
          </a:p>
          <a:p>
            <a:r>
              <a:rPr lang="id-ID" dirty="0" smtClean="0"/>
              <a:t>Kerentanan </a:t>
            </a:r>
            <a:r>
              <a:rPr lang="id-ID" dirty="0"/>
              <a:t>dapat hasil dari tindakan disengaja atau tidak disengaja atau tidak </a:t>
            </a:r>
            <a:r>
              <a:rPr lang="en-US" dirty="0" err="1" smtClean="0"/>
              <a:t>disegaja</a:t>
            </a:r>
            <a:r>
              <a:rPr lang="id-ID" dirty="0" smtClean="0"/>
              <a:t>. </a:t>
            </a:r>
            <a:endParaRPr lang="en-US" dirty="0" smtClean="0"/>
          </a:p>
          <a:p>
            <a:r>
              <a:rPr lang="id-ID" dirty="0" smtClean="0"/>
              <a:t>Secara </a:t>
            </a:r>
            <a:r>
              <a:rPr lang="id-ID" dirty="0"/>
              <a:t>historis, komunitas keamanan dan keandalan berfokus pada kerentanan yang tidak disengaja, sementara komunitas keamanan berfokus pada kerentanan yang disengaja berbahaya. </a:t>
            </a:r>
            <a:endParaRPr lang="en-US" dirty="0" smtClean="0"/>
          </a:p>
          <a:p>
            <a:r>
              <a:rPr lang="id-ID" dirty="0" smtClean="0"/>
              <a:t>Informasi </a:t>
            </a:r>
            <a:r>
              <a:rPr lang="id-ID" dirty="0"/>
              <a:t>keamanan/IA </a:t>
            </a:r>
            <a:r>
              <a:rPr lang="id-ID" dirty="0" smtClean="0"/>
              <a:t>bersama-sama</a:t>
            </a:r>
            <a:r>
              <a:rPr lang="en-US" dirty="0" smtClean="0"/>
              <a:t> </a:t>
            </a:r>
            <a:r>
              <a:rPr lang="id-ID" dirty="0" smtClean="0"/>
              <a:t>membawa </a:t>
            </a:r>
            <a:r>
              <a:rPr lang="id-ID" dirty="0"/>
              <a:t>perspektif yang </a:t>
            </a:r>
            <a:r>
              <a:rPr lang="id-ID" dirty="0" smtClean="0"/>
              <a:t>berbeda</a:t>
            </a:r>
            <a:r>
              <a:rPr lang="en-US" dirty="0" smtClean="0"/>
              <a:t>.</a:t>
            </a:r>
            <a:endParaRPr lang="en-US" dirty="0"/>
          </a:p>
        </p:txBody>
      </p:sp>
    </p:spTree>
    <p:extLst>
      <p:ext uri="{BB962C8B-B14F-4D97-AF65-F5344CB8AC3E}">
        <p14:creationId xmlns:p14="http://schemas.microsoft.com/office/powerpoint/2010/main" val="2068767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r>
              <a:rPr lang="en-US" dirty="0" smtClean="0"/>
              <a:t> </a:t>
            </a:r>
            <a:r>
              <a:rPr lang="id-ID" dirty="0" smtClean="0"/>
              <a:t>Kerentanan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Kerentanan</a:t>
            </a:r>
            <a:r>
              <a:rPr lang="en-US" dirty="0" smtClean="0"/>
              <a:t> </a:t>
            </a:r>
            <a:r>
              <a:rPr lang="en-US" dirty="0" err="1" smtClean="0"/>
              <a:t>adalah</a:t>
            </a:r>
            <a:r>
              <a:rPr lang="en-US" dirty="0" smtClean="0"/>
              <a:t> </a:t>
            </a:r>
            <a:r>
              <a:rPr lang="id-ID" dirty="0" smtClean="0"/>
              <a:t>kelemahan </a:t>
            </a:r>
            <a:r>
              <a:rPr lang="id-ID" dirty="0"/>
              <a:t>dalam sistem yang dapat dimanfaatkan </a:t>
            </a:r>
            <a:r>
              <a:rPr lang="id-ID" dirty="0" smtClean="0"/>
              <a:t>untuk</a:t>
            </a:r>
            <a:r>
              <a:rPr lang="en-US" dirty="0" smtClean="0"/>
              <a:t> </a:t>
            </a:r>
            <a:r>
              <a:rPr lang="en-US" dirty="0" err="1" smtClean="0"/>
              <a:t>melakukan</a:t>
            </a:r>
            <a:r>
              <a:rPr lang="id-ID" dirty="0" smtClean="0"/>
              <a:t> </a:t>
            </a:r>
            <a:r>
              <a:rPr lang="en-US" dirty="0" err="1" smtClean="0"/>
              <a:t>pe</a:t>
            </a:r>
            <a:r>
              <a:rPr lang="id-ID" dirty="0" smtClean="0"/>
              <a:t>langgar</a:t>
            </a:r>
            <a:r>
              <a:rPr lang="en-US" dirty="0" smtClean="0"/>
              <a:t>an </a:t>
            </a:r>
            <a:r>
              <a:rPr lang="id-ID" dirty="0" smtClean="0"/>
              <a:t>perilaku terhadap </a:t>
            </a:r>
            <a:r>
              <a:rPr lang="id-ID" dirty="0"/>
              <a:t>keselamatan, keamanan, keandalan, ketersediaan, integritas, dan sebagainya</a:t>
            </a:r>
            <a:r>
              <a:rPr lang="id-ID" dirty="0" smtClean="0"/>
              <a:t>.</a:t>
            </a:r>
            <a:endParaRPr lang="en-US" dirty="0" smtClean="0"/>
          </a:p>
          <a:p>
            <a:r>
              <a:rPr lang="id-ID" dirty="0"/>
              <a:t>kerentanan adalah kelemahan yang dapat dimanfaatkan untuk melanggar </a:t>
            </a:r>
            <a:r>
              <a:rPr lang="id-ID" dirty="0" smtClean="0"/>
              <a:t>keselamatan, </a:t>
            </a:r>
            <a:r>
              <a:rPr lang="id-ID" dirty="0"/>
              <a:t>keandalan, dan/atau keamanan sistem</a:t>
            </a:r>
            <a:endParaRPr lang="en-US" dirty="0"/>
          </a:p>
          <a:p>
            <a:r>
              <a:rPr lang="id-ID" dirty="0"/>
              <a:t>Kerentanan </a:t>
            </a:r>
            <a:r>
              <a:rPr lang="id-ID" dirty="0" smtClean="0"/>
              <a:t>melekat </a:t>
            </a:r>
            <a:r>
              <a:rPr lang="id-ID" dirty="0"/>
              <a:t>pada desain, operasi, atau lingkungan operasional sistem. Mereka bertambah akibat kesalahan kelalaian, kesalahan komisi, dan kesalahan operasional yang terjadi selama masa hidup suatu sistem.</a:t>
            </a:r>
            <a:endParaRPr lang="en-US" dirty="0"/>
          </a:p>
          <a:p>
            <a:endParaRPr lang="en-US" dirty="0"/>
          </a:p>
        </p:txBody>
      </p:sp>
    </p:spTree>
    <p:extLst>
      <p:ext uri="{BB962C8B-B14F-4D97-AF65-F5344CB8AC3E}">
        <p14:creationId xmlns:p14="http://schemas.microsoft.com/office/powerpoint/2010/main" val="1001510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Mengidentifikasi Ancaman, </a:t>
            </a:r>
            <a:r>
              <a:rPr lang="id-ID" b="1" dirty="0" smtClean="0"/>
              <a:t>Jenis</a:t>
            </a:r>
            <a:r>
              <a:rPr lang="en-US" b="1" dirty="0" err="1" smtClean="0"/>
              <a:t>nya</a:t>
            </a:r>
            <a:r>
              <a:rPr lang="id-ID" b="1" dirty="0" smtClean="0"/>
              <a:t>, </a:t>
            </a:r>
            <a:r>
              <a:rPr lang="id-ID" b="1" dirty="0"/>
              <a:t>Sumber, Dan Kemungkinan</a:t>
            </a:r>
            <a:endParaRPr lang="en-US" dirty="0"/>
          </a:p>
        </p:txBody>
      </p:sp>
      <p:sp>
        <p:nvSpPr>
          <p:cNvPr id="3" name="Content Placeholder 2"/>
          <p:cNvSpPr>
            <a:spLocks noGrp="1"/>
          </p:cNvSpPr>
          <p:nvPr>
            <p:ph idx="1"/>
          </p:nvPr>
        </p:nvSpPr>
        <p:spPr/>
        <p:txBody>
          <a:bodyPr/>
          <a:lstStyle/>
          <a:p>
            <a:pPr marL="0" indent="0">
              <a:buNone/>
            </a:pPr>
            <a:r>
              <a:rPr lang="id-ID" dirty="0"/>
              <a:t> </a:t>
            </a:r>
            <a:r>
              <a:rPr lang="en-US" dirty="0" smtClean="0"/>
              <a:t>A</a:t>
            </a:r>
            <a:r>
              <a:rPr lang="id-ID" dirty="0" smtClean="0"/>
              <a:t>ncaman </a:t>
            </a:r>
            <a:r>
              <a:rPr lang="en-US" dirty="0"/>
              <a:t>k</a:t>
            </a:r>
            <a:r>
              <a:rPr lang="id-ID" dirty="0" smtClean="0"/>
              <a:t>eamanan informasi/IA dicirikan </a:t>
            </a:r>
            <a:r>
              <a:rPr lang="id-ID" dirty="0"/>
              <a:t>dalam tiga cara, </a:t>
            </a:r>
            <a:endParaRPr lang="en-US" dirty="0" smtClean="0"/>
          </a:p>
          <a:p>
            <a:r>
              <a:rPr lang="id-ID" dirty="0" smtClean="0"/>
              <a:t>Jenis </a:t>
            </a:r>
            <a:r>
              <a:rPr lang="id-ID" dirty="0"/>
              <a:t>tindakan yang dapat instantiate ancaman</a:t>
            </a:r>
            <a:endParaRPr lang="en-US" dirty="0"/>
          </a:p>
          <a:p>
            <a:r>
              <a:rPr lang="id-ID" dirty="0"/>
              <a:t>Sumber tindakan yang dapat memicu ancaman</a:t>
            </a:r>
            <a:endParaRPr lang="en-US" dirty="0"/>
          </a:p>
          <a:p>
            <a:r>
              <a:rPr lang="id-ID" dirty="0"/>
              <a:t>Kemungkinan terjadinya ancaman</a:t>
            </a:r>
            <a:endParaRPr lang="en-US" dirty="0"/>
          </a:p>
          <a:p>
            <a:endParaRPr lang="en-US" dirty="0"/>
          </a:p>
        </p:txBody>
      </p:sp>
    </p:spTree>
    <p:extLst>
      <p:ext uri="{BB962C8B-B14F-4D97-AF65-F5344CB8AC3E}">
        <p14:creationId xmlns:p14="http://schemas.microsoft.com/office/powerpoint/2010/main" val="42571055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blip>
          <a:srcRect/>
          <a:stretch>
            <a:fillRect/>
          </a:stretch>
        </p:blipFill>
        <p:spPr bwMode="auto">
          <a:xfrm>
            <a:off x="1108363" y="0"/>
            <a:ext cx="9601200" cy="5458690"/>
          </a:xfrm>
          <a:prstGeom prst="rect">
            <a:avLst/>
          </a:prstGeom>
          <a:noFill/>
        </p:spPr>
      </p:pic>
      <p:sp>
        <p:nvSpPr>
          <p:cNvPr id="3" name="TextBox 2"/>
          <p:cNvSpPr txBox="1"/>
          <p:nvPr/>
        </p:nvSpPr>
        <p:spPr>
          <a:xfrm>
            <a:off x="3505200" y="5597237"/>
            <a:ext cx="8326582" cy="646331"/>
          </a:xfrm>
          <a:prstGeom prst="rect">
            <a:avLst/>
          </a:prstGeom>
          <a:noFill/>
        </p:spPr>
        <p:txBody>
          <a:bodyPr wrap="square" rtlCol="0">
            <a:spAutoFit/>
          </a:bodyPr>
          <a:lstStyle/>
          <a:p>
            <a:r>
              <a:rPr lang="id-ID" sz="3600" dirty="0"/>
              <a:t>karakterisasi ancaman IA</a:t>
            </a:r>
            <a:endParaRPr lang="en-US" sz="3600" dirty="0"/>
          </a:p>
        </p:txBody>
      </p:sp>
    </p:spTree>
    <p:extLst>
      <p:ext uri="{BB962C8B-B14F-4D97-AF65-F5344CB8AC3E}">
        <p14:creationId xmlns:p14="http://schemas.microsoft.com/office/powerpoint/2010/main" val="3154853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perbedaan antara </a:t>
            </a:r>
            <a:r>
              <a:rPr lang="id-ID" dirty="0" smtClean="0"/>
              <a:t>kerentanan</a:t>
            </a:r>
            <a:r>
              <a:rPr lang="en-US" dirty="0" smtClean="0"/>
              <a:t> </a:t>
            </a:r>
            <a:r>
              <a:rPr lang="en-US" dirty="0" err="1" smtClean="0"/>
              <a:t>dengan</a:t>
            </a:r>
            <a:r>
              <a:rPr lang="en-US" dirty="0" smtClean="0"/>
              <a:t> </a:t>
            </a:r>
            <a:r>
              <a:rPr lang="en-US" dirty="0" err="1" smtClean="0"/>
              <a:t>ancaman</a:t>
            </a:r>
            <a:endParaRPr lang="en-US" dirty="0"/>
          </a:p>
        </p:txBody>
      </p:sp>
      <p:sp>
        <p:nvSpPr>
          <p:cNvPr id="3" name="Content Placeholder 2"/>
          <p:cNvSpPr>
            <a:spLocks noGrp="1"/>
          </p:cNvSpPr>
          <p:nvPr>
            <p:ph idx="1"/>
          </p:nvPr>
        </p:nvSpPr>
        <p:spPr/>
        <p:txBody>
          <a:bodyPr>
            <a:normAutofit lnSpcReduction="10000"/>
          </a:bodyPr>
          <a:lstStyle/>
          <a:p>
            <a:r>
              <a:rPr lang="id-ID" dirty="0" smtClean="0"/>
              <a:t>kerentanan </a:t>
            </a:r>
            <a:r>
              <a:rPr lang="id-ID" dirty="0"/>
              <a:t>(kelemahan dalam desain sistem, operasi, atau lingkungan operasional yang dapat dimanfaatkan) </a:t>
            </a:r>
            <a:endParaRPr lang="en-US" dirty="0" smtClean="0"/>
          </a:p>
          <a:p>
            <a:r>
              <a:rPr lang="id-ID" dirty="0" smtClean="0"/>
              <a:t>ancaman </a:t>
            </a:r>
            <a:r>
              <a:rPr lang="id-ID" dirty="0"/>
              <a:t>(potensi bahwa kelemahan akan dimanfaatkan</a:t>
            </a:r>
            <a:r>
              <a:rPr lang="id-ID" dirty="0" smtClean="0"/>
              <a:t>).</a:t>
            </a:r>
            <a:endParaRPr lang="en-US" dirty="0" smtClean="0"/>
          </a:p>
          <a:p>
            <a:r>
              <a:rPr lang="id-ID" dirty="0"/>
              <a:t>Sebuah ancaman dapat dipakai oleh tindakan yang tidak disengaja atau disengaja atau tidak bertindak, atau kombinasi faktor</a:t>
            </a:r>
            <a:r>
              <a:rPr lang="id-ID" dirty="0" smtClean="0"/>
              <a:t>.</a:t>
            </a:r>
            <a:endParaRPr lang="en-US" dirty="0" smtClean="0"/>
          </a:p>
          <a:p>
            <a:r>
              <a:rPr lang="id-ID" dirty="0"/>
              <a:t>Hal ini berbeda dari tindakan disengaja atau tidak bertindak dan tindakan disengaja atau tidak bertindak yang merupakan penyebab kerentanan.</a:t>
            </a:r>
            <a:endParaRPr lang="en-US" dirty="0"/>
          </a:p>
        </p:txBody>
      </p:sp>
    </p:spTree>
    <p:extLst>
      <p:ext uri="{BB962C8B-B14F-4D97-AF65-F5344CB8AC3E}">
        <p14:creationId xmlns:p14="http://schemas.microsoft.com/office/powerpoint/2010/main" val="2149249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fontScale="90000"/>
          </a:bodyPr>
          <a:lstStyle/>
          <a:p>
            <a:r>
              <a:rPr lang="id-ID" dirty="0"/>
              <a:t>mengidentifikasi ancaman untuk sembilan kerentanan yang terkait dengan sistem perbankan </a:t>
            </a:r>
            <a:r>
              <a:rPr lang="id-ID" dirty="0" smtClean="0"/>
              <a:t>online</a:t>
            </a:r>
            <a:endParaRPr lang="en-US" dirty="0"/>
          </a:p>
        </p:txBody>
      </p:sp>
      <p:pic>
        <p:nvPicPr>
          <p:cNvPr id="4" name="Content Placeholder 3"/>
          <p:cNvPicPr>
            <a:picLocks noGrp="1" noChangeAspect="1"/>
          </p:cNvPicPr>
          <p:nvPr>
            <p:ph idx="1"/>
          </p:nvPr>
        </p:nvPicPr>
        <p:blipFill>
          <a:blip r:embed="rId2"/>
          <a:stretch>
            <a:fillRect/>
          </a:stretch>
        </p:blipFill>
        <p:spPr>
          <a:xfrm>
            <a:off x="1011382" y="1422949"/>
            <a:ext cx="9642763" cy="5251410"/>
          </a:xfrm>
          <a:prstGeom prst="rect">
            <a:avLst/>
          </a:prstGeom>
        </p:spPr>
      </p:pic>
    </p:spTree>
    <p:extLst>
      <p:ext uri="{BB962C8B-B14F-4D97-AF65-F5344CB8AC3E}">
        <p14:creationId xmlns:p14="http://schemas.microsoft.com/office/powerpoint/2010/main" val="1447838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9658" y="270597"/>
            <a:ext cx="9736080" cy="754639"/>
          </a:xfrm>
          <a:prstGeom prst="rect">
            <a:avLst/>
          </a:prstGeom>
        </p:spPr>
      </p:pic>
      <p:pic>
        <p:nvPicPr>
          <p:cNvPr id="3" name="Picture 2"/>
          <p:cNvPicPr>
            <a:picLocks noChangeAspect="1"/>
          </p:cNvPicPr>
          <p:nvPr/>
        </p:nvPicPr>
        <p:blipFill>
          <a:blip r:embed="rId3"/>
          <a:stretch>
            <a:fillRect/>
          </a:stretch>
        </p:blipFill>
        <p:spPr>
          <a:xfrm>
            <a:off x="1419658" y="1025236"/>
            <a:ext cx="9736080" cy="5619750"/>
          </a:xfrm>
          <a:prstGeom prst="rect">
            <a:avLst/>
          </a:prstGeom>
        </p:spPr>
      </p:pic>
    </p:spTree>
    <p:extLst>
      <p:ext uri="{BB962C8B-B14F-4D97-AF65-F5344CB8AC3E}">
        <p14:creationId xmlns:p14="http://schemas.microsoft.com/office/powerpoint/2010/main" val="3478800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999" y="678872"/>
            <a:ext cx="3574473" cy="1569660"/>
          </a:xfrm>
          <a:prstGeom prst="rect">
            <a:avLst/>
          </a:prstGeom>
          <a:noFill/>
        </p:spPr>
        <p:txBody>
          <a:bodyPr wrap="square" rtlCol="0">
            <a:spAutoFit/>
          </a:bodyPr>
          <a:lstStyle/>
          <a:p>
            <a:r>
              <a:rPr lang="id-ID" sz="3200" dirty="0"/>
              <a:t>karakterisasi ancaman sistem </a:t>
            </a:r>
            <a:r>
              <a:rPr lang="id-ID" sz="3200" dirty="0" smtClean="0"/>
              <a:t>perbankan </a:t>
            </a:r>
            <a:r>
              <a:rPr lang="id-ID" sz="3200" dirty="0"/>
              <a:t>online</a:t>
            </a:r>
            <a:endParaRPr lang="en-US" sz="3200" dirty="0"/>
          </a:p>
        </p:txBody>
      </p:sp>
      <p:pic>
        <p:nvPicPr>
          <p:cNvPr id="3" name="Picture 2"/>
          <p:cNvPicPr>
            <a:picLocks noChangeAspect="1"/>
          </p:cNvPicPr>
          <p:nvPr/>
        </p:nvPicPr>
        <p:blipFill>
          <a:blip r:embed="rId2"/>
          <a:stretch>
            <a:fillRect/>
          </a:stretch>
        </p:blipFill>
        <p:spPr>
          <a:xfrm>
            <a:off x="3858924" y="0"/>
            <a:ext cx="6504276" cy="6839440"/>
          </a:xfrm>
          <a:prstGeom prst="rect">
            <a:avLst/>
          </a:prstGeom>
        </p:spPr>
      </p:pic>
      <p:sp>
        <p:nvSpPr>
          <p:cNvPr id="4" name="TextBox 3"/>
          <p:cNvSpPr txBox="1"/>
          <p:nvPr/>
        </p:nvSpPr>
        <p:spPr>
          <a:xfrm>
            <a:off x="480753" y="2449422"/>
            <a:ext cx="2636520" cy="1754326"/>
          </a:xfrm>
          <a:prstGeom prst="rect">
            <a:avLst/>
          </a:prstGeom>
          <a:noFill/>
        </p:spPr>
        <p:txBody>
          <a:bodyPr wrap="square" rtlCol="0">
            <a:spAutoFit/>
          </a:bodyPr>
          <a:lstStyle/>
          <a:p>
            <a:r>
              <a:rPr lang="id-ID" dirty="0"/>
              <a:t>Mayoritas ancaman sengaja dipakai (56 persen</a:t>
            </a:r>
            <a:r>
              <a:rPr lang="id-ID" dirty="0" smtClean="0"/>
              <a:t>)</a:t>
            </a:r>
            <a:r>
              <a:rPr lang="en-US" dirty="0" smtClean="0"/>
              <a:t> </a:t>
            </a:r>
            <a:r>
              <a:rPr lang="id-ID" dirty="0"/>
              <a:t>dan dipicu oleh orang (67 persen). </a:t>
            </a:r>
            <a:endParaRPr lang="en-US" dirty="0"/>
          </a:p>
          <a:p>
            <a:endParaRPr lang="en-US" dirty="0" smtClean="0"/>
          </a:p>
          <a:p>
            <a:endParaRPr lang="en-US" dirty="0"/>
          </a:p>
        </p:txBody>
      </p:sp>
    </p:spTree>
    <p:extLst>
      <p:ext uri="{BB962C8B-B14F-4D97-AF65-F5344CB8AC3E}">
        <p14:creationId xmlns:p14="http://schemas.microsoft.com/office/powerpoint/2010/main" val="40360007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korelasi </a:t>
            </a:r>
            <a:r>
              <a:rPr lang="id-ID" dirty="0"/>
              <a:t>awal keparahan kerentanan dan kemungkinan ancaman untuk contoh perbankan online.</a:t>
            </a:r>
            <a:endParaRPr lang="en-US" dirty="0"/>
          </a:p>
        </p:txBody>
      </p:sp>
      <p:sp>
        <p:nvSpPr>
          <p:cNvPr id="3" name="Content Placeholder 2"/>
          <p:cNvSpPr>
            <a:spLocks noGrp="1"/>
          </p:cNvSpPr>
          <p:nvPr>
            <p:ph idx="1"/>
          </p:nvPr>
        </p:nvSpPr>
        <p:spPr/>
        <p:txBody>
          <a:bodyPr>
            <a:normAutofit fontScale="92500" lnSpcReduction="20000"/>
          </a:bodyPr>
          <a:lstStyle/>
          <a:p>
            <a:r>
              <a:rPr lang="id-ID" dirty="0" smtClean="0"/>
              <a:t>Dengan </a:t>
            </a:r>
            <a:r>
              <a:rPr lang="id-ID" dirty="0"/>
              <a:t>menggunakan informasi ini, prioritas dapat dibentuk untuk tindakan pengendalian ancaman. Satu kemungkinan pengelompokan akan:</a:t>
            </a:r>
            <a:endParaRPr lang="en-US" dirty="0"/>
          </a:p>
          <a:p>
            <a:r>
              <a:rPr lang="id-ID" dirty="0"/>
              <a:t>Prioritas tinggi: kerentanan 1, 3, 5, 6, 7</a:t>
            </a:r>
            <a:endParaRPr lang="en-US" dirty="0"/>
          </a:p>
          <a:p>
            <a:r>
              <a:rPr lang="id-ID" dirty="0"/>
              <a:t>Prioritas medium: kerentanan 2, 8, 9</a:t>
            </a:r>
            <a:endParaRPr lang="en-US" dirty="0"/>
          </a:p>
          <a:p>
            <a:r>
              <a:rPr lang="id-ID" dirty="0"/>
              <a:t>Prioritas rendah: kerentanan 4</a:t>
            </a:r>
            <a:endParaRPr lang="en-US" dirty="0"/>
          </a:p>
          <a:p>
            <a:r>
              <a:rPr lang="id-ID" dirty="0"/>
              <a:t>Prioritas diputuskan berdasarkan kasus per kasus, dengan mempertimbangkan berbagai parameter seperti: hukum dan peraturan, kewajiban dan masalah hukum lainnya,</a:t>
            </a:r>
            <a:endParaRPr lang="en-US" dirty="0"/>
          </a:p>
          <a:p>
            <a:endParaRPr lang="en-US" dirty="0"/>
          </a:p>
        </p:txBody>
      </p:sp>
    </p:spTree>
    <p:extLst>
      <p:ext uri="{BB962C8B-B14F-4D97-AF65-F5344CB8AC3E}">
        <p14:creationId xmlns:p14="http://schemas.microsoft.com/office/powerpoint/2010/main" val="20096669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Mengevaluasi Jalur Transaksi, Zona Ancaman, Dan Eksposur </a:t>
            </a:r>
            <a:r>
              <a:rPr lang="id-ID" b="1" dirty="0" smtClean="0"/>
              <a:t>Risiko</a:t>
            </a:r>
            <a:endParaRPr lang="en-US" dirty="0"/>
          </a:p>
        </p:txBody>
      </p:sp>
      <p:sp>
        <p:nvSpPr>
          <p:cNvPr id="3" name="Content Placeholder 2"/>
          <p:cNvSpPr>
            <a:spLocks noGrp="1"/>
          </p:cNvSpPr>
          <p:nvPr>
            <p:ph idx="1"/>
          </p:nvPr>
        </p:nvSpPr>
        <p:spPr/>
        <p:txBody>
          <a:bodyPr>
            <a:normAutofit/>
          </a:bodyPr>
          <a:lstStyle/>
          <a:p>
            <a:r>
              <a:rPr lang="id-ID" sz="3200" dirty="0"/>
              <a:t>jalur transaksi potensial dikembangkan. </a:t>
            </a:r>
            <a:endParaRPr lang="en-US" sz="3200" dirty="0" smtClean="0"/>
          </a:p>
          <a:p>
            <a:r>
              <a:rPr lang="en-US" sz="3200" dirty="0" smtClean="0"/>
              <a:t>k</a:t>
            </a:r>
            <a:r>
              <a:rPr lang="id-ID" sz="3200" dirty="0" smtClean="0"/>
              <a:t>emudian </a:t>
            </a:r>
            <a:r>
              <a:rPr lang="id-ID" sz="3200" dirty="0"/>
              <a:t>zona ancaman dievaluasi </a:t>
            </a:r>
            <a:endParaRPr lang="en-US" sz="3200" dirty="0" smtClean="0"/>
          </a:p>
          <a:p>
            <a:r>
              <a:rPr lang="id-ID" sz="3200" dirty="0" smtClean="0"/>
              <a:t>dan </a:t>
            </a:r>
            <a:r>
              <a:rPr lang="id-ID" sz="3200" dirty="0"/>
              <a:t>paparan risiko awal ditentukan.</a:t>
            </a:r>
            <a:endParaRPr lang="en-US" sz="3200" dirty="0"/>
          </a:p>
        </p:txBody>
      </p:sp>
    </p:spTree>
    <p:extLst>
      <p:ext uri="{BB962C8B-B14F-4D97-AF65-F5344CB8AC3E}">
        <p14:creationId xmlns:p14="http://schemas.microsoft.com/office/powerpoint/2010/main" val="17980255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jalur transaksi potensial dikembangkan. </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id-ID" dirty="0"/>
              <a:t>Jalur transaksi menangkap urutan peristiwa diskrit yang dapat menyebabkan peristiwa berlangsung-dalam hal ini, </a:t>
            </a:r>
            <a:endParaRPr lang="en-US" dirty="0" smtClean="0"/>
          </a:p>
          <a:p>
            <a:r>
              <a:rPr lang="id-ID" dirty="0" smtClean="0"/>
              <a:t>sistem </a:t>
            </a:r>
            <a:r>
              <a:rPr lang="id-ID" dirty="0"/>
              <a:t>yang akan diserang/dikompromikan. </a:t>
            </a:r>
            <a:endParaRPr lang="en-US" dirty="0" smtClean="0"/>
          </a:p>
          <a:p>
            <a:r>
              <a:rPr lang="id-ID" dirty="0" smtClean="0"/>
              <a:t>Jalur </a:t>
            </a:r>
            <a:r>
              <a:rPr lang="id-ID" dirty="0"/>
              <a:t>transaksi menggambarkan semua logis mungkin cara di mana suatu peristiwa mungkin terjadi. </a:t>
            </a:r>
            <a:endParaRPr lang="en-US" dirty="0" smtClean="0"/>
          </a:p>
          <a:p>
            <a:r>
              <a:rPr lang="id-ID" dirty="0" smtClean="0"/>
              <a:t>Jalur </a:t>
            </a:r>
            <a:r>
              <a:rPr lang="id-ID" dirty="0"/>
              <a:t>transaksi yang berkaitan dengan apa yang secara logis mungkin-bagaimana sesuatu dapat dicapai, bukan apakah itu layak, ekonomis, mungkin, dll.</a:t>
            </a:r>
            <a:endParaRPr lang="en-US" dirty="0"/>
          </a:p>
        </p:txBody>
      </p:sp>
    </p:spTree>
    <p:extLst>
      <p:ext uri="{BB962C8B-B14F-4D97-AF65-F5344CB8AC3E}">
        <p14:creationId xmlns:p14="http://schemas.microsoft.com/office/powerpoint/2010/main" val="1217134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jalur transaksi potensial </a:t>
            </a:r>
            <a:r>
              <a:rPr lang="id-ID" dirty="0" smtClean="0"/>
              <a:t>dikembangkan</a:t>
            </a:r>
            <a:r>
              <a:rPr lang="en-US" dirty="0" smtClean="0"/>
              <a:t> -</a:t>
            </a:r>
            <a:r>
              <a:rPr lang="en-US" dirty="0" err="1" smtClean="0"/>
              <a:t>Lanjutan</a:t>
            </a:r>
            <a:endParaRPr lang="en-US" dirty="0"/>
          </a:p>
        </p:txBody>
      </p:sp>
      <p:sp>
        <p:nvSpPr>
          <p:cNvPr id="3" name="Content Placeholder 2"/>
          <p:cNvSpPr>
            <a:spLocks noGrp="1"/>
          </p:cNvSpPr>
          <p:nvPr>
            <p:ph idx="1"/>
          </p:nvPr>
        </p:nvSpPr>
        <p:spPr/>
        <p:txBody>
          <a:bodyPr>
            <a:normAutofit lnSpcReduction="10000"/>
          </a:bodyPr>
          <a:lstStyle/>
          <a:p>
            <a:r>
              <a:rPr lang="id-ID" dirty="0"/>
              <a:t>Semua jalur yang mungkin ditampilkan dalam satu diagram. </a:t>
            </a:r>
            <a:endParaRPr lang="en-US" dirty="0" smtClean="0"/>
          </a:p>
          <a:p>
            <a:r>
              <a:rPr lang="id-ID" dirty="0" smtClean="0"/>
              <a:t>Setiap </a:t>
            </a:r>
            <a:r>
              <a:rPr lang="id-ID" dirty="0"/>
              <a:t>peristiwa diskrit diberi nomor hieronis. </a:t>
            </a:r>
            <a:endParaRPr lang="en-US" dirty="0" smtClean="0"/>
          </a:p>
          <a:p>
            <a:r>
              <a:rPr lang="id-ID" dirty="0" smtClean="0"/>
              <a:t>Jalur </a:t>
            </a:r>
            <a:r>
              <a:rPr lang="id-ID" dirty="0"/>
              <a:t>individual mewakili rute unik dari acara teratas hingga peristiwa bawah. Simbol logika menentukan hubungan antara peristiwa alternatif. </a:t>
            </a:r>
            <a:endParaRPr lang="en-US" dirty="0" smtClean="0"/>
          </a:p>
          <a:p>
            <a:r>
              <a:rPr lang="id-ID" dirty="0" smtClean="0"/>
              <a:t>Jalur </a:t>
            </a:r>
            <a:r>
              <a:rPr lang="id-ID" dirty="0"/>
              <a:t>dikembangkan ke tingkat yang bermakna untuk membawa analisis. </a:t>
            </a:r>
            <a:endParaRPr lang="en-US" dirty="0" smtClean="0"/>
          </a:p>
          <a:p>
            <a:r>
              <a:rPr lang="id-ID" dirty="0" smtClean="0"/>
              <a:t>jalur </a:t>
            </a:r>
            <a:r>
              <a:rPr lang="id-ID" dirty="0"/>
              <a:t>transaksi juga dapat dikembangkan sebagai posteriori untuk merekonstruksi bagaimana kecelakaan/insiden terjadi.</a:t>
            </a:r>
            <a:endParaRPr lang="en-US" dirty="0"/>
          </a:p>
          <a:p>
            <a:endParaRPr lang="en-US" dirty="0"/>
          </a:p>
        </p:txBody>
      </p:sp>
    </p:spTree>
    <p:extLst>
      <p:ext uri="{BB962C8B-B14F-4D97-AF65-F5344CB8AC3E}">
        <p14:creationId xmlns:p14="http://schemas.microsoft.com/office/powerpoint/2010/main" val="3948638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r>
              <a:rPr lang="en-US" dirty="0" smtClean="0"/>
              <a:t> </a:t>
            </a:r>
            <a:r>
              <a:rPr lang="id-ID" dirty="0" smtClean="0"/>
              <a:t>Ancaman </a:t>
            </a:r>
            <a:r>
              <a:rPr lang="en-US" dirty="0" smtClean="0"/>
              <a:t>:</a:t>
            </a:r>
            <a:endParaRPr lang="en-US" dirty="0"/>
          </a:p>
        </p:txBody>
      </p:sp>
      <p:sp>
        <p:nvSpPr>
          <p:cNvPr id="3" name="Content Placeholder 2"/>
          <p:cNvSpPr>
            <a:spLocks noGrp="1"/>
          </p:cNvSpPr>
          <p:nvPr>
            <p:ph idx="1"/>
          </p:nvPr>
        </p:nvSpPr>
        <p:spPr/>
        <p:txBody>
          <a:bodyPr/>
          <a:lstStyle/>
          <a:p>
            <a:r>
              <a:rPr lang="id-ID" dirty="0" smtClean="0"/>
              <a:t>potensi </a:t>
            </a:r>
            <a:r>
              <a:rPr lang="id-ID" dirty="0"/>
              <a:t>bahaya bahwa kerentanan dapat dimanfaatkan secara niat, dipicu secara tidak </a:t>
            </a:r>
            <a:r>
              <a:rPr lang="id-ID" dirty="0" smtClean="0"/>
              <a:t>sengaja</a:t>
            </a:r>
            <a:r>
              <a:rPr lang="en-US" dirty="0" smtClean="0"/>
              <a:t> </a:t>
            </a:r>
            <a:r>
              <a:rPr lang="id-ID" dirty="0" smtClean="0"/>
              <a:t>atau </a:t>
            </a:r>
            <a:r>
              <a:rPr lang="en-US" dirty="0" err="1" smtClean="0"/>
              <a:t>sengaja</a:t>
            </a:r>
            <a:r>
              <a:rPr lang="en-US" dirty="0" smtClean="0"/>
              <a:t> di</a:t>
            </a:r>
            <a:r>
              <a:rPr lang="id-ID" dirty="0" smtClean="0"/>
              <a:t>lakukan.</a:t>
            </a:r>
            <a:endParaRPr lang="en-US" dirty="0" smtClean="0"/>
          </a:p>
          <a:p>
            <a:r>
              <a:rPr lang="id-ID" dirty="0"/>
              <a:t>ancaman merupakan potensi untuk mengeksploitasi </a:t>
            </a:r>
            <a:r>
              <a:rPr lang="id-ID" dirty="0" smtClean="0"/>
              <a:t>ke</a:t>
            </a:r>
            <a:r>
              <a:rPr lang="en-US" dirty="0" err="1" smtClean="0"/>
              <a:t>rentanan</a:t>
            </a:r>
            <a:r>
              <a:rPr lang="en-US" dirty="0" smtClean="0"/>
              <a:t> </a:t>
            </a:r>
            <a:r>
              <a:rPr lang="id-ID" dirty="0" smtClean="0"/>
              <a:t>itu</a:t>
            </a:r>
            <a:r>
              <a:rPr lang="id-ID"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2984910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zona </a:t>
            </a:r>
            <a:r>
              <a:rPr lang="id-ID" dirty="0"/>
              <a:t>ancaman dievaluasi </a:t>
            </a:r>
            <a:r>
              <a:rPr lang="en-US" dirty="0"/>
              <a:t/>
            </a:r>
            <a:br>
              <a:rPr lang="en-US" dirty="0"/>
            </a:br>
            <a:endParaRPr lang="en-US" dirty="0"/>
          </a:p>
        </p:txBody>
      </p:sp>
      <p:sp>
        <p:nvSpPr>
          <p:cNvPr id="3" name="Content Placeholder 2"/>
          <p:cNvSpPr>
            <a:spLocks noGrp="1"/>
          </p:cNvSpPr>
          <p:nvPr>
            <p:ph idx="1"/>
          </p:nvPr>
        </p:nvSpPr>
        <p:spPr/>
        <p:txBody>
          <a:bodyPr/>
          <a:lstStyle/>
          <a:p>
            <a:r>
              <a:rPr lang="id-ID" dirty="0"/>
              <a:t>Korelasi keparahan kerentanan dan kemungkinan ancaman</a:t>
            </a:r>
            <a:endParaRPr lang="en-US" dirty="0"/>
          </a:p>
          <a:p>
            <a:r>
              <a:rPr lang="id-ID" dirty="0"/>
              <a:t>Menganalisis jalur transaksi dari perspektif ancaman yang berbeda</a:t>
            </a:r>
            <a:endParaRPr lang="en-US" dirty="0"/>
          </a:p>
          <a:p>
            <a:r>
              <a:rPr lang="id-ID" dirty="0"/>
              <a:t>Mengisolasi zona ancaman kritis</a:t>
            </a:r>
            <a:endParaRPr lang="en-US" dirty="0"/>
          </a:p>
          <a:p>
            <a:pPr marL="0" indent="0">
              <a:buNone/>
            </a:pPr>
            <a:endParaRPr lang="en-US" dirty="0"/>
          </a:p>
        </p:txBody>
      </p:sp>
    </p:spTree>
    <p:extLst>
      <p:ext uri="{BB962C8B-B14F-4D97-AF65-F5344CB8AC3E}">
        <p14:creationId xmlns:p14="http://schemas.microsoft.com/office/powerpoint/2010/main" val="34414091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2862" y="1351416"/>
            <a:ext cx="9905999" cy="3541714"/>
          </a:xfrm>
        </p:spPr>
        <p:txBody>
          <a:bodyPr/>
          <a:lstStyle/>
          <a:p>
            <a:r>
              <a:rPr lang="id-ID" dirty="0"/>
              <a:t>Apakah mengevaluasi keparahan kerentanan, kemungkinan ancaman, jalur transaksi, atau zona </a:t>
            </a:r>
            <a:r>
              <a:rPr lang="id-ID" dirty="0" smtClean="0"/>
              <a:t>ancaman-bahwa </a:t>
            </a:r>
            <a:r>
              <a:rPr lang="id-ID" dirty="0"/>
              <a:t>kerugian dapat terjadi sebagai akibat dari tindakan disengaja atau disengaja atau tidak bertindak. </a:t>
            </a:r>
            <a:endParaRPr lang="en-US" dirty="0" smtClean="0"/>
          </a:p>
          <a:p>
            <a:r>
              <a:rPr lang="id-ID" dirty="0" smtClean="0"/>
              <a:t>Pada </a:t>
            </a:r>
            <a:r>
              <a:rPr lang="id-ID" dirty="0"/>
              <a:t>saat yang sama, Semua entitas dan faktor yang mempengaruhi desain, operasi, dan lingkungan operasional sistem harus dianalisis</a:t>
            </a:r>
            <a:r>
              <a:rPr lang="id-ID" dirty="0" smtClean="0"/>
              <a:t>.</a:t>
            </a:r>
            <a:endParaRPr lang="en-US" dirty="0" smtClean="0"/>
          </a:p>
          <a:p>
            <a:r>
              <a:rPr lang="id-ID" dirty="0"/>
              <a:t>Keamanan, keandalan, dan masalah keamanan harus dinilai secara tandem. Singkatnya, efektivitas pelaksanaan ancaman</a:t>
            </a:r>
            <a:endParaRPr lang="en-US" dirty="0"/>
          </a:p>
          <a:p>
            <a:endParaRPr lang="en-US" dirty="0"/>
          </a:p>
        </p:txBody>
      </p:sp>
    </p:spTree>
    <p:extLst>
      <p:ext uri="{BB962C8B-B14F-4D97-AF65-F5344CB8AC3E}">
        <p14:creationId xmlns:p14="http://schemas.microsoft.com/office/powerpoint/2010/main" val="22822838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paparan </a:t>
            </a:r>
            <a:r>
              <a:rPr lang="id-ID" dirty="0"/>
              <a:t>risiko awal ditentukan</a:t>
            </a:r>
            <a:endParaRPr lang="en-US" dirty="0"/>
          </a:p>
        </p:txBody>
      </p:sp>
      <p:sp>
        <p:nvSpPr>
          <p:cNvPr id="3" name="Content Placeholder 2"/>
          <p:cNvSpPr>
            <a:spLocks noGrp="1"/>
          </p:cNvSpPr>
          <p:nvPr>
            <p:ph idx="1"/>
          </p:nvPr>
        </p:nvSpPr>
        <p:spPr/>
        <p:txBody>
          <a:bodyPr>
            <a:normAutofit fontScale="85000" lnSpcReduction="10000"/>
          </a:bodyPr>
          <a:lstStyle/>
          <a:p>
            <a:r>
              <a:rPr lang="id-ID" dirty="0"/>
              <a:t>tindakan pengendalian tergantung pada ketelitian analisis eksposur risiko yang mendahuluinya.</a:t>
            </a:r>
            <a:endParaRPr lang="en-US" dirty="0"/>
          </a:p>
          <a:p>
            <a:r>
              <a:rPr lang="id-ID" dirty="0"/>
              <a:t>Eksposur risiko ditentukan dan ditinjau secara bertahap:</a:t>
            </a:r>
            <a:endParaRPr lang="en-US" dirty="0"/>
          </a:p>
          <a:p>
            <a:pPr marL="808038" indent="-452438">
              <a:buFont typeface="+mj-lt"/>
              <a:buAutoNum type="arabicPeriod"/>
            </a:pPr>
            <a:r>
              <a:rPr lang="id-ID" dirty="0" smtClean="0"/>
              <a:t>paparan </a:t>
            </a:r>
            <a:r>
              <a:rPr lang="id-ID" dirty="0"/>
              <a:t>risiko awal dipastikan untuk memprioritaskan tindakan pengendalian ancaman (Bab 5).</a:t>
            </a:r>
            <a:endParaRPr lang="en-US" dirty="0"/>
          </a:p>
          <a:p>
            <a:pPr marL="808038" indent="-452438">
              <a:buFont typeface="+mj-lt"/>
              <a:buAutoNum type="arabicPeriod"/>
            </a:pPr>
            <a:r>
              <a:rPr lang="id-ID" dirty="0" smtClean="0"/>
              <a:t>tindakan </a:t>
            </a:r>
            <a:r>
              <a:rPr lang="id-ID" dirty="0"/>
              <a:t>pengendalian ancaman dilaksanakan sesuai dengan prioritas ini (Bab 6</a:t>
            </a:r>
            <a:r>
              <a:rPr lang="id-ID" dirty="0" smtClean="0"/>
              <a:t>).</a:t>
            </a:r>
            <a:endParaRPr lang="en-US" dirty="0"/>
          </a:p>
          <a:p>
            <a:pPr marL="808038" indent="-452438">
              <a:buFont typeface="+mj-lt"/>
              <a:buAutoNum type="arabicPeriod"/>
            </a:pPr>
            <a:r>
              <a:rPr lang="id-ID" dirty="0" smtClean="0"/>
              <a:t>efektivitas </a:t>
            </a:r>
            <a:r>
              <a:rPr lang="id-ID" dirty="0"/>
              <a:t>tindakan pengendalian ancaman (sisa risiko eksposur) diverifikasi (Bab 7).</a:t>
            </a:r>
            <a:endParaRPr lang="en-US" dirty="0"/>
          </a:p>
          <a:p>
            <a:endParaRPr lang="en-US" dirty="0"/>
          </a:p>
        </p:txBody>
      </p:sp>
    </p:spTree>
    <p:extLst>
      <p:ext uri="{BB962C8B-B14F-4D97-AF65-F5344CB8AC3E}">
        <p14:creationId xmlns:p14="http://schemas.microsoft.com/office/powerpoint/2010/main" val="19985691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Tingkat analisis memperkuat dan memperbaiki satu sama </a:t>
            </a:r>
            <a:r>
              <a:rPr lang="id-ID" dirty="0" smtClean="0"/>
              <a:t>lain</a:t>
            </a:r>
            <a:r>
              <a:rPr lang="en-US" dirty="0" smtClean="0"/>
              <a:t> (</a:t>
            </a:r>
            <a:r>
              <a:rPr lang="en-US" dirty="0" err="1" smtClean="0"/>
              <a:t>kerentanan</a:t>
            </a:r>
            <a:r>
              <a:rPr lang="en-US" dirty="0" smtClean="0"/>
              <a:t> </a:t>
            </a:r>
            <a:r>
              <a:rPr lang="en-US" dirty="0" err="1" smtClean="0"/>
              <a:t>dan</a:t>
            </a:r>
            <a:r>
              <a:rPr lang="en-US" dirty="0" smtClean="0"/>
              <a:t> </a:t>
            </a:r>
            <a:r>
              <a:rPr lang="en-US" dirty="0" err="1" smtClean="0"/>
              <a:t>ancaman</a:t>
            </a:r>
            <a:r>
              <a:rPr lang="en-US" dirty="0" smtClean="0"/>
              <a:t>) </a:t>
            </a:r>
            <a:r>
              <a:rPr lang="id-ID" dirty="0" smtClean="0"/>
              <a:t>membantu </a:t>
            </a:r>
            <a:r>
              <a:rPr lang="id-ID" dirty="0"/>
              <a:t>untuk:</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id-ID" dirty="0"/>
              <a:t>Mengungkap kerentanan baru dan metode eksploitasi</a:t>
            </a:r>
            <a:endParaRPr lang="en-US" dirty="0"/>
          </a:p>
          <a:p>
            <a:r>
              <a:rPr lang="id-ID" dirty="0"/>
              <a:t>Memperbaiki definisi sumber ancaman dan perkiraan kemungkinan</a:t>
            </a:r>
            <a:endParaRPr lang="en-US" dirty="0"/>
          </a:p>
          <a:p>
            <a:r>
              <a:rPr lang="id-ID" dirty="0"/>
              <a:t>Meneliti perspektif ancaman yang berbeda</a:t>
            </a:r>
            <a:endParaRPr lang="en-US" dirty="0"/>
          </a:p>
          <a:p>
            <a:r>
              <a:rPr lang="id-ID" dirty="0"/>
              <a:t>Mengevaluasi bagaimana berbagai mode operasional dan keadaan dan elemen waktu berkontribusi terhadap eksposur risiko</a:t>
            </a:r>
            <a:endParaRPr lang="en-US" dirty="0"/>
          </a:p>
          <a:p>
            <a:r>
              <a:rPr lang="id-ID" dirty="0"/>
              <a:t>Optimalkan penerapan sumber daya kontrol ancaman dengan mengidentifikasi peristiwa tingkat rendah umum dalam jalur transaksi</a:t>
            </a:r>
            <a:endParaRPr lang="en-US" dirty="0"/>
          </a:p>
          <a:p>
            <a:endParaRPr lang="en-US" dirty="0"/>
          </a:p>
        </p:txBody>
      </p:sp>
    </p:spTree>
    <p:extLst>
      <p:ext uri="{BB962C8B-B14F-4D97-AF65-F5344CB8AC3E}">
        <p14:creationId xmlns:p14="http://schemas.microsoft.com/office/powerpoint/2010/main" val="42131039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RINGKASAN</a:t>
            </a:r>
            <a:endParaRPr lang="en-US" dirty="0"/>
          </a:p>
        </p:txBody>
      </p:sp>
      <p:sp>
        <p:nvSpPr>
          <p:cNvPr id="3" name="Content Placeholder 2"/>
          <p:cNvSpPr>
            <a:spLocks noGrp="1"/>
          </p:cNvSpPr>
          <p:nvPr>
            <p:ph idx="1"/>
          </p:nvPr>
        </p:nvSpPr>
        <p:spPr/>
        <p:txBody>
          <a:bodyPr/>
          <a:lstStyle/>
          <a:p>
            <a:r>
              <a:rPr lang="id-ID" dirty="0"/>
              <a:t>Komponen kedua dari program Security/IA informasi yang efektif adalah </a:t>
            </a:r>
            <a:r>
              <a:rPr lang="id-ID" dirty="0" smtClean="0"/>
              <a:t>analisis </a:t>
            </a:r>
            <a:r>
              <a:rPr lang="id-ID" dirty="0"/>
              <a:t>kerentanan dan </a:t>
            </a:r>
            <a:r>
              <a:rPr lang="id-ID" dirty="0" smtClean="0"/>
              <a:t>ancaman</a:t>
            </a:r>
            <a:endParaRPr lang="en-US" dirty="0" smtClean="0"/>
          </a:p>
          <a:p>
            <a:r>
              <a:rPr lang="id-ID" dirty="0"/>
              <a:t>Empat kegiatan yang dilakukan selama analisis kerentanan dan ancaman, seperti yang </a:t>
            </a:r>
            <a:r>
              <a:rPr lang="id-ID" dirty="0" smtClean="0"/>
              <a:t>ditunjukkan</a:t>
            </a:r>
            <a:r>
              <a:rPr lang="en-US" dirty="0" smtClean="0"/>
              <a:t> </a:t>
            </a:r>
            <a:r>
              <a:rPr lang="en-US" dirty="0" err="1" smtClean="0"/>
              <a:t>pada</a:t>
            </a:r>
            <a:r>
              <a:rPr lang="en-US" dirty="0" smtClean="0"/>
              <a:t> </a:t>
            </a:r>
            <a:r>
              <a:rPr lang="en-US" dirty="0" err="1" smtClean="0"/>
              <a:t>gambar</a:t>
            </a:r>
            <a:r>
              <a:rPr lang="en-US" dirty="0" smtClean="0"/>
              <a:t> di </a:t>
            </a:r>
            <a:r>
              <a:rPr lang="en-US" dirty="0" err="1" smtClean="0"/>
              <a:t>bawah</a:t>
            </a:r>
            <a:endParaRPr lang="en-US" dirty="0"/>
          </a:p>
        </p:txBody>
      </p:sp>
    </p:spTree>
    <p:extLst>
      <p:ext uri="{BB962C8B-B14F-4D97-AF65-F5344CB8AC3E}">
        <p14:creationId xmlns:p14="http://schemas.microsoft.com/office/powerpoint/2010/main" val="9753737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blip>
          <a:srcRect/>
          <a:stretch>
            <a:fillRect/>
          </a:stretch>
        </p:blipFill>
        <p:spPr bwMode="auto">
          <a:xfrm>
            <a:off x="2175164" y="1"/>
            <a:ext cx="7453746" cy="6857999"/>
          </a:xfrm>
          <a:prstGeom prst="rect">
            <a:avLst/>
          </a:prstGeom>
          <a:noFill/>
        </p:spPr>
      </p:pic>
    </p:spTree>
    <p:extLst>
      <p:ext uri="{BB962C8B-B14F-4D97-AF65-F5344CB8AC3E}">
        <p14:creationId xmlns:p14="http://schemas.microsoft.com/office/powerpoint/2010/main" val="19778874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4519" y="886793"/>
            <a:ext cx="9905999" cy="3541714"/>
          </a:xfrm>
        </p:spPr>
        <p:txBody>
          <a:bodyPr/>
          <a:lstStyle/>
          <a:p>
            <a:r>
              <a:rPr lang="id-ID" dirty="0"/>
              <a:t>Kerentanan dan ancaman diidentifikasi dan dicirikan sehingga sumber daya dapat diterapkan untuk kebutuhan yang paling penting </a:t>
            </a:r>
            <a:r>
              <a:rPr lang="id-ID" dirty="0" smtClean="0"/>
              <a:t> </a:t>
            </a:r>
            <a:r>
              <a:rPr lang="id-ID" dirty="0"/>
              <a:t>untuk mencegah kerugian. </a:t>
            </a:r>
            <a:endParaRPr lang="en-US" dirty="0" smtClean="0"/>
          </a:p>
          <a:p>
            <a:r>
              <a:rPr lang="id-ID" dirty="0" smtClean="0"/>
              <a:t>Identifikasi </a:t>
            </a:r>
            <a:r>
              <a:rPr lang="id-ID" dirty="0"/>
              <a:t>dan analisis kerentanan dan ancaman menganggap tindakan dan ketidaksengajaan yang tidak disengaja dan disengaja. </a:t>
            </a:r>
            <a:endParaRPr lang="en-US" dirty="0" smtClean="0"/>
          </a:p>
          <a:p>
            <a:r>
              <a:rPr lang="id-ID" dirty="0" smtClean="0"/>
              <a:t>Peristiwa </a:t>
            </a:r>
            <a:r>
              <a:rPr lang="id-ID" dirty="0"/>
              <a:t>individu </a:t>
            </a:r>
            <a:r>
              <a:rPr lang="id-ID" dirty="0" smtClean="0"/>
              <a:t>serta</a:t>
            </a:r>
            <a:r>
              <a:rPr lang="en-US" dirty="0" smtClean="0"/>
              <a:t> </a:t>
            </a:r>
            <a:r>
              <a:rPr lang="en-US" dirty="0" err="1" smtClean="0"/>
              <a:t>kombinasi</a:t>
            </a:r>
            <a:r>
              <a:rPr lang="en-US" dirty="0" smtClean="0"/>
              <a:t> </a:t>
            </a:r>
            <a:r>
              <a:rPr lang="id-ID" dirty="0" smtClean="0"/>
              <a:t>tidak </a:t>
            </a:r>
            <a:r>
              <a:rPr lang="id-ID" dirty="0"/>
              <a:t>direncanakan biasa dan urutan peristiwa yang dapat menyebabkan kegagalan/kompromi dianalisis.</a:t>
            </a:r>
            <a:endParaRPr lang="en-US" dirty="0"/>
          </a:p>
          <a:p>
            <a:endParaRPr lang="en-US" dirty="0"/>
          </a:p>
        </p:txBody>
      </p:sp>
    </p:spTree>
    <p:extLst>
      <p:ext uri="{BB962C8B-B14F-4D97-AF65-F5344CB8AC3E}">
        <p14:creationId xmlns:p14="http://schemas.microsoft.com/office/powerpoint/2010/main" val="36742903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ringkasan kegiatan yang terlibat dalam melakukan analisis kerentanan dan ancaman</a:t>
            </a:r>
            <a:endParaRPr lang="en-US" dirty="0"/>
          </a:p>
        </p:txBody>
      </p:sp>
      <p:sp>
        <p:nvSpPr>
          <p:cNvPr id="3" name="Content Placeholder 2"/>
          <p:cNvSpPr>
            <a:spLocks noGrp="1"/>
          </p:cNvSpPr>
          <p:nvPr>
            <p:ph idx="1"/>
          </p:nvPr>
        </p:nvSpPr>
        <p:spPr/>
        <p:txBody>
          <a:bodyPr>
            <a:normAutofit fontScale="85000" lnSpcReduction="10000"/>
          </a:bodyPr>
          <a:lstStyle/>
          <a:p>
            <a:r>
              <a:rPr lang="id-ID" dirty="0"/>
              <a:t>Jalur transaksi yang dikembangkan untuk mengidentifikasi semua logis mungkin </a:t>
            </a:r>
            <a:r>
              <a:rPr lang="en-US" dirty="0" err="1" smtClean="0"/>
              <a:t>kombinasi</a:t>
            </a:r>
            <a:r>
              <a:rPr lang="en-US" dirty="0" smtClean="0"/>
              <a:t> </a:t>
            </a:r>
            <a:r>
              <a:rPr lang="id-ID" dirty="0" smtClean="0"/>
              <a:t>kegiatan </a:t>
            </a:r>
            <a:r>
              <a:rPr lang="id-ID" dirty="0"/>
              <a:t>diskrit yang dapat menyebabkan sistem yang akan dikompromikan atau diberikan tidak dapat dioperasikan. </a:t>
            </a:r>
            <a:endParaRPr lang="en-US" dirty="0" smtClean="0"/>
          </a:p>
          <a:p>
            <a:r>
              <a:rPr lang="id-ID" dirty="0" smtClean="0"/>
              <a:t>Jalur </a:t>
            </a:r>
            <a:r>
              <a:rPr lang="id-ID" dirty="0"/>
              <a:t>transaksi dapat dikembangkan apriori untuk menentukan perlunya tindakan pengendalian ancaman, atau posteriori sebagai bagian dari kecelakaan/investigasi </a:t>
            </a:r>
            <a:r>
              <a:rPr lang="id-ID" dirty="0" smtClean="0"/>
              <a:t>insiden.</a:t>
            </a:r>
            <a:endParaRPr lang="en-US" dirty="0" smtClean="0"/>
          </a:p>
          <a:p>
            <a:r>
              <a:rPr lang="id-ID" dirty="0" smtClean="0"/>
              <a:t>Jalur </a:t>
            </a:r>
            <a:r>
              <a:rPr lang="id-ID" dirty="0"/>
              <a:t>transaksi dianalisis dari perspektif beberapa pemangku kepentingan untuk memperbaiki kerentanan/ancaman penilaian dan mengungkap zona ancaman kritis. </a:t>
            </a:r>
            <a:endParaRPr lang="en-US" dirty="0" smtClean="0"/>
          </a:p>
          <a:p>
            <a:r>
              <a:rPr lang="id-ID" dirty="0" smtClean="0"/>
              <a:t>Eksposur </a:t>
            </a:r>
            <a:r>
              <a:rPr lang="id-ID" dirty="0"/>
              <a:t>risiko berasal dari berkorelasi kerentanan keparahan dan kemungkinan instasi ancaman, </a:t>
            </a:r>
            <a:r>
              <a:rPr lang="id-ID" dirty="0" smtClean="0"/>
              <a:t>ana</a:t>
            </a:r>
            <a:r>
              <a:rPr lang="en-US" dirty="0" err="1" smtClean="0"/>
              <a:t>lisis</a:t>
            </a:r>
            <a:r>
              <a:rPr lang="en-US" dirty="0" smtClean="0"/>
              <a:t> </a:t>
            </a:r>
            <a:r>
              <a:rPr lang="id-ID" dirty="0" smtClean="0"/>
              <a:t>transaksi </a:t>
            </a:r>
            <a:r>
              <a:rPr lang="id-ID" dirty="0"/>
              <a:t>jalan, dan mengisolasi zona ancaman kritis.</a:t>
            </a:r>
            <a:endParaRPr lang="en-US" dirty="0"/>
          </a:p>
          <a:p>
            <a:endParaRPr lang="en-US" dirty="0"/>
          </a:p>
        </p:txBody>
      </p:sp>
    </p:spTree>
    <p:extLst>
      <p:ext uri="{BB962C8B-B14F-4D97-AF65-F5344CB8AC3E}">
        <p14:creationId xmlns:p14="http://schemas.microsoft.com/office/powerpoint/2010/main" val="33441351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SEKIAN</a:t>
            </a:r>
            <a:br>
              <a:rPr lang="en-US" dirty="0" smtClean="0"/>
            </a:br>
            <a:r>
              <a:rPr lang="en-US" dirty="0" smtClean="0"/>
              <a:t>TERIMA KASIH</a:t>
            </a:r>
            <a:endParaRPr lang="en-US" dirty="0"/>
          </a:p>
        </p:txBody>
      </p:sp>
      <p:sp>
        <p:nvSpPr>
          <p:cNvPr id="3" name="Text Placeholder 2"/>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6753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r>
              <a:rPr lang="en-US" dirty="0" smtClean="0"/>
              <a:t> </a:t>
            </a:r>
            <a:r>
              <a:rPr lang="en-US" dirty="0" err="1" smtClean="0"/>
              <a:t>bahaya</a:t>
            </a:r>
            <a:r>
              <a:rPr lang="en-US" dirty="0" smtClean="0"/>
              <a:t>: </a:t>
            </a:r>
            <a:endParaRPr lang="en-US" dirty="0"/>
          </a:p>
        </p:txBody>
      </p:sp>
      <p:sp>
        <p:nvSpPr>
          <p:cNvPr id="3" name="Content Placeholder 2"/>
          <p:cNvSpPr>
            <a:spLocks noGrp="1"/>
          </p:cNvSpPr>
          <p:nvPr>
            <p:ph idx="1"/>
          </p:nvPr>
        </p:nvSpPr>
        <p:spPr/>
        <p:txBody>
          <a:bodyPr/>
          <a:lstStyle/>
          <a:p>
            <a:r>
              <a:rPr lang="id-ID" dirty="0"/>
              <a:t>potensi bahaya atau situasi yang berpotensi membahayakan.</a:t>
            </a:r>
            <a:endParaRPr lang="en-US" dirty="0"/>
          </a:p>
          <a:p>
            <a:r>
              <a:rPr lang="id-ID" dirty="0"/>
              <a:t>Bahaya merupakan potensi cedera atau kematian bagi manusia, atau kerusakan atau perusakan terhadap properti atau lingkungan</a:t>
            </a:r>
            <a:endParaRPr lang="en-US" dirty="0"/>
          </a:p>
        </p:txBody>
      </p:sp>
    </p:spTree>
    <p:extLst>
      <p:ext uri="{BB962C8B-B14F-4D97-AF65-F5344CB8AC3E}">
        <p14:creationId xmlns:p14="http://schemas.microsoft.com/office/powerpoint/2010/main" val="1063032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r>
              <a:rPr lang="en-US" dirty="0" smtClean="0"/>
              <a:t> </a:t>
            </a:r>
            <a:r>
              <a:rPr lang="en-US" dirty="0" err="1" smtClean="0"/>
              <a:t>resiko</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lgn="just">
              <a:buFont typeface="+mj-lt"/>
              <a:buAutoNum type="arabicPeriod"/>
            </a:pPr>
            <a:r>
              <a:rPr lang="id-ID" dirty="0"/>
              <a:t>kombinasi kemungkinan bahaya yang terjadi dan tingkat keparahan konsekuensi seharusnya terjadi; </a:t>
            </a:r>
            <a:endParaRPr lang="en-US" dirty="0"/>
          </a:p>
          <a:p>
            <a:pPr marL="457200" indent="-457200" algn="just">
              <a:buFont typeface="+mj-lt"/>
              <a:buAutoNum type="arabicPeriod"/>
            </a:pPr>
            <a:r>
              <a:rPr lang="id-ID" dirty="0" smtClean="0"/>
              <a:t>ekspresi </a:t>
            </a:r>
            <a:r>
              <a:rPr lang="id-ID" dirty="0"/>
              <a:t>kemungkinan dan dampak peristiwa yang tidak direncanakan atau serangkaian peristiwa yang mengakibatkan kematian, cedera, penyakit okupasi, kerusakan atau hilangnya peralatan atau properti, atau kerusakan lingkungan dalam hal potensi keparahan dan probabilitas terjadinya.</a:t>
            </a:r>
            <a:endParaRPr lang="en-US" dirty="0"/>
          </a:p>
          <a:p>
            <a:r>
              <a:rPr lang="id-ID" dirty="0"/>
              <a:t>bahaya adalah peristiwa yang tidak diinginkan dengan konsekuensi negatif, sementara risiko merupakan kemungkinan bahwa bahaya akan terjadi dan tingkat keparahan konsekuensi daripadanya.</a:t>
            </a:r>
            <a:endParaRPr lang="en-US" dirty="0"/>
          </a:p>
          <a:p>
            <a:pPr marL="0" indent="0">
              <a:buNone/>
            </a:pPr>
            <a:endParaRPr lang="en-US" dirty="0"/>
          </a:p>
        </p:txBody>
      </p:sp>
    </p:spTree>
    <p:extLst>
      <p:ext uri="{BB962C8B-B14F-4D97-AF65-F5344CB8AC3E}">
        <p14:creationId xmlns:p14="http://schemas.microsoft.com/office/powerpoint/2010/main" val="2705158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keparahan</a:t>
            </a:r>
            <a:endParaRPr lang="en-US" dirty="0"/>
          </a:p>
        </p:txBody>
      </p:sp>
      <p:sp>
        <p:nvSpPr>
          <p:cNvPr id="3" name="Content Placeholder 2"/>
          <p:cNvSpPr>
            <a:spLocks noGrp="1"/>
          </p:cNvSpPr>
          <p:nvPr>
            <p:ph idx="1"/>
          </p:nvPr>
        </p:nvSpPr>
        <p:spPr>
          <a:xfrm>
            <a:off x="1141412" y="2324302"/>
            <a:ext cx="9905999" cy="3541714"/>
          </a:xfrm>
        </p:spPr>
        <p:txBody>
          <a:bodyPr/>
          <a:lstStyle/>
          <a:p>
            <a:r>
              <a:rPr lang="id-ID" dirty="0"/>
              <a:t>Keparahan mencirikan konsekuensi dari potensi bahaya, tingkat bahaya atau cedera yang dapat ditimbulkan. Mengikuti praktik manajemen risiko standar</a:t>
            </a:r>
            <a:r>
              <a:rPr lang="id-ID" dirty="0" smtClean="0"/>
              <a:t>,</a:t>
            </a:r>
            <a:r>
              <a:rPr lang="en-US" dirty="0" smtClean="0"/>
              <a:t> </a:t>
            </a:r>
            <a:r>
              <a:rPr lang="en-US" dirty="0" err="1" smtClean="0"/>
              <a:t>yaitu</a:t>
            </a:r>
            <a:r>
              <a:rPr lang="en-US" dirty="0" smtClean="0"/>
              <a:t> </a:t>
            </a:r>
            <a:r>
              <a:rPr lang="en-US" dirty="0" err="1" smtClean="0"/>
              <a:t>mengevaluasi</a:t>
            </a:r>
            <a:r>
              <a:rPr lang="id-ID" dirty="0" smtClean="0"/>
              <a:t> </a:t>
            </a:r>
            <a:r>
              <a:rPr lang="id-ID" dirty="0"/>
              <a:t>skenario </a:t>
            </a:r>
            <a:r>
              <a:rPr lang="id-ID" dirty="0" smtClean="0"/>
              <a:t>terburuk</a:t>
            </a:r>
            <a:r>
              <a:rPr lang="en-US" dirty="0" smtClean="0"/>
              <a:t>.</a:t>
            </a:r>
            <a:r>
              <a:rPr lang="id-ID" dirty="0" smtClean="0"/>
              <a:t> </a:t>
            </a:r>
            <a:endParaRPr lang="en-US" dirty="0"/>
          </a:p>
        </p:txBody>
      </p:sp>
    </p:spTree>
    <p:extLst>
      <p:ext uri="{BB962C8B-B14F-4D97-AF65-F5344CB8AC3E}">
        <p14:creationId xmlns:p14="http://schemas.microsoft.com/office/powerpoint/2010/main" val="2904769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Tingkat </a:t>
            </a:r>
            <a:r>
              <a:rPr lang="en-US" dirty="0" err="1" smtClean="0"/>
              <a:t>keparahan</a:t>
            </a:r>
            <a:endParaRPr lang="en-US" dirty="0"/>
          </a:p>
        </p:txBody>
      </p:sp>
      <p:sp>
        <p:nvSpPr>
          <p:cNvPr id="6" name="TextBox 5"/>
          <p:cNvSpPr txBox="1"/>
          <p:nvPr/>
        </p:nvSpPr>
        <p:spPr>
          <a:xfrm>
            <a:off x="775854" y="2327563"/>
            <a:ext cx="11430000" cy="4031873"/>
          </a:xfrm>
          <a:prstGeom prst="rect">
            <a:avLst/>
          </a:prstGeom>
          <a:noFill/>
        </p:spPr>
        <p:txBody>
          <a:bodyPr wrap="square" rtlCol="0">
            <a:spAutoFit/>
          </a:bodyPr>
          <a:lstStyle/>
          <a:p>
            <a:pPr marL="457200" indent="-457200">
              <a:buFont typeface="Arial" panose="020B0604020202020204" pitchFamily="34" charset="0"/>
              <a:buChar char="•"/>
            </a:pPr>
            <a:r>
              <a:rPr lang="id-ID" sz="3200" b="1" dirty="0" smtClean="0"/>
              <a:t>Bencana</a:t>
            </a:r>
            <a:r>
              <a:rPr lang="id-ID" sz="3200" b="1" dirty="0"/>
              <a:t>: </a:t>
            </a:r>
            <a:r>
              <a:rPr lang="id-ID" sz="3200" dirty="0"/>
              <a:t>kematian atau beberapa luka parah; kehilangan satu atau lebih sistem utama</a:t>
            </a:r>
            <a:endParaRPr lang="en-US" sz="3200" dirty="0"/>
          </a:p>
          <a:p>
            <a:pPr marL="285750" indent="-285750">
              <a:buFont typeface="Arial" panose="020B0604020202020204" pitchFamily="34" charset="0"/>
              <a:buChar char="•"/>
            </a:pPr>
            <a:r>
              <a:rPr lang="en-US" sz="3200" dirty="0" smtClean="0"/>
              <a:t> </a:t>
            </a:r>
            <a:r>
              <a:rPr lang="id-ID" sz="3200" b="1" dirty="0" smtClean="0"/>
              <a:t>Kritis</a:t>
            </a:r>
            <a:r>
              <a:rPr lang="id-ID" sz="3200" b="1" dirty="0"/>
              <a:t>: </a:t>
            </a:r>
            <a:r>
              <a:rPr lang="en-US" sz="3200" dirty="0" err="1" smtClean="0"/>
              <a:t>kematian</a:t>
            </a:r>
            <a:r>
              <a:rPr lang="id-ID" sz="3200" dirty="0" smtClean="0"/>
              <a:t> atau </a:t>
            </a:r>
            <a:r>
              <a:rPr lang="id-ID" sz="3200" dirty="0"/>
              <a:t>cedera </a:t>
            </a:r>
            <a:r>
              <a:rPr lang="id-ID" sz="3200" dirty="0" smtClean="0"/>
              <a:t>parah</a:t>
            </a:r>
            <a:r>
              <a:rPr lang="en-US" sz="3200" dirty="0" smtClean="0"/>
              <a:t> </a:t>
            </a:r>
            <a:r>
              <a:rPr lang="id-ID" sz="3200" dirty="0"/>
              <a:t>tunggal; hilangnya sistem utama</a:t>
            </a:r>
            <a:endParaRPr lang="en-US" sz="3200" dirty="0"/>
          </a:p>
          <a:p>
            <a:pPr marL="457200" indent="-457200">
              <a:buFont typeface="Arial" panose="020B0604020202020204" pitchFamily="34" charset="0"/>
              <a:buChar char="•"/>
            </a:pPr>
            <a:r>
              <a:rPr lang="id-ID" sz="3200" b="1" dirty="0"/>
              <a:t>Marginal: </a:t>
            </a:r>
            <a:r>
              <a:rPr lang="id-ID" sz="3200" dirty="0"/>
              <a:t>luka ringan; </a:t>
            </a:r>
            <a:r>
              <a:rPr lang="id-ID" sz="3200" dirty="0" smtClean="0"/>
              <a:t>kerusakan system</a:t>
            </a:r>
            <a:r>
              <a:rPr lang="en-US" sz="3200" dirty="0" smtClean="0"/>
              <a:t> </a:t>
            </a:r>
            <a:r>
              <a:rPr lang="id-ID" sz="3200" dirty="0"/>
              <a:t>parah </a:t>
            </a:r>
            <a:endParaRPr lang="en-US" sz="3200" dirty="0"/>
          </a:p>
          <a:p>
            <a:pPr marL="457200" indent="-457200">
              <a:buFont typeface="Arial" panose="020B0604020202020204" pitchFamily="34" charset="0"/>
              <a:buChar char="•"/>
            </a:pPr>
            <a:r>
              <a:rPr lang="id-ID" sz="3200" b="1" dirty="0"/>
              <a:t>Tidak signifikan: </a:t>
            </a:r>
            <a:r>
              <a:rPr lang="id-ID" sz="3200" dirty="0"/>
              <a:t>kemungkinan cedera ringan tunggal; kerusakan </a:t>
            </a:r>
            <a:r>
              <a:rPr lang="id-ID" sz="3200" dirty="0" smtClean="0"/>
              <a:t>system</a:t>
            </a:r>
            <a:r>
              <a:rPr lang="en-US" sz="3200" dirty="0" smtClean="0"/>
              <a:t> </a:t>
            </a:r>
            <a:endParaRPr lang="en-US" sz="3200" dirty="0"/>
          </a:p>
          <a:p>
            <a:pPr marL="285750"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37691890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623</TotalTime>
  <Words>2451</Words>
  <Application>Microsoft Office PowerPoint</Application>
  <PresentationFormat>Widescreen</PresentationFormat>
  <Paragraphs>339</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Cambria Math</vt:lpstr>
      <vt:lpstr>Times New Roman</vt:lpstr>
      <vt:lpstr>Trebuchet MS</vt:lpstr>
      <vt:lpstr>Tw Cen MT</vt:lpstr>
      <vt:lpstr>Circuit</vt:lpstr>
      <vt:lpstr>Analisis KeRENTANAN dan Ancaman </vt:lpstr>
      <vt:lpstr>Kemampuan akhir tahapan pembelajaran</vt:lpstr>
      <vt:lpstr>Dilakukan kegiatan berikut :</vt:lpstr>
      <vt:lpstr>Definisi Kerentanan</vt:lpstr>
      <vt:lpstr>Definisi Ancaman :</vt:lpstr>
      <vt:lpstr>Definisi bahaya: </vt:lpstr>
      <vt:lpstr>Definisi resiko</vt:lpstr>
      <vt:lpstr>keparahan</vt:lpstr>
      <vt:lpstr>Tingkat keparahan</vt:lpstr>
      <vt:lpstr>Cidera</vt:lpstr>
      <vt:lpstr>Kemungkinan</vt:lpstr>
      <vt:lpstr>PowerPoint Presentation</vt:lpstr>
      <vt:lpstr>Level kemungkinan :</vt:lpstr>
      <vt:lpstr>Jenis penilaian kemungkinan</vt:lpstr>
      <vt:lpstr>Pemilihan/penggunaan teknik analisa IA</vt:lpstr>
      <vt:lpstr>PowerPoint Presentation</vt:lpstr>
      <vt:lpstr>PowerPoint Presentation</vt:lpstr>
      <vt:lpstr>Makna kolom kode</vt:lpstr>
      <vt:lpstr>Masukan dari definisi batas sistem </vt:lpstr>
      <vt:lpstr>peran analisis IA dari masing-masing teknik </vt:lpstr>
      <vt:lpstr>PowerPoint Presentation</vt:lpstr>
      <vt:lpstr>PowerPoint Presentation</vt:lpstr>
      <vt:lpstr>PowerPoint Presentation</vt:lpstr>
      <vt:lpstr>PowerPoint Presentation</vt:lpstr>
      <vt:lpstr>PowerPoint Presentation</vt:lpstr>
      <vt:lpstr>Titik kegagalan</vt:lpstr>
      <vt:lpstr>Titik kegagalan potential, meliputi</vt:lpstr>
      <vt:lpstr>PowerPoint Presentation</vt:lpstr>
      <vt:lpstr>mengidentifikasi kerentanan, jenis, sumber, dan tingkat keparahan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Analisis kerentanan</vt:lpstr>
      <vt:lpstr>mengidentifikasi beberapa potensi kerentanan yang terkait dengan router, </vt:lpstr>
      <vt:lpstr>Kerentanan :</vt:lpstr>
      <vt:lpstr>Mengidentifikasi Ancaman, Jenisnya, Sumber, Dan Kemungkinan</vt:lpstr>
      <vt:lpstr>PowerPoint Presentation</vt:lpstr>
      <vt:lpstr>perbedaan antara kerentanan dengan ancaman</vt:lpstr>
      <vt:lpstr>mengidentifikasi ancaman untuk sembilan kerentanan yang terkait dengan sistem perbankan online</vt:lpstr>
      <vt:lpstr>PowerPoint Presentation</vt:lpstr>
      <vt:lpstr>PowerPoint Presentation</vt:lpstr>
      <vt:lpstr>korelasi awal keparahan kerentanan dan kemungkinan ancaman untuk contoh perbankan online.</vt:lpstr>
      <vt:lpstr>Mengevaluasi Jalur Transaksi, Zona Ancaman, Dan Eksposur Risiko</vt:lpstr>
      <vt:lpstr>jalur transaksi potensial dikembangkan.  </vt:lpstr>
      <vt:lpstr>jalur transaksi potensial dikembangkan -Lanjutan</vt:lpstr>
      <vt:lpstr>zona ancaman dievaluasi  </vt:lpstr>
      <vt:lpstr>PowerPoint Presentation</vt:lpstr>
      <vt:lpstr>paparan risiko awal ditentukan</vt:lpstr>
      <vt:lpstr>Tingkat analisis memperkuat dan memperbaiki satu sama lain (kerentanan dan ancaman) membantu untuk: </vt:lpstr>
      <vt:lpstr>RINGKASAN</vt:lpstr>
      <vt:lpstr>PowerPoint Presentation</vt:lpstr>
      <vt:lpstr>PowerPoint Presentation</vt:lpstr>
      <vt:lpstr>ringkasan kegiatan yang terlibat dalam melakukan analisis kerentanan dan ancaman</vt:lpstr>
      <vt:lpstr>SEKIAN 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Kelemahan dan Ancaman</dc:title>
  <dc:creator>ASUS</dc:creator>
  <cp:lastModifiedBy>Microsoft account</cp:lastModifiedBy>
  <cp:revision>47</cp:revision>
  <dcterms:created xsi:type="dcterms:W3CDTF">2020-05-12T13:40:51Z</dcterms:created>
  <dcterms:modified xsi:type="dcterms:W3CDTF">2021-05-10T06:31:16Z</dcterms:modified>
</cp:coreProperties>
</file>