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1" r:id="rId4"/>
    <p:sldId id="258" r:id="rId5"/>
    <p:sldId id="260" r:id="rId6"/>
    <p:sldId id="262" r:id="rId7"/>
    <p:sldId id="263" r:id="rId8"/>
    <p:sldId id="269" r:id="rId9"/>
    <p:sldId id="270" r:id="rId10"/>
    <p:sldId id="271" r:id="rId11"/>
    <p:sldId id="273" r:id="rId12"/>
    <p:sldId id="275" r:id="rId13"/>
    <p:sldId id="276" r:id="rId14"/>
    <p:sldId id="277" r:id="rId15"/>
    <p:sldId id="278" r:id="rId16"/>
    <p:sldId id="279" r:id="rId17"/>
    <p:sldId id="280" r:id="rId18"/>
    <p:sldId id="281" r:id="rId19"/>
    <p:sldId id="265" r:id="rId20"/>
    <p:sldId id="282" r:id="rId21"/>
    <p:sldId id="283" r:id="rId22"/>
    <p:sldId id="284" r:id="rId23"/>
    <p:sldId id="285" r:id="rId24"/>
    <p:sldId id="286" r:id="rId25"/>
    <p:sldId id="266" r:id="rId26"/>
    <p:sldId id="287" r:id="rId27"/>
    <p:sldId id="288" r:id="rId28"/>
    <p:sldId id="289" r:id="rId29"/>
    <p:sldId id="290" r:id="rId30"/>
    <p:sldId id="291" r:id="rId31"/>
    <p:sldId id="268" r:id="rId32"/>
    <p:sldId id="292"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5" autoAdjust="0"/>
    <p:restoredTop sz="94660"/>
  </p:normalViewPr>
  <p:slideViewPr>
    <p:cSldViewPr snapToGrid="0">
      <p:cViewPr varScale="1">
        <p:scale>
          <a:sx n="45" d="100"/>
          <a:sy n="45" d="100"/>
        </p:scale>
        <p:origin x="54" y="10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84D0726D-18F7-4CD5-8C73-E17AFCBF694F}" type="datetimeFigureOut">
              <a:rPr lang="en-US" smtClean="0"/>
              <a:t>6/5/2021</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05D6B40C-50D8-485E-9EAE-4625678D2BF1}" type="slidenum">
              <a:rPr lang="en-US" smtClean="0"/>
              <a:t>‹#›</a:t>
            </a:fld>
            <a:endParaRPr lang="en-US"/>
          </a:p>
        </p:txBody>
      </p:sp>
    </p:spTree>
    <p:extLst>
      <p:ext uri="{BB962C8B-B14F-4D97-AF65-F5344CB8AC3E}">
        <p14:creationId xmlns:p14="http://schemas.microsoft.com/office/powerpoint/2010/main" val="3316165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D0726D-18F7-4CD5-8C73-E17AFCBF694F}" type="datetimeFigureOut">
              <a:rPr lang="en-US" smtClean="0"/>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D6B40C-50D8-485E-9EAE-4625678D2BF1}" type="slidenum">
              <a:rPr lang="en-US" smtClean="0"/>
              <a:t>‹#›</a:t>
            </a:fld>
            <a:endParaRPr lang="en-US"/>
          </a:p>
        </p:txBody>
      </p:sp>
    </p:spTree>
    <p:extLst>
      <p:ext uri="{BB962C8B-B14F-4D97-AF65-F5344CB8AC3E}">
        <p14:creationId xmlns:p14="http://schemas.microsoft.com/office/powerpoint/2010/main" val="390658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D0726D-18F7-4CD5-8C73-E17AFCBF694F}" type="datetimeFigureOut">
              <a:rPr lang="en-US" smtClean="0"/>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D6B40C-50D8-485E-9EAE-4625678D2BF1}" type="slidenum">
              <a:rPr lang="en-US" smtClean="0"/>
              <a:t>‹#›</a:t>
            </a:fld>
            <a:endParaRPr lang="en-US"/>
          </a:p>
        </p:txBody>
      </p:sp>
    </p:spTree>
    <p:extLst>
      <p:ext uri="{BB962C8B-B14F-4D97-AF65-F5344CB8AC3E}">
        <p14:creationId xmlns:p14="http://schemas.microsoft.com/office/powerpoint/2010/main" val="3435176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D0726D-18F7-4CD5-8C73-E17AFCBF694F}" type="datetimeFigureOut">
              <a:rPr lang="en-US" smtClean="0"/>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D6B40C-50D8-485E-9EAE-4625678D2BF1}" type="slidenum">
              <a:rPr lang="en-US" smtClean="0"/>
              <a:t>‹#›</a:t>
            </a:fld>
            <a:endParaRPr lang="en-US"/>
          </a:p>
        </p:txBody>
      </p:sp>
    </p:spTree>
    <p:extLst>
      <p:ext uri="{BB962C8B-B14F-4D97-AF65-F5344CB8AC3E}">
        <p14:creationId xmlns:p14="http://schemas.microsoft.com/office/powerpoint/2010/main" val="430214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4D0726D-18F7-4CD5-8C73-E17AFCBF694F}" type="datetimeFigureOut">
              <a:rPr lang="en-US" smtClean="0"/>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D6B40C-50D8-485E-9EAE-4625678D2BF1}" type="slidenum">
              <a:rPr lang="en-US" smtClean="0"/>
              <a:t>‹#›</a:t>
            </a:fld>
            <a:endParaRPr lang="en-US"/>
          </a:p>
        </p:txBody>
      </p:sp>
    </p:spTree>
    <p:extLst>
      <p:ext uri="{BB962C8B-B14F-4D97-AF65-F5344CB8AC3E}">
        <p14:creationId xmlns:p14="http://schemas.microsoft.com/office/powerpoint/2010/main" val="1478560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4D0726D-18F7-4CD5-8C73-E17AFCBF694F}" type="datetimeFigureOut">
              <a:rPr lang="en-US" smtClean="0"/>
              <a:t>6/5/2021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D6B40C-50D8-485E-9EAE-4625678D2BF1}" type="slidenum">
              <a:rPr lang="en-US" smtClean="0"/>
              <a:t>‹#›</a:t>
            </a:fld>
            <a:endParaRPr lang="en-US"/>
          </a:p>
        </p:txBody>
      </p:sp>
    </p:spTree>
    <p:extLst>
      <p:ext uri="{BB962C8B-B14F-4D97-AF65-F5344CB8AC3E}">
        <p14:creationId xmlns:p14="http://schemas.microsoft.com/office/powerpoint/2010/main" val="2012511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4D0726D-18F7-4CD5-8C73-E17AFCBF694F}" type="datetimeFigureOut">
              <a:rPr lang="en-US" smtClean="0"/>
              <a:t>6/5/2021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D6B40C-50D8-485E-9EAE-4625678D2BF1}" type="slidenum">
              <a:rPr lang="en-US" smtClean="0"/>
              <a:t>‹#›</a:t>
            </a:fld>
            <a:endParaRPr lang="en-US"/>
          </a:p>
        </p:txBody>
      </p:sp>
    </p:spTree>
    <p:extLst>
      <p:ext uri="{BB962C8B-B14F-4D97-AF65-F5344CB8AC3E}">
        <p14:creationId xmlns:p14="http://schemas.microsoft.com/office/powerpoint/2010/main" val="671565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4D0726D-18F7-4CD5-8C73-E17AFCBF694F}" type="datetimeFigureOut">
              <a:rPr lang="en-US" smtClean="0"/>
              <a:t>6/5/2021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D6B40C-50D8-485E-9EAE-4625678D2BF1}" type="slidenum">
              <a:rPr lang="en-US" smtClean="0"/>
              <a:t>‹#›</a:t>
            </a:fld>
            <a:endParaRPr lang="en-US"/>
          </a:p>
        </p:txBody>
      </p:sp>
    </p:spTree>
    <p:extLst>
      <p:ext uri="{BB962C8B-B14F-4D97-AF65-F5344CB8AC3E}">
        <p14:creationId xmlns:p14="http://schemas.microsoft.com/office/powerpoint/2010/main" val="4222249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D0726D-18F7-4CD5-8C73-E17AFCBF694F}" type="datetimeFigureOut">
              <a:rPr lang="en-US" smtClean="0"/>
              <a:t>6/5/2021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D6B40C-50D8-485E-9EAE-4625678D2BF1}" type="slidenum">
              <a:rPr lang="en-US" smtClean="0"/>
              <a:t>‹#›</a:t>
            </a:fld>
            <a:endParaRPr lang="en-US"/>
          </a:p>
        </p:txBody>
      </p:sp>
    </p:spTree>
    <p:extLst>
      <p:ext uri="{BB962C8B-B14F-4D97-AF65-F5344CB8AC3E}">
        <p14:creationId xmlns:p14="http://schemas.microsoft.com/office/powerpoint/2010/main" val="2284302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Edit Master text styles</a:t>
            </a:r>
          </a:p>
        </p:txBody>
      </p:sp>
      <p:sp>
        <p:nvSpPr>
          <p:cNvPr id="5" name="Date Placeholder 4"/>
          <p:cNvSpPr>
            <a:spLocks noGrp="1"/>
          </p:cNvSpPr>
          <p:nvPr>
            <p:ph type="dt" sz="half" idx="10"/>
          </p:nvPr>
        </p:nvSpPr>
        <p:spPr/>
        <p:txBody>
          <a:bodyPr/>
          <a:lstStyle/>
          <a:p>
            <a:fld id="{84D0726D-18F7-4CD5-8C73-E17AFCBF694F}" type="datetimeFigureOut">
              <a:rPr lang="en-US" smtClean="0"/>
              <a:t>6/5/2021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05D6B40C-50D8-485E-9EAE-4625678D2BF1}" type="slidenum">
              <a:rPr lang="en-US" smtClean="0"/>
              <a:t>‹#›</a:t>
            </a:fld>
            <a:endParaRPr lang="en-US"/>
          </a:p>
        </p:txBody>
      </p:sp>
    </p:spTree>
    <p:extLst>
      <p:ext uri="{BB962C8B-B14F-4D97-AF65-F5344CB8AC3E}">
        <p14:creationId xmlns:p14="http://schemas.microsoft.com/office/powerpoint/2010/main" val="3983233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84D0726D-18F7-4CD5-8C73-E17AFCBF694F}" type="datetimeFigureOut">
              <a:rPr lang="en-US" smtClean="0"/>
              <a:t>6/5/2021</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05D6B40C-50D8-485E-9EAE-4625678D2BF1}" type="slidenum">
              <a:rPr lang="en-US" smtClean="0"/>
              <a:t>‹#›</a:t>
            </a:fld>
            <a:endParaRPr lang="en-US"/>
          </a:p>
        </p:txBody>
      </p:sp>
    </p:spTree>
    <p:extLst>
      <p:ext uri="{BB962C8B-B14F-4D97-AF65-F5344CB8AC3E}">
        <p14:creationId xmlns:p14="http://schemas.microsoft.com/office/powerpoint/2010/main" val="3607907341"/>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84D0726D-18F7-4CD5-8C73-E17AFCBF694F}" type="datetimeFigureOut">
              <a:rPr lang="en-US" smtClean="0"/>
              <a:t>6/5/2021</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05D6B40C-50D8-485E-9EAE-4625678D2BF1}" type="slidenum">
              <a:rPr lang="en-US" smtClean="0"/>
              <a:t>‹#›</a:t>
            </a:fld>
            <a:endParaRPr lang="en-US"/>
          </a:p>
        </p:txBody>
      </p:sp>
    </p:spTree>
    <p:extLst>
      <p:ext uri="{BB962C8B-B14F-4D97-AF65-F5344CB8AC3E}">
        <p14:creationId xmlns:p14="http://schemas.microsoft.com/office/powerpoint/2010/main" val="384394952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40104" y="558800"/>
            <a:ext cx="10782300" cy="2512379"/>
          </a:xfrm>
        </p:spPr>
        <p:txBody>
          <a:bodyPr/>
          <a:lstStyle/>
          <a:p>
            <a:r>
              <a:rPr lang="id-ID" sz="4800" b="1" dirty="0"/>
              <a:t>Menerapkan </a:t>
            </a:r>
            <a:r>
              <a:rPr lang="en-US" sz="4800" b="1" dirty="0" err="1"/>
              <a:t>pengukuran</a:t>
            </a:r>
            <a:r>
              <a:rPr lang="en-US" sz="4800" b="1" dirty="0"/>
              <a:t> </a:t>
            </a:r>
            <a:r>
              <a:rPr lang="en-US" sz="4800" b="1" dirty="0" err="1"/>
              <a:t>Kendali</a:t>
            </a:r>
            <a:r>
              <a:rPr lang="en-US" sz="4800" b="1" dirty="0"/>
              <a:t> </a:t>
            </a:r>
            <a:r>
              <a:rPr lang="en-US" sz="4800" b="1" dirty="0" err="1"/>
              <a:t>atas</a:t>
            </a:r>
            <a:r>
              <a:rPr lang="en-US" sz="4800" b="1" dirty="0"/>
              <a:t> A</a:t>
            </a:r>
            <a:r>
              <a:rPr lang="id-ID" sz="4800" b="1" dirty="0"/>
              <a:t>ncaman</a:t>
            </a:r>
            <a:endParaRPr lang="en-US" sz="4800" dirty="0"/>
          </a:p>
        </p:txBody>
      </p:sp>
      <p:sp>
        <p:nvSpPr>
          <p:cNvPr id="3" name="Subtitle 2"/>
          <p:cNvSpPr>
            <a:spLocks noGrp="1"/>
          </p:cNvSpPr>
          <p:nvPr>
            <p:ph type="subTitle" idx="1"/>
          </p:nvPr>
        </p:nvSpPr>
        <p:spPr>
          <a:xfrm>
            <a:off x="1593987" y="3630033"/>
            <a:ext cx="9228201" cy="1645920"/>
          </a:xfrm>
        </p:spPr>
        <p:txBody>
          <a:bodyPr/>
          <a:lstStyle/>
          <a:p>
            <a:r>
              <a:rPr lang="id-ID" dirty="0"/>
              <a:t>Mahasiswa mampu mendeskripsikan </a:t>
            </a:r>
            <a:r>
              <a:rPr lang="en-US" dirty="0" err="1" smtClean="0"/>
              <a:t>langkah-langkah</a:t>
            </a:r>
            <a:r>
              <a:rPr lang="en-US" dirty="0" smtClean="0"/>
              <a:t> </a:t>
            </a:r>
            <a:r>
              <a:rPr lang="en-US" dirty="0" err="1" smtClean="0"/>
              <a:t>dalam</a:t>
            </a:r>
            <a:r>
              <a:rPr lang="en-US" dirty="0" smtClean="0"/>
              <a:t> p</a:t>
            </a:r>
            <a:r>
              <a:rPr lang="id-ID" dirty="0" smtClean="0"/>
              <a:t>enerapan </a:t>
            </a:r>
            <a:r>
              <a:rPr lang="en-US" dirty="0" err="1"/>
              <a:t>pengukuran</a:t>
            </a:r>
            <a:r>
              <a:rPr lang="en-US" dirty="0"/>
              <a:t> </a:t>
            </a:r>
            <a:r>
              <a:rPr lang="en-US" dirty="0" err="1"/>
              <a:t>Kendali</a:t>
            </a:r>
            <a:r>
              <a:rPr lang="en-US" dirty="0"/>
              <a:t> </a:t>
            </a:r>
            <a:r>
              <a:rPr lang="en-US" dirty="0" err="1"/>
              <a:t>atas</a:t>
            </a:r>
            <a:r>
              <a:rPr lang="en-US" dirty="0"/>
              <a:t> A</a:t>
            </a:r>
            <a:r>
              <a:rPr lang="id-ID" dirty="0"/>
              <a:t>ncaman</a:t>
            </a:r>
            <a:r>
              <a:rPr lang="id-ID" dirty="0" smtClean="0"/>
              <a:t>.</a:t>
            </a:r>
            <a:endParaRPr lang="en-US" dirty="0"/>
          </a:p>
        </p:txBody>
      </p:sp>
    </p:spTree>
    <p:extLst>
      <p:ext uri="{BB962C8B-B14F-4D97-AF65-F5344CB8AC3E}">
        <p14:creationId xmlns:p14="http://schemas.microsoft.com/office/powerpoint/2010/main" val="2177887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6948" y="709395"/>
            <a:ext cx="10772775" cy="1658198"/>
          </a:xfrm>
        </p:spPr>
        <p:txBody>
          <a:bodyPr>
            <a:normAutofit fontScale="90000"/>
          </a:bodyPr>
          <a:lstStyle/>
          <a:p>
            <a:r>
              <a:rPr lang="en-US" sz="4900" dirty="0" smtClean="0"/>
              <a:t>I</a:t>
            </a:r>
            <a:r>
              <a:rPr lang="id-ID" sz="4900" dirty="0" smtClean="0"/>
              <a:t>dentifikasi </a:t>
            </a:r>
            <a:r>
              <a:rPr lang="id-ID" sz="4900" dirty="0"/>
              <a:t>masalah privasi yang terkait dengan catatan medis, </a:t>
            </a:r>
            <a:r>
              <a:rPr lang="en-US" sz="4900" dirty="0" err="1" smtClean="0"/>
              <a:t>yaitu</a:t>
            </a:r>
            <a:r>
              <a:rPr lang="id-ID" sz="4900" dirty="0" smtClean="0"/>
              <a:t>:</a:t>
            </a:r>
            <a:r>
              <a:rPr lang="en-US" sz="4900" dirty="0"/>
              <a:t/>
            </a:r>
            <a:br>
              <a:rPr lang="en-US" sz="4900" dirty="0"/>
            </a:br>
            <a:r>
              <a:rPr lang="en-US" dirty="0"/>
              <a:t/>
            </a:r>
            <a:br>
              <a:rPr lang="en-US" dirty="0"/>
            </a:br>
            <a:r>
              <a:rPr lang="id-ID" dirty="0"/>
              <a:t> </a:t>
            </a:r>
            <a:endParaRPr lang="en-US" dirty="0"/>
          </a:p>
        </p:txBody>
      </p:sp>
      <p:sp>
        <p:nvSpPr>
          <p:cNvPr id="3" name="Content Placeholder 2"/>
          <p:cNvSpPr>
            <a:spLocks noGrp="1"/>
          </p:cNvSpPr>
          <p:nvPr>
            <p:ph idx="1"/>
          </p:nvPr>
        </p:nvSpPr>
        <p:spPr>
          <a:xfrm>
            <a:off x="2412324" y="1800013"/>
            <a:ext cx="7332810" cy="3766185"/>
          </a:xfrm>
        </p:spPr>
        <p:txBody>
          <a:bodyPr>
            <a:normAutofit/>
          </a:bodyPr>
          <a:lstStyle/>
          <a:p>
            <a:r>
              <a:rPr lang="id-ID" b="1" dirty="0"/>
              <a:t>Insider ancaman </a:t>
            </a:r>
            <a:endParaRPr lang="en-US" b="1" dirty="0" smtClean="0"/>
          </a:p>
          <a:p>
            <a:pPr lvl="1"/>
            <a:r>
              <a:rPr lang="id-ID" dirty="0" smtClean="0"/>
              <a:t>Pengungkapan </a:t>
            </a:r>
            <a:r>
              <a:rPr lang="id-ID" dirty="0"/>
              <a:t>yang tidak disengaja</a:t>
            </a:r>
            <a:endParaRPr lang="en-US" dirty="0"/>
          </a:p>
          <a:p>
            <a:pPr lvl="1"/>
            <a:r>
              <a:rPr lang="id-ID" dirty="0"/>
              <a:t>Keingintahuan Insider</a:t>
            </a:r>
            <a:endParaRPr lang="en-US" dirty="0"/>
          </a:p>
          <a:p>
            <a:pPr lvl="1"/>
            <a:r>
              <a:rPr lang="id-ID" dirty="0"/>
              <a:t>Orang dalam-subordo</a:t>
            </a:r>
            <a:endParaRPr lang="en-US" dirty="0"/>
          </a:p>
          <a:p>
            <a:r>
              <a:rPr lang="id-ID" b="1" dirty="0"/>
              <a:t>Ancaman pengguna sekunder (kuasi-Insider)</a:t>
            </a:r>
            <a:endParaRPr lang="en-US" b="1" dirty="0"/>
          </a:p>
          <a:p>
            <a:r>
              <a:rPr lang="id-ID" dirty="0"/>
              <a:t>Akses/penggunaan yang tidak terkendali</a:t>
            </a:r>
            <a:endParaRPr lang="en-US" dirty="0"/>
          </a:p>
          <a:p>
            <a:r>
              <a:rPr lang="id-ID" dirty="0"/>
              <a:t>Ancaman luar</a:t>
            </a:r>
            <a:endParaRPr lang="en-US" dirty="0"/>
          </a:p>
          <a:p>
            <a:r>
              <a:rPr lang="id-ID" b="1" dirty="0"/>
              <a:t>Akses/penggunaan yang tidak sah</a:t>
            </a:r>
            <a:endParaRPr lang="en-US" b="1" dirty="0"/>
          </a:p>
          <a:p>
            <a:endParaRPr lang="en-US" dirty="0"/>
          </a:p>
        </p:txBody>
      </p:sp>
    </p:spTree>
    <p:extLst>
      <p:ext uri="{BB962C8B-B14F-4D97-AF65-F5344CB8AC3E}">
        <p14:creationId xmlns:p14="http://schemas.microsoft.com/office/powerpoint/2010/main" val="41391475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Kontrol</a:t>
            </a:r>
            <a:r>
              <a:rPr lang="en-US" dirty="0" smtClean="0"/>
              <a:t> </a:t>
            </a:r>
            <a:r>
              <a:rPr lang="en-US" dirty="0" err="1" smtClean="0"/>
              <a:t>Ancaman</a:t>
            </a:r>
            <a:endParaRPr lang="en-US" dirty="0"/>
          </a:p>
        </p:txBody>
      </p:sp>
      <p:sp>
        <p:nvSpPr>
          <p:cNvPr id="3" name="Content Placeholder 2"/>
          <p:cNvSpPr>
            <a:spLocks noGrp="1"/>
          </p:cNvSpPr>
          <p:nvPr>
            <p:ph idx="1"/>
          </p:nvPr>
        </p:nvSpPr>
        <p:spPr/>
        <p:txBody>
          <a:bodyPr>
            <a:noAutofit/>
          </a:bodyPr>
          <a:lstStyle/>
          <a:p>
            <a:r>
              <a:rPr lang="id-ID" sz="3600" dirty="0"/>
              <a:t>Tindakan kontrol ancaman melampaui fitur desain dan teknik. </a:t>
            </a:r>
            <a:endParaRPr lang="en-US" sz="3600" dirty="0" smtClean="0"/>
          </a:p>
          <a:p>
            <a:r>
              <a:rPr lang="id-ID" sz="3600" dirty="0" smtClean="0"/>
              <a:t>Tindakan </a:t>
            </a:r>
            <a:r>
              <a:rPr lang="id-ID" sz="3600" dirty="0"/>
              <a:t>pengendalian ancaman mencakup aspek apa pun yang dapat meningkatkan operasi sistem yang </a:t>
            </a:r>
            <a:r>
              <a:rPr lang="en-US" sz="3600" dirty="0" err="1" smtClean="0"/>
              <a:t>selamat</a:t>
            </a:r>
            <a:r>
              <a:rPr lang="id-ID" sz="3600" dirty="0" smtClean="0"/>
              <a:t>, </a:t>
            </a:r>
            <a:r>
              <a:rPr lang="id-ID" sz="3600" dirty="0"/>
              <a:t>aman, dan andal. </a:t>
            </a:r>
            <a:endParaRPr lang="en-US" sz="3600" dirty="0" smtClean="0"/>
          </a:p>
          <a:p>
            <a:r>
              <a:rPr lang="id-ID" sz="3600" dirty="0" smtClean="0"/>
              <a:t>Semua </a:t>
            </a:r>
            <a:r>
              <a:rPr lang="id-ID" sz="3600" dirty="0"/>
              <a:t>entitas, termasuk orang, diperiksa untuk peluang untuk mengurangi eksposur risiko dan meningkatkan integritas sistem.</a:t>
            </a:r>
            <a:endParaRPr lang="en-US" sz="3600" dirty="0"/>
          </a:p>
        </p:txBody>
      </p:sp>
    </p:spTree>
    <p:extLst>
      <p:ext uri="{BB962C8B-B14F-4D97-AF65-F5344CB8AC3E}">
        <p14:creationId xmlns:p14="http://schemas.microsoft.com/office/powerpoint/2010/main" val="3208969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t>
            </a:r>
            <a:r>
              <a:rPr lang="id-ID" dirty="0" smtClean="0"/>
              <a:t>ategori </a:t>
            </a:r>
            <a:r>
              <a:rPr lang="id-ID" dirty="0"/>
              <a:t>pengendalian </a:t>
            </a:r>
            <a:r>
              <a:rPr lang="en-US" dirty="0" smtClean="0"/>
              <a:t>:</a:t>
            </a:r>
            <a:endParaRPr lang="en-US" dirty="0"/>
          </a:p>
        </p:txBody>
      </p:sp>
      <p:sp>
        <p:nvSpPr>
          <p:cNvPr id="3" name="Content Placeholder 2"/>
          <p:cNvSpPr>
            <a:spLocks noGrp="1"/>
          </p:cNvSpPr>
          <p:nvPr>
            <p:ph idx="1"/>
          </p:nvPr>
        </p:nvSpPr>
        <p:spPr/>
        <p:txBody>
          <a:bodyPr>
            <a:noAutofit/>
          </a:bodyPr>
          <a:lstStyle/>
          <a:p>
            <a:pPr marL="457200" indent="-457200">
              <a:buFont typeface="+mj-lt"/>
              <a:buAutoNum type="arabicPeriod"/>
            </a:pPr>
            <a:r>
              <a:rPr lang="id-ID" sz="3600" b="1" dirty="0" smtClean="0"/>
              <a:t>Tak </a:t>
            </a:r>
            <a:r>
              <a:rPr lang="id-ID" sz="3600" b="1" dirty="0"/>
              <a:t>terkendali</a:t>
            </a:r>
            <a:r>
              <a:rPr lang="id-ID" sz="3600" dirty="0"/>
              <a:t>: tindakan manusia tidak </a:t>
            </a:r>
            <a:r>
              <a:rPr lang="id-ID" sz="3600" dirty="0" smtClean="0"/>
              <a:t>berpengaruh</a:t>
            </a:r>
            <a:endParaRPr lang="en-US" sz="3600" dirty="0"/>
          </a:p>
          <a:p>
            <a:pPr marL="457200" indent="-457200">
              <a:buFont typeface="+mj-lt"/>
              <a:buAutoNum type="arabicPeriod"/>
            </a:pPr>
            <a:r>
              <a:rPr lang="id-ID" sz="3600" b="1" dirty="0" smtClean="0"/>
              <a:t>Sulit </a:t>
            </a:r>
            <a:r>
              <a:rPr lang="id-ID" sz="3600" b="1" dirty="0"/>
              <a:t>dikendalikan</a:t>
            </a:r>
            <a:r>
              <a:rPr lang="id-ID" sz="3600" dirty="0"/>
              <a:t>: potensi tindakan manusia</a:t>
            </a:r>
            <a:endParaRPr lang="en-US" sz="3600" dirty="0"/>
          </a:p>
          <a:p>
            <a:pPr marL="457200" indent="-457200">
              <a:buAutoNum type="arabicPeriod" startAt="3"/>
            </a:pPr>
            <a:r>
              <a:rPr lang="id-ID" sz="3600" b="1" dirty="0" smtClean="0"/>
              <a:t>Melemahkan</a:t>
            </a:r>
            <a:r>
              <a:rPr lang="id-ID" sz="3600" dirty="0"/>
              <a:t>: respon manusia yang masuk </a:t>
            </a:r>
            <a:r>
              <a:rPr lang="id-ID" sz="3600" dirty="0" smtClean="0"/>
              <a:t>akal</a:t>
            </a:r>
            <a:endParaRPr lang="en-US" sz="3600" dirty="0" smtClean="0"/>
          </a:p>
          <a:p>
            <a:pPr marL="457200" indent="-457200">
              <a:buAutoNum type="arabicPeriod" startAt="3"/>
            </a:pPr>
            <a:r>
              <a:rPr lang="en-US" sz="3600" b="1" dirty="0" err="1" smtClean="0"/>
              <a:t>Mengganggu</a:t>
            </a:r>
            <a:r>
              <a:rPr lang="id-ID" sz="3600" dirty="0" smtClean="0"/>
              <a:t>: </a:t>
            </a:r>
            <a:r>
              <a:rPr lang="id-ID" sz="3600" dirty="0"/>
              <a:t>keterbatasan operasional, respon manusia </a:t>
            </a:r>
            <a:r>
              <a:rPr lang="id-ID" sz="3600" dirty="0" smtClean="0"/>
              <a:t>normal</a:t>
            </a:r>
            <a:endParaRPr lang="en-US" sz="3600" dirty="0"/>
          </a:p>
          <a:p>
            <a:pPr marL="457200" indent="-457200">
              <a:buAutoNum type="arabicPeriod" startAt="3"/>
            </a:pPr>
            <a:r>
              <a:rPr lang="id-ID" sz="3600" b="1" dirty="0" smtClean="0"/>
              <a:t>Gangguan</a:t>
            </a:r>
            <a:r>
              <a:rPr lang="id-ID" sz="3600" dirty="0"/>
              <a:t>: keselamatan (atau keamanan) bukan masalah</a:t>
            </a:r>
            <a:endParaRPr lang="en-US" sz="3600" dirty="0"/>
          </a:p>
        </p:txBody>
      </p:sp>
    </p:spTree>
    <p:extLst>
      <p:ext uri="{BB962C8B-B14F-4D97-AF65-F5344CB8AC3E}">
        <p14:creationId xmlns:p14="http://schemas.microsoft.com/office/powerpoint/2010/main" val="22378777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hubungan</a:t>
            </a:r>
            <a:r>
              <a:rPr lang="en-US" dirty="0"/>
              <a:t> </a:t>
            </a:r>
            <a:r>
              <a:rPr lang="en-US" dirty="0" err="1"/>
              <a:t>antara</a:t>
            </a:r>
            <a:r>
              <a:rPr lang="en-US" dirty="0"/>
              <a:t> </a:t>
            </a:r>
            <a:r>
              <a:rPr lang="en-US" dirty="0" err="1"/>
              <a:t>pengendalian</a:t>
            </a:r>
            <a:r>
              <a:rPr lang="en-US" dirty="0"/>
              <a:t> </a:t>
            </a:r>
            <a:r>
              <a:rPr lang="en-US" dirty="0" err="1"/>
              <a:t>dan</a:t>
            </a:r>
            <a:r>
              <a:rPr lang="en-US" dirty="0"/>
              <a:t> </a:t>
            </a:r>
            <a:r>
              <a:rPr lang="en-US" dirty="0" err="1"/>
              <a:t>tingkat</a:t>
            </a:r>
            <a:r>
              <a:rPr lang="en-US" dirty="0"/>
              <a:t> </a:t>
            </a:r>
            <a:r>
              <a:rPr lang="en-US" dirty="0" err="1"/>
              <a:t>integritas</a:t>
            </a:r>
            <a:r>
              <a:rPr lang="en-US" dirty="0"/>
              <a:t>:</a:t>
            </a:r>
            <a:br>
              <a:rPr lang="en-US" dirty="0"/>
            </a:br>
            <a:endParaRPr lang="en-US" dirty="0"/>
          </a:p>
        </p:txBody>
      </p:sp>
      <p:sp>
        <p:nvSpPr>
          <p:cNvPr id="3" name="Content Placeholder 2"/>
          <p:cNvSpPr>
            <a:spLocks noGrp="1"/>
          </p:cNvSpPr>
          <p:nvPr>
            <p:ph idx="1"/>
          </p:nvPr>
        </p:nvSpPr>
        <p:spPr/>
        <p:txBody>
          <a:bodyPr>
            <a:normAutofit/>
          </a:bodyPr>
          <a:lstStyle/>
          <a:p>
            <a:pPr algn="just"/>
            <a:r>
              <a:rPr lang="en-US" sz="4400" dirty="0" err="1" smtClean="0"/>
              <a:t>Kategori</a:t>
            </a:r>
            <a:r>
              <a:rPr lang="en-US" sz="4400" dirty="0" smtClean="0"/>
              <a:t> </a:t>
            </a:r>
            <a:r>
              <a:rPr lang="en-US" sz="4400" dirty="0" err="1"/>
              <a:t>pengendalian</a:t>
            </a:r>
            <a:r>
              <a:rPr lang="en-US" sz="4400" dirty="0"/>
              <a:t> </a:t>
            </a:r>
            <a:r>
              <a:rPr lang="en-US" sz="4400" dirty="0" err="1"/>
              <a:t>untuk</a:t>
            </a:r>
            <a:r>
              <a:rPr lang="en-US" sz="4400" dirty="0"/>
              <a:t> </a:t>
            </a:r>
            <a:r>
              <a:rPr lang="en-US" sz="4400" dirty="0" err="1"/>
              <a:t>setiap</a:t>
            </a:r>
            <a:r>
              <a:rPr lang="en-US" sz="4400" dirty="0"/>
              <a:t> </a:t>
            </a:r>
            <a:r>
              <a:rPr lang="en-US" sz="4400" dirty="0" err="1"/>
              <a:t>bahaya</a:t>
            </a:r>
            <a:r>
              <a:rPr lang="en-US" sz="4400" dirty="0"/>
              <a:t> </a:t>
            </a:r>
            <a:r>
              <a:rPr lang="en-US" sz="4400" dirty="0" err="1"/>
              <a:t>mendefinisikan</a:t>
            </a:r>
            <a:r>
              <a:rPr lang="en-US" sz="4400" dirty="0"/>
              <a:t> </a:t>
            </a:r>
            <a:r>
              <a:rPr lang="en-US" sz="4400" dirty="0" err="1"/>
              <a:t>tingkat</a:t>
            </a:r>
            <a:r>
              <a:rPr lang="en-US" sz="4400" dirty="0"/>
              <a:t> </a:t>
            </a:r>
            <a:r>
              <a:rPr lang="en-US" sz="4400" dirty="0" err="1"/>
              <a:t>integritas</a:t>
            </a:r>
            <a:r>
              <a:rPr lang="en-US" sz="4400" dirty="0"/>
              <a:t> yang </a:t>
            </a:r>
            <a:r>
              <a:rPr lang="en-US" sz="4400" dirty="0" err="1"/>
              <a:t>diperlukan</a:t>
            </a:r>
            <a:r>
              <a:rPr lang="en-US" sz="4400" dirty="0"/>
              <a:t> </a:t>
            </a:r>
            <a:r>
              <a:rPr lang="en-US" sz="4400" dirty="0" err="1"/>
              <a:t>untuk</a:t>
            </a:r>
            <a:r>
              <a:rPr lang="en-US" sz="4400" dirty="0"/>
              <a:t> </a:t>
            </a:r>
            <a:r>
              <a:rPr lang="en-US" sz="4400" dirty="0" err="1"/>
              <a:t>desain</a:t>
            </a:r>
            <a:r>
              <a:rPr lang="en-US" sz="4400" dirty="0"/>
              <a:t> </a:t>
            </a:r>
            <a:r>
              <a:rPr lang="en-US" sz="4400" dirty="0" err="1"/>
              <a:t>sistem</a:t>
            </a:r>
            <a:r>
              <a:rPr lang="en-US" sz="4400" dirty="0"/>
              <a:t> </a:t>
            </a:r>
            <a:r>
              <a:rPr lang="en-US" sz="4400" dirty="0" err="1" smtClean="0"/>
              <a:t>baru</a:t>
            </a:r>
            <a:r>
              <a:rPr lang="en-US" sz="4400" dirty="0" smtClean="0"/>
              <a:t> yang </a:t>
            </a:r>
            <a:r>
              <a:rPr lang="en-US" sz="4400" dirty="0" err="1"/>
              <a:t>pada</a:t>
            </a:r>
            <a:r>
              <a:rPr lang="en-US" sz="4400" dirty="0"/>
              <a:t> </a:t>
            </a:r>
            <a:r>
              <a:rPr lang="en-US" sz="4400" dirty="0" err="1"/>
              <a:t>gilirannya</a:t>
            </a:r>
            <a:r>
              <a:rPr lang="en-US" sz="4400" dirty="0"/>
              <a:t> </a:t>
            </a:r>
            <a:r>
              <a:rPr lang="en-US" sz="4400" dirty="0" err="1"/>
              <a:t>mendefinisikan</a:t>
            </a:r>
            <a:r>
              <a:rPr lang="en-US" sz="4400" dirty="0"/>
              <a:t> </a:t>
            </a:r>
            <a:r>
              <a:rPr lang="en-US" sz="4400" dirty="0" err="1"/>
              <a:t>persyaratan</a:t>
            </a:r>
            <a:r>
              <a:rPr lang="en-US" sz="4400" dirty="0"/>
              <a:t> </a:t>
            </a:r>
            <a:r>
              <a:rPr lang="en-US" sz="4400" dirty="0" err="1"/>
              <a:t>untuk</a:t>
            </a:r>
            <a:r>
              <a:rPr lang="en-US" sz="4400" dirty="0"/>
              <a:t> proses </a:t>
            </a:r>
            <a:r>
              <a:rPr lang="en-US" sz="4400" dirty="0" err="1"/>
              <a:t>pembangunan</a:t>
            </a:r>
            <a:r>
              <a:rPr lang="en-US" sz="4400" dirty="0"/>
              <a:t>.</a:t>
            </a:r>
          </a:p>
        </p:txBody>
      </p:sp>
    </p:spTree>
    <p:extLst>
      <p:ext uri="{BB962C8B-B14F-4D97-AF65-F5344CB8AC3E}">
        <p14:creationId xmlns:p14="http://schemas.microsoft.com/office/powerpoint/2010/main" val="32394779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Pengendalian</a:t>
            </a:r>
            <a:r>
              <a:rPr lang="en-US" dirty="0" smtClean="0"/>
              <a:t> </a:t>
            </a:r>
            <a:endParaRPr lang="en-US" dirty="0"/>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
            </a:pPr>
            <a:endParaRPr lang="en-US" sz="4000" dirty="0" smtClean="0"/>
          </a:p>
          <a:p>
            <a:pPr marL="360363" indent="-360363" algn="just">
              <a:buFont typeface="Arial" panose="020B0604020202020204" pitchFamily="34" charset="0"/>
              <a:buChar char="•"/>
            </a:pPr>
            <a:r>
              <a:rPr lang="id-ID" sz="4000" dirty="0" smtClean="0"/>
              <a:t>mencerminkan </a:t>
            </a:r>
            <a:r>
              <a:rPr lang="id-ID" sz="4000" dirty="0"/>
              <a:t>potensi efek mengurangi tindakan manusia sub-sequent untuk kerentanan eksploitasi dan instasi ancaman</a:t>
            </a:r>
            <a:r>
              <a:rPr lang="en-US" sz="4000" dirty="0" smtClean="0"/>
              <a:t>.</a:t>
            </a:r>
          </a:p>
          <a:p>
            <a:pPr marL="360363" indent="-360363" algn="just">
              <a:buFont typeface="Arial" panose="020B0604020202020204" pitchFamily="34" charset="0"/>
              <a:buChar char="•"/>
            </a:pPr>
            <a:r>
              <a:rPr lang="id-ID" sz="4000" dirty="0" smtClean="0"/>
              <a:t>tindakan </a:t>
            </a:r>
            <a:r>
              <a:rPr lang="id-ID" sz="4000" dirty="0"/>
              <a:t>manusia dapat diambil untuk mengurangi, mengandung, atau mendahului konsekuensi yang terungkap dari bahaya, fisik atau Cyber</a:t>
            </a:r>
            <a:endParaRPr lang="en-US" sz="4000" dirty="0"/>
          </a:p>
        </p:txBody>
      </p:sp>
    </p:spTree>
    <p:extLst>
      <p:ext uri="{BB962C8B-B14F-4D97-AF65-F5344CB8AC3E}">
        <p14:creationId xmlns:p14="http://schemas.microsoft.com/office/powerpoint/2010/main" val="16853208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Prosedur </a:t>
            </a:r>
            <a:r>
              <a:rPr lang="id-ID" dirty="0" smtClean="0"/>
              <a:t>operasional</a:t>
            </a:r>
            <a:r>
              <a:rPr lang="en-US" dirty="0" smtClean="0"/>
              <a:t> :</a:t>
            </a:r>
            <a:endParaRPr lang="en-US" dirty="0"/>
          </a:p>
        </p:txBody>
      </p:sp>
      <p:sp>
        <p:nvSpPr>
          <p:cNvPr id="3" name="Content Placeholder 2"/>
          <p:cNvSpPr>
            <a:spLocks noGrp="1"/>
          </p:cNvSpPr>
          <p:nvPr>
            <p:ph idx="1"/>
          </p:nvPr>
        </p:nvSpPr>
        <p:spPr>
          <a:xfrm>
            <a:off x="676656" y="2011680"/>
            <a:ext cx="10753725" cy="4846320"/>
          </a:xfrm>
        </p:spPr>
        <p:txBody>
          <a:bodyPr>
            <a:normAutofit/>
          </a:bodyPr>
          <a:lstStyle/>
          <a:p>
            <a:pPr marL="360363" indent="-360363" algn="just">
              <a:buFont typeface="Arial" panose="020B0604020202020204" pitchFamily="34" charset="0"/>
              <a:buChar char="•"/>
            </a:pPr>
            <a:r>
              <a:rPr lang="id-ID" sz="3200" dirty="0" smtClean="0"/>
              <a:t>adalah </a:t>
            </a:r>
            <a:r>
              <a:rPr lang="id-ID" sz="3200" dirty="0"/>
              <a:t>komponen utama dari tindakan pengendalian ancaman, meskipun mereka sering diabaikan seperti itu. Prosedur operasional </a:t>
            </a:r>
            <a:r>
              <a:rPr lang="en-US" sz="3200" dirty="0" smtClean="0"/>
              <a:t> </a:t>
            </a:r>
            <a:r>
              <a:rPr lang="id-ID" sz="3200" dirty="0" smtClean="0"/>
              <a:t>yang </a:t>
            </a:r>
            <a:r>
              <a:rPr lang="id-ID" sz="3200" dirty="0"/>
              <a:t>totalitas dari keprihatinan IA relatif terhadap aman, aman, dan dapat diandalkan operasi dari sistem dalam lingkungan operasional. </a:t>
            </a:r>
            <a:endParaRPr lang="en-US" sz="3200" dirty="0" smtClean="0"/>
          </a:p>
          <a:p>
            <a:pPr marL="360363" indent="-360363" algn="just">
              <a:buFont typeface="Arial" panose="020B0604020202020204" pitchFamily="34" charset="0"/>
              <a:buChar char="•"/>
            </a:pPr>
            <a:r>
              <a:rPr lang="id-ID" sz="3200" dirty="0" smtClean="0"/>
              <a:t>ditinjau </a:t>
            </a:r>
            <a:r>
              <a:rPr lang="id-ID" sz="3200" dirty="0"/>
              <a:t>untuk memastikan bahwa mereka dengan quately menangani semua masalah yang berkaitan dengan operasi personil, </a:t>
            </a:r>
            <a:r>
              <a:rPr lang="en-US" sz="3200" dirty="0" err="1" smtClean="0"/>
              <a:t>operasi</a:t>
            </a:r>
            <a:r>
              <a:rPr lang="en-US" sz="3200" dirty="0" smtClean="0"/>
              <a:t> </a:t>
            </a:r>
            <a:r>
              <a:rPr lang="id-ID" sz="3200" dirty="0" smtClean="0"/>
              <a:t>perangkat lunak/data, </a:t>
            </a:r>
            <a:r>
              <a:rPr lang="id-ID" sz="3200" dirty="0"/>
              <a:t>dan operasi administras</a:t>
            </a:r>
            <a:endParaRPr lang="en-US" sz="3200" dirty="0"/>
          </a:p>
          <a:p>
            <a:endParaRPr lang="en-US" dirty="0"/>
          </a:p>
        </p:txBody>
      </p:sp>
    </p:spTree>
    <p:extLst>
      <p:ext uri="{BB962C8B-B14F-4D97-AF65-F5344CB8AC3E}">
        <p14:creationId xmlns:p14="http://schemas.microsoft.com/office/powerpoint/2010/main" val="5021479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312" y="0"/>
            <a:ext cx="10772775" cy="1034321"/>
          </a:xfrm>
        </p:spPr>
        <p:txBody>
          <a:bodyPr/>
          <a:lstStyle/>
          <a:p>
            <a:r>
              <a:rPr lang="en-US" dirty="0" smtClean="0"/>
              <a:t>P</a:t>
            </a:r>
            <a:r>
              <a:rPr lang="id-ID" dirty="0" smtClean="0"/>
              <a:t>ertanyaan </a:t>
            </a:r>
            <a:r>
              <a:rPr lang="id-ID" dirty="0"/>
              <a:t>berikut harus ditempuh:</a:t>
            </a:r>
            <a:endParaRPr lang="en-US" dirty="0"/>
          </a:p>
        </p:txBody>
      </p:sp>
      <p:sp>
        <p:nvSpPr>
          <p:cNvPr id="3" name="Content Placeholder 2"/>
          <p:cNvSpPr>
            <a:spLocks noGrp="1"/>
          </p:cNvSpPr>
          <p:nvPr>
            <p:ph idx="1"/>
          </p:nvPr>
        </p:nvSpPr>
        <p:spPr>
          <a:xfrm>
            <a:off x="676656" y="1169233"/>
            <a:ext cx="10753725" cy="5036695"/>
          </a:xfrm>
        </p:spPr>
        <p:txBody>
          <a:bodyPr>
            <a:normAutofit fontScale="55000" lnSpcReduction="20000"/>
          </a:bodyPr>
          <a:lstStyle/>
          <a:p>
            <a:pPr marL="449263" indent="-449263">
              <a:buFont typeface="+mj-lt"/>
              <a:buAutoNum type="arabicPeriod"/>
            </a:pPr>
            <a:r>
              <a:rPr lang="id-ID" sz="5100" dirty="0" smtClean="0"/>
              <a:t>Apakah </a:t>
            </a:r>
            <a:r>
              <a:rPr lang="id-ID" sz="5100" dirty="0"/>
              <a:t>prosedur sesuai dengan tujuan IA, tingkat integritas IA, dan rencana kontinjensi? Apakah semua fitur keselamatan dan keamanan dan prosedur </a:t>
            </a:r>
            <a:r>
              <a:rPr lang="id-ID" sz="5100" dirty="0" smtClean="0"/>
              <a:t>dijelaskan?</a:t>
            </a:r>
            <a:endParaRPr lang="en-US" sz="5100" dirty="0"/>
          </a:p>
          <a:p>
            <a:pPr marL="449263" indent="-449263">
              <a:buFont typeface="+mj-lt"/>
              <a:buAutoNum type="arabicPeriod"/>
            </a:pPr>
            <a:r>
              <a:rPr lang="en-US" sz="5100" dirty="0" smtClean="0"/>
              <a:t>L</a:t>
            </a:r>
            <a:r>
              <a:rPr lang="id-ID" sz="5100" dirty="0" smtClean="0"/>
              <a:t>akukan </a:t>
            </a:r>
            <a:r>
              <a:rPr lang="id-ID" sz="5100" dirty="0"/>
              <a:t>prosedur sesuai dengan saat ini sebagai sistem yang dibangun, atau update yang diperlukan? Apakah prosedur menentukan lingkungan operasional yang benar dan setiap keterbatasan atau kendala yang dikenakan oleh </a:t>
            </a:r>
            <a:r>
              <a:rPr lang="id-ID" sz="5100" dirty="0" smtClean="0"/>
              <a:t>itu?</a:t>
            </a:r>
            <a:endParaRPr lang="en-US" sz="5100" dirty="0"/>
          </a:p>
          <a:p>
            <a:pPr marL="449263" indent="-449263">
              <a:buFont typeface="+mj-lt"/>
              <a:buAutoNum type="arabicPeriod"/>
            </a:pPr>
            <a:r>
              <a:rPr lang="id-ID" sz="5100" dirty="0" smtClean="0"/>
              <a:t>Apakah </a:t>
            </a:r>
            <a:r>
              <a:rPr lang="id-ID" sz="5100" dirty="0"/>
              <a:t>prosedurnya lengkap? Apakah mereka mengatasi semua operasional mode/negara, misi, dan profil? Apakah mereka mengatasi dekomisioning sistem sensitif dan pembuangan informasi sensitif, termasuk password kadaluarsa dan kunci? Apakah cukup detail yang disediakan? Apakah </a:t>
            </a:r>
            <a:r>
              <a:rPr lang="id-ID" sz="5100" dirty="0" smtClean="0"/>
              <a:t>infor</a:t>
            </a:r>
            <a:r>
              <a:rPr lang="en-US" sz="5100" dirty="0" err="1" smtClean="0"/>
              <a:t>masi</a:t>
            </a:r>
            <a:r>
              <a:rPr lang="en-US" sz="5100" dirty="0" smtClean="0"/>
              <a:t> </a:t>
            </a:r>
            <a:r>
              <a:rPr lang="id-ID" sz="5100" dirty="0" smtClean="0"/>
              <a:t>jelas</a:t>
            </a:r>
            <a:r>
              <a:rPr lang="id-ID" sz="5100" dirty="0"/>
              <a:t>, ringkas, tidak ambigu, dan dapat diakses dalam jumlah waktu yang </a:t>
            </a:r>
            <a:r>
              <a:rPr lang="id-ID" sz="5100" dirty="0" smtClean="0"/>
              <a:t>wajar?</a:t>
            </a:r>
            <a:endParaRPr lang="en-US" sz="5100" dirty="0"/>
          </a:p>
          <a:p>
            <a:pPr marL="449263" indent="-449263">
              <a:buFont typeface="+mj-lt"/>
              <a:buAutoNum type="arabicPeriod"/>
            </a:pPr>
            <a:r>
              <a:rPr lang="id-ID" sz="5100" dirty="0" smtClean="0"/>
              <a:t>Mintalah </a:t>
            </a:r>
            <a:r>
              <a:rPr lang="id-ID" sz="5100" dirty="0"/>
              <a:t>anggota staf terlatih dalam cara mengikuti prosedur</a:t>
            </a:r>
            <a:r>
              <a:rPr lang="id-ID" sz="5100" dirty="0" smtClean="0"/>
              <a:t>?</a:t>
            </a:r>
            <a:endParaRPr lang="en-US" sz="5100" dirty="0"/>
          </a:p>
          <a:p>
            <a:pPr marL="449263" indent="-449263">
              <a:buFont typeface="+mj-lt"/>
              <a:buAutoNum type="arabicPeriod"/>
            </a:pPr>
            <a:r>
              <a:rPr lang="id-ID" sz="5100" dirty="0" smtClean="0"/>
              <a:t> </a:t>
            </a:r>
            <a:r>
              <a:rPr lang="id-ID" sz="5100" dirty="0"/>
              <a:t>Apakah prosedur yang diikuti?</a:t>
            </a:r>
            <a:endParaRPr lang="en-US" sz="5100" dirty="0"/>
          </a:p>
          <a:p>
            <a:endParaRPr lang="en-US" sz="3300" dirty="0"/>
          </a:p>
        </p:txBody>
      </p:sp>
    </p:spTree>
    <p:extLst>
      <p:ext uri="{BB962C8B-B14F-4D97-AF65-F5344CB8AC3E}">
        <p14:creationId xmlns:p14="http://schemas.microsoft.com/office/powerpoint/2010/main" val="18670255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Evaluasi</a:t>
            </a:r>
            <a:r>
              <a:rPr lang="en-US" dirty="0" smtClean="0"/>
              <a:t> </a:t>
            </a:r>
            <a:r>
              <a:rPr lang="id-ID" dirty="0" smtClean="0"/>
              <a:t>pertimbangan </a:t>
            </a:r>
            <a:r>
              <a:rPr lang="id-ID" dirty="0"/>
              <a:t>dalam </a:t>
            </a:r>
            <a:r>
              <a:rPr lang="id-ID" dirty="0" smtClean="0"/>
              <a:t>layanan</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id-ID" sz="4000" dirty="0" smtClean="0"/>
              <a:t>Kemampu</a:t>
            </a:r>
            <a:r>
              <a:rPr lang="en-US" sz="4000" dirty="0" smtClean="0"/>
              <a:t>an per</a:t>
            </a:r>
            <a:r>
              <a:rPr lang="id-ID" sz="4000" dirty="0" smtClean="0"/>
              <a:t>awatan </a:t>
            </a:r>
            <a:r>
              <a:rPr lang="id-ID" sz="4000" dirty="0"/>
              <a:t>sistem</a:t>
            </a:r>
            <a:r>
              <a:rPr lang="id-ID" sz="4000" dirty="0" smtClean="0"/>
              <a:t>,</a:t>
            </a:r>
            <a:endParaRPr lang="en-US" sz="4000" dirty="0" smtClean="0"/>
          </a:p>
          <a:p>
            <a:pPr marL="449263" indent="0">
              <a:buNone/>
            </a:pPr>
            <a:r>
              <a:rPr lang="id-ID" dirty="0"/>
              <a:t>Tindakan pemeliharaan, upgrade perangkat keras, peningkatan perangkat lunak, Ver</a:t>
            </a:r>
            <a:r>
              <a:rPr lang="en-US" dirty="0" err="1"/>
              <a:t>si</a:t>
            </a:r>
            <a:r>
              <a:rPr lang="id-ID" dirty="0"/>
              <a:t> baru produk COTS, dll dapat semua berpotensi berdampak pada tingkat integritas IA sistem</a:t>
            </a:r>
            <a:r>
              <a:rPr lang="id-ID" sz="4000" dirty="0" smtClean="0"/>
              <a:t> </a:t>
            </a:r>
            <a:endParaRPr lang="en-US" sz="4000" dirty="0" smtClean="0"/>
          </a:p>
          <a:p>
            <a:pPr marL="449263" indent="0">
              <a:buNone/>
            </a:pPr>
            <a:r>
              <a:rPr lang="id-ID" dirty="0" smtClean="0"/>
              <a:t>mendesain </a:t>
            </a:r>
            <a:r>
              <a:rPr lang="id-ID" dirty="0"/>
              <a:t>sebuah sistem </a:t>
            </a:r>
            <a:r>
              <a:rPr lang="id-ID" dirty="0" smtClean="0"/>
              <a:t>se</a:t>
            </a:r>
            <a:r>
              <a:rPr lang="en-US" dirty="0" err="1" smtClean="0"/>
              <a:t>suai</a:t>
            </a:r>
            <a:r>
              <a:rPr lang="id-ID" dirty="0" smtClean="0"/>
              <a:t> </a:t>
            </a:r>
            <a:r>
              <a:rPr lang="id-ID" dirty="0"/>
              <a:t>fungsionalitasnya, terutama fungsi yang berhubungan dengan IA-kritis dan IA, dapat dipertahankan; dan (2) merancang sebuah sistem sehingga dapat diperoleh tanpa mengganggu tindakan pengendalian ancaman</a:t>
            </a:r>
            <a:r>
              <a:rPr lang="id-ID" dirty="0" smtClean="0"/>
              <a:t>.</a:t>
            </a:r>
            <a:endParaRPr lang="en-US" sz="4000" dirty="0" smtClean="0"/>
          </a:p>
        </p:txBody>
      </p:sp>
    </p:spTree>
    <p:extLst>
      <p:ext uri="{BB962C8B-B14F-4D97-AF65-F5344CB8AC3E}">
        <p14:creationId xmlns:p14="http://schemas.microsoft.com/office/powerpoint/2010/main" val="22311266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Evaluasi</a:t>
            </a:r>
            <a:r>
              <a:rPr lang="en-US" dirty="0"/>
              <a:t> </a:t>
            </a:r>
            <a:r>
              <a:rPr lang="id-ID" dirty="0"/>
              <a:t>pertimbangan dalam layanan</a:t>
            </a:r>
            <a:endParaRPr lang="en-US" dirty="0"/>
          </a:p>
        </p:txBody>
      </p:sp>
      <p:sp>
        <p:nvSpPr>
          <p:cNvPr id="3" name="Content Placeholder 2"/>
          <p:cNvSpPr>
            <a:spLocks noGrp="1"/>
          </p:cNvSpPr>
          <p:nvPr>
            <p:ph idx="1"/>
          </p:nvPr>
        </p:nvSpPr>
        <p:spPr/>
        <p:txBody>
          <a:bodyPr>
            <a:normAutofit lnSpcReduction="10000"/>
          </a:bodyPr>
          <a:lstStyle/>
          <a:p>
            <a:r>
              <a:rPr lang="en-US" dirty="0"/>
              <a:t>2. </a:t>
            </a:r>
            <a:r>
              <a:rPr lang="id-ID" dirty="0"/>
              <a:t>profil penggunaan sistem.</a:t>
            </a:r>
            <a:endParaRPr lang="en-US" dirty="0"/>
          </a:p>
          <a:p>
            <a:pPr marL="539750" indent="-269875">
              <a:buFont typeface="Arial" panose="020B0604020202020204" pitchFamily="34" charset="0"/>
              <a:buChar char="•"/>
            </a:pPr>
            <a:r>
              <a:rPr lang="id-ID" dirty="0" smtClean="0"/>
              <a:t>Sebuah </a:t>
            </a:r>
            <a:r>
              <a:rPr lang="id-ID" dirty="0"/>
              <a:t>profil harus dikembangkan yang mendefinisikan diantisipasi rendah, normal, puncak, dan kelebihan atau kondisi jenuh. </a:t>
            </a:r>
            <a:endParaRPr lang="en-US" dirty="0" smtClean="0"/>
          </a:p>
          <a:p>
            <a:pPr marL="539750" indent="-269875">
              <a:buFont typeface="Arial" panose="020B0604020202020204" pitchFamily="34" charset="0"/>
              <a:buChar char="•"/>
            </a:pPr>
            <a:r>
              <a:rPr lang="id-ID" dirty="0" smtClean="0"/>
              <a:t>Pemuatan </a:t>
            </a:r>
            <a:r>
              <a:rPr lang="id-ID" dirty="0"/>
              <a:t>sistem dapat bervariasi menurut mode/status operasional, jumlah pengguna, waktu, waktu dalam seminggu, waktu tahun (hari libur), dsb. </a:t>
            </a:r>
            <a:endParaRPr lang="en-US" dirty="0" smtClean="0"/>
          </a:p>
          <a:p>
            <a:pPr marL="539750" indent="-269875">
              <a:buFont typeface="Arial" panose="020B0604020202020204" pitchFamily="34" charset="0"/>
              <a:buChar char="•"/>
            </a:pPr>
            <a:r>
              <a:rPr lang="id-ID" dirty="0" smtClean="0"/>
              <a:t>Karakteristik </a:t>
            </a:r>
            <a:r>
              <a:rPr lang="id-ID" dirty="0"/>
              <a:t>untuk setiap kategori pemuatan sistem harus didefinisikan dan dibandingkan dengan kendala/kapasitas sistem yang diketahui. </a:t>
            </a:r>
            <a:endParaRPr lang="en-US" dirty="0" smtClean="0"/>
          </a:p>
          <a:p>
            <a:pPr marL="539750" indent="-269875">
              <a:buFont typeface="Arial" panose="020B0604020202020204" pitchFamily="34" charset="0"/>
              <a:buChar char="•"/>
            </a:pPr>
            <a:r>
              <a:rPr lang="id-ID" dirty="0" smtClean="0"/>
              <a:t>Integritas </a:t>
            </a:r>
            <a:r>
              <a:rPr lang="id-ID" dirty="0"/>
              <a:t>IA-kritis func-tions, IA-fungsi terkait, dan tindakan pengendalian ancaman harus diverifikasi di bawah rendah, normal, dan puncak loading skenario.</a:t>
            </a:r>
            <a:endParaRPr lang="en-US" dirty="0"/>
          </a:p>
        </p:txBody>
      </p:sp>
    </p:spTree>
    <p:extLst>
      <p:ext uri="{BB962C8B-B14F-4D97-AF65-F5344CB8AC3E}">
        <p14:creationId xmlns:p14="http://schemas.microsoft.com/office/powerpoint/2010/main" val="4774747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1658147"/>
          </a:xfrm>
        </p:spPr>
        <p:txBody>
          <a:bodyPr>
            <a:normAutofit/>
          </a:bodyPr>
          <a:lstStyle/>
          <a:p>
            <a:r>
              <a:rPr lang="id-ID" sz="4400" b="1" dirty="0"/>
              <a:t>Perencanaan </a:t>
            </a:r>
            <a:r>
              <a:rPr lang="id-ID" sz="4400" b="1" dirty="0" smtClean="0"/>
              <a:t>Kontin</a:t>
            </a:r>
            <a:r>
              <a:rPr lang="en-US" sz="4400" b="1" dirty="0" smtClean="0"/>
              <a:t>g</a:t>
            </a:r>
            <a:r>
              <a:rPr lang="id-ID" sz="4400" b="1" dirty="0" smtClean="0"/>
              <a:t>ensi </a:t>
            </a:r>
            <a:r>
              <a:rPr lang="id-ID" sz="4400" b="1" dirty="0"/>
              <a:t>Dan Pemulihan Bencana</a:t>
            </a:r>
            <a:endParaRPr lang="en-US" sz="4400" dirty="0"/>
          </a:p>
        </p:txBody>
      </p:sp>
      <p:sp>
        <p:nvSpPr>
          <p:cNvPr id="3" name="Text Placeholder 2"/>
          <p:cNvSpPr>
            <a:spLocks noGrp="1"/>
          </p:cNvSpPr>
          <p:nvPr>
            <p:ph type="body" idx="1"/>
          </p:nvPr>
        </p:nvSpPr>
        <p:spPr>
          <a:xfrm>
            <a:off x="1042897" y="3087678"/>
            <a:ext cx="10049824" cy="1645920"/>
          </a:xfrm>
        </p:spPr>
        <p:txBody>
          <a:bodyPr/>
          <a:lstStyle/>
          <a:p>
            <a:r>
              <a:rPr lang="en-US" dirty="0" smtClean="0"/>
              <a:t>B</a:t>
            </a:r>
            <a:r>
              <a:rPr lang="id-ID" dirty="0" smtClean="0"/>
              <a:t>agian </a:t>
            </a:r>
            <a:r>
              <a:rPr lang="id-ID" dirty="0"/>
              <a:t>integral dari manajemen risiko secara umum dan menerapkan tindakan pengendalian ancaman pada khususnya</a:t>
            </a:r>
            <a:endParaRPr lang="en-US" dirty="0"/>
          </a:p>
        </p:txBody>
      </p:sp>
    </p:spTree>
    <p:extLst>
      <p:ext uri="{BB962C8B-B14F-4D97-AF65-F5344CB8AC3E}">
        <p14:creationId xmlns:p14="http://schemas.microsoft.com/office/powerpoint/2010/main" val="35958306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a:t>Kegiatan </a:t>
            </a:r>
            <a:r>
              <a:rPr lang="en-US" dirty="0" smtClean="0"/>
              <a:t>yang </a:t>
            </a:r>
            <a:r>
              <a:rPr lang="id-ID" dirty="0" smtClean="0"/>
              <a:t>dilakukan </a:t>
            </a:r>
            <a:r>
              <a:rPr lang="id-ID" dirty="0"/>
              <a:t>selama pelaksanaan tindakan pengendalian ancaman:</a:t>
            </a:r>
            <a:r>
              <a:rPr lang="en-US" dirty="0"/>
              <a:t/>
            </a:r>
            <a:br>
              <a:rPr lang="en-US" dirty="0"/>
            </a:br>
            <a:endParaRPr lang="en-US" dirty="0"/>
          </a:p>
        </p:txBody>
      </p:sp>
      <p:sp>
        <p:nvSpPr>
          <p:cNvPr id="3" name="Content Placeholder 2"/>
          <p:cNvSpPr>
            <a:spLocks noGrp="1"/>
          </p:cNvSpPr>
          <p:nvPr>
            <p:ph idx="1"/>
          </p:nvPr>
        </p:nvSpPr>
        <p:spPr/>
        <p:txBody>
          <a:bodyPr/>
          <a:lstStyle/>
          <a:p>
            <a:pPr marL="360363" lvl="0" indent="-360363">
              <a:buFont typeface="Wingdings" panose="05000000000000000000" pitchFamily="2" charset="2"/>
              <a:buChar char="§"/>
            </a:pPr>
            <a:r>
              <a:rPr lang="id-ID" sz="3200" dirty="0"/>
              <a:t>Tingkat perlindungan yang diperlukan ditentukan.</a:t>
            </a:r>
            <a:endParaRPr lang="en-US" sz="3200" dirty="0"/>
          </a:p>
          <a:p>
            <a:pPr marL="360363" lvl="0" indent="-360363">
              <a:buFont typeface="Wingdings" panose="05000000000000000000" pitchFamily="2" charset="2"/>
              <a:buChar char="§"/>
            </a:pPr>
            <a:r>
              <a:rPr lang="en-US" sz="3200" dirty="0" err="1" smtClean="0"/>
              <a:t>Pengendalian</a:t>
            </a:r>
            <a:r>
              <a:rPr lang="en-US" sz="3200" dirty="0" smtClean="0"/>
              <a:t>, </a:t>
            </a:r>
            <a:r>
              <a:rPr lang="id-ID" sz="3200" dirty="0" smtClean="0"/>
              <a:t>prosedur </a:t>
            </a:r>
            <a:r>
              <a:rPr lang="id-ID" sz="3200" dirty="0"/>
              <a:t>operasional, dan pertimbangan dalam Layanan dievaluasi.</a:t>
            </a:r>
            <a:endParaRPr lang="en-US" sz="3200" dirty="0"/>
          </a:p>
          <a:p>
            <a:pPr marL="360363" lvl="0" indent="-360363">
              <a:buFont typeface="Wingdings" panose="05000000000000000000" pitchFamily="2" charset="2"/>
              <a:buChar char="§"/>
            </a:pPr>
            <a:r>
              <a:rPr lang="id-ID" sz="3200" dirty="0"/>
              <a:t>Rencana dibuat untuk </a:t>
            </a:r>
            <a:r>
              <a:rPr lang="id-ID" sz="3200" dirty="0" smtClean="0"/>
              <a:t>kontin</a:t>
            </a:r>
            <a:r>
              <a:rPr lang="en-US" sz="3200" dirty="0" smtClean="0"/>
              <a:t>g</a:t>
            </a:r>
            <a:r>
              <a:rPr lang="id-ID" sz="3200" dirty="0" smtClean="0"/>
              <a:t>ensi </a:t>
            </a:r>
            <a:r>
              <a:rPr lang="id-ID" sz="3200" dirty="0"/>
              <a:t>dan pemulihan bencana.</a:t>
            </a:r>
            <a:endParaRPr lang="en-US" sz="3200" dirty="0"/>
          </a:p>
          <a:p>
            <a:pPr marL="360363" lvl="0" indent="-360363">
              <a:buFont typeface="Wingdings" panose="05000000000000000000" pitchFamily="2" charset="2"/>
              <a:buChar char="§"/>
            </a:pPr>
            <a:r>
              <a:rPr lang="id-ID" sz="3200" dirty="0"/>
              <a:t>Penggunaan manajemen persepsi di</a:t>
            </a:r>
            <a:r>
              <a:rPr lang="en-US" sz="3200" dirty="0" err="1"/>
              <a:t>pikirkan</a:t>
            </a:r>
            <a:r>
              <a:rPr lang="id-ID" sz="3200" dirty="0"/>
              <a:t>.</a:t>
            </a:r>
            <a:endParaRPr lang="en-US" sz="3200" dirty="0"/>
          </a:p>
          <a:p>
            <a:pPr marL="360363" lvl="0" indent="-360363">
              <a:buFont typeface="Wingdings" panose="05000000000000000000" pitchFamily="2" charset="2"/>
              <a:buChar char="§"/>
            </a:pPr>
            <a:r>
              <a:rPr lang="en-US" sz="3200" dirty="0" smtClean="0"/>
              <a:t>T</a:t>
            </a:r>
            <a:r>
              <a:rPr lang="id-ID" sz="3200" dirty="0" smtClean="0"/>
              <a:t>eknik</a:t>
            </a:r>
            <a:r>
              <a:rPr lang="en-US" sz="3200" dirty="0" smtClean="0"/>
              <a:t> </a:t>
            </a:r>
            <a:r>
              <a:rPr lang="en-US" sz="3200" dirty="0" err="1" smtClean="0"/>
              <a:t>dan</a:t>
            </a:r>
            <a:r>
              <a:rPr lang="en-US" sz="3200" dirty="0" smtClean="0"/>
              <a:t> </a:t>
            </a:r>
            <a:r>
              <a:rPr lang="id-ID" sz="3200" dirty="0"/>
              <a:t>Fitur </a:t>
            </a:r>
            <a:r>
              <a:rPr lang="id-ID" sz="3200" dirty="0" smtClean="0"/>
              <a:t> </a:t>
            </a:r>
            <a:r>
              <a:rPr lang="id-ID" sz="3200" dirty="0"/>
              <a:t>desain IA dipilih dan diimplementasikan</a:t>
            </a:r>
            <a:r>
              <a:rPr lang="id-ID" dirty="0"/>
              <a:t>.</a:t>
            </a:r>
            <a:endParaRPr lang="en-US" dirty="0"/>
          </a:p>
          <a:p>
            <a:endParaRPr lang="en-US" dirty="0"/>
          </a:p>
        </p:txBody>
      </p:sp>
    </p:spTree>
    <p:extLst>
      <p:ext uri="{BB962C8B-B14F-4D97-AF65-F5344CB8AC3E}">
        <p14:creationId xmlns:p14="http://schemas.microsoft.com/office/powerpoint/2010/main" val="703624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203199"/>
            <a:ext cx="10772775" cy="1658198"/>
          </a:xfrm>
        </p:spPr>
        <p:txBody>
          <a:bodyPr/>
          <a:lstStyle/>
          <a:p>
            <a:r>
              <a:rPr lang="en-US" dirty="0" smtClean="0"/>
              <a:t>K</a:t>
            </a:r>
            <a:r>
              <a:rPr lang="id-ID" dirty="0" smtClean="0"/>
              <a:t>ontingensi </a:t>
            </a:r>
            <a:endParaRPr lang="en-US" dirty="0"/>
          </a:p>
        </p:txBody>
      </p:sp>
      <p:sp>
        <p:nvSpPr>
          <p:cNvPr id="3" name="Content Placeholder 2"/>
          <p:cNvSpPr>
            <a:spLocks noGrp="1"/>
          </p:cNvSpPr>
          <p:nvPr>
            <p:ph idx="1"/>
          </p:nvPr>
        </p:nvSpPr>
        <p:spPr>
          <a:xfrm>
            <a:off x="676656" y="2011680"/>
            <a:ext cx="10753725" cy="4209238"/>
          </a:xfrm>
        </p:spPr>
        <p:txBody>
          <a:bodyPr>
            <a:normAutofit/>
          </a:bodyPr>
          <a:lstStyle/>
          <a:p>
            <a:pPr marL="457200" indent="-457200">
              <a:buFont typeface="+mj-lt"/>
              <a:buAutoNum type="alphaLcPeriod"/>
            </a:pPr>
            <a:r>
              <a:rPr lang="id-ID" sz="3600" dirty="0" smtClean="0"/>
              <a:t>suatu </a:t>
            </a:r>
            <a:r>
              <a:rPr lang="id-ID" sz="3600" dirty="0"/>
              <a:t>peristiwa, seperti keadaan darurat, yang mungkin tetapi kejadian yang tidak pasti, </a:t>
            </a:r>
            <a:endParaRPr lang="en-US" sz="3600" dirty="0"/>
          </a:p>
          <a:p>
            <a:pPr marL="457200" indent="-457200">
              <a:buFont typeface="+mj-lt"/>
              <a:buAutoNum type="alphaLcPeriod"/>
            </a:pPr>
            <a:r>
              <a:rPr lang="id-ID" sz="3600" dirty="0" smtClean="0"/>
              <a:t>sesuatu </a:t>
            </a:r>
            <a:r>
              <a:rPr lang="id-ID" sz="3600" dirty="0"/>
              <a:t>yang bertanggung jawab terjadi sebagai tambahan untuk sesuatu yang lain, </a:t>
            </a:r>
            <a:endParaRPr lang="en-US" sz="3600" dirty="0"/>
          </a:p>
          <a:p>
            <a:pPr marL="457200" indent="-457200">
              <a:buFont typeface="+mj-lt"/>
              <a:buAutoNum type="alphaLcPeriod"/>
            </a:pPr>
            <a:r>
              <a:rPr lang="id-ID" sz="3600" dirty="0" smtClean="0"/>
              <a:t>sesuatu </a:t>
            </a:r>
            <a:r>
              <a:rPr lang="id-ID" sz="3600" dirty="0"/>
              <a:t>yang terjadi secara kebetulan atau disebabkan </a:t>
            </a:r>
            <a:r>
              <a:rPr lang="id-ID" sz="3600" dirty="0" smtClean="0"/>
              <a:t>oleh</a:t>
            </a:r>
            <a:r>
              <a:rPr lang="en-US" sz="3600" dirty="0" smtClean="0"/>
              <a:t> </a:t>
            </a:r>
            <a:r>
              <a:rPr lang="en-US" sz="3600" dirty="0" err="1" smtClean="0"/>
              <a:t>keadaan</a:t>
            </a:r>
            <a:r>
              <a:rPr lang="en-US" sz="3600" dirty="0" smtClean="0"/>
              <a:t> </a:t>
            </a:r>
            <a:r>
              <a:rPr lang="id-ID" sz="3600" dirty="0" smtClean="0"/>
              <a:t>yang </a:t>
            </a:r>
            <a:r>
              <a:rPr lang="id-ID" sz="3600" dirty="0"/>
              <a:t>tidak sepenuhnya diramalkan.</a:t>
            </a:r>
            <a:endParaRPr lang="en-US" sz="3600" dirty="0"/>
          </a:p>
        </p:txBody>
      </p:sp>
      <p:sp>
        <p:nvSpPr>
          <p:cNvPr id="4" name="Rectangle 3"/>
          <p:cNvSpPr/>
          <p:nvPr/>
        </p:nvSpPr>
        <p:spPr>
          <a:xfrm>
            <a:off x="676655" y="5574587"/>
            <a:ext cx="10595947" cy="1077218"/>
          </a:xfrm>
          <a:prstGeom prst="rect">
            <a:avLst/>
          </a:prstGeom>
        </p:spPr>
        <p:txBody>
          <a:bodyPr wrap="square">
            <a:spAutoFit/>
          </a:bodyPr>
          <a:lstStyle/>
          <a:p>
            <a:pPr algn="ctr"/>
            <a:r>
              <a:rPr lang="id-ID" sz="3200" b="1" dirty="0" smtClean="0"/>
              <a:t>Kontinjensi menyiratkan gagasan ketidakpastian, peristiwa tak terduga, dan yang tidak diketahui. </a:t>
            </a:r>
            <a:endParaRPr lang="en-US" sz="3200" b="1" dirty="0"/>
          </a:p>
        </p:txBody>
      </p:sp>
    </p:spTree>
    <p:extLst>
      <p:ext uri="{BB962C8B-B14F-4D97-AF65-F5344CB8AC3E}">
        <p14:creationId xmlns:p14="http://schemas.microsoft.com/office/powerpoint/2010/main" val="5585086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
            </a:r>
            <a:r>
              <a:rPr lang="id-ID" dirty="0" smtClean="0"/>
              <a:t>encana kontin</a:t>
            </a:r>
            <a:r>
              <a:rPr lang="en-US" dirty="0" smtClean="0"/>
              <a:t>g</a:t>
            </a:r>
            <a:r>
              <a:rPr lang="id-ID" dirty="0" smtClean="0"/>
              <a:t>ensi</a:t>
            </a:r>
            <a:endParaRPr lang="en-US" dirty="0"/>
          </a:p>
        </p:txBody>
      </p:sp>
      <p:sp>
        <p:nvSpPr>
          <p:cNvPr id="3" name="Content Placeholder 2"/>
          <p:cNvSpPr>
            <a:spLocks noGrp="1"/>
          </p:cNvSpPr>
          <p:nvPr>
            <p:ph idx="1"/>
          </p:nvPr>
        </p:nvSpPr>
        <p:spPr/>
        <p:txBody>
          <a:bodyPr>
            <a:normAutofit lnSpcReduction="10000"/>
          </a:bodyPr>
          <a:lstStyle/>
          <a:p>
            <a:pPr marL="360363" indent="-360363">
              <a:buFont typeface="Wingdings" panose="05000000000000000000" pitchFamily="2" charset="2"/>
              <a:buChar char="§"/>
              <a:tabLst>
                <a:tab pos="269875" algn="l"/>
              </a:tabLst>
            </a:pPr>
            <a:r>
              <a:rPr lang="en-US" sz="3200" dirty="0" smtClean="0"/>
              <a:t>M</a:t>
            </a:r>
            <a:r>
              <a:rPr lang="id-ID" sz="3200" dirty="0" smtClean="0"/>
              <a:t>engidentifikasi </a:t>
            </a:r>
            <a:r>
              <a:rPr lang="id-ID" sz="3200" dirty="0"/>
              <a:t>strategi alternatif untuk diikuti atau tindakan yang harus diambil untuk memastikan keberhasilan misi yang sedang berlangsung harus </a:t>
            </a:r>
            <a:r>
              <a:rPr lang="id-ID" sz="3200" b="1" dirty="0"/>
              <a:t>tidak diketahui</a:t>
            </a:r>
            <a:r>
              <a:rPr lang="id-ID" sz="3200" dirty="0"/>
              <a:t>, </a:t>
            </a:r>
            <a:r>
              <a:rPr lang="id-ID" sz="3200" b="1" dirty="0"/>
              <a:t>tidak pasti</a:t>
            </a:r>
            <a:r>
              <a:rPr lang="id-ID" sz="3200" dirty="0"/>
              <a:t>, atau </a:t>
            </a:r>
            <a:r>
              <a:rPr lang="id-ID" sz="3200" b="1" dirty="0"/>
              <a:t>tidak terduga </a:t>
            </a:r>
            <a:r>
              <a:rPr lang="id-ID" sz="3200" dirty="0"/>
              <a:t>peristiwa terjadi. </a:t>
            </a:r>
            <a:endParaRPr lang="en-US" sz="3200" dirty="0" smtClean="0"/>
          </a:p>
          <a:p>
            <a:pPr marL="360363" indent="-360363">
              <a:buFont typeface="Wingdings" panose="05000000000000000000" pitchFamily="2" charset="2"/>
              <a:buChar char="§"/>
            </a:pPr>
            <a:r>
              <a:rPr lang="id-ID" sz="3200" dirty="0" smtClean="0"/>
              <a:t>Rencana </a:t>
            </a:r>
            <a:r>
              <a:rPr lang="id-ID" sz="3200" dirty="0"/>
              <a:t>kontinjensi memberikan </a:t>
            </a:r>
            <a:r>
              <a:rPr lang="id-ID" sz="3200" b="1" dirty="0"/>
              <a:t>respons terukur direncanakan untuk peristiwa ini</a:t>
            </a:r>
            <a:r>
              <a:rPr lang="id-ID" sz="3200" dirty="0"/>
              <a:t>, </a:t>
            </a:r>
            <a:r>
              <a:rPr lang="id-ID" sz="3200" b="1" dirty="0"/>
              <a:t>berbeda dengan solusi yang tidak direncanakan, respons yang salah</a:t>
            </a:r>
            <a:r>
              <a:rPr lang="id-ID" sz="3200" dirty="0"/>
              <a:t>, atau </a:t>
            </a:r>
            <a:r>
              <a:rPr lang="id-ID" sz="3200" b="1" dirty="0"/>
              <a:t>tidak ada respon sama sekali</a:t>
            </a:r>
            <a:r>
              <a:rPr lang="id-ID" sz="3200" dirty="0"/>
              <a:t>, untuk mengembalikan sistem ke </a:t>
            </a:r>
            <a:r>
              <a:rPr lang="en-US" sz="3200" dirty="0" err="1" smtClean="0"/>
              <a:t>keadaan</a:t>
            </a:r>
            <a:r>
              <a:rPr lang="en-US" sz="3200" dirty="0" smtClean="0"/>
              <a:t> </a:t>
            </a:r>
            <a:r>
              <a:rPr lang="id-ID" sz="3200" dirty="0" smtClean="0"/>
              <a:t> </a:t>
            </a:r>
            <a:r>
              <a:rPr lang="id-ID" sz="3200" dirty="0"/>
              <a:t>yang dikenal </a:t>
            </a:r>
            <a:r>
              <a:rPr lang="id-ID" sz="3200" dirty="0" smtClean="0"/>
              <a:t>aman.</a:t>
            </a:r>
            <a:endParaRPr lang="en-US" sz="3200" dirty="0"/>
          </a:p>
          <a:p>
            <a:endParaRPr lang="en-US" dirty="0"/>
          </a:p>
        </p:txBody>
      </p:sp>
    </p:spTree>
    <p:extLst>
      <p:ext uri="{BB962C8B-B14F-4D97-AF65-F5344CB8AC3E}">
        <p14:creationId xmlns:p14="http://schemas.microsoft.com/office/powerpoint/2010/main" val="33666415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
            </a:r>
            <a:r>
              <a:rPr lang="id-ID" dirty="0" smtClean="0"/>
              <a:t>roses </a:t>
            </a:r>
            <a:r>
              <a:rPr lang="id-ID" dirty="0"/>
              <a:t>perencanaan </a:t>
            </a:r>
            <a:r>
              <a:rPr lang="id-ID" dirty="0" smtClean="0"/>
              <a:t>kontin</a:t>
            </a:r>
            <a:r>
              <a:rPr lang="en-US" dirty="0" smtClean="0"/>
              <a:t>g</a:t>
            </a:r>
            <a:r>
              <a:rPr lang="id-ID" dirty="0" smtClean="0"/>
              <a:t>ensi</a:t>
            </a:r>
            <a:r>
              <a:rPr lang="id-ID" dirty="0"/>
              <a:t>.</a:t>
            </a:r>
            <a:endParaRPr lang="en-US" dirty="0"/>
          </a:p>
        </p:txBody>
      </p:sp>
      <p:sp>
        <p:nvSpPr>
          <p:cNvPr id="3" name="Content Placeholder 2"/>
          <p:cNvSpPr>
            <a:spLocks noGrp="1"/>
          </p:cNvSpPr>
          <p:nvPr>
            <p:ph idx="1"/>
          </p:nvPr>
        </p:nvSpPr>
        <p:spPr/>
        <p:txBody>
          <a:bodyPr>
            <a:noAutofit/>
          </a:bodyPr>
          <a:lstStyle/>
          <a:p>
            <a:pPr marL="457200" indent="-457200">
              <a:buFont typeface="+mj-lt"/>
              <a:buAutoNum type="arabicPeriod"/>
            </a:pPr>
            <a:r>
              <a:rPr lang="id-ID" sz="3200" dirty="0"/>
              <a:t>mengidentifikasi semua internal dan eksternal sistem entitas dan tingkat kontrol </a:t>
            </a:r>
            <a:r>
              <a:rPr lang="en-US" sz="3200" dirty="0" err="1" smtClean="0"/>
              <a:t>atas</a:t>
            </a:r>
            <a:r>
              <a:rPr lang="id-ID" sz="3200" dirty="0" smtClean="0"/>
              <a:t> sistem</a:t>
            </a:r>
            <a:endParaRPr lang="en-US" sz="3200" dirty="0" smtClean="0"/>
          </a:p>
          <a:p>
            <a:pPr marL="457200" indent="-457200">
              <a:buFont typeface="+mj-lt"/>
              <a:buAutoNum type="arabicPeriod"/>
            </a:pPr>
            <a:r>
              <a:rPr lang="id-ID" sz="3200" dirty="0" smtClean="0"/>
              <a:t>mengidentifikasi </a:t>
            </a:r>
            <a:r>
              <a:rPr lang="id-ID" sz="3200" dirty="0"/>
              <a:t>apa yang bisa salah dengan sistem dan entitas: kegagalan titik/mode dan kehilangan/kompromi </a:t>
            </a:r>
            <a:r>
              <a:rPr lang="id-ID" sz="3200" dirty="0" smtClean="0"/>
              <a:t>skenario</a:t>
            </a:r>
            <a:endParaRPr lang="en-US" sz="3200" dirty="0" smtClean="0"/>
          </a:p>
          <a:p>
            <a:pPr marL="457200" indent="-457200">
              <a:buFont typeface="+mj-lt"/>
              <a:buAutoNum type="arabicPeriod"/>
            </a:pPr>
            <a:r>
              <a:rPr lang="id-ID" sz="3200" dirty="0"/>
              <a:t>respon yang tepat untuk masing-masing didefinisikan, konsisten dengan tujuan IA dan tingkat integritas IA</a:t>
            </a:r>
            <a:r>
              <a:rPr lang="id-ID" sz="3200" dirty="0" smtClean="0"/>
              <a:t>.</a:t>
            </a:r>
            <a:endParaRPr lang="en-US" sz="3200" dirty="0" smtClean="0"/>
          </a:p>
          <a:p>
            <a:pPr marL="457200" indent="-457200">
              <a:buFont typeface="+mj-lt"/>
              <a:buAutoNum type="arabicPeriod"/>
            </a:pPr>
            <a:r>
              <a:rPr lang="id-ID" sz="3200" dirty="0"/>
              <a:t>menetapkan tanggung jawab untuk menggelar kursus alternatif tindakan dan sumber daya.</a:t>
            </a:r>
            <a:endParaRPr lang="en-US" sz="3200" dirty="0"/>
          </a:p>
        </p:txBody>
      </p:sp>
    </p:spTree>
    <p:extLst>
      <p:ext uri="{BB962C8B-B14F-4D97-AF65-F5344CB8AC3E}">
        <p14:creationId xmlns:p14="http://schemas.microsoft.com/office/powerpoint/2010/main" val="15677576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t>Pertanyaan ini ditangani dari </a:t>
            </a:r>
            <a:r>
              <a:rPr lang="id-ID" dirty="0" smtClean="0"/>
              <a:t>dua</a:t>
            </a:r>
            <a:r>
              <a:rPr lang="en-US" dirty="0" smtClean="0"/>
              <a:t> </a:t>
            </a:r>
            <a:r>
              <a:rPr lang="en-US" dirty="0" err="1" smtClean="0"/>
              <a:t>sudut</a:t>
            </a:r>
            <a:r>
              <a:rPr lang="en-US" dirty="0" smtClean="0"/>
              <a:t> </a:t>
            </a:r>
            <a:r>
              <a:rPr lang="en-US" dirty="0" err="1" smtClean="0"/>
              <a:t>pandang</a:t>
            </a:r>
            <a:r>
              <a:rPr lang="en-US" dirty="0" smtClean="0"/>
              <a:t> :</a:t>
            </a:r>
            <a:endParaRPr lang="en-US" dirty="0"/>
          </a:p>
        </p:txBody>
      </p:sp>
      <p:sp>
        <p:nvSpPr>
          <p:cNvPr id="3" name="Content Placeholder 2"/>
          <p:cNvSpPr>
            <a:spLocks noGrp="1"/>
          </p:cNvSpPr>
          <p:nvPr>
            <p:ph idx="1"/>
          </p:nvPr>
        </p:nvSpPr>
        <p:spPr/>
        <p:txBody>
          <a:bodyPr/>
          <a:lstStyle/>
          <a:p>
            <a:pPr marL="360363" indent="-360363">
              <a:buFont typeface="Wingdings" panose="05000000000000000000" pitchFamily="2" charset="2"/>
              <a:buChar char="§"/>
            </a:pPr>
            <a:r>
              <a:rPr lang="id-ID" sz="4400" dirty="0"/>
              <a:t>Sebab dan akibat: apa yang bisa terjadi dan apa yang akan menimpa (analisa penyebab </a:t>
            </a:r>
            <a:r>
              <a:rPr lang="id-ID" sz="4400" dirty="0" smtClean="0"/>
              <a:t>konsekuensi)</a:t>
            </a:r>
            <a:endParaRPr lang="en-US" sz="4400" dirty="0"/>
          </a:p>
          <a:p>
            <a:pPr marL="360363" indent="-360363">
              <a:buFont typeface="Wingdings" panose="05000000000000000000" pitchFamily="2" charset="2"/>
              <a:buChar char="§"/>
            </a:pPr>
            <a:r>
              <a:rPr lang="id-ID" sz="4400" dirty="0" smtClean="0"/>
              <a:t>Efek </a:t>
            </a:r>
            <a:r>
              <a:rPr lang="id-ID" sz="4400" dirty="0"/>
              <a:t>dan penyebab: apa hasil yang harus dihindari atau didorong dan bagaimana masing-masing mungkin terjadi </a:t>
            </a:r>
            <a:endParaRPr lang="en-US" sz="4400" dirty="0"/>
          </a:p>
          <a:p>
            <a:endParaRPr lang="en-US" dirty="0"/>
          </a:p>
        </p:txBody>
      </p:sp>
    </p:spTree>
    <p:extLst>
      <p:ext uri="{BB962C8B-B14F-4D97-AF65-F5344CB8AC3E}">
        <p14:creationId xmlns:p14="http://schemas.microsoft.com/office/powerpoint/2010/main" val="5521524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2558460"/>
          </a:xfrm>
        </p:spPr>
        <p:txBody>
          <a:bodyPr>
            <a:normAutofit fontScale="90000"/>
          </a:bodyPr>
          <a:lstStyle/>
          <a:p>
            <a:r>
              <a:rPr lang="id-ID" sz="4400" b="1" dirty="0"/>
              <a:t>Perencanaan kontinjensi mengasumsikan </a:t>
            </a:r>
            <a:r>
              <a:rPr lang="en-US" sz="4400" b="1" dirty="0" smtClean="0"/>
              <a:t>scenario </a:t>
            </a:r>
            <a:r>
              <a:rPr lang="id-ID" sz="4400" b="1" dirty="0" smtClean="0"/>
              <a:t>kasus </a:t>
            </a:r>
            <a:r>
              <a:rPr lang="id-ID" sz="4400" b="1" dirty="0"/>
              <a:t>terburuk </a:t>
            </a:r>
            <a:r>
              <a:rPr lang="id-ID" sz="4400" b="1" dirty="0" smtClean="0"/>
              <a:t>sistem </a:t>
            </a:r>
            <a:r>
              <a:rPr lang="id-ID" sz="4400" b="1" dirty="0"/>
              <a:t>ATC </a:t>
            </a:r>
            <a:r>
              <a:rPr lang="en-US" sz="4400" b="1" dirty="0" smtClean="0"/>
              <a:t>, </a:t>
            </a:r>
            <a:r>
              <a:rPr lang="id-ID" sz="4400" b="1" dirty="0" smtClean="0"/>
              <a:t>Pada </a:t>
            </a:r>
            <a:r>
              <a:rPr lang="id-ID" sz="4400" b="1" dirty="0"/>
              <a:t>tingkat tinggi, rencana </a:t>
            </a:r>
            <a:r>
              <a:rPr lang="id-ID" sz="4400" b="1" dirty="0" smtClean="0"/>
              <a:t>kontin</a:t>
            </a:r>
            <a:r>
              <a:rPr lang="en-US" sz="4400" b="1" dirty="0" smtClean="0"/>
              <a:t>g</a:t>
            </a:r>
            <a:r>
              <a:rPr lang="id-ID" sz="4400" b="1" dirty="0" smtClean="0"/>
              <a:t>ensi </a:t>
            </a:r>
            <a:r>
              <a:rPr lang="id-ID" sz="4400" b="1" dirty="0"/>
              <a:t>harus dibuat untuk skenario berikut:</a:t>
            </a:r>
            <a:r>
              <a:rPr lang="en-US" dirty="0"/>
              <a:t/>
            </a:r>
            <a:br>
              <a:rPr lang="en-US" dirty="0"/>
            </a:br>
            <a:endParaRPr lang="en-US" dirty="0"/>
          </a:p>
        </p:txBody>
      </p:sp>
      <p:sp>
        <p:nvSpPr>
          <p:cNvPr id="3" name="Content Placeholder 2"/>
          <p:cNvSpPr>
            <a:spLocks noGrp="1"/>
          </p:cNvSpPr>
          <p:nvPr>
            <p:ph idx="1"/>
          </p:nvPr>
        </p:nvSpPr>
        <p:spPr>
          <a:xfrm>
            <a:off x="657224" y="2428407"/>
            <a:ext cx="10753725" cy="3394429"/>
          </a:xfrm>
        </p:spPr>
        <p:txBody>
          <a:bodyPr>
            <a:noAutofit/>
          </a:bodyPr>
          <a:lstStyle/>
          <a:p>
            <a:pPr marL="360363" indent="-360363">
              <a:buFont typeface="Wingdings" panose="05000000000000000000" pitchFamily="2" charset="2"/>
              <a:buChar char="§"/>
            </a:pPr>
            <a:r>
              <a:rPr lang="id-ID" sz="3200" dirty="0" smtClean="0"/>
              <a:t>Hilangnya </a:t>
            </a:r>
            <a:r>
              <a:rPr lang="id-ID" sz="3200" dirty="0"/>
              <a:t>sistem radar (tidak ada transmisi atau penerimaan)</a:t>
            </a:r>
            <a:endParaRPr lang="en-US" sz="3200" dirty="0"/>
          </a:p>
          <a:p>
            <a:pPr marL="360363" indent="-360363">
              <a:buFont typeface="Wingdings" panose="05000000000000000000" pitchFamily="2" charset="2"/>
              <a:buChar char="§"/>
            </a:pPr>
            <a:r>
              <a:rPr lang="id-ID" sz="3200" dirty="0"/>
              <a:t>Hilangnya komunikasi suara antara pilot dan pengendali lalu lintas udara</a:t>
            </a:r>
            <a:endParaRPr lang="en-US" sz="3200" dirty="0"/>
          </a:p>
          <a:p>
            <a:pPr marL="360363" indent="-360363">
              <a:buFont typeface="Wingdings" panose="05000000000000000000" pitchFamily="2" charset="2"/>
              <a:buChar char="§"/>
            </a:pPr>
            <a:r>
              <a:rPr lang="id-ID" sz="3200" dirty="0"/>
              <a:t>Hilangnya ATC DBMS</a:t>
            </a:r>
            <a:endParaRPr lang="en-US" sz="3200" dirty="0"/>
          </a:p>
          <a:p>
            <a:pPr marL="360363" indent="-360363">
              <a:buFont typeface="Wingdings" panose="05000000000000000000" pitchFamily="2" charset="2"/>
              <a:buChar char="§"/>
            </a:pPr>
            <a:r>
              <a:rPr lang="id-ID" sz="3200" dirty="0"/>
              <a:t>Hilangnya terminal ATC</a:t>
            </a:r>
            <a:endParaRPr lang="en-US" sz="3200" dirty="0"/>
          </a:p>
          <a:p>
            <a:pPr marL="360363" indent="-360363">
              <a:buFont typeface="Wingdings" panose="05000000000000000000" pitchFamily="2" charset="2"/>
              <a:buChar char="§"/>
            </a:pPr>
            <a:r>
              <a:rPr lang="id-ID" sz="3200" dirty="0"/>
              <a:t>Hilangnya sinyal lokasi dari pesawat terbang (tidak ada transmisi atau penerimaan) tidak ada pengendali lalu lintas udara di menara kontrol</a:t>
            </a:r>
            <a:endParaRPr lang="en-US" sz="3200" dirty="0"/>
          </a:p>
          <a:p>
            <a:pPr marL="360363" indent="-360363">
              <a:buFont typeface="Wingdings" panose="05000000000000000000" pitchFamily="2" charset="2"/>
              <a:buChar char="§"/>
            </a:pPr>
            <a:endParaRPr lang="en-US" sz="3200" dirty="0"/>
          </a:p>
        </p:txBody>
      </p:sp>
    </p:spTree>
    <p:extLst>
      <p:ext uri="{BB962C8B-B14F-4D97-AF65-F5344CB8AC3E}">
        <p14:creationId xmlns:p14="http://schemas.microsoft.com/office/powerpoint/2010/main" val="37754738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3406" y="392665"/>
            <a:ext cx="10780776" cy="611676"/>
          </a:xfrm>
        </p:spPr>
        <p:txBody>
          <a:bodyPr>
            <a:normAutofit fontScale="90000"/>
          </a:bodyPr>
          <a:lstStyle/>
          <a:p>
            <a:r>
              <a:rPr lang="id-ID" sz="4400" b="1" dirty="0"/>
              <a:t>Manajemen Persepsi</a:t>
            </a:r>
            <a:endParaRPr lang="en-US" sz="4400" dirty="0"/>
          </a:p>
        </p:txBody>
      </p:sp>
      <p:sp>
        <p:nvSpPr>
          <p:cNvPr id="3" name="Text Placeholder 2"/>
          <p:cNvSpPr>
            <a:spLocks noGrp="1"/>
          </p:cNvSpPr>
          <p:nvPr>
            <p:ph type="body" idx="1"/>
          </p:nvPr>
        </p:nvSpPr>
        <p:spPr>
          <a:xfrm>
            <a:off x="603504" y="1244184"/>
            <a:ext cx="10930678" cy="4781862"/>
          </a:xfrm>
        </p:spPr>
        <p:txBody>
          <a:bodyPr>
            <a:noAutofit/>
          </a:bodyPr>
          <a:lstStyle/>
          <a:p>
            <a:r>
              <a:rPr lang="id-ID" dirty="0"/>
              <a:t>alat yang berguna dalam banyak usaha, termasuk IA</a:t>
            </a:r>
            <a:r>
              <a:rPr lang="id-ID" dirty="0" smtClean="0"/>
              <a:t>.</a:t>
            </a:r>
            <a:endParaRPr lang="en-US" dirty="0" smtClean="0"/>
          </a:p>
          <a:p>
            <a:pPr marL="457200" indent="-457200">
              <a:buFont typeface="Arial" panose="020B0604020202020204" pitchFamily="34" charset="0"/>
              <a:buChar char="•"/>
            </a:pPr>
            <a:r>
              <a:rPr lang="id-ID" dirty="0"/>
              <a:t>Vendor memiliki kepentingan dalam mengelola harapan pelanggan. </a:t>
            </a:r>
            <a:endParaRPr lang="en-US" dirty="0" smtClean="0"/>
          </a:p>
          <a:p>
            <a:pPr marL="457200" indent="-457200">
              <a:buFont typeface="Arial" panose="020B0604020202020204" pitchFamily="34" charset="0"/>
              <a:buChar char="•"/>
            </a:pPr>
            <a:r>
              <a:rPr lang="id-ID" dirty="0" smtClean="0"/>
              <a:t>Pembicara </a:t>
            </a:r>
            <a:r>
              <a:rPr lang="id-ID" dirty="0"/>
              <a:t>memiliki kepentingan dalam mengelola ekspektasi khalayak. </a:t>
            </a:r>
            <a:endParaRPr lang="en-US" dirty="0" smtClean="0"/>
          </a:p>
          <a:p>
            <a:pPr marL="457200" indent="-457200">
              <a:buFont typeface="Arial" panose="020B0604020202020204" pitchFamily="34" charset="0"/>
              <a:buChar char="•"/>
            </a:pPr>
            <a:r>
              <a:rPr lang="id-ID" dirty="0" smtClean="0"/>
              <a:t>pemilik </a:t>
            </a:r>
            <a:r>
              <a:rPr lang="id-ID" dirty="0"/>
              <a:t>sistem memiliki kepentingan dalam mengelola realitas pengguna memandang relatif terhadap </a:t>
            </a:r>
            <a:r>
              <a:rPr lang="en-US" dirty="0" err="1" smtClean="0"/>
              <a:t>keselamatan</a:t>
            </a:r>
            <a:r>
              <a:rPr lang="id-ID" dirty="0" smtClean="0"/>
              <a:t>, </a:t>
            </a:r>
            <a:r>
              <a:rPr lang="en-US" dirty="0" err="1" smtClean="0"/>
              <a:t>keamanan</a:t>
            </a:r>
            <a:r>
              <a:rPr lang="id-ID" dirty="0" smtClean="0"/>
              <a:t>, </a:t>
            </a:r>
            <a:r>
              <a:rPr lang="id-ID" dirty="0"/>
              <a:t>dan dapat diandalkan operasi sistem.</a:t>
            </a:r>
            <a:r>
              <a:rPr lang="id-ID" dirty="0" smtClean="0"/>
              <a:t> </a:t>
            </a:r>
            <a:endParaRPr lang="en-US" dirty="0"/>
          </a:p>
        </p:txBody>
      </p:sp>
    </p:spTree>
    <p:extLst>
      <p:ext uri="{BB962C8B-B14F-4D97-AF65-F5344CB8AC3E}">
        <p14:creationId xmlns:p14="http://schemas.microsoft.com/office/powerpoint/2010/main" val="9421922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Manajemen persepsi melayani beberapa tujuan</a:t>
            </a:r>
            <a:endParaRPr lang="en-US" dirty="0"/>
          </a:p>
        </p:txBody>
      </p:sp>
      <p:sp>
        <p:nvSpPr>
          <p:cNvPr id="3" name="Content Placeholder 2"/>
          <p:cNvSpPr>
            <a:spLocks noGrp="1"/>
          </p:cNvSpPr>
          <p:nvPr>
            <p:ph idx="1"/>
          </p:nvPr>
        </p:nvSpPr>
        <p:spPr>
          <a:xfrm>
            <a:off x="676656" y="2011680"/>
            <a:ext cx="10753725" cy="4389120"/>
          </a:xfrm>
        </p:spPr>
        <p:txBody>
          <a:bodyPr>
            <a:normAutofit fontScale="92500" lnSpcReduction="10000"/>
          </a:bodyPr>
          <a:lstStyle/>
          <a:p>
            <a:pPr marL="360363" indent="-269875">
              <a:buFont typeface="Arial" panose="020B0604020202020204" pitchFamily="34" charset="0"/>
              <a:buChar char="•"/>
            </a:pPr>
            <a:r>
              <a:rPr lang="id-ID" sz="3600" dirty="0" smtClean="0"/>
              <a:t>Pengguna </a:t>
            </a:r>
            <a:r>
              <a:rPr lang="id-ID" sz="3600" dirty="0"/>
              <a:t>akhir, Apakah pelanggan bisnis online atau karyawan organisasi, mendapatkan penipu dalam sistem dan hasil yang dihasilkan jika sistem tampaknya kuat dan memberikan informasi yang akurat dengan cepat sekaligus melindungi privasi. </a:t>
            </a:r>
            <a:endParaRPr lang="en-US" sz="3600" dirty="0" smtClean="0"/>
          </a:p>
          <a:p>
            <a:pPr marL="360363" indent="-269875">
              <a:buFont typeface="Arial" panose="020B0604020202020204" pitchFamily="34" charset="0"/>
              <a:buChar char="•"/>
            </a:pPr>
            <a:r>
              <a:rPr lang="en-US" sz="3600" dirty="0" smtClean="0"/>
              <a:t>S</a:t>
            </a:r>
            <a:r>
              <a:rPr lang="id-ID" sz="3600" dirty="0" smtClean="0"/>
              <a:t>ebagai </a:t>
            </a:r>
            <a:r>
              <a:rPr lang="id-ID" sz="3600" dirty="0"/>
              <a:t>penghalang untuk menjadi penyerang, baik di dalam maupun di luar organisasi; sistem ini dianggap sangat sulit untuk </a:t>
            </a:r>
            <a:r>
              <a:rPr lang="id-ID" sz="3600" dirty="0" smtClean="0"/>
              <a:t>diserang</a:t>
            </a:r>
            <a:endParaRPr lang="en-US" sz="3600" dirty="0" smtClean="0"/>
          </a:p>
          <a:p>
            <a:pPr marL="360363" indent="-269875">
              <a:buFont typeface="Arial" panose="020B0604020202020204" pitchFamily="34" charset="0"/>
              <a:buChar char="•"/>
            </a:pPr>
            <a:r>
              <a:rPr lang="en-US" sz="3600" dirty="0"/>
              <a:t>S</a:t>
            </a:r>
            <a:r>
              <a:rPr lang="id-ID" sz="3600" dirty="0" smtClean="0"/>
              <a:t>istem </a:t>
            </a:r>
            <a:r>
              <a:rPr lang="id-ID" sz="3600" dirty="0"/>
              <a:t>seharusnya tidak tampak terlalu mudah untuk diserang.</a:t>
            </a:r>
            <a:endParaRPr lang="en-US" sz="3600" dirty="0"/>
          </a:p>
          <a:p>
            <a:endParaRPr lang="en-US" dirty="0"/>
          </a:p>
        </p:txBody>
      </p:sp>
    </p:spTree>
    <p:extLst>
      <p:ext uri="{BB962C8B-B14F-4D97-AF65-F5344CB8AC3E}">
        <p14:creationId xmlns:p14="http://schemas.microsoft.com/office/powerpoint/2010/main" val="23781018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6656" y="199730"/>
            <a:ext cx="10772775" cy="1658198"/>
          </a:xfrm>
        </p:spPr>
        <p:txBody>
          <a:bodyPr/>
          <a:lstStyle/>
          <a:p>
            <a:r>
              <a:rPr lang="id-ID" dirty="0"/>
              <a:t>Tindakan pengendalian ancaman terutama diimplementasikan melalui</a:t>
            </a:r>
            <a:endParaRPr lang="en-US" dirty="0"/>
          </a:p>
        </p:txBody>
      </p:sp>
      <p:sp>
        <p:nvSpPr>
          <p:cNvPr id="3" name="Content Placeholder 2"/>
          <p:cNvSpPr>
            <a:spLocks noGrp="1"/>
          </p:cNvSpPr>
          <p:nvPr>
            <p:ph idx="1"/>
          </p:nvPr>
        </p:nvSpPr>
        <p:spPr>
          <a:xfrm>
            <a:off x="856538" y="1689448"/>
            <a:ext cx="10753725" cy="3766185"/>
          </a:xfrm>
        </p:spPr>
        <p:txBody>
          <a:bodyPr>
            <a:normAutofit/>
          </a:bodyPr>
          <a:lstStyle/>
          <a:p>
            <a:pPr>
              <a:buFont typeface="Wingdings" panose="05000000000000000000" pitchFamily="2" charset="2"/>
              <a:buChar char="§"/>
            </a:pPr>
            <a:r>
              <a:rPr lang="en-US" sz="4000" dirty="0" smtClean="0"/>
              <a:t>     </a:t>
            </a:r>
            <a:r>
              <a:rPr lang="id-ID" sz="4000" dirty="0" smtClean="0"/>
              <a:t>teknik </a:t>
            </a:r>
            <a:r>
              <a:rPr lang="id-ID" sz="4000" dirty="0"/>
              <a:t>desain dan fitur, </a:t>
            </a:r>
            <a:endParaRPr lang="en-US" sz="4000" dirty="0" smtClean="0"/>
          </a:p>
          <a:p>
            <a:pPr>
              <a:buFont typeface="Wingdings" panose="05000000000000000000" pitchFamily="2" charset="2"/>
              <a:buChar char="§"/>
            </a:pPr>
            <a:r>
              <a:rPr lang="en-US" sz="4000" dirty="0"/>
              <a:t> </a:t>
            </a:r>
            <a:r>
              <a:rPr lang="en-US" sz="4000" dirty="0" smtClean="0"/>
              <a:t>     </a:t>
            </a:r>
            <a:r>
              <a:rPr lang="id-ID" sz="4000" dirty="0" smtClean="0"/>
              <a:t>prosedur </a:t>
            </a:r>
            <a:r>
              <a:rPr lang="id-ID" sz="4000" dirty="0"/>
              <a:t>operasional, </a:t>
            </a:r>
            <a:endParaRPr lang="en-US" sz="4000" dirty="0" smtClean="0"/>
          </a:p>
          <a:p>
            <a:pPr>
              <a:buFont typeface="Wingdings" panose="05000000000000000000" pitchFamily="2" charset="2"/>
              <a:buChar char="§"/>
            </a:pPr>
            <a:r>
              <a:rPr lang="en-US" sz="4000" dirty="0"/>
              <a:t> </a:t>
            </a:r>
            <a:r>
              <a:rPr lang="en-US" sz="4000" dirty="0" smtClean="0"/>
              <a:t>     </a:t>
            </a:r>
            <a:r>
              <a:rPr lang="id-ID" sz="4000" dirty="0" smtClean="0"/>
              <a:t>rencana </a:t>
            </a:r>
            <a:r>
              <a:rPr lang="id-ID" sz="4000" dirty="0"/>
              <a:t>kontinjensi, </a:t>
            </a:r>
            <a:endParaRPr lang="en-US" sz="4000" dirty="0"/>
          </a:p>
          <a:p>
            <a:pPr marL="989013" indent="-989013">
              <a:buFont typeface="Wingdings" panose="05000000000000000000" pitchFamily="2" charset="2"/>
              <a:buChar char="§"/>
            </a:pPr>
            <a:r>
              <a:rPr lang="id-ID" sz="4000" dirty="0" smtClean="0"/>
              <a:t>praktek </a:t>
            </a:r>
            <a:r>
              <a:rPr lang="id-ID" sz="4000" dirty="0"/>
              <a:t>keamanan fisik menjadi faktor utama lainnya.</a:t>
            </a:r>
            <a:endParaRPr lang="en-US" sz="4000" dirty="0"/>
          </a:p>
        </p:txBody>
      </p:sp>
      <p:sp>
        <p:nvSpPr>
          <p:cNvPr id="4" name="Rectangle 3"/>
          <p:cNvSpPr/>
          <p:nvPr/>
        </p:nvSpPr>
        <p:spPr>
          <a:xfrm>
            <a:off x="802545" y="4957370"/>
            <a:ext cx="10520996" cy="1673150"/>
          </a:xfrm>
          <a:prstGeom prst="rect">
            <a:avLst/>
          </a:prstGeom>
        </p:spPr>
        <p:txBody>
          <a:bodyPr wrap="square">
            <a:spAutoFit/>
          </a:bodyPr>
          <a:lstStyle/>
          <a:p>
            <a:pPr algn="just">
              <a:lnSpc>
                <a:spcPct val="107000"/>
              </a:lnSpc>
              <a:spcAft>
                <a:spcPts val="800"/>
              </a:spcAft>
            </a:pPr>
            <a:r>
              <a:rPr lang="en-US" sz="3200" dirty="0" smtClean="0">
                <a:latin typeface="Calibri" panose="020F0502020204030204" pitchFamily="34" charset="0"/>
                <a:ea typeface="Calibri" panose="020F0502020204030204" pitchFamily="34" charset="0"/>
                <a:cs typeface="Times New Roman" panose="02020603050405020304" pitchFamily="18" charset="0"/>
              </a:rPr>
              <a:t>T</a:t>
            </a:r>
            <a:r>
              <a:rPr lang="id-ID" sz="3200" dirty="0" smtClean="0">
                <a:latin typeface="Calibri" panose="020F0502020204030204" pitchFamily="34" charset="0"/>
                <a:ea typeface="Calibri" panose="020F0502020204030204" pitchFamily="34" charset="0"/>
                <a:cs typeface="Times New Roman" panose="02020603050405020304" pitchFamily="18" charset="0"/>
              </a:rPr>
              <a:t>eknik </a:t>
            </a:r>
            <a:r>
              <a:rPr lang="id-ID" sz="3200" dirty="0">
                <a:latin typeface="Calibri" panose="020F0502020204030204" pitchFamily="34" charset="0"/>
                <a:ea typeface="Calibri" panose="020F0502020204030204" pitchFamily="34" charset="0"/>
                <a:cs typeface="Times New Roman" panose="02020603050405020304" pitchFamily="18" charset="0"/>
              </a:rPr>
              <a:t>desain dan fitur harus dipilih dengan cermat karena peran penting yang mereka mainkan dalam mencapai dan mempertahankan integritas IA.</a:t>
            </a:r>
            <a:endParaRPr lang="en-US" sz="3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495922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6656" y="169750"/>
            <a:ext cx="10772775" cy="1658198"/>
          </a:xfrm>
        </p:spPr>
        <p:txBody>
          <a:bodyPr/>
          <a:lstStyle/>
          <a:p>
            <a:r>
              <a:rPr lang="en-US" dirty="0" err="1" smtClean="0"/>
              <a:t>Memilih</a:t>
            </a:r>
            <a:r>
              <a:rPr lang="en-US" dirty="0" smtClean="0"/>
              <a:t> …..</a:t>
            </a:r>
            <a:endParaRPr lang="en-US" dirty="0"/>
          </a:p>
        </p:txBody>
      </p:sp>
      <p:sp>
        <p:nvSpPr>
          <p:cNvPr id="3" name="Content Placeholder 2"/>
          <p:cNvSpPr>
            <a:spLocks noGrp="1"/>
          </p:cNvSpPr>
          <p:nvPr>
            <p:ph idx="1"/>
          </p:nvPr>
        </p:nvSpPr>
        <p:spPr>
          <a:xfrm>
            <a:off x="676656" y="1618938"/>
            <a:ext cx="10753725" cy="4901783"/>
          </a:xfrm>
        </p:spPr>
        <p:txBody>
          <a:bodyPr>
            <a:normAutofit lnSpcReduction="10000"/>
          </a:bodyPr>
          <a:lstStyle/>
          <a:p>
            <a:pPr marL="449263" indent="-449263">
              <a:buFont typeface="Wingdings" panose="05000000000000000000" pitchFamily="2" charset="2"/>
              <a:buChar char="§"/>
            </a:pPr>
            <a:r>
              <a:rPr lang="id-ID" sz="2800" dirty="0" smtClean="0"/>
              <a:t>Tindakan </a:t>
            </a:r>
            <a:r>
              <a:rPr lang="id-ID" sz="2800" dirty="0"/>
              <a:t>pengendalian ancaman dipilih berdasarkan eksposur risiko target </a:t>
            </a:r>
            <a:r>
              <a:rPr lang="id-ID" sz="2800" dirty="0" smtClean="0"/>
              <a:t>dan</a:t>
            </a:r>
            <a:r>
              <a:rPr lang="en-US" sz="2800" dirty="0" smtClean="0"/>
              <a:t>  </a:t>
            </a:r>
            <a:r>
              <a:rPr lang="id-ID" sz="2800" dirty="0" smtClean="0"/>
              <a:t>tingkat </a:t>
            </a:r>
            <a:r>
              <a:rPr lang="id-ID" sz="2800" dirty="0"/>
              <a:t>perlindungan dan tingkat integritas IA </a:t>
            </a:r>
            <a:r>
              <a:rPr lang="id-ID" sz="2800" dirty="0" smtClean="0"/>
              <a:t>diperlukan</a:t>
            </a:r>
            <a:endParaRPr lang="en-US" sz="2800" dirty="0" smtClean="0"/>
          </a:p>
          <a:p>
            <a:pPr marL="449263" indent="-449263">
              <a:buFont typeface="Wingdings" panose="05000000000000000000" pitchFamily="2" charset="2"/>
              <a:buChar char="§"/>
            </a:pPr>
            <a:r>
              <a:rPr lang="en-US" sz="2800" dirty="0"/>
              <a:t>T</a:t>
            </a:r>
            <a:r>
              <a:rPr lang="id-ID" sz="2800" dirty="0" smtClean="0"/>
              <a:t>eknik </a:t>
            </a:r>
            <a:r>
              <a:rPr lang="id-ID" sz="2800" dirty="0"/>
              <a:t>desain keamanan dan fitur dipilih berdasarkan studi trade-off yang dievaluasi analisis risiko, tingkat risiko yang dapat ditoleransi, dan biaya</a:t>
            </a:r>
            <a:r>
              <a:rPr lang="id-ID" sz="2800" dirty="0" smtClean="0"/>
              <a:t>.</a:t>
            </a:r>
            <a:endParaRPr lang="en-US" sz="2800" dirty="0" smtClean="0"/>
          </a:p>
          <a:p>
            <a:pPr marL="449263" indent="-449263">
              <a:buFont typeface="Wingdings" panose="05000000000000000000" pitchFamily="2" charset="2"/>
              <a:buChar char="§"/>
            </a:pPr>
            <a:r>
              <a:rPr lang="id-ID" sz="2800" dirty="0"/>
              <a:t>Tindakan kontrol ancaman tertentu dipilih sebagai respons terhadap kerentanan, bahaya, dan ancaman tertentu. Tindakan kontrol ancaman merupakan solusi untuk masalah tertentu yang ditentukan, maksudnya adalah untuk mengurangi paparan risiko awal pada atau di bawah target</a:t>
            </a:r>
            <a:r>
              <a:rPr lang="id-ID" sz="2800" dirty="0" smtClean="0"/>
              <a:t>.</a:t>
            </a:r>
            <a:endParaRPr lang="en-US" sz="2800" dirty="0" smtClean="0"/>
          </a:p>
          <a:p>
            <a:pPr marL="449263" indent="-449263">
              <a:buFont typeface="Wingdings" panose="05000000000000000000" pitchFamily="2" charset="2"/>
              <a:buChar char="§"/>
            </a:pPr>
            <a:r>
              <a:rPr lang="en-US" sz="2800" dirty="0"/>
              <a:t>T</a:t>
            </a:r>
            <a:r>
              <a:rPr lang="id-ID" sz="2800" dirty="0" smtClean="0"/>
              <a:t>indakan </a:t>
            </a:r>
            <a:r>
              <a:rPr lang="id-ID" sz="2800" dirty="0"/>
              <a:t>pengendalian ancaman harus dilaksanakan yang efisien, tidak menurunkan kinerja sistem, dan sesuai untuk tingkat eksposur risiko.</a:t>
            </a:r>
            <a:endParaRPr lang="en-US" sz="2800" dirty="0"/>
          </a:p>
          <a:p>
            <a:pPr marL="449263" indent="-449263">
              <a:buFont typeface="Wingdings" panose="05000000000000000000" pitchFamily="2" charset="2"/>
              <a:buChar char="§"/>
            </a:pPr>
            <a:endParaRPr lang="en-US" dirty="0"/>
          </a:p>
        </p:txBody>
      </p:sp>
    </p:spTree>
    <p:extLst>
      <p:ext uri="{BB962C8B-B14F-4D97-AF65-F5344CB8AC3E}">
        <p14:creationId xmlns:p14="http://schemas.microsoft.com/office/powerpoint/2010/main" val="7994965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Desain teknik dan fitur</a:t>
            </a:r>
            <a:endParaRPr lang="en-US" dirty="0"/>
          </a:p>
        </p:txBody>
      </p:sp>
      <p:sp>
        <p:nvSpPr>
          <p:cNvPr id="3" name="Content Placeholder 2"/>
          <p:cNvSpPr>
            <a:spLocks noGrp="1"/>
          </p:cNvSpPr>
          <p:nvPr>
            <p:ph idx="1"/>
          </p:nvPr>
        </p:nvSpPr>
        <p:spPr/>
        <p:txBody>
          <a:bodyPr>
            <a:noAutofit/>
          </a:bodyPr>
          <a:lstStyle/>
          <a:p>
            <a:pPr marL="449263" indent="-449263">
              <a:buFont typeface="Wingdings" panose="05000000000000000000" pitchFamily="2" charset="2"/>
              <a:buChar char="§"/>
            </a:pPr>
            <a:r>
              <a:rPr lang="id-ID" sz="3200" dirty="0"/>
              <a:t>kumpulan metode yang sistem (atau komponen) dirancang dan kemampuan ditambahkan ke sistem untuk meningkatkan integritas IA</a:t>
            </a:r>
            <a:r>
              <a:rPr lang="id-ID" sz="3200" dirty="0" smtClean="0"/>
              <a:t>.</a:t>
            </a:r>
            <a:endParaRPr lang="en-US" sz="3200" dirty="0" smtClean="0"/>
          </a:p>
          <a:p>
            <a:pPr marL="449263" indent="-449263">
              <a:buFont typeface="Wingdings" panose="05000000000000000000" pitchFamily="2" charset="2"/>
              <a:buChar char="§"/>
            </a:pPr>
            <a:r>
              <a:rPr lang="id-ID" sz="3200" dirty="0"/>
              <a:t>Untuk perangkat lunak/sistem kustom, mereka mewakili teknik dan fitur untuk mempekerjakan ketika merancang dan mengembangkan sistem</a:t>
            </a:r>
            <a:r>
              <a:rPr lang="id-ID" sz="3200" dirty="0" smtClean="0"/>
              <a:t>.</a:t>
            </a:r>
            <a:endParaRPr lang="en-US" sz="3200" dirty="0" smtClean="0"/>
          </a:p>
          <a:p>
            <a:pPr marL="449263" indent="-449263">
              <a:buFont typeface="Wingdings" panose="05000000000000000000" pitchFamily="2" charset="2"/>
              <a:buChar char="§"/>
            </a:pPr>
            <a:r>
              <a:rPr lang="id-ID" sz="3200" dirty="0"/>
              <a:t>Untuk perangkat lunak/sistem COTS, mereka mewakili teknik dan fitur untuk menentukan dan eval</a:t>
            </a:r>
            <a:r>
              <a:rPr lang="en-US" sz="3200" dirty="0" err="1"/>
              <a:t>uasi</a:t>
            </a:r>
            <a:r>
              <a:rPr lang="id-ID" sz="3200" dirty="0"/>
              <a:t> selama proses pemilihan/pengadaan produk.</a:t>
            </a:r>
            <a:endParaRPr lang="en-US" sz="3200" dirty="0"/>
          </a:p>
        </p:txBody>
      </p:sp>
    </p:spTree>
    <p:extLst>
      <p:ext uri="{BB962C8B-B14F-4D97-AF65-F5344CB8AC3E}">
        <p14:creationId xmlns:p14="http://schemas.microsoft.com/office/powerpoint/2010/main" val="22271234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pic>
        <p:nvPicPr>
          <p:cNvPr id="2" name="Picture 1"/>
          <p:cNvPicPr/>
          <p:nvPr/>
        </p:nvPicPr>
        <p:blipFill>
          <a:blip r:embed="rId2">
            <a:clrChange>
              <a:clrFrom>
                <a:srgbClr val="FFFFFF"/>
              </a:clrFrom>
              <a:clrTo>
                <a:srgbClr val="FFFFFF">
                  <a:alpha val="0"/>
                </a:srgbClr>
              </a:clrTo>
            </a:clrChange>
            <a:extLst/>
          </a:blip>
          <a:srcRect/>
          <a:stretch>
            <a:fillRect/>
          </a:stretch>
        </p:blipFill>
        <p:spPr bwMode="auto">
          <a:xfrm>
            <a:off x="674557" y="1019332"/>
            <a:ext cx="10762938" cy="5546360"/>
          </a:xfrm>
          <a:prstGeom prst="rect">
            <a:avLst/>
          </a:prstGeom>
          <a:noFill/>
        </p:spPr>
      </p:pic>
      <p:sp>
        <p:nvSpPr>
          <p:cNvPr id="3" name="Rectangle 2"/>
          <p:cNvSpPr/>
          <p:nvPr/>
        </p:nvSpPr>
        <p:spPr>
          <a:xfrm>
            <a:off x="3229169" y="254832"/>
            <a:ext cx="8373217" cy="584775"/>
          </a:xfrm>
          <a:prstGeom prst="rect">
            <a:avLst/>
          </a:prstGeom>
        </p:spPr>
        <p:txBody>
          <a:bodyPr wrap="square">
            <a:spAutoFit/>
          </a:bodyPr>
          <a:lstStyle/>
          <a:p>
            <a:r>
              <a:rPr lang="en-US" sz="3200" b="1" dirty="0" err="1" smtClean="0"/>
              <a:t>Kronologi</a:t>
            </a:r>
            <a:r>
              <a:rPr lang="en-US" sz="3200" b="1" dirty="0" smtClean="0"/>
              <a:t> </a:t>
            </a:r>
            <a:r>
              <a:rPr lang="en-US" sz="3200" b="1" dirty="0" err="1" smtClean="0"/>
              <a:t>Pengukuran</a:t>
            </a:r>
            <a:r>
              <a:rPr lang="en-US" sz="3200" b="1" dirty="0" smtClean="0"/>
              <a:t> </a:t>
            </a:r>
            <a:r>
              <a:rPr lang="en-US" sz="3200" b="1" dirty="0" err="1" smtClean="0"/>
              <a:t>Kendali</a:t>
            </a:r>
            <a:r>
              <a:rPr lang="en-US" sz="3200" b="1" dirty="0" smtClean="0"/>
              <a:t> </a:t>
            </a:r>
            <a:r>
              <a:rPr lang="en-US" sz="3200" b="1" dirty="0" err="1" smtClean="0"/>
              <a:t>Ancaman</a:t>
            </a:r>
            <a:endParaRPr lang="en-US" sz="3200" b="1" dirty="0"/>
          </a:p>
        </p:txBody>
      </p:sp>
    </p:spTree>
    <p:extLst>
      <p:ext uri="{BB962C8B-B14F-4D97-AF65-F5344CB8AC3E}">
        <p14:creationId xmlns:p14="http://schemas.microsoft.com/office/powerpoint/2010/main" val="4242519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1209346"/>
          </a:xfrm>
        </p:spPr>
        <p:txBody>
          <a:bodyPr/>
          <a:lstStyle/>
          <a:p>
            <a:r>
              <a:rPr lang="id-ID" dirty="0"/>
              <a:t>model ISO OSI.</a:t>
            </a:r>
            <a:endParaRPr lang="en-US" dirty="0"/>
          </a:p>
        </p:txBody>
      </p:sp>
      <p:sp>
        <p:nvSpPr>
          <p:cNvPr id="3" name="Content Placeholder 2"/>
          <p:cNvSpPr>
            <a:spLocks noGrp="1"/>
          </p:cNvSpPr>
          <p:nvPr>
            <p:ph idx="1"/>
          </p:nvPr>
        </p:nvSpPr>
        <p:spPr>
          <a:xfrm>
            <a:off x="1276262" y="1472034"/>
            <a:ext cx="10753725" cy="3766185"/>
          </a:xfrm>
        </p:spPr>
        <p:txBody>
          <a:bodyPr>
            <a:noAutofit/>
          </a:bodyPr>
          <a:lstStyle/>
          <a:p>
            <a:r>
              <a:rPr lang="id-ID" sz="2800" dirty="0" smtClean="0"/>
              <a:t>Standar </a:t>
            </a:r>
            <a:r>
              <a:rPr lang="id-ID" sz="2800" dirty="0"/>
              <a:t>ini membahas berbagai topik, berlaku untuk lapisan yang berbeda dalam model, seperti: </a:t>
            </a:r>
            <a:endParaRPr lang="en-US" sz="2800" dirty="0" smtClean="0"/>
          </a:p>
          <a:p>
            <a:pPr marL="346075" lvl="1" indent="463550">
              <a:buFont typeface="Arial" panose="020B0604020202020204" pitchFamily="34" charset="0"/>
              <a:buChar char="•"/>
            </a:pPr>
            <a:r>
              <a:rPr lang="id-ID" sz="2800" dirty="0" smtClean="0"/>
              <a:t>kontrol </a:t>
            </a:r>
            <a:r>
              <a:rPr lang="id-ID" sz="2800" dirty="0"/>
              <a:t>akses</a:t>
            </a:r>
            <a:r>
              <a:rPr lang="id-ID" sz="2800" dirty="0" smtClean="0"/>
              <a:t>,</a:t>
            </a:r>
            <a:endParaRPr lang="en-US" sz="2800" dirty="0" smtClean="0"/>
          </a:p>
          <a:p>
            <a:pPr marL="346075" lvl="1" indent="463550">
              <a:buFont typeface="Arial" panose="020B0604020202020204" pitchFamily="34" charset="0"/>
              <a:buChar char="•"/>
            </a:pPr>
            <a:r>
              <a:rPr lang="id-ID" sz="2800" dirty="0" smtClean="0"/>
              <a:t>jejak </a:t>
            </a:r>
            <a:r>
              <a:rPr lang="id-ID" sz="2800" dirty="0"/>
              <a:t>audit, </a:t>
            </a:r>
            <a:endParaRPr lang="en-US" sz="2800" dirty="0" smtClean="0"/>
          </a:p>
          <a:p>
            <a:pPr marL="346075" lvl="1" indent="463550">
              <a:buFont typeface="Arial" panose="020B0604020202020204" pitchFamily="34" charset="0"/>
              <a:buChar char="•"/>
            </a:pPr>
            <a:r>
              <a:rPr lang="id-ID" sz="2800" dirty="0" smtClean="0"/>
              <a:t>otentikasi</a:t>
            </a:r>
            <a:r>
              <a:rPr lang="id-ID" sz="2800" dirty="0"/>
              <a:t>, </a:t>
            </a:r>
            <a:endParaRPr lang="en-US" sz="2800" dirty="0" smtClean="0"/>
          </a:p>
          <a:p>
            <a:pPr marL="346075" lvl="1" indent="463550">
              <a:buFont typeface="Arial" panose="020B0604020202020204" pitchFamily="34" charset="0"/>
              <a:buChar char="•"/>
            </a:pPr>
            <a:r>
              <a:rPr lang="id-ID" sz="2800" dirty="0" smtClean="0"/>
              <a:t>tanda </a:t>
            </a:r>
            <a:r>
              <a:rPr lang="id-ID" sz="2800" dirty="0"/>
              <a:t>tangan digital, </a:t>
            </a:r>
            <a:endParaRPr lang="en-US" sz="2800" dirty="0" smtClean="0"/>
          </a:p>
          <a:p>
            <a:pPr marL="346075" lvl="1" indent="463550">
              <a:buFont typeface="Arial" panose="020B0604020202020204" pitchFamily="34" charset="0"/>
              <a:buChar char="•"/>
            </a:pPr>
            <a:r>
              <a:rPr lang="id-ID" sz="2800" dirty="0" smtClean="0"/>
              <a:t>blok </a:t>
            </a:r>
            <a:r>
              <a:rPr lang="id-ID" sz="2800" dirty="0"/>
              <a:t>sandi, </a:t>
            </a:r>
            <a:endParaRPr lang="en-US" sz="2800" dirty="0" smtClean="0"/>
          </a:p>
          <a:p>
            <a:pPr marL="346075" lvl="1" indent="463550">
              <a:buFont typeface="Arial" panose="020B0604020202020204" pitchFamily="34" charset="0"/>
              <a:buChar char="•"/>
            </a:pPr>
            <a:r>
              <a:rPr lang="id-ID" sz="2800" dirty="0" smtClean="0"/>
              <a:t>fungsi </a:t>
            </a:r>
            <a:r>
              <a:rPr lang="id-ID" sz="2800" dirty="0"/>
              <a:t>hashing, </a:t>
            </a:r>
            <a:endParaRPr lang="en-US" sz="2800" dirty="0" smtClean="0"/>
          </a:p>
          <a:p>
            <a:pPr marL="346075" lvl="1" indent="463550">
              <a:buFont typeface="Arial" panose="020B0604020202020204" pitchFamily="34" charset="0"/>
              <a:buChar char="•"/>
            </a:pPr>
            <a:r>
              <a:rPr lang="id-ID" sz="2800" dirty="0" smtClean="0"/>
              <a:t>manajemen </a:t>
            </a:r>
            <a:r>
              <a:rPr lang="id-ID" sz="2800" dirty="0"/>
              <a:t>kunci, dan </a:t>
            </a:r>
            <a:endParaRPr lang="en-US" sz="2800" dirty="0" smtClean="0"/>
          </a:p>
          <a:p>
            <a:pPr marL="346075" lvl="1" indent="463550">
              <a:buFont typeface="Arial" panose="020B0604020202020204" pitchFamily="34" charset="0"/>
              <a:buChar char="•"/>
            </a:pPr>
            <a:r>
              <a:rPr lang="id-ID" sz="2800" dirty="0" smtClean="0"/>
              <a:t>alarm </a:t>
            </a:r>
            <a:r>
              <a:rPr lang="id-ID" sz="2800" dirty="0"/>
              <a:t>keamanan.</a:t>
            </a:r>
            <a:endParaRPr lang="en-US" sz="2800" dirty="0"/>
          </a:p>
        </p:txBody>
      </p:sp>
    </p:spTree>
    <p:extLst>
      <p:ext uri="{BB962C8B-B14F-4D97-AF65-F5344CB8AC3E}">
        <p14:creationId xmlns:p14="http://schemas.microsoft.com/office/powerpoint/2010/main" val="38925114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1581145"/>
          </a:xfrm>
        </p:spPr>
        <p:txBody>
          <a:bodyPr>
            <a:normAutofit fontScale="90000"/>
          </a:bodyPr>
          <a:lstStyle/>
          <a:p>
            <a:r>
              <a:rPr lang="id-ID" dirty="0"/>
              <a:t> </a:t>
            </a:r>
            <a:r>
              <a:rPr lang="en-US" dirty="0"/>
              <a:t/>
            </a:r>
            <a:br>
              <a:rPr lang="en-US" dirty="0"/>
            </a:br>
            <a:r>
              <a:rPr lang="id-ID" dirty="0" smtClean="0"/>
              <a:t>Ringkasan</a:t>
            </a:r>
            <a:endParaRPr lang="en-US" dirty="0"/>
          </a:p>
        </p:txBody>
      </p:sp>
      <p:sp>
        <p:nvSpPr>
          <p:cNvPr id="3" name="Text Placeholder 2"/>
          <p:cNvSpPr>
            <a:spLocks noGrp="1"/>
          </p:cNvSpPr>
          <p:nvPr>
            <p:ph type="body" idx="1"/>
          </p:nvPr>
        </p:nvSpPr>
        <p:spPr>
          <a:xfrm>
            <a:off x="603504" y="2840103"/>
            <a:ext cx="9226296" cy="2886139"/>
          </a:xfrm>
        </p:spPr>
        <p:txBody>
          <a:bodyPr>
            <a:normAutofit fontScale="92500" lnSpcReduction="20000"/>
          </a:bodyPr>
          <a:lstStyle/>
          <a:p>
            <a:pPr marL="571500" indent="-571500">
              <a:buFont typeface="Wingdings" panose="05000000000000000000" pitchFamily="2" charset="2"/>
              <a:buChar char="§"/>
            </a:pPr>
            <a:r>
              <a:rPr lang="id-ID" sz="3600" dirty="0"/>
              <a:t>Komponen ketiga dari program keamanan/IA informasi yang efektif adalah pelaksanaan tindakan pengendalian ancaman. Lima k</a:t>
            </a:r>
            <a:r>
              <a:rPr lang="id-ID" sz="3600" b="1" dirty="0"/>
              <a:t>e</a:t>
            </a:r>
            <a:r>
              <a:rPr lang="id-ID" sz="3600" dirty="0"/>
              <a:t>giatan yang dilakukan selama pelaksanaan tindakan pengendalian </a:t>
            </a:r>
            <a:r>
              <a:rPr lang="id-ID" sz="3600" dirty="0" smtClean="0"/>
              <a:t>ancaman</a:t>
            </a:r>
            <a:endParaRPr lang="en-US" sz="3600" dirty="0" smtClean="0"/>
          </a:p>
          <a:p>
            <a:pPr marL="457200" indent="-457200">
              <a:buFont typeface="Wingdings" panose="05000000000000000000" pitchFamily="2" charset="2"/>
              <a:buChar char="§"/>
            </a:pPr>
            <a:r>
              <a:rPr lang="id-ID" dirty="0"/>
              <a:t>Jenis, tingkat, dan tingkat perlindungan yang diperlukan ditentukan. Controllability, prosedur operasional, dan pertimbangan dalam Layanan dievaluasi.</a:t>
            </a:r>
            <a:endParaRPr lang="en-US" dirty="0"/>
          </a:p>
          <a:p>
            <a:endParaRPr lang="en-US" sz="3600" dirty="0"/>
          </a:p>
        </p:txBody>
      </p:sp>
    </p:spTree>
    <p:extLst>
      <p:ext uri="{BB962C8B-B14F-4D97-AF65-F5344CB8AC3E}">
        <p14:creationId xmlns:p14="http://schemas.microsoft.com/office/powerpoint/2010/main" val="2210049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TERIMA KASIH</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028598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19225" y="353482"/>
            <a:ext cx="10772775" cy="1658198"/>
          </a:xfrm>
        </p:spPr>
        <p:txBody>
          <a:bodyPr/>
          <a:lstStyle/>
          <a:p>
            <a:r>
              <a:rPr lang="id-ID" b="1" dirty="0"/>
              <a:t>Menentukan Berapa Banyak </a:t>
            </a:r>
            <a:r>
              <a:rPr lang="id-ID" dirty="0"/>
              <a:t>Perlindungan</a:t>
            </a:r>
            <a:r>
              <a:rPr lang="id-ID" b="1" dirty="0"/>
              <a:t> Yang Diperlukan</a:t>
            </a:r>
            <a:endParaRPr lang="en-US" dirty="0"/>
          </a:p>
        </p:txBody>
      </p:sp>
      <p:sp>
        <p:nvSpPr>
          <p:cNvPr id="3" name="Content Placeholder 2"/>
          <p:cNvSpPr>
            <a:spLocks noGrp="1"/>
          </p:cNvSpPr>
          <p:nvPr>
            <p:ph idx="1"/>
          </p:nvPr>
        </p:nvSpPr>
        <p:spPr>
          <a:xfrm>
            <a:off x="1210056" y="2257213"/>
            <a:ext cx="10753725" cy="4600787"/>
          </a:xfrm>
        </p:spPr>
        <p:txBody>
          <a:bodyPr>
            <a:normAutofit lnSpcReduction="10000"/>
          </a:bodyPr>
          <a:lstStyle/>
          <a:p>
            <a:pPr marL="441325" lvl="0" indent="-441325">
              <a:buFont typeface="Arial" panose="020B0604020202020204" pitchFamily="34" charset="0"/>
              <a:buChar char="•"/>
              <a:tabLst>
                <a:tab pos="441325" algn="l"/>
              </a:tabLst>
            </a:pPr>
            <a:r>
              <a:rPr lang="id-ID" sz="3200" dirty="0" smtClean="0"/>
              <a:t>perbandingan </a:t>
            </a:r>
            <a:r>
              <a:rPr lang="id-ID" sz="3200" dirty="0"/>
              <a:t>paparan risiko awal terhadap paparan risiko target</a:t>
            </a:r>
            <a:endParaRPr lang="en-US" sz="3200" dirty="0"/>
          </a:p>
          <a:p>
            <a:pPr marL="441325" lvl="0" indent="-441325">
              <a:buFont typeface="Arial" panose="020B0604020202020204" pitchFamily="34" charset="0"/>
              <a:buChar char="•"/>
            </a:pPr>
            <a:r>
              <a:rPr lang="id-ID" sz="3200" dirty="0" smtClean="0"/>
              <a:t>analisis </a:t>
            </a:r>
            <a:r>
              <a:rPr lang="id-ID" sz="3200" dirty="0"/>
              <a:t>sistem entitas dan fungsi yang IA kritis atau IA terkait</a:t>
            </a:r>
            <a:endParaRPr lang="en-US" sz="3200" dirty="0"/>
          </a:p>
          <a:p>
            <a:pPr marL="358775" lvl="0" indent="-358775">
              <a:buFont typeface="Arial" panose="020B0604020202020204" pitchFamily="34" charset="0"/>
              <a:buChar char="•"/>
            </a:pPr>
            <a:r>
              <a:rPr lang="en-US" sz="3200" dirty="0" smtClean="0"/>
              <a:t> </a:t>
            </a:r>
            <a:r>
              <a:rPr lang="id-ID" sz="3200" dirty="0" smtClean="0"/>
              <a:t>spesifikasi </a:t>
            </a:r>
            <a:r>
              <a:rPr lang="en-US" sz="3200" dirty="0" err="1" smtClean="0"/>
              <a:t>fungsi</a:t>
            </a:r>
            <a:r>
              <a:rPr lang="en-US" sz="3200" dirty="0" smtClean="0"/>
              <a:t> </a:t>
            </a:r>
            <a:r>
              <a:rPr lang="id-ID" sz="3200" dirty="0" smtClean="0"/>
              <a:t>harus bekerja</a:t>
            </a:r>
            <a:r>
              <a:rPr lang="en-US" sz="3200" dirty="0" smtClean="0"/>
              <a:t>(MWF)</a:t>
            </a:r>
            <a:r>
              <a:rPr lang="id-ID" sz="3200" dirty="0" smtClean="0"/>
              <a:t> dan </a:t>
            </a:r>
            <a:r>
              <a:rPr lang="en-US" sz="3200" dirty="0" err="1" smtClean="0"/>
              <a:t>fungsi</a:t>
            </a:r>
            <a:r>
              <a:rPr lang="en-US" sz="3200" dirty="0" smtClean="0"/>
              <a:t> </a:t>
            </a:r>
            <a:r>
              <a:rPr lang="id-ID" sz="3200" dirty="0" smtClean="0"/>
              <a:t>tidak </a:t>
            </a:r>
            <a:r>
              <a:rPr lang="id-ID" sz="3200" dirty="0"/>
              <a:t>boleh </a:t>
            </a:r>
            <a:r>
              <a:rPr lang="en-US" sz="3200" dirty="0" smtClean="0"/>
              <a:t>   </a:t>
            </a:r>
            <a:r>
              <a:rPr lang="id-ID" sz="3200" dirty="0" smtClean="0"/>
              <a:t>bekerja</a:t>
            </a:r>
            <a:r>
              <a:rPr lang="en-US" sz="3200" dirty="0" smtClean="0"/>
              <a:t> (MNWF)</a:t>
            </a:r>
            <a:endParaRPr lang="en-US" sz="3200" dirty="0"/>
          </a:p>
          <a:p>
            <a:pPr marL="358775" lvl="0" indent="-358775">
              <a:buFont typeface="Arial" panose="020B0604020202020204" pitchFamily="34" charset="0"/>
              <a:buChar char="•"/>
            </a:pPr>
            <a:r>
              <a:rPr lang="en-US" sz="3200" dirty="0" smtClean="0"/>
              <a:t> </a:t>
            </a:r>
            <a:r>
              <a:rPr lang="id-ID" sz="3200" dirty="0" smtClean="0"/>
              <a:t>analisis </a:t>
            </a:r>
            <a:r>
              <a:rPr lang="id-ID" sz="3200" dirty="0"/>
              <a:t>kontrol </a:t>
            </a:r>
            <a:r>
              <a:rPr lang="id-ID" sz="3200" dirty="0" smtClean="0"/>
              <a:t>entitas</a:t>
            </a:r>
            <a:r>
              <a:rPr lang="en-US" sz="3200" dirty="0" smtClean="0"/>
              <a:t> </a:t>
            </a:r>
            <a:r>
              <a:rPr lang="en-US" sz="3200" dirty="0" err="1" smtClean="0"/>
              <a:t>sistem</a:t>
            </a:r>
            <a:endParaRPr lang="en-US" sz="3200" dirty="0"/>
          </a:p>
          <a:p>
            <a:pPr marL="441325" lvl="0" indent="-441325">
              <a:buFont typeface="Arial" panose="020B0604020202020204" pitchFamily="34" charset="0"/>
              <a:buChar char="•"/>
            </a:pPr>
            <a:r>
              <a:rPr lang="id-ID" sz="3200" dirty="0" smtClean="0"/>
              <a:t>evaluasi </a:t>
            </a:r>
            <a:r>
              <a:rPr lang="id-ID" sz="3200" dirty="0"/>
              <a:t>dari elemen waktu relatif terhadap tindakan pengendalian ancaman yang diusulkan</a:t>
            </a:r>
            <a:endParaRPr lang="en-US" sz="3200" dirty="0"/>
          </a:p>
          <a:p>
            <a:pPr marL="441325" lvl="0" indent="-441325">
              <a:buFont typeface="Arial" panose="020B0604020202020204" pitchFamily="34" charset="0"/>
              <a:buChar char="•"/>
            </a:pPr>
            <a:r>
              <a:rPr lang="en-US" sz="3200" dirty="0" err="1" smtClean="0"/>
              <a:t>pemeriksaan</a:t>
            </a:r>
            <a:r>
              <a:rPr lang="en-US" sz="3200" dirty="0" smtClean="0"/>
              <a:t> </a:t>
            </a:r>
            <a:r>
              <a:rPr lang="en-US" sz="3200" dirty="0" err="1"/>
              <a:t>ulang</a:t>
            </a:r>
            <a:r>
              <a:rPr lang="id-ID" sz="3200" dirty="0"/>
              <a:t> masalah privasi</a:t>
            </a:r>
            <a:endParaRPr lang="en-US" sz="3200" dirty="0"/>
          </a:p>
          <a:p>
            <a:endParaRPr lang="en-US" dirty="0"/>
          </a:p>
        </p:txBody>
      </p:sp>
    </p:spTree>
    <p:extLst>
      <p:ext uri="{BB962C8B-B14F-4D97-AF65-F5344CB8AC3E}">
        <p14:creationId xmlns:p14="http://schemas.microsoft.com/office/powerpoint/2010/main" val="1194731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14608" y="349631"/>
            <a:ext cx="10772775" cy="1658198"/>
          </a:xfrm>
        </p:spPr>
        <p:txBody>
          <a:bodyPr>
            <a:normAutofit fontScale="90000"/>
          </a:bodyPr>
          <a:lstStyle/>
          <a:p>
            <a:r>
              <a:rPr lang="en-US" dirty="0" err="1"/>
              <a:t>Kegiatan</a:t>
            </a:r>
            <a:r>
              <a:rPr lang="en-US" dirty="0"/>
              <a:t> yang </a:t>
            </a:r>
            <a:r>
              <a:rPr lang="en-US" dirty="0" err="1"/>
              <a:t>terlibat</a:t>
            </a:r>
            <a:r>
              <a:rPr lang="en-US" dirty="0"/>
              <a:t> </a:t>
            </a:r>
            <a:r>
              <a:rPr lang="en-US" dirty="0" err="1"/>
              <a:t>dalam</a:t>
            </a:r>
            <a:r>
              <a:rPr lang="en-US" dirty="0"/>
              <a:t> </a:t>
            </a:r>
            <a:r>
              <a:rPr lang="en-US" dirty="0" err="1"/>
              <a:t>penentuan</a:t>
            </a:r>
            <a:r>
              <a:rPr lang="en-US" dirty="0"/>
              <a:t> </a:t>
            </a:r>
            <a:r>
              <a:rPr lang="en-US" dirty="0" err="1"/>
              <a:t>tingkat</a:t>
            </a:r>
            <a:r>
              <a:rPr lang="en-US" dirty="0"/>
              <a:t> </a:t>
            </a:r>
            <a:r>
              <a:rPr lang="en-US" dirty="0" err="1"/>
              <a:t>perlindungan</a:t>
            </a:r>
            <a:r>
              <a:rPr lang="en-US" dirty="0"/>
              <a:t> yang </a:t>
            </a:r>
            <a:r>
              <a:rPr lang="en-US" dirty="0" err="1"/>
              <a:t>dibutuhkan</a:t>
            </a:r>
            <a:r>
              <a:rPr lang="en-US" dirty="0"/>
              <a:t/>
            </a:r>
            <a:br>
              <a:rPr lang="en-US" dirty="0"/>
            </a:br>
            <a:endParaRPr lang="en-US" dirty="0"/>
          </a:p>
        </p:txBody>
      </p:sp>
      <p:pic>
        <p:nvPicPr>
          <p:cNvPr id="4" name="Content Placeholder 3"/>
          <p:cNvPicPr>
            <a:picLocks noGrp="1"/>
          </p:cNvPicPr>
          <p:nvPr>
            <p:ph idx="1"/>
          </p:nvPr>
        </p:nvPicPr>
        <p:blipFill>
          <a:blip r:embed="rId2">
            <a:extLst/>
          </a:blip>
          <a:srcRect/>
          <a:stretch>
            <a:fillRect/>
          </a:stretch>
        </p:blipFill>
        <p:spPr bwMode="auto">
          <a:xfrm>
            <a:off x="119921" y="1738859"/>
            <a:ext cx="11962151" cy="4901784"/>
          </a:xfrm>
          <a:prstGeom prst="rect">
            <a:avLst/>
          </a:prstGeom>
          <a:noFill/>
        </p:spPr>
      </p:pic>
    </p:spTree>
    <p:extLst>
      <p:ext uri="{BB962C8B-B14F-4D97-AF65-F5344CB8AC3E}">
        <p14:creationId xmlns:p14="http://schemas.microsoft.com/office/powerpoint/2010/main" val="3117925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39449" y="771525"/>
            <a:ext cx="10253272" cy="5314950"/>
          </a:xfrm>
          <a:prstGeom prst="rect">
            <a:avLst/>
          </a:prstGeom>
        </p:spPr>
      </p:pic>
    </p:spTree>
    <p:extLst>
      <p:ext uri="{BB962C8B-B14F-4D97-AF65-F5344CB8AC3E}">
        <p14:creationId xmlns:p14="http://schemas.microsoft.com/office/powerpoint/2010/main" val="1468114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061752254"/>
              </p:ext>
            </p:extLst>
          </p:nvPr>
        </p:nvGraphicFramePr>
        <p:xfrm>
          <a:off x="1214203" y="749509"/>
          <a:ext cx="10634496" cy="6088136"/>
        </p:xfrm>
        <a:graphic>
          <a:graphicData uri="http://schemas.openxmlformats.org/drawingml/2006/table">
            <a:tbl>
              <a:tblPr firstRow="1" firstCol="1" bandRow="1">
                <a:tableStyleId>{5C22544A-7EE6-4342-B048-85BDC9FD1C3A}</a:tableStyleId>
              </a:tblPr>
              <a:tblGrid>
                <a:gridCol w="2865333">
                  <a:extLst>
                    <a:ext uri="{9D8B030D-6E8A-4147-A177-3AD203B41FA5}">
                      <a16:colId xmlns="" xmlns:a16="http://schemas.microsoft.com/office/drawing/2014/main" val="1652828033"/>
                    </a:ext>
                  </a:extLst>
                </a:gridCol>
                <a:gridCol w="3580177">
                  <a:extLst>
                    <a:ext uri="{9D8B030D-6E8A-4147-A177-3AD203B41FA5}">
                      <a16:colId xmlns="" xmlns:a16="http://schemas.microsoft.com/office/drawing/2014/main" val="2476583828"/>
                    </a:ext>
                  </a:extLst>
                </a:gridCol>
                <a:gridCol w="4188986">
                  <a:extLst>
                    <a:ext uri="{9D8B030D-6E8A-4147-A177-3AD203B41FA5}">
                      <a16:colId xmlns="" xmlns:a16="http://schemas.microsoft.com/office/drawing/2014/main" val="717140999"/>
                    </a:ext>
                  </a:extLst>
                </a:gridCol>
              </a:tblGrid>
              <a:tr h="280251">
                <a:tc>
                  <a:txBody>
                    <a:bodyPr/>
                    <a:lstStyle/>
                    <a:p>
                      <a:pPr>
                        <a:lnSpc>
                          <a:spcPct val="107000"/>
                        </a:lnSpc>
                        <a:spcAft>
                          <a:spcPts val="0"/>
                        </a:spcAft>
                      </a:pPr>
                      <a:r>
                        <a:rPr lang="en-US" sz="1800" dirty="0" err="1">
                          <a:effectLst/>
                        </a:rPr>
                        <a:t>Contoh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2617" marR="62617" marT="0" marB="0"/>
                </a:tc>
                <a:tc>
                  <a:txBody>
                    <a:bodyPr/>
                    <a:lstStyle/>
                    <a:p>
                      <a:pPr>
                        <a:lnSpc>
                          <a:spcPct val="107000"/>
                        </a:lnSpc>
                        <a:spcAft>
                          <a:spcPts val="0"/>
                        </a:spcAft>
                      </a:pPr>
                      <a:r>
                        <a:rPr lang="en-US" sz="1800">
                          <a:effectLst/>
                        </a:rPr>
                        <a:t>MWF</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2617" marR="62617" marT="0" marB="0"/>
                </a:tc>
                <a:tc>
                  <a:txBody>
                    <a:bodyPr/>
                    <a:lstStyle/>
                    <a:p>
                      <a:pPr>
                        <a:lnSpc>
                          <a:spcPct val="107000"/>
                        </a:lnSpc>
                        <a:spcAft>
                          <a:spcPts val="0"/>
                        </a:spcAft>
                      </a:pPr>
                      <a:r>
                        <a:rPr lang="en-US" sz="1800" dirty="0">
                          <a:effectLst/>
                        </a:rPr>
                        <a:t>MNWF</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2617" marR="62617" marT="0" marB="0"/>
                </a:tc>
                <a:extLst>
                  <a:ext uri="{0D108BD9-81ED-4DB2-BD59-A6C34878D82A}">
                    <a16:rowId xmlns="" xmlns:a16="http://schemas.microsoft.com/office/drawing/2014/main" val="1901535520"/>
                  </a:ext>
                </a:extLst>
              </a:tr>
              <a:tr h="2242011">
                <a:tc>
                  <a:txBody>
                    <a:bodyPr/>
                    <a:lstStyle/>
                    <a:p>
                      <a:pPr>
                        <a:lnSpc>
                          <a:spcPct val="107000"/>
                        </a:lnSpc>
                        <a:spcAft>
                          <a:spcPts val="0"/>
                        </a:spcAft>
                      </a:pPr>
                      <a:r>
                        <a:rPr lang="en-US" sz="1800" dirty="0">
                          <a:solidFill>
                            <a:schemeClr val="tx1"/>
                          </a:solidFill>
                          <a:effectLst/>
                        </a:rPr>
                        <a:t>System </a:t>
                      </a:r>
                      <a:r>
                        <a:rPr lang="en-US" sz="1800" dirty="0" err="1">
                          <a:solidFill>
                            <a:schemeClr val="tx1"/>
                          </a:solidFill>
                          <a:effectLst/>
                        </a:rPr>
                        <a:t>terapi</a:t>
                      </a:r>
                      <a:r>
                        <a:rPr lang="en-US" sz="1800" dirty="0">
                          <a:solidFill>
                            <a:schemeClr val="tx1"/>
                          </a:solidFill>
                          <a:effectLst/>
                        </a:rPr>
                        <a:t> </a:t>
                      </a:r>
                      <a:r>
                        <a:rPr lang="en-US" sz="1800" dirty="0" err="1">
                          <a:solidFill>
                            <a:schemeClr val="tx1"/>
                          </a:solidFill>
                          <a:effectLst/>
                        </a:rPr>
                        <a:t>Radiasi</a:t>
                      </a:r>
                      <a:r>
                        <a:rPr lang="en-US" sz="1800" dirty="0">
                          <a:solidFill>
                            <a:schemeClr val="tx1"/>
                          </a:solidFill>
                          <a:effectLst/>
                        </a:rPr>
                        <a:t>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2617" marR="62617" marT="0" marB="0">
                    <a:solidFill>
                      <a:schemeClr val="accent2"/>
                    </a:solidFill>
                  </a:tcPr>
                </a:tc>
                <a:tc>
                  <a:txBody>
                    <a:bodyPr/>
                    <a:lstStyle/>
                    <a:p>
                      <a:pPr>
                        <a:lnSpc>
                          <a:spcPct val="107000"/>
                        </a:lnSpc>
                        <a:spcAft>
                          <a:spcPts val="0"/>
                        </a:spcAft>
                      </a:pPr>
                      <a:r>
                        <a:rPr lang="id-ID" sz="1800" dirty="0">
                          <a:effectLst/>
                        </a:rPr>
                        <a:t>Fungsi bertanggung jawab untuk mengendalikan </a:t>
                      </a:r>
                      <a:r>
                        <a:rPr lang="en-US" sz="1800" dirty="0" err="1">
                          <a:effectLst/>
                        </a:rPr>
                        <a:t>keakuratan</a:t>
                      </a:r>
                      <a:r>
                        <a:rPr lang="en-US" sz="1800" dirty="0">
                          <a:effectLst/>
                        </a:rPr>
                        <a:t> </a:t>
                      </a:r>
                      <a:r>
                        <a:rPr lang="id-ID" sz="1800" dirty="0">
                          <a:effectLst/>
                        </a:rPr>
                        <a:t>pelepasan energi</a:t>
                      </a:r>
                      <a:endParaRPr lang="en-US" sz="1800" dirty="0">
                        <a:effectLst/>
                      </a:endParaRPr>
                    </a:p>
                    <a:p>
                      <a:pPr>
                        <a:lnSpc>
                          <a:spcPct val="107000"/>
                        </a:lnSpc>
                        <a:spcAft>
                          <a:spcPts val="0"/>
                        </a:spcAft>
                      </a:pPr>
                      <a:r>
                        <a:rPr lang="id-ID" sz="1800" dirty="0">
                          <a:effectLst/>
                        </a:rPr>
                        <a:t>Fungsi yang memverifikasi</a:t>
                      </a:r>
                      <a:endParaRPr lang="en-US" sz="1800" dirty="0">
                        <a:effectLst/>
                      </a:endParaRPr>
                    </a:p>
                    <a:p>
                      <a:pPr>
                        <a:lnSpc>
                          <a:spcPct val="107000"/>
                        </a:lnSpc>
                        <a:spcAft>
                          <a:spcPts val="0"/>
                        </a:spcAft>
                      </a:pPr>
                      <a:r>
                        <a:rPr lang="id-ID" sz="1800" dirty="0">
                          <a:effectLst/>
                        </a:rPr>
                        <a:t>parameter untuk pengobatan</a:t>
                      </a:r>
                      <a:endParaRPr lang="en-US" sz="1800" dirty="0">
                        <a:effectLst/>
                      </a:endParaRPr>
                    </a:p>
                    <a:p>
                      <a:pPr>
                        <a:lnSpc>
                          <a:spcPct val="107000"/>
                        </a:lnSpc>
                        <a:spcAft>
                          <a:spcPts val="0"/>
                        </a:spcAft>
                      </a:pPr>
                      <a:r>
                        <a:rPr lang="id-ID" sz="1800" dirty="0">
                          <a:effectLst/>
                        </a:rPr>
                        <a:t>dalam sesi yang diketahui </a:t>
                      </a:r>
                      <a:r>
                        <a:rPr lang="en-US" sz="1800" dirty="0" err="1">
                          <a:effectLst/>
                        </a:rPr>
                        <a:t>batas</a:t>
                      </a:r>
                      <a:r>
                        <a:rPr lang="en-US" sz="1800" dirty="0">
                          <a:effectLst/>
                        </a:rPr>
                        <a:t> </a:t>
                      </a:r>
                      <a:r>
                        <a:rPr lang="id-ID" sz="1800" dirty="0">
                          <a:effectLst/>
                        </a:rPr>
                        <a:t>aman dan konsisten dengan rencana perawatan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2617" marR="62617" marT="0" marB="0">
                    <a:solidFill>
                      <a:schemeClr val="accent2"/>
                    </a:solidFill>
                  </a:tcPr>
                </a:tc>
                <a:tc>
                  <a:txBody>
                    <a:bodyPr/>
                    <a:lstStyle/>
                    <a:p>
                      <a:pPr>
                        <a:lnSpc>
                          <a:spcPct val="107000"/>
                        </a:lnSpc>
                        <a:spcAft>
                          <a:spcPts val="0"/>
                        </a:spcAft>
                      </a:pPr>
                      <a:r>
                        <a:rPr lang="id-ID" sz="1800" dirty="0">
                          <a:effectLst/>
                        </a:rPr>
                        <a:t>Fungsi yang akan memungkinkan pelepasan radiasi yang keliru</a:t>
                      </a:r>
                      <a:endParaRPr lang="en-US" sz="1800" dirty="0">
                        <a:effectLst/>
                      </a:endParaRPr>
                    </a:p>
                    <a:p>
                      <a:pPr>
                        <a:lnSpc>
                          <a:spcPct val="107000"/>
                        </a:lnSpc>
                        <a:spcAft>
                          <a:spcPts val="0"/>
                        </a:spcAft>
                      </a:pPr>
                      <a:r>
                        <a:rPr lang="id-ID" sz="1800" dirty="0">
                          <a:effectLst/>
                        </a:rPr>
                        <a:t>Fungsi yang akan memungkinkan rencana perawatan yang sedang berlangsung atau catatan perlakuan sejarah untuk diubah atau dihapus tanpa otorisasi</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2617" marR="62617" marT="0" marB="0">
                    <a:solidFill>
                      <a:schemeClr val="accent2"/>
                    </a:solidFill>
                  </a:tcPr>
                </a:tc>
                <a:extLst>
                  <a:ext uri="{0D108BD9-81ED-4DB2-BD59-A6C34878D82A}">
                    <a16:rowId xmlns="" xmlns:a16="http://schemas.microsoft.com/office/drawing/2014/main" val="1790407026"/>
                  </a:ext>
                </a:extLst>
              </a:tr>
              <a:tr h="1325640">
                <a:tc>
                  <a:txBody>
                    <a:bodyPr/>
                    <a:lstStyle/>
                    <a:p>
                      <a:pPr>
                        <a:lnSpc>
                          <a:spcPct val="107000"/>
                        </a:lnSpc>
                        <a:spcAft>
                          <a:spcPts val="0"/>
                        </a:spcAft>
                      </a:pPr>
                      <a:r>
                        <a:rPr lang="en-US" sz="1800" dirty="0" err="1">
                          <a:solidFill>
                            <a:schemeClr val="tx1"/>
                          </a:solidFill>
                          <a:effectLst/>
                        </a:rPr>
                        <a:t>Sistem</a:t>
                      </a:r>
                      <a:r>
                        <a:rPr lang="en-US" sz="1800" dirty="0">
                          <a:solidFill>
                            <a:schemeClr val="tx1"/>
                          </a:solidFill>
                          <a:effectLst/>
                        </a:rPr>
                        <a:t> </a:t>
                      </a:r>
                      <a:r>
                        <a:rPr lang="en-US" sz="1800" dirty="0" err="1">
                          <a:solidFill>
                            <a:schemeClr val="tx1"/>
                          </a:solidFill>
                          <a:effectLst/>
                        </a:rPr>
                        <a:t>Perbankan</a:t>
                      </a:r>
                      <a:r>
                        <a:rPr lang="en-US" sz="1800" dirty="0">
                          <a:solidFill>
                            <a:schemeClr val="tx1"/>
                          </a:solidFill>
                          <a:effectLst/>
                        </a:rPr>
                        <a:t> Online</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2617" marR="62617" marT="0" marB="0">
                    <a:solidFill>
                      <a:schemeClr val="accent2"/>
                    </a:solidFill>
                  </a:tcPr>
                </a:tc>
                <a:tc>
                  <a:txBody>
                    <a:bodyPr/>
                    <a:lstStyle/>
                    <a:p>
                      <a:pPr>
                        <a:lnSpc>
                          <a:spcPct val="107000"/>
                        </a:lnSpc>
                        <a:spcAft>
                          <a:spcPts val="0"/>
                        </a:spcAft>
                      </a:pPr>
                      <a:r>
                        <a:rPr lang="id-ID" sz="1800" dirty="0">
                          <a:effectLst/>
                        </a:rPr>
                        <a:t>Fungsi   yang bertanggung jawab menjaga kerahasiaan</a:t>
                      </a:r>
                      <a:endParaRPr lang="en-US" sz="1800" dirty="0">
                        <a:effectLst/>
                      </a:endParaRPr>
                    </a:p>
                    <a:p>
                      <a:pPr>
                        <a:lnSpc>
                          <a:spcPct val="107000"/>
                        </a:lnSpc>
                        <a:spcAft>
                          <a:spcPts val="0"/>
                        </a:spcAft>
                      </a:pPr>
                      <a:r>
                        <a:rPr lang="id-ID" sz="1800" dirty="0">
                          <a:effectLst/>
                        </a:rPr>
                        <a:t>dan integritas transaksi dan data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2617" marR="62617" marT="0" marB="0">
                    <a:solidFill>
                      <a:schemeClr val="accent2"/>
                    </a:solidFill>
                  </a:tcPr>
                </a:tc>
                <a:tc>
                  <a:txBody>
                    <a:bodyPr/>
                    <a:lstStyle/>
                    <a:p>
                      <a:pPr>
                        <a:lnSpc>
                          <a:spcPct val="107000"/>
                        </a:lnSpc>
                        <a:spcAft>
                          <a:spcPts val="0"/>
                        </a:spcAft>
                      </a:pPr>
                      <a:r>
                        <a:rPr lang="id-ID" sz="1800" dirty="0">
                          <a:effectLst/>
                        </a:rPr>
                        <a:t>Fungsi yang akan memungkinkan akses ke informasi akun tanpa otorisasi</a:t>
                      </a:r>
                      <a:endParaRPr lang="en-US" sz="1800" dirty="0">
                        <a:effectLst/>
                      </a:endParaRPr>
                    </a:p>
                    <a:p>
                      <a:pPr>
                        <a:lnSpc>
                          <a:spcPct val="107000"/>
                        </a:lnSpc>
                        <a:spcAft>
                          <a:spcPts val="0"/>
                        </a:spcAft>
                      </a:pPr>
                      <a:r>
                        <a:rPr lang="id-ID" sz="1800" dirty="0">
                          <a:effectLst/>
                        </a:rPr>
                        <a:t>Fungsi yang akan memungkinkan akses kontrol/fitur otentikasi yang akan dilewati</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2617" marR="62617" marT="0" marB="0">
                    <a:solidFill>
                      <a:schemeClr val="accent2"/>
                    </a:solidFill>
                  </a:tcPr>
                </a:tc>
                <a:extLst>
                  <a:ext uri="{0D108BD9-81ED-4DB2-BD59-A6C34878D82A}">
                    <a16:rowId xmlns="" xmlns:a16="http://schemas.microsoft.com/office/drawing/2014/main" val="3346819"/>
                  </a:ext>
                </a:extLst>
              </a:tr>
              <a:tr h="2121023">
                <a:tc>
                  <a:txBody>
                    <a:bodyPr/>
                    <a:lstStyle/>
                    <a:p>
                      <a:pPr>
                        <a:lnSpc>
                          <a:spcPct val="107000"/>
                        </a:lnSpc>
                        <a:spcAft>
                          <a:spcPts val="0"/>
                        </a:spcAft>
                      </a:pPr>
                      <a:r>
                        <a:rPr lang="id-ID" sz="1800" dirty="0">
                          <a:solidFill>
                            <a:schemeClr val="tx1"/>
                          </a:solidFill>
                          <a:effectLst/>
                        </a:rPr>
                        <a:t>sistem ATC</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2617" marR="62617" marT="0" marB="0">
                    <a:solidFill>
                      <a:schemeClr val="accent2"/>
                    </a:solidFill>
                  </a:tcPr>
                </a:tc>
                <a:tc>
                  <a:txBody>
                    <a:bodyPr/>
                    <a:lstStyle/>
                    <a:p>
                      <a:pPr>
                        <a:lnSpc>
                          <a:spcPct val="107000"/>
                        </a:lnSpc>
                        <a:spcAft>
                          <a:spcPts val="0"/>
                        </a:spcAft>
                      </a:pPr>
                      <a:r>
                        <a:rPr lang="id-ID" sz="1800" dirty="0">
                          <a:effectLst/>
                        </a:rPr>
                        <a:t>Fungsi yang bertanggung jawab untuk menjaga integritas dan ketersediaan informasi lokasi sinyal r/t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2617" marR="62617" marT="0" marB="0">
                    <a:solidFill>
                      <a:schemeClr val="accent2"/>
                    </a:solidFill>
                  </a:tcPr>
                </a:tc>
                <a:tc>
                  <a:txBody>
                    <a:bodyPr/>
                    <a:lstStyle/>
                    <a:p>
                      <a:pPr>
                        <a:lnSpc>
                          <a:spcPct val="107000"/>
                        </a:lnSpc>
                        <a:spcAft>
                          <a:spcPts val="0"/>
                        </a:spcAft>
                      </a:pPr>
                      <a:r>
                        <a:rPr lang="id-ID" sz="1800" dirty="0">
                          <a:effectLst/>
                        </a:rPr>
                        <a:t>Fungsi yang memungkinkan r/t lokasi informasi sinyal yang akan diubah, dihapus, atau tertunda</a:t>
                      </a:r>
                      <a:endParaRPr lang="en-US" sz="1800" dirty="0">
                        <a:effectLst/>
                      </a:endParaRPr>
                    </a:p>
                    <a:p>
                      <a:pPr>
                        <a:lnSpc>
                          <a:spcPct val="107000"/>
                        </a:lnSpc>
                        <a:spcAft>
                          <a:spcPts val="0"/>
                        </a:spcAft>
                      </a:pPr>
                      <a:r>
                        <a:rPr lang="id-ID" sz="1800" dirty="0">
                          <a:effectLst/>
                        </a:rPr>
                        <a:t>Fungsi yang akan memungkinkan dua pengendali untuk mengarahkan beberapa pesawat ke landasan pacu yang sama atau jalur penerbangan pada saat yang sama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2617" marR="62617" marT="0" marB="0">
                    <a:solidFill>
                      <a:schemeClr val="accent2"/>
                    </a:solidFill>
                  </a:tcPr>
                </a:tc>
                <a:extLst>
                  <a:ext uri="{0D108BD9-81ED-4DB2-BD59-A6C34878D82A}">
                    <a16:rowId xmlns="" xmlns:a16="http://schemas.microsoft.com/office/drawing/2014/main" val="1866875973"/>
                  </a:ext>
                </a:extLst>
              </a:tr>
            </a:tbl>
          </a:graphicData>
        </a:graphic>
      </p:graphicFrame>
      <p:sp>
        <p:nvSpPr>
          <p:cNvPr id="3" name="Rectangle 2"/>
          <p:cNvSpPr/>
          <p:nvPr/>
        </p:nvSpPr>
        <p:spPr>
          <a:xfrm>
            <a:off x="1214203" y="380176"/>
            <a:ext cx="4691862" cy="369332"/>
          </a:xfrm>
          <a:prstGeom prst="rect">
            <a:avLst/>
          </a:prstGeom>
        </p:spPr>
        <p:txBody>
          <a:bodyPr wrap="none">
            <a:spAutoFit/>
          </a:bodyPr>
          <a:lstStyle/>
          <a:p>
            <a:r>
              <a:rPr lang="id-ID" dirty="0">
                <a:latin typeface="Calibri" panose="020F0502020204030204" pitchFamily="34" charset="0"/>
                <a:ea typeface="Calibri" panose="020F0502020204030204" pitchFamily="34" charset="0"/>
                <a:cs typeface="Times New Roman" panose="02020603050405020304" pitchFamily="18" charset="0"/>
              </a:rPr>
              <a:t>Identifikasi Tingkat Tinggi Dari </a:t>
            </a:r>
            <a:r>
              <a:rPr lang="id-ID" dirty="0" smtClean="0">
                <a:latin typeface="Calibri" panose="020F0502020204030204" pitchFamily="34" charset="0"/>
                <a:ea typeface="Calibri" panose="020F0502020204030204" pitchFamily="34" charset="0"/>
                <a:cs typeface="Times New Roman" panose="02020603050405020304" pitchFamily="18" charset="0"/>
              </a:rPr>
              <a:t>M</a:t>
            </a:r>
            <a:r>
              <a:rPr lang="en-US" dirty="0" smtClean="0">
                <a:latin typeface="Calibri" panose="020F0502020204030204" pitchFamily="34" charset="0"/>
                <a:ea typeface="Calibri" panose="020F0502020204030204" pitchFamily="34" charset="0"/>
                <a:cs typeface="Times New Roman" panose="02020603050405020304" pitchFamily="18" charset="0"/>
              </a:rPr>
              <a:t>WF</a:t>
            </a:r>
            <a:r>
              <a:rPr lang="id-ID" dirty="0" smtClean="0">
                <a:latin typeface="Calibri" panose="020F0502020204030204" pitchFamily="34" charset="0"/>
                <a:ea typeface="Calibri" panose="020F0502020204030204" pitchFamily="34" charset="0"/>
                <a:cs typeface="Times New Roman" panose="02020603050405020304" pitchFamily="18" charset="0"/>
              </a:rPr>
              <a:t> </a:t>
            </a:r>
            <a:r>
              <a:rPr lang="id-ID" dirty="0">
                <a:latin typeface="Calibri" panose="020F0502020204030204" pitchFamily="34" charset="0"/>
                <a:ea typeface="Calibri" panose="020F0502020204030204" pitchFamily="34" charset="0"/>
                <a:cs typeface="Times New Roman" panose="02020603050405020304" pitchFamily="18" charset="0"/>
              </a:rPr>
              <a:t>Dan </a:t>
            </a:r>
            <a:r>
              <a:rPr lang="en-US" dirty="0" smtClean="0">
                <a:latin typeface="Calibri" panose="020F0502020204030204" pitchFamily="34" charset="0"/>
                <a:ea typeface="Calibri" panose="020F0502020204030204" pitchFamily="34" charset="0"/>
                <a:cs typeface="Times New Roman" panose="02020603050405020304" pitchFamily="18" charset="0"/>
              </a:rPr>
              <a:t>MNWF</a:t>
            </a:r>
            <a:endParaRPr lang="en-US" dirty="0"/>
          </a:p>
        </p:txBody>
      </p:sp>
    </p:spTree>
    <p:extLst>
      <p:ext uri="{BB962C8B-B14F-4D97-AF65-F5344CB8AC3E}">
        <p14:creationId xmlns:p14="http://schemas.microsoft.com/office/powerpoint/2010/main" val="35700632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t>
            </a:r>
            <a:r>
              <a:rPr lang="id-ID" dirty="0" smtClean="0"/>
              <a:t>aksonomi </a:t>
            </a:r>
            <a:r>
              <a:rPr lang="id-ID" dirty="0"/>
              <a:t>keprihatinan privasi yang berkaitan dengan e-commerce, </a:t>
            </a:r>
            <a:r>
              <a:rPr lang="en-US" dirty="0" err="1" smtClean="0"/>
              <a:t>meliputi</a:t>
            </a:r>
            <a:r>
              <a:rPr lang="id-ID" dirty="0" smtClean="0"/>
              <a:t>:</a:t>
            </a:r>
            <a:r>
              <a:rPr lang="en-US" dirty="0"/>
              <a:t/>
            </a:r>
            <a:br>
              <a:rPr lang="en-US" dirty="0"/>
            </a:br>
            <a:endParaRPr lang="en-US" dirty="0"/>
          </a:p>
        </p:txBody>
      </p:sp>
      <p:sp>
        <p:nvSpPr>
          <p:cNvPr id="3" name="Content Placeholder 2"/>
          <p:cNvSpPr>
            <a:spLocks noGrp="1"/>
          </p:cNvSpPr>
          <p:nvPr>
            <p:ph idx="1"/>
          </p:nvPr>
        </p:nvSpPr>
        <p:spPr>
          <a:xfrm>
            <a:off x="676656" y="1783830"/>
            <a:ext cx="10753725" cy="4452078"/>
          </a:xfrm>
        </p:spPr>
        <p:txBody>
          <a:bodyPr>
            <a:normAutofit fontScale="85000" lnSpcReduction="20000"/>
          </a:bodyPr>
          <a:lstStyle/>
          <a:p>
            <a:pPr>
              <a:buFont typeface="Arial" panose="020B0604020202020204" pitchFamily="34" charset="0"/>
              <a:buChar char="•"/>
            </a:pPr>
            <a:r>
              <a:rPr lang="en-US" dirty="0" smtClean="0"/>
              <a:t>   </a:t>
            </a:r>
            <a:r>
              <a:rPr lang="id-ID" sz="3900" dirty="0" smtClean="0"/>
              <a:t>Tidak </a:t>
            </a:r>
            <a:r>
              <a:rPr lang="id-ID" sz="3900" dirty="0"/>
              <a:t>benar akses ke komputer pribadi konsumen </a:t>
            </a:r>
            <a:endParaRPr lang="en-US" sz="3900" dirty="0" smtClean="0"/>
          </a:p>
          <a:p>
            <a:pPr>
              <a:buFont typeface="Arial" panose="020B0604020202020204" pitchFamily="34" charset="0"/>
              <a:buChar char="•"/>
            </a:pPr>
            <a:r>
              <a:rPr lang="en-US" sz="3900" dirty="0" smtClean="0"/>
              <a:t>  T</a:t>
            </a:r>
            <a:r>
              <a:rPr lang="id-ID" sz="3900" dirty="0" smtClean="0"/>
              <a:t>idak </a:t>
            </a:r>
            <a:r>
              <a:rPr lang="id-ID" sz="3900" dirty="0"/>
              <a:t>benar pengumpulan </a:t>
            </a:r>
            <a:r>
              <a:rPr lang="id-ID" sz="3900" dirty="0" smtClean="0"/>
              <a:t>informasi </a:t>
            </a:r>
            <a:r>
              <a:rPr lang="id-ID" sz="3900" dirty="0"/>
              <a:t>pribadi konsumen</a:t>
            </a:r>
            <a:endParaRPr lang="en-US" sz="3900" dirty="0"/>
          </a:p>
          <a:p>
            <a:pPr marL="269875" indent="-269875">
              <a:buFont typeface="Arial" panose="020B0604020202020204" pitchFamily="34" charset="0"/>
              <a:buChar char="•"/>
            </a:pPr>
            <a:r>
              <a:rPr lang="en-US" sz="3900" dirty="0" err="1" smtClean="0"/>
              <a:t>Tidak</a:t>
            </a:r>
            <a:r>
              <a:rPr lang="en-US" sz="3900" dirty="0" smtClean="0"/>
              <a:t> </a:t>
            </a:r>
            <a:r>
              <a:rPr lang="id-ID" sz="3900" dirty="0" smtClean="0"/>
              <a:t>semestinya </a:t>
            </a:r>
            <a:r>
              <a:rPr lang="en-US" sz="3900" dirty="0" smtClean="0"/>
              <a:t>me</a:t>
            </a:r>
            <a:r>
              <a:rPr lang="id-ID" sz="3900" dirty="0" smtClean="0"/>
              <a:t>mantau</a:t>
            </a:r>
            <a:r>
              <a:rPr lang="en-US" sz="3900" dirty="0" smtClean="0"/>
              <a:t> </a:t>
            </a:r>
            <a:r>
              <a:rPr lang="id-ID" sz="3900" dirty="0" smtClean="0"/>
              <a:t>terhadap </a:t>
            </a:r>
            <a:r>
              <a:rPr lang="id-ID" sz="3900" dirty="0"/>
              <a:t>aktivitas Internet konsumen tanpa pemberitahuan atau otorisasi</a:t>
            </a:r>
            <a:endParaRPr lang="en-US" sz="3900" dirty="0"/>
          </a:p>
          <a:p>
            <a:pPr>
              <a:buFont typeface="Arial" panose="020B0604020202020204" pitchFamily="34" charset="0"/>
              <a:buChar char="•"/>
            </a:pPr>
            <a:r>
              <a:rPr lang="en-US" sz="3900" dirty="0" smtClean="0"/>
              <a:t>  </a:t>
            </a:r>
            <a:r>
              <a:rPr lang="en-US" sz="3900" dirty="0" err="1" smtClean="0"/>
              <a:t>Tidak</a:t>
            </a:r>
            <a:r>
              <a:rPr lang="en-US" sz="3900" dirty="0" smtClean="0"/>
              <a:t> </a:t>
            </a:r>
            <a:r>
              <a:rPr lang="en-US" sz="3900" dirty="0" err="1" smtClean="0"/>
              <a:t>benar</a:t>
            </a:r>
            <a:r>
              <a:rPr lang="en-US" sz="3900" dirty="0" smtClean="0"/>
              <a:t> </a:t>
            </a:r>
            <a:r>
              <a:rPr lang="en-US" sz="3900" dirty="0" err="1" smtClean="0"/>
              <a:t>menga</a:t>
            </a:r>
            <a:r>
              <a:rPr lang="id-ID" sz="3900" dirty="0" smtClean="0"/>
              <a:t>nalisis informasi pribadi konsumen </a:t>
            </a:r>
            <a:endParaRPr lang="en-US" sz="3900" dirty="0" smtClean="0"/>
          </a:p>
          <a:p>
            <a:pPr marL="360363" indent="-360363">
              <a:buFont typeface="Arial" panose="020B0604020202020204" pitchFamily="34" charset="0"/>
              <a:buChar char="•"/>
            </a:pPr>
            <a:r>
              <a:rPr lang="en-US" sz="3900" dirty="0" err="1" smtClean="0"/>
              <a:t>Tidak</a:t>
            </a:r>
            <a:r>
              <a:rPr lang="en-US" sz="3900" dirty="0" smtClean="0"/>
              <a:t> </a:t>
            </a:r>
            <a:r>
              <a:rPr lang="en-US" sz="3900" dirty="0" err="1" smtClean="0"/>
              <a:t>benar</a:t>
            </a:r>
            <a:r>
              <a:rPr lang="en-US" sz="3900" dirty="0" smtClean="0"/>
              <a:t> </a:t>
            </a:r>
            <a:r>
              <a:rPr lang="en-US" sz="3900" dirty="0" err="1" smtClean="0"/>
              <a:t>mengalihkan</a:t>
            </a:r>
            <a:r>
              <a:rPr lang="en-US" sz="3900" dirty="0" smtClean="0"/>
              <a:t> </a:t>
            </a:r>
            <a:r>
              <a:rPr lang="id-ID" sz="3900" dirty="0" smtClean="0"/>
              <a:t>informasi pribadi konsumen kepada pihak ketiga </a:t>
            </a:r>
            <a:endParaRPr lang="en-US" sz="3900" dirty="0" smtClean="0"/>
          </a:p>
          <a:p>
            <a:pPr marL="360363" indent="-360363">
              <a:buFont typeface="Arial" panose="020B0604020202020204" pitchFamily="34" charset="0"/>
              <a:buChar char="•"/>
            </a:pPr>
            <a:r>
              <a:rPr lang="en-US" sz="3900" dirty="0" smtClean="0"/>
              <a:t>M</a:t>
            </a:r>
            <a:r>
              <a:rPr lang="id-ID" sz="3900" dirty="0" smtClean="0"/>
              <a:t>engirimkan permohonan </a:t>
            </a:r>
            <a:r>
              <a:rPr lang="id-ID" sz="3900" dirty="0"/>
              <a:t>yang tidak diinginkan</a:t>
            </a:r>
            <a:endParaRPr lang="en-US" sz="3900" dirty="0"/>
          </a:p>
          <a:p>
            <a:pPr marL="360363" indent="-360363">
              <a:buFont typeface="Arial" panose="020B0604020202020204" pitchFamily="34" charset="0"/>
              <a:buChar char="•"/>
            </a:pPr>
            <a:r>
              <a:rPr lang="en-US" sz="3900" dirty="0" err="1" smtClean="0"/>
              <a:t>Tidak</a:t>
            </a:r>
            <a:r>
              <a:rPr lang="en-US" sz="3900" dirty="0" smtClean="0"/>
              <a:t> </a:t>
            </a:r>
            <a:r>
              <a:rPr lang="en-US" sz="3900" dirty="0" err="1" smtClean="0"/>
              <a:t>tepat</a:t>
            </a:r>
            <a:r>
              <a:rPr lang="en-US" sz="3900" dirty="0" smtClean="0"/>
              <a:t> m</a:t>
            </a:r>
            <a:r>
              <a:rPr lang="id-ID" sz="3900" dirty="0" smtClean="0"/>
              <a:t>enyimpan</a:t>
            </a:r>
            <a:r>
              <a:rPr lang="en-US" sz="3900" dirty="0" smtClean="0"/>
              <a:t> </a:t>
            </a:r>
            <a:r>
              <a:rPr lang="id-ID" sz="3900" dirty="0" smtClean="0"/>
              <a:t>informasi </a:t>
            </a:r>
            <a:r>
              <a:rPr lang="id-ID" sz="3900" dirty="0"/>
              <a:t>pribadi </a:t>
            </a:r>
            <a:r>
              <a:rPr lang="id-ID" sz="3900" dirty="0" smtClean="0"/>
              <a:t>konsumen</a:t>
            </a:r>
            <a:endParaRPr lang="en-US" sz="3900" dirty="0"/>
          </a:p>
        </p:txBody>
      </p:sp>
    </p:spTree>
    <p:extLst>
      <p:ext uri="{BB962C8B-B14F-4D97-AF65-F5344CB8AC3E}">
        <p14:creationId xmlns:p14="http://schemas.microsoft.com/office/powerpoint/2010/main" val="739508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1000"/>
                                        <p:tgtEl>
                                          <p:spTgt spid="3">
                                            <p:txEl>
                                              <p:pRg st="5" end="5"/>
                                            </p:txEl>
                                          </p:spTgt>
                                        </p:tgtEl>
                                      </p:cBhvr>
                                    </p:animEffect>
                                    <p:anim calcmode="lin" valueType="num">
                                      <p:cBhvr>
                                        <p:cTn id="4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3">
                                            <p:txEl>
                                              <p:pRg st="6" end="6"/>
                                            </p:txEl>
                                          </p:spTgt>
                                        </p:tgtEl>
                                        <p:attrNameLst>
                                          <p:attrName>style.visibility</p:attrName>
                                        </p:attrNameLst>
                                      </p:cBhvr>
                                      <p:to>
                                        <p:strVal val="visible"/>
                                      </p:to>
                                    </p:set>
                                    <p:animEffect transition="in" filter="fade">
                                      <p:cBhvr>
                                        <p:cTn id="54" dur="1000"/>
                                        <p:tgtEl>
                                          <p:spTgt spid="3">
                                            <p:txEl>
                                              <p:pRg st="6" end="6"/>
                                            </p:txEl>
                                          </p:spTgt>
                                        </p:tgtEl>
                                      </p:cBhvr>
                                    </p:animEffect>
                                    <p:anim calcmode="lin" valueType="num">
                                      <p:cBhvr>
                                        <p:cTn id="5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Tingkat integritas IA </a:t>
            </a:r>
            <a:r>
              <a:rPr lang="id-ID" dirty="0" smtClean="0"/>
              <a:t>digunakan</a:t>
            </a:r>
            <a:r>
              <a:rPr lang="en-US" dirty="0" smtClean="0"/>
              <a:t> :</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4000" dirty="0" smtClean="0"/>
              <a:t>M</a:t>
            </a:r>
            <a:r>
              <a:rPr lang="id-ID" sz="4000" dirty="0" smtClean="0"/>
              <a:t>emprioritaskan </a:t>
            </a:r>
            <a:r>
              <a:rPr lang="id-ID" sz="4000" dirty="0"/>
              <a:t>distribusi sumber daya IA sehingga sumber daya yang diterapkan secara efektif dan kebutuhan yang paling kritis </a:t>
            </a:r>
            <a:endParaRPr lang="en-US" sz="4000" dirty="0" smtClean="0"/>
          </a:p>
          <a:p>
            <a:pPr marL="457200" indent="-457200">
              <a:buFont typeface="+mj-lt"/>
              <a:buAutoNum type="arabicPeriod"/>
            </a:pPr>
            <a:r>
              <a:rPr lang="en-US" sz="4000" dirty="0" smtClean="0"/>
              <a:t>M</a:t>
            </a:r>
            <a:r>
              <a:rPr lang="id-ID" sz="4000" dirty="0" smtClean="0"/>
              <a:t>emilih </a:t>
            </a:r>
            <a:r>
              <a:rPr lang="id-ID" sz="4000" dirty="0"/>
              <a:t>tindakan pengendalian ancaman yang sesuai berdasarkan jenis, tingkat, dan tingkat perlindungan yang diperlukan. </a:t>
            </a:r>
            <a:endParaRPr lang="en-US" sz="4000" dirty="0"/>
          </a:p>
        </p:txBody>
      </p:sp>
    </p:spTree>
    <p:extLst>
      <p:ext uri="{BB962C8B-B14F-4D97-AF65-F5344CB8AC3E}">
        <p14:creationId xmlns:p14="http://schemas.microsoft.com/office/powerpoint/2010/main" val="1753301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315</TotalTime>
  <Words>1720</Words>
  <Application>Microsoft Office PowerPoint</Application>
  <PresentationFormat>Widescreen</PresentationFormat>
  <Paragraphs>154</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Times New Roman</vt:lpstr>
      <vt:lpstr>Wingdings</vt:lpstr>
      <vt:lpstr>Metropolitan</vt:lpstr>
      <vt:lpstr>Menerapkan pengukuran Kendali atas Ancaman</vt:lpstr>
      <vt:lpstr>Kegiatan yang dilakukan selama pelaksanaan tindakan pengendalian ancaman: </vt:lpstr>
      <vt:lpstr>PowerPoint Presentation</vt:lpstr>
      <vt:lpstr>Menentukan Berapa Banyak Perlindungan Yang Diperlukan</vt:lpstr>
      <vt:lpstr>Kegiatan yang terlibat dalam penentuan tingkat perlindungan yang dibutuhkan </vt:lpstr>
      <vt:lpstr>PowerPoint Presentation</vt:lpstr>
      <vt:lpstr>PowerPoint Presentation</vt:lpstr>
      <vt:lpstr>Taksonomi keprihatinan privasi yang berkaitan dengan e-commerce, meliputi: </vt:lpstr>
      <vt:lpstr>Tingkat integritas IA digunakan :</vt:lpstr>
      <vt:lpstr>Identifikasi masalah privasi yang terkait dengan catatan medis, yaitu:   </vt:lpstr>
      <vt:lpstr>Kontrol Ancaman</vt:lpstr>
      <vt:lpstr>Kategori pengendalian :</vt:lpstr>
      <vt:lpstr>hubungan antara pengendalian dan tingkat integritas: </vt:lpstr>
      <vt:lpstr>Pengendalian </vt:lpstr>
      <vt:lpstr>Prosedur operasional :</vt:lpstr>
      <vt:lpstr>Pertanyaan berikut harus ditempuh:</vt:lpstr>
      <vt:lpstr>Evaluasi pertimbangan dalam layanan</vt:lpstr>
      <vt:lpstr>Evaluasi pertimbangan dalam layanan</vt:lpstr>
      <vt:lpstr>Perencanaan Kontingensi Dan Pemulihan Bencana</vt:lpstr>
      <vt:lpstr>Kontingensi </vt:lpstr>
      <vt:lpstr>Rencana kontingensi</vt:lpstr>
      <vt:lpstr>Proses perencanaan kontingensi.</vt:lpstr>
      <vt:lpstr>Pertanyaan ini ditangani dari dua sudut pandang :</vt:lpstr>
      <vt:lpstr>Perencanaan kontinjensi mengasumsikan scenario kasus terburuk sistem ATC , Pada tingkat tinggi, rencana kontingensi harus dibuat untuk skenario berikut: </vt:lpstr>
      <vt:lpstr>Manajemen Persepsi</vt:lpstr>
      <vt:lpstr>Manajemen persepsi melayani beberapa tujuan</vt:lpstr>
      <vt:lpstr>Tindakan pengendalian ancaman terutama diimplementasikan melalui</vt:lpstr>
      <vt:lpstr>Memilih …..</vt:lpstr>
      <vt:lpstr>Desain teknik dan fitur</vt:lpstr>
      <vt:lpstr>model ISO OSI.</vt:lpstr>
      <vt:lpstr>  Ringkasan</vt:lpstr>
      <vt:lpstr>TERIMA KASIH</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Menerapkan pengukuran Kendali atas Ancaman</dc:title>
  <dc:creator>ASUS</dc:creator>
  <cp:lastModifiedBy>Personal</cp:lastModifiedBy>
  <cp:revision>38</cp:revision>
  <dcterms:created xsi:type="dcterms:W3CDTF">2020-05-19T20:17:41Z</dcterms:created>
  <dcterms:modified xsi:type="dcterms:W3CDTF">2021-06-04T23:08:37Z</dcterms:modified>
</cp:coreProperties>
</file>