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AA99EA0-AA02-42C5-8536-F872A90A51C6}" type="datetimeFigureOut">
              <a:rPr lang="en-US" smtClean="0"/>
              <a:t>5/24/2021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72991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34724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27894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7079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93373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AA99EA0-AA02-42C5-8536-F872A90A51C6}"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772304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AA99EA0-AA02-42C5-8536-F872A90A51C6}"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89975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99EA0-AA02-42C5-8536-F872A90A51C6}"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031381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99EA0-AA02-42C5-8536-F872A90A51C6}"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229908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99EA0-AA02-42C5-8536-F872A90A51C6}"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08420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A99EA0-AA02-42C5-8536-F872A90A51C6}"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92139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A99EA0-AA02-42C5-8536-F872A90A51C6}"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98515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A99EA0-AA02-42C5-8536-F872A90A51C6}"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269244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A99EA0-AA02-42C5-8536-F872A90A51C6}"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298381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99EA0-AA02-42C5-8536-F872A90A51C6}"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51149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80926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95835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A99EA0-AA02-42C5-8536-F872A90A51C6}" type="datetimeFigureOut">
              <a:rPr lang="en-US" smtClean="0"/>
              <a:t>5/24/2021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85EBAD-4E73-4748-AABD-4964E847214B}" type="slidenum">
              <a:rPr lang="en-US" smtClean="0"/>
              <a:t>‹#›</a:t>
            </a:fld>
            <a:endParaRPr lang="en-US"/>
          </a:p>
        </p:txBody>
      </p:sp>
    </p:spTree>
    <p:extLst>
      <p:ext uri="{BB962C8B-B14F-4D97-AF65-F5344CB8AC3E}">
        <p14:creationId xmlns:p14="http://schemas.microsoft.com/office/powerpoint/2010/main" val="211815216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8751" y="560670"/>
            <a:ext cx="8001000" cy="2057401"/>
          </a:xfrm>
        </p:spPr>
        <p:txBody>
          <a:bodyPr/>
          <a:lstStyle/>
          <a:p>
            <a:r>
              <a:rPr lang="id-ID" dirty="0"/>
              <a:t>Verifikasi Kemangkusan Pengukuran </a:t>
            </a:r>
            <a:endParaRPr lang="en-US" dirty="0"/>
          </a:p>
        </p:txBody>
      </p:sp>
      <p:sp>
        <p:nvSpPr>
          <p:cNvPr id="3" name="Subtitle 2"/>
          <p:cNvSpPr>
            <a:spLocks noGrp="1"/>
          </p:cNvSpPr>
          <p:nvPr>
            <p:ph type="subTitle" idx="1"/>
          </p:nvPr>
        </p:nvSpPr>
        <p:spPr>
          <a:xfrm>
            <a:off x="2205003" y="3285602"/>
            <a:ext cx="7314382" cy="1947333"/>
          </a:xfrm>
        </p:spPr>
        <p:txBody>
          <a:bodyPr/>
          <a:lstStyle/>
          <a:p>
            <a:r>
              <a:rPr lang="id-ID" dirty="0"/>
              <a:t>Mahasiswa mampu </a:t>
            </a:r>
            <a:r>
              <a:rPr lang="en-US" dirty="0" err="1" smtClean="0"/>
              <a:t>melakukan</a:t>
            </a:r>
            <a:r>
              <a:rPr lang="en-US" dirty="0" smtClean="0"/>
              <a:t> </a:t>
            </a:r>
            <a:r>
              <a:rPr lang="id-ID" dirty="0" smtClean="0"/>
              <a:t>Verifikasi </a:t>
            </a:r>
            <a:r>
              <a:rPr lang="id-ID" dirty="0"/>
              <a:t>Kemangkusan Pengukuran </a:t>
            </a:r>
            <a:r>
              <a:rPr lang="id-ID" dirty="0" smtClean="0"/>
              <a:t>pengendalian ancaman</a:t>
            </a:r>
            <a:r>
              <a:rPr lang="en-US" dirty="0" smtClean="0"/>
              <a:t> </a:t>
            </a:r>
            <a:r>
              <a:rPr lang="en-US" dirty="0" err="1" smtClean="0"/>
              <a:t>terhadap</a:t>
            </a:r>
            <a:r>
              <a:rPr lang="en-US" dirty="0" smtClean="0"/>
              <a:t> </a:t>
            </a:r>
            <a:r>
              <a:rPr lang="en-US" dirty="0" err="1" smtClean="0"/>
              <a:t>Jaminan</a:t>
            </a:r>
            <a:r>
              <a:rPr lang="en-US" dirty="0" smtClean="0"/>
              <a:t> </a:t>
            </a:r>
            <a:r>
              <a:rPr lang="en-US" dirty="0" err="1" smtClean="0"/>
              <a:t>informasi</a:t>
            </a:r>
            <a:endParaRPr lang="en-US" dirty="0"/>
          </a:p>
        </p:txBody>
      </p:sp>
    </p:spTree>
    <p:extLst>
      <p:ext uri="{BB962C8B-B14F-4D97-AF65-F5344CB8AC3E}">
        <p14:creationId xmlns:p14="http://schemas.microsoft.com/office/powerpoint/2010/main" val="219047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6262199"/>
              </p:ext>
            </p:extLst>
          </p:nvPr>
        </p:nvGraphicFramePr>
        <p:xfrm>
          <a:off x="2673624" y="89454"/>
          <a:ext cx="9412357" cy="6559824"/>
        </p:xfrm>
        <a:graphic>
          <a:graphicData uri="http://schemas.openxmlformats.org/drawingml/2006/table">
            <a:tbl>
              <a:tblPr firstRow="1" firstCol="1" bandRow="1">
                <a:tableStyleId>{5C22544A-7EE6-4342-B048-85BDC9FD1C3A}</a:tableStyleId>
              </a:tblPr>
              <a:tblGrid>
                <a:gridCol w="3054546">
                  <a:extLst>
                    <a:ext uri="{9D8B030D-6E8A-4147-A177-3AD203B41FA5}">
                      <a16:colId xmlns="" xmlns:a16="http://schemas.microsoft.com/office/drawing/2014/main" val="807378796"/>
                    </a:ext>
                  </a:extLst>
                </a:gridCol>
                <a:gridCol w="6357811">
                  <a:extLst>
                    <a:ext uri="{9D8B030D-6E8A-4147-A177-3AD203B41FA5}">
                      <a16:colId xmlns="" xmlns:a16="http://schemas.microsoft.com/office/drawing/2014/main" val="1972548590"/>
                    </a:ext>
                  </a:extLst>
                </a:gridCol>
              </a:tblGrid>
              <a:tr h="423803">
                <a:tc>
                  <a:txBody>
                    <a:bodyPr/>
                    <a:lstStyle/>
                    <a:p>
                      <a:pPr marL="342900" lvl="0" indent="-342900">
                        <a:lnSpc>
                          <a:spcPct val="107000"/>
                        </a:lnSpc>
                        <a:spcAft>
                          <a:spcPts val="0"/>
                        </a:spcAft>
                        <a:buFont typeface="+mj-lt"/>
                        <a:buAutoNum type="romanUcPeriod"/>
                      </a:pPr>
                      <a:r>
                        <a:rPr lang="en-US" sz="2000" dirty="0" err="1">
                          <a:solidFill>
                            <a:schemeClr val="bg1"/>
                          </a:solidFill>
                          <a:effectLst/>
                        </a:rPr>
                        <a:t>Teknik</a:t>
                      </a:r>
                      <a:r>
                        <a:rPr lang="en-US" sz="2000" dirty="0">
                          <a:solidFill>
                            <a:schemeClr val="bg1"/>
                          </a:solidFill>
                          <a:effectLst/>
                        </a:rPr>
                        <a:t> </a:t>
                      </a:r>
                      <a:r>
                        <a:rPr lang="en-US" sz="2000" dirty="0" err="1">
                          <a:solidFill>
                            <a:schemeClr val="bg1"/>
                          </a:solidFill>
                          <a:effectLst/>
                        </a:rPr>
                        <a:t>Analisis</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err="1">
                          <a:solidFill>
                            <a:schemeClr val="bg1"/>
                          </a:solidFill>
                          <a:effectLst/>
                        </a:rPr>
                        <a:t>Peran</a:t>
                      </a:r>
                      <a:r>
                        <a:rPr lang="en-US" sz="2000" dirty="0">
                          <a:solidFill>
                            <a:schemeClr val="bg1"/>
                          </a:solidFill>
                          <a:effectLst/>
                        </a:rPr>
                        <a:t> </a:t>
                      </a:r>
                      <a:r>
                        <a:rPr lang="en-US" sz="2000" dirty="0" err="1">
                          <a:solidFill>
                            <a:schemeClr val="bg1"/>
                          </a:solidFill>
                          <a:effectLst/>
                        </a:rPr>
                        <a:t>Verifikasi</a:t>
                      </a:r>
                      <a:r>
                        <a:rPr lang="en-US" sz="2000" dirty="0">
                          <a:solidFill>
                            <a:schemeClr val="bg1"/>
                          </a:solidFill>
                          <a:effectLst/>
                        </a:rPr>
                        <a:t> IA</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13235216"/>
                  </a:ext>
                </a:extLst>
              </a:tr>
              <a:tr h="1311965">
                <a:tc>
                  <a:txBody>
                    <a:bodyPr/>
                    <a:lstStyle/>
                    <a:p>
                      <a:pPr>
                        <a:lnSpc>
                          <a:spcPct val="107000"/>
                        </a:lnSpc>
                        <a:spcAft>
                          <a:spcPts val="0"/>
                        </a:spcAft>
                      </a:pPr>
                      <a:r>
                        <a:rPr lang="en-US" sz="2000">
                          <a:solidFill>
                            <a:schemeClr val="bg1"/>
                          </a:solidFill>
                          <a:effectLst/>
                        </a:rPr>
                        <a:t>Petri Nets</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a:lnSpc>
                          <a:spcPct val="107000"/>
                        </a:lnSpc>
                        <a:spcAft>
                          <a:spcPts val="0"/>
                        </a:spcAft>
                      </a:pPr>
                      <a:r>
                        <a:rPr lang="id-ID" sz="2000" dirty="0">
                          <a:solidFill>
                            <a:schemeClr val="bg1"/>
                          </a:solidFill>
                          <a:effectLst/>
                        </a:rPr>
                        <a:t>Petri verifikasi bahwa kondisi kemacetan, ras, dan nondeterministik yang dapat menyebabkan sistem kompromi atau kegagalan tidak ada.</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 xmlns:a16="http://schemas.microsoft.com/office/drawing/2014/main" val="1087872872"/>
                  </a:ext>
                </a:extLst>
              </a:tr>
              <a:tr h="1311965">
                <a:tc>
                  <a:txBody>
                    <a:bodyPr/>
                    <a:lstStyle/>
                    <a:p>
                      <a:pPr>
                        <a:lnSpc>
                          <a:spcPct val="107000"/>
                        </a:lnSpc>
                        <a:spcAft>
                          <a:spcPts val="0"/>
                        </a:spcAft>
                      </a:pPr>
                      <a:r>
                        <a:rPr lang="en-US" sz="2000">
                          <a:solidFill>
                            <a:schemeClr val="bg1"/>
                          </a:solidFill>
                          <a:effectLst/>
                        </a:rPr>
                        <a:t>Software, System FMECA</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en-US" sz="2000" dirty="0">
                          <a:solidFill>
                            <a:schemeClr val="bg1"/>
                          </a:solidFill>
                          <a:effectLst/>
                        </a:rPr>
                        <a:t>M</a:t>
                      </a:r>
                      <a:r>
                        <a:rPr lang="id-ID" sz="2000" dirty="0">
                          <a:solidFill>
                            <a:schemeClr val="bg1"/>
                          </a:solidFill>
                          <a:effectLst/>
                        </a:rPr>
                        <a:t>emeriksa efek kegagalan disengaja dan </a:t>
                      </a:r>
                      <a:r>
                        <a:rPr lang="en-US" sz="2000" dirty="0" err="1" smtClean="0">
                          <a:solidFill>
                            <a:schemeClr val="bg1"/>
                          </a:solidFill>
                          <a:effectLst/>
                        </a:rPr>
                        <a:t>tidak</a:t>
                      </a:r>
                      <a:r>
                        <a:rPr lang="en-US" sz="2000" dirty="0" smtClean="0">
                          <a:solidFill>
                            <a:schemeClr val="bg1"/>
                          </a:solidFill>
                          <a:effectLst/>
                        </a:rPr>
                        <a:t> </a:t>
                      </a:r>
                      <a:r>
                        <a:rPr lang="id-ID" sz="2000" dirty="0" smtClean="0">
                          <a:solidFill>
                            <a:schemeClr val="bg1"/>
                          </a:solidFill>
                          <a:effectLst/>
                        </a:rPr>
                        <a:t>disengaja</a:t>
                      </a:r>
                      <a:r>
                        <a:rPr lang="id-ID" sz="2000" dirty="0">
                          <a:solidFill>
                            <a:schemeClr val="bg1"/>
                          </a:solidFill>
                          <a:effectLst/>
                        </a:rPr>
                        <a:t>, acak dan sistematis pada perilaku sistem secara umum dan IA integritas pada khususnya</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40000"/>
                        <a:lumOff val="60000"/>
                      </a:schemeClr>
                    </a:solidFill>
                  </a:tcPr>
                </a:tc>
                <a:extLst>
                  <a:ext uri="{0D108BD9-81ED-4DB2-BD59-A6C34878D82A}">
                    <a16:rowId xmlns="" xmlns:a16="http://schemas.microsoft.com/office/drawing/2014/main" val="3369786446"/>
                  </a:ext>
                </a:extLst>
              </a:tr>
              <a:tr h="1311965">
                <a:tc>
                  <a:txBody>
                    <a:bodyPr/>
                    <a:lstStyle/>
                    <a:p>
                      <a:pPr>
                        <a:lnSpc>
                          <a:spcPct val="107000"/>
                        </a:lnSpc>
                        <a:spcAft>
                          <a:spcPts val="0"/>
                        </a:spcAft>
                      </a:pPr>
                      <a:r>
                        <a:rPr lang="en-US" sz="2000">
                          <a:solidFill>
                            <a:schemeClr val="bg1"/>
                          </a:solidFill>
                          <a:effectLst/>
                        </a:rPr>
                        <a:t>Software, system FTA</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a:lnSpc>
                          <a:spcPct val="107000"/>
                        </a:lnSpc>
                        <a:spcAft>
                          <a:spcPts val="0"/>
                        </a:spcAft>
                      </a:pPr>
                      <a:r>
                        <a:rPr lang="id-ID" sz="2000" dirty="0">
                          <a:solidFill>
                            <a:schemeClr val="bg1"/>
                          </a:solidFill>
                          <a:effectLst/>
                        </a:rPr>
                        <a:t>Mengidentifikasi potensi akar penyebab  dari sistem yang tidak diinginkan kejadian (kebetulan dan disengaja) untuk memverifikasi efektivitas mengurangi fitur desain dan prosedur operasional.</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 xmlns:a16="http://schemas.microsoft.com/office/drawing/2014/main" val="3547695537"/>
                  </a:ext>
                </a:extLst>
              </a:tr>
              <a:tr h="2200126">
                <a:tc>
                  <a:txBody>
                    <a:bodyPr/>
                    <a:lstStyle/>
                    <a:p>
                      <a:pPr>
                        <a:lnSpc>
                          <a:spcPct val="107000"/>
                        </a:lnSpc>
                        <a:spcAft>
                          <a:spcPts val="0"/>
                        </a:spcAft>
                      </a:pPr>
                      <a:r>
                        <a:rPr lang="en-US" sz="2000">
                          <a:solidFill>
                            <a:schemeClr val="bg1"/>
                          </a:solidFill>
                          <a:effectLst/>
                        </a:rPr>
                        <a:t>Analisis Sirkuit Menyelinap</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nSpc>
                          <a:spcPct val="107000"/>
                        </a:lnSpc>
                        <a:spcAft>
                          <a:spcPts val="0"/>
                        </a:spcAft>
                      </a:pPr>
                      <a:r>
                        <a:rPr lang="en-US" sz="2000" dirty="0">
                          <a:solidFill>
                            <a:schemeClr val="bg1"/>
                          </a:solidFill>
                          <a:effectLst/>
                        </a:rPr>
                        <a:t>Mem</a:t>
                      </a:r>
                      <a:r>
                        <a:rPr lang="id-ID" sz="2000" dirty="0">
                          <a:solidFill>
                            <a:schemeClr val="bg1"/>
                          </a:solidFill>
                          <a:effectLst/>
                        </a:rPr>
                        <a:t>verifikasi bahwa semua tersembunyi, tidak disengaja, dan tidak sah perangkat keras dan perangkat lunak jalur Logis atau urutan kontrol yang dapat menghambat fungsi sistem yang diinginkan, memulai peristiwa sistem yang tidak diinginkan, atau menyebabkan kesalahan waktu dan pengurutan telah dihapus.</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1767257127"/>
                  </a:ext>
                </a:extLst>
              </a:tr>
            </a:tbl>
          </a:graphicData>
        </a:graphic>
      </p:graphicFrame>
      <p:sp>
        <p:nvSpPr>
          <p:cNvPr id="5" name="Title 1"/>
          <p:cNvSpPr txBox="1">
            <a:spLocks/>
          </p:cNvSpPr>
          <p:nvPr/>
        </p:nvSpPr>
        <p:spPr>
          <a:xfrm>
            <a:off x="142269" y="2135542"/>
            <a:ext cx="2410309" cy="147857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d-ID" b="1" dirty="0" smtClean="0"/>
              <a:t>Verifikasi Peran Teknik IA</a:t>
            </a:r>
            <a:endParaRPr lang="en-US" dirty="0"/>
          </a:p>
        </p:txBody>
      </p:sp>
    </p:spTree>
    <p:extLst>
      <p:ext uri="{BB962C8B-B14F-4D97-AF65-F5344CB8AC3E}">
        <p14:creationId xmlns:p14="http://schemas.microsoft.com/office/powerpoint/2010/main" val="32087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Verifikasi Peran Teknik </a:t>
            </a:r>
            <a:r>
              <a:rPr lang="id-ID" b="1" dirty="0" smtClean="0"/>
              <a:t>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4422836"/>
              </p:ext>
            </p:extLst>
          </p:nvPr>
        </p:nvGraphicFramePr>
        <p:xfrm>
          <a:off x="904461" y="2097087"/>
          <a:ext cx="9809922" cy="3578157"/>
        </p:xfrm>
        <a:graphic>
          <a:graphicData uri="http://schemas.openxmlformats.org/drawingml/2006/table">
            <a:tbl>
              <a:tblPr firstRow="1" firstCol="1" bandRow="1">
                <a:tableStyleId>{5C22544A-7EE6-4342-B048-85BDC9FD1C3A}</a:tableStyleId>
              </a:tblPr>
              <a:tblGrid>
                <a:gridCol w="3183565">
                  <a:extLst>
                    <a:ext uri="{9D8B030D-6E8A-4147-A177-3AD203B41FA5}">
                      <a16:colId xmlns="" xmlns:a16="http://schemas.microsoft.com/office/drawing/2014/main" val="1261981923"/>
                    </a:ext>
                  </a:extLst>
                </a:gridCol>
                <a:gridCol w="6626357">
                  <a:extLst>
                    <a:ext uri="{9D8B030D-6E8A-4147-A177-3AD203B41FA5}">
                      <a16:colId xmlns="" xmlns:a16="http://schemas.microsoft.com/office/drawing/2014/main" val="263006870"/>
                    </a:ext>
                  </a:extLst>
                </a:gridCol>
              </a:tblGrid>
              <a:tr h="1192719">
                <a:tc>
                  <a:txBody>
                    <a:bodyPr/>
                    <a:lstStyle/>
                    <a:p>
                      <a:pPr marL="342900" lvl="0" indent="-342900">
                        <a:lnSpc>
                          <a:spcPct val="107000"/>
                        </a:lnSpc>
                        <a:spcAft>
                          <a:spcPts val="0"/>
                        </a:spcAft>
                        <a:buFont typeface="+mj-lt"/>
                        <a:buAutoNum type="romanUcPeriod"/>
                      </a:pPr>
                      <a:r>
                        <a:rPr lang="en-US" sz="2400" dirty="0" err="1">
                          <a:solidFill>
                            <a:schemeClr val="bg1"/>
                          </a:solidFill>
                          <a:effectLst/>
                        </a:rPr>
                        <a:t>Teknik</a:t>
                      </a:r>
                      <a:r>
                        <a:rPr lang="en-US" sz="2400" dirty="0">
                          <a:solidFill>
                            <a:schemeClr val="bg1"/>
                          </a:solidFill>
                          <a:effectLst/>
                        </a:rPr>
                        <a:t> </a:t>
                      </a:r>
                      <a:r>
                        <a:rPr lang="en-US" sz="2400" dirty="0" err="1">
                          <a:solidFill>
                            <a:schemeClr val="bg1"/>
                          </a:solidFill>
                          <a:effectLst/>
                        </a:rPr>
                        <a:t>Investigasi</a:t>
                      </a:r>
                      <a:r>
                        <a:rPr lang="en-US" sz="2400" dirty="0">
                          <a:solidFill>
                            <a:schemeClr val="bg1"/>
                          </a:solidFill>
                          <a:effectLst/>
                        </a:rPr>
                        <a:t> </a:t>
                      </a:r>
                      <a:r>
                        <a:rPr lang="en-US" sz="2400" dirty="0" err="1">
                          <a:solidFill>
                            <a:schemeClr val="bg1"/>
                          </a:solidFill>
                          <a:effectLst/>
                        </a:rPr>
                        <a:t>Kecelakaan</a:t>
                      </a:r>
                      <a:r>
                        <a:rPr lang="en-US" sz="2400" dirty="0">
                          <a:solidFill>
                            <a:schemeClr val="bg1"/>
                          </a:solidFill>
                          <a:effectLst/>
                        </a:rPr>
                        <a:t>/</a:t>
                      </a:r>
                      <a:r>
                        <a:rPr lang="en-US" sz="2400" dirty="0" err="1">
                          <a:solidFill>
                            <a:schemeClr val="bg1"/>
                          </a:solidFill>
                          <a:effectLst/>
                        </a:rPr>
                        <a:t>insiden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err="1">
                          <a:solidFill>
                            <a:schemeClr val="bg1"/>
                          </a:solidFill>
                          <a:effectLst/>
                        </a:rPr>
                        <a:t>Peran</a:t>
                      </a:r>
                      <a:r>
                        <a:rPr lang="en-US" sz="2400" dirty="0">
                          <a:solidFill>
                            <a:schemeClr val="bg1"/>
                          </a:solidFill>
                          <a:effectLst/>
                        </a:rPr>
                        <a:t> </a:t>
                      </a:r>
                      <a:r>
                        <a:rPr lang="en-US" sz="2400" dirty="0" err="1">
                          <a:solidFill>
                            <a:schemeClr val="bg1"/>
                          </a:solidFill>
                          <a:effectLst/>
                        </a:rPr>
                        <a:t>Verifikasi</a:t>
                      </a:r>
                      <a:r>
                        <a:rPr lang="en-US" sz="2400" dirty="0">
                          <a:solidFill>
                            <a:schemeClr val="bg1"/>
                          </a:solidFill>
                          <a:effectLst/>
                        </a:rPr>
                        <a:t> IA</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187897865"/>
                  </a:ext>
                </a:extLst>
              </a:tr>
              <a:tr h="1192719">
                <a:tc>
                  <a:txBody>
                    <a:bodyPr/>
                    <a:lstStyle/>
                    <a:p>
                      <a:pPr>
                        <a:lnSpc>
                          <a:spcPct val="107000"/>
                        </a:lnSpc>
                        <a:spcAft>
                          <a:spcPts val="0"/>
                        </a:spcAft>
                      </a:pPr>
                      <a:r>
                        <a:rPr lang="en-US" sz="2400">
                          <a:solidFill>
                            <a:schemeClr val="bg1"/>
                          </a:solidFill>
                          <a:effectLst/>
                        </a:rPr>
                        <a:t>Analisis Penghalang</a:t>
                      </a:r>
                      <a:endPar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nSpc>
                          <a:spcPct val="107000"/>
                        </a:lnSpc>
                        <a:spcAft>
                          <a:spcPts val="0"/>
                        </a:spcAft>
                      </a:pPr>
                      <a:r>
                        <a:rPr lang="en-US" sz="2400" dirty="0" err="1">
                          <a:solidFill>
                            <a:schemeClr val="bg1"/>
                          </a:solidFill>
                          <a:effectLst/>
                        </a:rPr>
                        <a:t>pastikan</a:t>
                      </a:r>
                      <a:r>
                        <a:rPr lang="en-US" sz="2400" dirty="0">
                          <a:solidFill>
                            <a:schemeClr val="bg1"/>
                          </a:solidFill>
                          <a:effectLst/>
                        </a:rPr>
                        <a:t> </a:t>
                      </a:r>
                      <a:r>
                        <a:rPr lang="en-US" sz="2400" dirty="0" err="1">
                          <a:solidFill>
                            <a:schemeClr val="bg1"/>
                          </a:solidFill>
                          <a:effectLst/>
                        </a:rPr>
                        <a:t>lapisan</a:t>
                      </a:r>
                      <a:r>
                        <a:rPr lang="en-US" sz="2400" dirty="0">
                          <a:solidFill>
                            <a:schemeClr val="bg1"/>
                          </a:solidFill>
                          <a:effectLst/>
                        </a:rPr>
                        <a:t> </a:t>
                      </a:r>
                      <a:r>
                        <a:rPr lang="en-US" sz="2400" dirty="0" err="1">
                          <a:solidFill>
                            <a:schemeClr val="bg1"/>
                          </a:solidFill>
                          <a:effectLst/>
                        </a:rPr>
                        <a:t>defensif</a:t>
                      </a:r>
                      <a:r>
                        <a:rPr lang="en-US" sz="2400" dirty="0">
                          <a:solidFill>
                            <a:schemeClr val="bg1"/>
                          </a:solidFill>
                          <a:effectLst/>
                        </a:rPr>
                        <a:t> </a:t>
                      </a:r>
                      <a:r>
                        <a:rPr lang="en-US" sz="2400" dirty="0" err="1">
                          <a:solidFill>
                            <a:schemeClr val="bg1"/>
                          </a:solidFill>
                          <a:effectLst/>
                        </a:rPr>
                        <a:t>gagal</a:t>
                      </a:r>
                      <a:r>
                        <a:rPr lang="en-US" sz="2400" dirty="0">
                          <a:solidFill>
                            <a:schemeClr val="bg1"/>
                          </a:solidFill>
                          <a:effectLst/>
                        </a:rPr>
                        <a:t> </a:t>
                      </a:r>
                      <a:r>
                        <a:rPr lang="en-US" sz="2400" dirty="0" err="1">
                          <a:solidFill>
                            <a:schemeClr val="bg1"/>
                          </a:solidFill>
                          <a:effectLst/>
                        </a:rPr>
                        <a:t>atau</a:t>
                      </a:r>
                      <a:r>
                        <a:rPr lang="en-US" sz="2400" dirty="0">
                          <a:solidFill>
                            <a:schemeClr val="bg1"/>
                          </a:solidFill>
                          <a:effectLst/>
                        </a:rPr>
                        <a:t> </a:t>
                      </a:r>
                      <a:r>
                        <a:rPr lang="en-US" sz="2400" dirty="0" err="1">
                          <a:solidFill>
                            <a:schemeClr val="bg1"/>
                          </a:solidFill>
                          <a:effectLst/>
                        </a:rPr>
                        <a:t>hilang</a:t>
                      </a:r>
                      <a:r>
                        <a:rPr lang="en-US" sz="2400" dirty="0">
                          <a:solidFill>
                            <a:schemeClr val="bg1"/>
                          </a:solidFill>
                          <a:effectLst/>
                        </a:rPr>
                        <a:t> </a:t>
                      </a:r>
                      <a:r>
                        <a:rPr lang="en-US" sz="2400" dirty="0" err="1">
                          <a:solidFill>
                            <a:schemeClr val="bg1"/>
                          </a:solidFill>
                          <a:effectLst/>
                        </a:rPr>
                        <a:t>atau</a:t>
                      </a:r>
                      <a:r>
                        <a:rPr lang="en-US" sz="2400" dirty="0">
                          <a:solidFill>
                            <a:schemeClr val="bg1"/>
                          </a:solidFill>
                          <a:effectLst/>
                        </a:rPr>
                        <a:t> </a:t>
                      </a:r>
                      <a:r>
                        <a:rPr lang="en-US" sz="2400" dirty="0" err="1">
                          <a:solidFill>
                            <a:schemeClr val="bg1"/>
                          </a:solidFill>
                          <a:effectLst/>
                        </a:rPr>
                        <a:t>tidak</a:t>
                      </a:r>
                      <a:r>
                        <a:rPr lang="en-US" sz="2400" dirty="0">
                          <a:solidFill>
                            <a:schemeClr val="bg1"/>
                          </a:solidFill>
                          <a:effectLst/>
                        </a:rPr>
                        <a:t> </a:t>
                      </a:r>
                      <a:r>
                        <a:rPr lang="en-US" sz="2400" dirty="0" err="1">
                          <a:solidFill>
                            <a:schemeClr val="bg1"/>
                          </a:solidFill>
                          <a:effectLst/>
                        </a:rPr>
                        <a:t>memadai</a:t>
                      </a:r>
                      <a:r>
                        <a:rPr lang="en-US" sz="2400" dirty="0">
                          <a:solidFill>
                            <a:schemeClr val="bg1"/>
                          </a:solidFill>
                          <a:effectLst/>
                        </a:rPr>
                        <a:t> </a:t>
                      </a:r>
                      <a:r>
                        <a:rPr lang="en-US" sz="2400" dirty="0" err="1">
                          <a:solidFill>
                            <a:schemeClr val="bg1"/>
                          </a:solidFill>
                          <a:effectLst/>
                        </a:rPr>
                        <a:t>selama</a:t>
                      </a:r>
                      <a:r>
                        <a:rPr lang="en-US" sz="2400" dirty="0">
                          <a:solidFill>
                            <a:schemeClr val="bg1"/>
                          </a:solidFill>
                          <a:effectLst/>
                        </a:rPr>
                        <a:t> </a:t>
                      </a:r>
                      <a:r>
                        <a:rPr lang="en-US" sz="2400" dirty="0" err="1">
                          <a:solidFill>
                            <a:schemeClr val="bg1"/>
                          </a:solidFill>
                          <a:effectLst/>
                        </a:rPr>
                        <a:t>kecelakaan</a:t>
                      </a:r>
                      <a:r>
                        <a:rPr lang="en-US" sz="2400" dirty="0">
                          <a:solidFill>
                            <a:schemeClr val="bg1"/>
                          </a:solidFill>
                          <a:effectLst/>
                        </a:rPr>
                        <a:t>/</a:t>
                      </a:r>
                      <a:r>
                        <a:rPr lang="en-US" sz="2400" dirty="0" err="1">
                          <a:solidFill>
                            <a:schemeClr val="bg1"/>
                          </a:solidFill>
                          <a:effectLst/>
                        </a:rPr>
                        <a:t>insiden</a:t>
                      </a:r>
                      <a:r>
                        <a:rPr lang="en-US" sz="2400" dirty="0">
                          <a:solidFill>
                            <a:schemeClr val="bg1"/>
                          </a:solidFill>
                          <a:effectLst/>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2963592634"/>
                  </a:ext>
                </a:extLst>
              </a:tr>
              <a:tr h="1192719">
                <a:tc>
                  <a:txBody>
                    <a:bodyPr/>
                    <a:lstStyle/>
                    <a:p>
                      <a:pPr>
                        <a:lnSpc>
                          <a:spcPct val="107000"/>
                        </a:lnSpc>
                        <a:spcAft>
                          <a:spcPts val="0"/>
                        </a:spcAft>
                      </a:pPr>
                      <a:r>
                        <a:rPr lang="en-US" sz="2400" dirty="0" err="1">
                          <a:solidFill>
                            <a:schemeClr val="bg1"/>
                          </a:solidFill>
                          <a:effectLst/>
                        </a:rPr>
                        <a:t>Analisis</a:t>
                      </a:r>
                      <a:r>
                        <a:rPr lang="en-US" sz="2400" dirty="0">
                          <a:solidFill>
                            <a:schemeClr val="bg1"/>
                          </a:solidFill>
                          <a:effectLst/>
                        </a:rPr>
                        <a:t> </a:t>
                      </a:r>
                      <a:r>
                        <a:rPr lang="en-US" sz="2400" dirty="0" err="1">
                          <a:solidFill>
                            <a:schemeClr val="bg1"/>
                          </a:solidFill>
                          <a:effectLst/>
                        </a:rPr>
                        <a:t>Efek</a:t>
                      </a:r>
                      <a:r>
                        <a:rPr lang="en-US" sz="2400" dirty="0">
                          <a:solidFill>
                            <a:schemeClr val="bg1"/>
                          </a:solidFill>
                          <a:effectLst/>
                        </a:rPr>
                        <a:t> Modus </a:t>
                      </a:r>
                      <a:r>
                        <a:rPr lang="en-US" sz="2400" dirty="0" err="1">
                          <a:solidFill>
                            <a:schemeClr val="bg1"/>
                          </a:solidFill>
                          <a:effectLst/>
                        </a:rPr>
                        <a:t>Bahaya</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nSpc>
                          <a:spcPct val="107000"/>
                        </a:lnSpc>
                        <a:spcAft>
                          <a:spcPts val="0"/>
                        </a:spcAft>
                      </a:pPr>
                      <a:r>
                        <a:rPr lang="en-US" sz="2400" dirty="0" err="1">
                          <a:solidFill>
                            <a:schemeClr val="bg1"/>
                          </a:solidFill>
                          <a:effectLst/>
                        </a:rPr>
                        <a:t>Postulat</a:t>
                      </a:r>
                      <a:r>
                        <a:rPr lang="en-US" sz="2400" dirty="0">
                          <a:solidFill>
                            <a:schemeClr val="bg1"/>
                          </a:solidFill>
                          <a:effectLst/>
                        </a:rPr>
                        <a:t> yang </a:t>
                      </a:r>
                      <a:r>
                        <a:rPr lang="en-US" sz="2400" dirty="0" err="1">
                          <a:solidFill>
                            <a:schemeClr val="bg1"/>
                          </a:solidFill>
                          <a:effectLst/>
                        </a:rPr>
                        <a:t>mekanisme</a:t>
                      </a:r>
                      <a:r>
                        <a:rPr lang="en-US" sz="2400" dirty="0">
                          <a:solidFill>
                            <a:schemeClr val="bg1"/>
                          </a:solidFill>
                          <a:effectLst/>
                        </a:rPr>
                        <a:t> </a:t>
                      </a:r>
                      <a:r>
                        <a:rPr lang="en-US" sz="2400" dirty="0" err="1">
                          <a:solidFill>
                            <a:schemeClr val="bg1"/>
                          </a:solidFill>
                          <a:effectLst/>
                        </a:rPr>
                        <a:t>ancaman</a:t>
                      </a:r>
                      <a:r>
                        <a:rPr lang="en-US" sz="2400" dirty="0">
                          <a:solidFill>
                            <a:schemeClr val="bg1"/>
                          </a:solidFill>
                          <a:effectLst/>
                        </a:rPr>
                        <a:t> </a:t>
                      </a:r>
                      <a:r>
                        <a:rPr lang="en-US" sz="2400" dirty="0" err="1">
                          <a:solidFill>
                            <a:schemeClr val="bg1"/>
                          </a:solidFill>
                          <a:effectLst/>
                        </a:rPr>
                        <a:t>tertentu</a:t>
                      </a:r>
                      <a:r>
                        <a:rPr lang="en-US" sz="2400" dirty="0">
                          <a:solidFill>
                            <a:schemeClr val="bg1"/>
                          </a:solidFill>
                          <a:effectLst/>
                        </a:rPr>
                        <a:t> </a:t>
                      </a:r>
                      <a:r>
                        <a:rPr lang="en-US" sz="2400" dirty="0" err="1">
                          <a:solidFill>
                            <a:schemeClr val="bg1"/>
                          </a:solidFill>
                          <a:effectLst/>
                        </a:rPr>
                        <a:t>menyebabkan</a:t>
                      </a:r>
                      <a:r>
                        <a:rPr lang="en-US" sz="2400" dirty="0">
                          <a:solidFill>
                            <a:schemeClr val="bg1"/>
                          </a:solidFill>
                          <a:effectLst/>
                        </a:rPr>
                        <a:t> </a:t>
                      </a:r>
                      <a:r>
                        <a:rPr lang="en-US" sz="2400" dirty="0" err="1">
                          <a:solidFill>
                            <a:schemeClr val="bg1"/>
                          </a:solidFill>
                          <a:effectLst/>
                        </a:rPr>
                        <a:t>kecelakaan</a:t>
                      </a:r>
                      <a:r>
                        <a:rPr lang="en-US" sz="2400" dirty="0">
                          <a:solidFill>
                            <a:schemeClr val="bg1"/>
                          </a:solidFill>
                          <a:effectLst/>
                        </a:rPr>
                        <a:t>/</a:t>
                      </a:r>
                      <a:r>
                        <a:rPr lang="en-US" sz="2400" dirty="0" err="1">
                          <a:solidFill>
                            <a:schemeClr val="bg1"/>
                          </a:solidFill>
                          <a:effectLst/>
                        </a:rPr>
                        <a:t>insiden</a:t>
                      </a:r>
                      <a:r>
                        <a:rPr lang="en-US" sz="2400" dirty="0">
                          <a:solidFill>
                            <a:schemeClr val="bg1"/>
                          </a:solidFill>
                          <a:effectLst/>
                        </a:rPr>
                        <a:t> </a:t>
                      </a:r>
                      <a:r>
                        <a:rPr lang="en-US" sz="2400" dirty="0" err="1">
                          <a:solidFill>
                            <a:schemeClr val="bg1"/>
                          </a:solidFill>
                          <a:effectLst/>
                        </a:rPr>
                        <a:t>dari</a:t>
                      </a:r>
                      <a:r>
                        <a:rPr lang="en-US" sz="2400" dirty="0">
                          <a:solidFill>
                            <a:schemeClr val="bg1"/>
                          </a:solidFill>
                          <a:effectLst/>
                        </a:rPr>
                        <a:t> </a:t>
                      </a:r>
                      <a:r>
                        <a:rPr lang="en-US" sz="2400" dirty="0" err="1">
                          <a:solidFill>
                            <a:schemeClr val="bg1"/>
                          </a:solidFill>
                          <a:effectLst/>
                        </a:rPr>
                        <a:t>analisis</a:t>
                      </a:r>
                      <a:r>
                        <a:rPr lang="en-US" sz="2400" dirty="0">
                          <a:solidFill>
                            <a:schemeClr val="bg1"/>
                          </a:solidFill>
                          <a:effectLst/>
                        </a:rPr>
                        <a:t> mode </a:t>
                      </a:r>
                      <a:r>
                        <a:rPr lang="en-US" sz="2400" dirty="0" err="1">
                          <a:solidFill>
                            <a:schemeClr val="bg1"/>
                          </a:solidFill>
                          <a:effectLst/>
                        </a:rPr>
                        <a:t>kerusakan</a:t>
                      </a:r>
                      <a:r>
                        <a:rPr lang="en-US" sz="2400" dirty="0">
                          <a:solidFill>
                            <a:schemeClr val="bg1"/>
                          </a:solidFill>
                          <a:effectLst/>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 xmlns:a16="http://schemas.microsoft.com/office/drawing/2014/main" val="2859583334"/>
                  </a:ext>
                </a:extLst>
              </a:tr>
            </a:tbl>
          </a:graphicData>
        </a:graphic>
      </p:graphicFrame>
    </p:spTree>
    <p:extLst>
      <p:ext uri="{BB962C8B-B14F-4D97-AF65-F5344CB8AC3E}">
        <p14:creationId xmlns:p14="http://schemas.microsoft.com/office/powerpoint/2010/main" val="135739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89129"/>
            <a:ext cx="9905998" cy="1478570"/>
          </a:xfrm>
        </p:spPr>
        <p:txBody>
          <a:bodyPr/>
          <a:lstStyle/>
          <a:p>
            <a:r>
              <a:rPr lang="en-US" b="1" dirty="0" err="1"/>
              <a:t>menentukan</a:t>
            </a:r>
            <a:r>
              <a:rPr lang="en-US" b="1" dirty="0"/>
              <a:t> </a:t>
            </a:r>
            <a:r>
              <a:rPr lang="en-US" b="1" dirty="0" err="1"/>
              <a:t>eksposur</a:t>
            </a:r>
            <a:r>
              <a:rPr lang="en-US" b="1" dirty="0"/>
              <a:t> </a:t>
            </a:r>
            <a:r>
              <a:rPr lang="en-US" b="1" dirty="0" err="1"/>
              <a:t>risiko</a:t>
            </a:r>
            <a:r>
              <a:rPr lang="en-US" b="1" dirty="0"/>
              <a:t> Residual</a:t>
            </a:r>
            <a:r>
              <a:rPr lang="en-US" dirty="0"/>
              <a:t> </a:t>
            </a:r>
          </a:p>
        </p:txBody>
      </p:sp>
      <p:sp>
        <p:nvSpPr>
          <p:cNvPr id="3" name="Content Placeholder 2"/>
          <p:cNvSpPr>
            <a:spLocks noGrp="1"/>
          </p:cNvSpPr>
          <p:nvPr>
            <p:ph idx="1"/>
          </p:nvPr>
        </p:nvSpPr>
        <p:spPr>
          <a:xfrm>
            <a:off x="981778" y="1039528"/>
            <a:ext cx="10065634" cy="5476775"/>
          </a:xfrm>
        </p:spPr>
        <p:txBody>
          <a:bodyPr>
            <a:normAutofit fontScale="77500" lnSpcReduction="20000"/>
          </a:bodyPr>
          <a:lstStyle/>
          <a:p>
            <a:pPr lvl="0"/>
            <a:r>
              <a:rPr lang="en-US" sz="3700" dirty="0" err="1"/>
              <a:t>Apakah</a:t>
            </a:r>
            <a:r>
              <a:rPr lang="en-US" sz="3700" dirty="0"/>
              <a:t> </a:t>
            </a:r>
            <a:r>
              <a:rPr lang="en-US" sz="3700" dirty="0" err="1"/>
              <a:t>tindakan</a:t>
            </a:r>
            <a:r>
              <a:rPr lang="en-US" sz="3700" dirty="0"/>
              <a:t> </a:t>
            </a:r>
            <a:r>
              <a:rPr lang="en-US" sz="3700" dirty="0" err="1"/>
              <a:t>pengendalian</a:t>
            </a:r>
            <a:r>
              <a:rPr lang="en-US" sz="3700" dirty="0"/>
              <a:t> </a:t>
            </a:r>
            <a:r>
              <a:rPr lang="en-US" sz="3700" dirty="0" err="1"/>
              <a:t>ancaman</a:t>
            </a:r>
            <a:r>
              <a:rPr lang="en-US" sz="3700" dirty="0"/>
              <a:t> </a:t>
            </a:r>
            <a:r>
              <a:rPr lang="en-US" sz="3700" dirty="0" err="1"/>
              <a:t>mengurangi</a:t>
            </a:r>
            <a:r>
              <a:rPr lang="en-US" sz="3700" dirty="0"/>
              <a:t> </a:t>
            </a:r>
            <a:r>
              <a:rPr lang="en-US" sz="3700" dirty="0" err="1"/>
              <a:t>kemungkinan</a:t>
            </a:r>
            <a:r>
              <a:rPr lang="en-US" sz="3700" dirty="0"/>
              <a:t> </a:t>
            </a:r>
            <a:r>
              <a:rPr lang="en-US" sz="3700" dirty="0" err="1"/>
              <a:t>dan</a:t>
            </a:r>
            <a:r>
              <a:rPr lang="en-US" sz="3700" dirty="0"/>
              <a:t> </a:t>
            </a:r>
            <a:r>
              <a:rPr lang="en-US" sz="3700" dirty="0" err="1"/>
              <a:t>tingkat</a:t>
            </a:r>
            <a:r>
              <a:rPr lang="en-US" sz="3700" dirty="0"/>
              <a:t> </a:t>
            </a:r>
            <a:r>
              <a:rPr lang="en-US" sz="3700" dirty="0" err="1"/>
              <a:t>keparahan</a:t>
            </a:r>
            <a:r>
              <a:rPr lang="en-US" sz="3700" dirty="0"/>
              <a:t> </a:t>
            </a:r>
            <a:r>
              <a:rPr lang="en-US" sz="3700" dirty="0" err="1"/>
              <a:t>potensi</a:t>
            </a:r>
            <a:r>
              <a:rPr lang="en-US" sz="3700" dirty="0"/>
              <a:t> </a:t>
            </a:r>
            <a:r>
              <a:rPr lang="en-US" sz="3700" dirty="0" err="1"/>
              <a:t>bahaya</a:t>
            </a:r>
            <a:r>
              <a:rPr lang="en-US" sz="3700" dirty="0"/>
              <a:t> </a:t>
            </a:r>
            <a:r>
              <a:rPr lang="en-US" sz="3700" dirty="0" err="1"/>
              <a:t>seperti</a:t>
            </a:r>
            <a:r>
              <a:rPr lang="en-US" sz="3700" dirty="0"/>
              <a:t> yang </a:t>
            </a:r>
            <a:r>
              <a:rPr lang="en-US" sz="3700" dirty="0" err="1"/>
              <a:t>direncanakan</a:t>
            </a:r>
            <a:r>
              <a:rPr lang="en-US" sz="3700" dirty="0"/>
              <a:t>? </a:t>
            </a:r>
          </a:p>
          <a:p>
            <a:pPr lvl="0"/>
            <a:r>
              <a:rPr lang="en-US" sz="3700" dirty="0"/>
              <a:t> </a:t>
            </a:r>
            <a:r>
              <a:rPr lang="en-US" sz="3700" dirty="0" err="1"/>
              <a:t>Apakah</a:t>
            </a:r>
            <a:r>
              <a:rPr lang="en-US" sz="3700" dirty="0"/>
              <a:t> </a:t>
            </a:r>
            <a:r>
              <a:rPr lang="en-US" sz="3700" dirty="0" err="1"/>
              <a:t>paparan</a:t>
            </a:r>
            <a:r>
              <a:rPr lang="en-US" sz="3700" dirty="0"/>
              <a:t> </a:t>
            </a:r>
            <a:r>
              <a:rPr lang="en-US" sz="3700" dirty="0" err="1"/>
              <a:t>risiko</a:t>
            </a:r>
            <a:r>
              <a:rPr lang="en-US" sz="3700" dirty="0"/>
              <a:t> </a:t>
            </a:r>
            <a:r>
              <a:rPr lang="en-US" sz="3700" dirty="0" err="1"/>
              <a:t>awal</a:t>
            </a:r>
            <a:r>
              <a:rPr lang="en-US" sz="3700" dirty="0"/>
              <a:t> </a:t>
            </a:r>
            <a:r>
              <a:rPr lang="en-US" sz="3700" dirty="0" err="1"/>
              <a:t>telah</a:t>
            </a:r>
            <a:r>
              <a:rPr lang="en-US" sz="3700" dirty="0"/>
              <a:t> </a:t>
            </a:r>
            <a:r>
              <a:rPr lang="en-US" sz="3700" dirty="0" err="1"/>
              <a:t>dikurangi</a:t>
            </a:r>
            <a:r>
              <a:rPr lang="en-US" sz="3700" dirty="0"/>
              <a:t> </a:t>
            </a:r>
            <a:r>
              <a:rPr lang="en-US" sz="3700" dirty="0" err="1"/>
              <a:t>menjadi</a:t>
            </a:r>
            <a:r>
              <a:rPr lang="en-US" sz="3700" dirty="0"/>
              <a:t> ALARP?</a:t>
            </a:r>
          </a:p>
          <a:p>
            <a:pPr marL="269875" lvl="1"/>
            <a:r>
              <a:rPr lang="en-US" sz="3700" dirty="0" err="1" smtClean="0"/>
              <a:t>Apakah</a:t>
            </a:r>
            <a:r>
              <a:rPr lang="en-US" sz="3700" dirty="0" smtClean="0"/>
              <a:t> </a:t>
            </a:r>
            <a:r>
              <a:rPr lang="en-US" sz="3700" dirty="0" err="1"/>
              <a:t>eksposur</a:t>
            </a:r>
            <a:r>
              <a:rPr lang="en-US" sz="3700" dirty="0"/>
              <a:t> </a:t>
            </a:r>
            <a:r>
              <a:rPr lang="en-US" sz="3700" dirty="0" err="1"/>
              <a:t>risiko</a:t>
            </a:r>
            <a:r>
              <a:rPr lang="en-US" sz="3700" dirty="0"/>
              <a:t> Residual </a:t>
            </a:r>
            <a:r>
              <a:rPr lang="en-US" sz="3700" dirty="0" err="1"/>
              <a:t>diterima</a:t>
            </a:r>
            <a:r>
              <a:rPr lang="en-US" sz="3700" dirty="0"/>
              <a:t> </a:t>
            </a:r>
            <a:r>
              <a:rPr lang="en-US" sz="3700" dirty="0" err="1"/>
              <a:t>dalam</a:t>
            </a:r>
            <a:r>
              <a:rPr lang="en-US" sz="3700" dirty="0"/>
              <a:t> </a:t>
            </a:r>
            <a:r>
              <a:rPr lang="en-US" sz="3700" dirty="0" err="1"/>
              <a:t>kendala</a:t>
            </a:r>
            <a:r>
              <a:rPr lang="en-US" sz="3700" dirty="0"/>
              <a:t> </a:t>
            </a:r>
            <a:r>
              <a:rPr lang="en-US" sz="3700" dirty="0" err="1"/>
              <a:t>operasional</a:t>
            </a:r>
            <a:r>
              <a:rPr lang="en-US" sz="3700" dirty="0"/>
              <a:t> yang </a:t>
            </a:r>
            <a:r>
              <a:rPr lang="en-US" sz="3700" dirty="0" err="1"/>
              <a:t>diketahui</a:t>
            </a:r>
            <a:r>
              <a:rPr lang="en-US" sz="3700" dirty="0"/>
              <a:t>?</a:t>
            </a:r>
          </a:p>
          <a:p>
            <a:pPr lvl="0"/>
            <a:r>
              <a:rPr lang="en-US" sz="3700" dirty="0" err="1"/>
              <a:t>Apakah</a:t>
            </a:r>
            <a:r>
              <a:rPr lang="en-US" sz="3700" dirty="0"/>
              <a:t> </a:t>
            </a:r>
            <a:r>
              <a:rPr lang="en-US" sz="3700" dirty="0" err="1"/>
              <a:t>tingkat</a:t>
            </a:r>
            <a:r>
              <a:rPr lang="en-US" sz="3700" dirty="0"/>
              <a:t> </a:t>
            </a:r>
            <a:r>
              <a:rPr lang="en-US" sz="3700" dirty="0" err="1"/>
              <a:t>integritas</a:t>
            </a:r>
            <a:r>
              <a:rPr lang="en-US" sz="3700" dirty="0"/>
              <a:t> IA yang </a:t>
            </a:r>
            <a:r>
              <a:rPr lang="en-US" sz="3700" dirty="0" err="1"/>
              <a:t>ditentukan</a:t>
            </a:r>
            <a:r>
              <a:rPr lang="en-US" sz="3700" dirty="0"/>
              <a:t> </a:t>
            </a:r>
            <a:r>
              <a:rPr lang="en-US" sz="3700" dirty="0" err="1"/>
              <a:t>telah</a:t>
            </a:r>
            <a:r>
              <a:rPr lang="en-US" sz="3700" dirty="0"/>
              <a:t> </a:t>
            </a:r>
            <a:r>
              <a:rPr lang="en-US" sz="3700" dirty="0" err="1"/>
              <a:t>ditunjukkan</a:t>
            </a:r>
            <a:r>
              <a:rPr lang="en-US" sz="3700" dirty="0"/>
              <a:t>?</a:t>
            </a:r>
          </a:p>
          <a:p>
            <a:pPr lvl="0"/>
            <a:r>
              <a:rPr lang="en-US" sz="3700" dirty="0" err="1"/>
              <a:t>Adakah</a:t>
            </a:r>
            <a:r>
              <a:rPr lang="en-US" sz="3700" dirty="0"/>
              <a:t> </a:t>
            </a:r>
            <a:r>
              <a:rPr lang="en-US" sz="3700" dirty="0" err="1"/>
              <a:t>peluang</a:t>
            </a:r>
            <a:r>
              <a:rPr lang="en-US" sz="3700" dirty="0"/>
              <a:t> </a:t>
            </a:r>
            <a:r>
              <a:rPr lang="en-US" sz="3700" dirty="0" err="1"/>
              <a:t>untuk</a:t>
            </a:r>
            <a:r>
              <a:rPr lang="en-US" sz="3700" dirty="0"/>
              <a:t> </a:t>
            </a:r>
            <a:r>
              <a:rPr lang="en-US" sz="3700" dirty="0" err="1"/>
              <a:t>memperbaiki</a:t>
            </a:r>
            <a:r>
              <a:rPr lang="en-US" sz="3700" dirty="0"/>
              <a:t> </a:t>
            </a:r>
            <a:r>
              <a:rPr lang="en-US" sz="3700" dirty="0" err="1"/>
              <a:t>atau</a:t>
            </a:r>
            <a:r>
              <a:rPr lang="en-US" sz="3700" dirty="0"/>
              <a:t> </a:t>
            </a:r>
            <a:r>
              <a:rPr lang="en-US" sz="3700" dirty="0" err="1"/>
              <a:t>mengoptimalkan</a:t>
            </a:r>
            <a:r>
              <a:rPr lang="en-US" sz="3700" dirty="0"/>
              <a:t> </a:t>
            </a:r>
            <a:r>
              <a:rPr lang="en-US" sz="3700" dirty="0" err="1"/>
              <a:t>teknik</a:t>
            </a:r>
            <a:r>
              <a:rPr lang="en-US" sz="3700" dirty="0"/>
              <a:t>/</a:t>
            </a:r>
            <a:r>
              <a:rPr lang="en-US" sz="3700" dirty="0" err="1"/>
              <a:t>fitur</a:t>
            </a:r>
            <a:r>
              <a:rPr lang="en-US" sz="3700" dirty="0"/>
              <a:t> </a:t>
            </a:r>
            <a:r>
              <a:rPr lang="en-US" sz="3700" dirty="0" err="1"/>
              <a:t>desain</a:t>
            </a:r>
            <a:r>
              <a:rPr lang="en-US" sz="3700" dirty="0"/>
              <a:t> IA, </a:t>
            </a:r>
            <a:r>
              <a:rPr lang="en-US" sz="3700" dirty="0" err="1"/>
              <a:t>prosedur</a:t>
            </a:r>
            <a:r>
              <a:rPr lang="en-US" sz="3700" dirty="0"/>
              <a:t> </a:t>
            </a:r>
            <a:r>
              <a:rPr lang="en-US" sz="3700" dirty="0" err="1"/>
              <a:t>operasional</a:t>
            </a:r>
            <a:r>
              <a:rPr lang="en-US" sz="3700" dirty="0"/>
              <a:t>, </a:t>
            </a:r>
            <a:r>
              <a:rPr lang="en-US" sz="3700" dirty="0" err="1"/>
              <a:t>rencana</a:t>
            </a:r>
            <a:r>
              <a:rPr lang="en-US" sz="3700" dirty="0"/>
              <a:t> </a:t>
            </a:r>
            <a:r>
              <a:rPr lang="en-US" sz="3700" dirty="0" err="1"/>
              <a:t>kontinjensi</a:t>
            </a:r>
            <a:r>
              <a:rPr lang="en-US" sz="3700" dirty="0"/>
              <a:t>, </a:t>
            </a:r>
            <a:r>
              <a:rPr lang="en-US" sz="3700" dirty="0" err="1"/>
              <a:t>atau</a:t>
            </a:r>
            <a:r>
              <a:rPr lang="en-US" sz="3700" dirty="0"/>
              <a:t> </a:t>
            </a:r>
            <a:r>
              <a:rPr lang="en-US" sz="3700" dirty="0" err="1"/>
              <a:t>praktik</a:t>
            </a:r>
            <a:r>
              <a:rPr lang="en-US" sz="3700" dirty="0"/>
              <a:t> </a:t>
            </a:r>
            <a:r>
              <a:rPr lang="en-US" sz="3700" dirty="0" err="1"/>
              <a:t>keamanan</a:t>
            </a:r>
            <a:r>
              <a:rPr lang="en-US" sz="3700" dirty="0"/>
              <a:t> </a:t>
            </a:r>
            <a:r>
              <a:rPr lang="en-US" sz="3700" dirty="0" err="1"/>
              <a:t>fisik</a:t>
            </a:r>
            <a:r>
              <a:rPr lang="en-US" sz="3700" dirty="0"/>
              <a:t>?</a:t>
            </a:r>
          </a:p>
          <a:p>
            <a:endParaRPr lang="en-US" dirty="0"/>
          </a:p>
        </p:txBody>
      </p:sp>
    </p:spTree>
    <p:extLst>
      <p:ext uri="{BB962C8B-B14F-4D97-AF65-F5344CB8AC3E}">
        <p14:creationId xmlns:p14="http://schemas.microsoft.com/office/powerpoint/2010/main" val="42798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Eksposur</a:t>
            </a:r>
            <a:r>
              <a:rPr lang="en-US" dirty="0"/>
              <a:t> </a:t>
            </a:r>
            <a:r>
              <a:rPr lang="en-US" dirty="0" err="1"/>
              <a:t>risiko</a:t>
            </a:r>
            <a:r>
              <a:rPr lang="en-US" dirty="0"/>
              <a:t> Residual </a:t>
            </a:r>
            <a:r>
              <a:rPr lang="en-US" dirty="0" err="1"/>
              <a:t>dievaluasi</a:t>
            </a:r>
            <a:r>
              <a:rPr lang="en-US" dirty="0"/>
              <a:t> </a:t>
            </a:r>
            <a:r>
              <a:rPr lang="en-US" dirty="0" err="1"/>
              <a:t>untuk</a:t>
            </a:r>
            <a:r>
              <a:rPr lang="en-US" dirty="0"/>
              <a:t> </a:t>
            </a:r>
            <a:r>
              <a:rPr lang="en-US" dirty="0" err="1"/>
              <a:t>semua</a:t>
            </a:r>
            <a:r>
              <a:rPr lang="en-US" dirty="0"/>
              <a:t> </a:t>
            </a:r>
            <a:r>
              <a:rPr lang="en-US" dirty="0" err="1"/>
              <a:t>skenario</a:t>
            </a:r>
            <a:r>
              <a:rPr lang="en-US" dirty="0"/>
              <a:t> yang </a:t>
            </a:r>
            <a:r>
              <a:rPr lang="en-US" dirty="0" err="1"/>
              <a:t>berlaku</a:t>
            </a:r>
            <a:r>
              <a:rPr lang="en-US" dirty="0" smtClean="0"/>
              <a:t>:</a:t>
            </a:r>
            <a:endParaRPr lang="en-US" dirty="0"/>
          </a:p>
        </p:txBody>
      </p:sp>
      <p:sp>
        <p:nvSpPr>
          <p:cNvPr id="3" name="Content Placeholder 2"/>
          <p:cNvSpPr>
            <a:spLocks noGrp="1"/>
          </p:cNvSpPr>
          <p:nvPr>
            <p:ph idx="1"/>
          </p:nvPr>
        </p:nvSpPr>
        <p:spPr>
          <a:xfrm>
            <a:off x="1141412" y="1925053"/>
            <a:ext cx="9905999" cy="3866148"/>
          </a:xfrm>
        </p:spPr>
        <p:txBody>
          <a:bodyPr>
            <a:normAutofit/>
          </a:bodyPr>
          <a:lstStyle/>
          <a:p>
            <a:pPr lvl="0"/>
            <a:r>
              <a:rPr lang="en-US" sz="2600" dirty="0" smtClean="0"/>
              <a:t>Mode/</a:t>
            </a:r>
            <a:r>
              <a:rPr lang="en-US" sz="2600" dirty="0" err="1" smtClean="0"/>
              <a:t>keadaan</a:t>
            </a:r>
            <a:r>
              <a:rPr lang="en-US" sz="2600" dirty="0" smtClean="0"/>
              <a:t> </a:t>
            </a:r>
            <a:r>
              <a:rPr lang="en-US" sz="2600" dirty="0" err="1"/>
              <a:t>operasional</a:t>
            </a:r>
            <a:r>
              <a:rPr lang="en-US" sz="2600" dirty="0"/>
              <a:t> yang </a:t>
            </a:r>
            <a:r>
              <a:rPr lang="en-US" sz="2600" dirty="0" err="1"/>
              <a:t>berbeda</a:t>
            </a:r>
            <a:r>
              <a:rPr lang="en-US" sz="2600" dirty="0"/>
              <a:t>, </a:t>
            </a:r>
            <a:r>
              <a:rPr lang="en-US" sz="2600" dirty="0" err="1"/>
              <a:t>profil</a:t>
            </a:r>
            <a:r>
              <a:rPr lang="en-US" sz="2600" dirty="0"/>
              <a:t>, </a:t>
            </a:r>
            <a:r>
              <a:rPr lang="en-US" sz="2600" dirty="0" err="1"/>
              <a:t>lingkungan</a:t>
            </a:r>
            <a:r>
              <a:rPr lang="en-US" sz="2600" dirty="0"/>
              <a:t>, </a:t>
            </a:r>
            <a:r>
              <a:rPr lang="en-US" sz="2600" dirty="0" err="1"/>
              <a:t>dan</a:t>
            </a:r>
            <a:r>
              <a:rPr lang="en-US" sz="2600" dirty="0"/>
              <a:t> </a:t>
            </a:r>
            <a:r>
              <a:rPr lang="en-US" sz="2600" dirty="0" err="1"/>
              <a:t>misi</a:t>
            </a:r>
            <a:r>
              <a:rPr lang="en-US" sz="2600" dirty="0"/>
              <a:t> </a:t>
            </a:r>
          </a:p>
          <a:p>
            <a:pPr lvl="0"/>
            <a:r>
              <a:rPr lang="en-US" sz="2600" dirty="0" err="1"/>
              <a:t>kondisi</a:t>
            </a:r>
            <a:r>
              <a:rPr lang="en-US" sz="2600" dirty="0"/>
              <a:t> </a:t>
            </a:r>
            <a:r>
              <a:rPr lang="en-US" sz="2600" dirty="0" err="1"/>
              <a:t>dan</a:t>
            </a:r>
            <a:r>
              <a:rPr lang="en-US" sz="2600" dirty="0"/>
              <a:t> </a:t>
            </a:r>
            <a:r>
              <a:rPr lang="en-US" sz="2600" dirty="0" err="1"/>
              <a:t>kejadian</a:t>
            </a:r>
            <a:r>
              <a:rPr lang="en-US" sz="2600" dirty="0"/>
              <a:t> normal </a:t>
            </a:r>
            <a:r>
              <a:rPr lang="en-US" sz="2600" dirty="0" err="1"/>
              <a:t>dan</a:t>
            </a:r>
            <a:r>
              <a:rPr lang="en-US" sz="2600" dirty="0"/>
              <a:t> abnormal </a:t>
            </a:r>
          </a:p>
          <a:p>
            <a:pPr lvl="0"/>
            <a:r>
              <a:rPr lang="en-US" sz="2600" dirty="0" err="1"/>
              <a:t>bahaya</a:t>
            </a:r>
            <a:r>
              <a:rPr lang="en-US" sz="2600" dirty="0"/>
              <a:t>  </a:t>
            </a:r>
            <a:r>
              <a:rPr lang="en-US" sz="2600" dirty="0" err="1"/>
              <a:t>secara</a:t>
            </a:r>
            <a:r>
              <a:rPr lang="en-US" sz="2600" dirty="0"/>
              <a:t> </a:t>
            </a:r>
            <a:r>
              <a:rPr lang="en-US" sz="2600" dirty="0" err="1"/>
              <a:t>independen</a:t>
            </a:r>
            <a:r>
              <a:rPr lang="en-US" sz="2600" dirty="0"/>
              <a:t>, </a:t>
            </a:r>
            <a:r>
              <a:rPr lang="en-US" sz="2600" dirty="0" err="1"/>
              <a:t>ketergantungan</a:t>
            </a:r>
            <a:r>
              <a:rPr lang="en-US" sz="2600" dirty="0"/>
              <a:t>, </a:t>
            </a:r>
            <a:r>
              <a:rPr lang="en-US" sz="2600" dirty="0" err="1"/>
              <a:t>dan</a:t>
            </a:r>
            <a:r>
              <a:rPr lang="en-US" sz="2600" dirty="0"/>
              <a:t> </a:t>
            </a:r>
            <a:r>
              <a:rPr lang="en-US" sz="2600" dirty="0" err="1"/>
              <a:t>simultan</a:t>
            </a:r>
            <a:endParaRPr lang="en-US" sz="2600" dirty="0"/>
          </a:p>
          <a:p>
            <a:pPr lvl="0"/>
            <a:r>
              <a:rPr lang="en-US" sz="2600" dirty="0" err="1"/>
              <a:t>Kegagalan</a:t>
            </a:r>
            <a:r>
              <a:rPr lang="en-US" sz="2600" dirty="0"/>
              <a:t>  </a:t>
            </a:r>
            <a:r>
              <a:rPr lang="en-US" sz="2600" dirty="0" err="1"/>
              <a:t>secara</a:t>
            </a:r>
            <a:r>
              <a:rPr lang="en-US" sz="2600" dirty="0"/>
              <a:t> </a:t>
            </a:r>
            <a:r>
              <a:rPr lang="en-US" sz="2600" dirty="0" err="1"/>
              <a:t>acak</a:t>
            </a:r>
            <a:r>
              <a:rPr lang="en-US" sz="2600" dirty="0"/>
              <a:t> </a:t>
            </a:r>
            <a:r>
              <a:rPr lang="en-US" sz="2600" dirty="0" err="1"/>
              <a:t>dan</a:t>
            </a:r>
            <a:r>
              <a:rPr lang="en-US" sz="2600" dirty="0"/>
              <a:t> </a:t>
            </a:r>
            <a:r>
              <a:rPr lang="en-US" sz="2600" dirty="0" err="1"/>
              <a:t>sistematis</a:t>
            </a:r>
            <a:r>
              <a:rPr lang="en-US" sz="2600" dirty="0"/>
              <a:t> </a:t>
            </a:r>
          </a:p>
          <a:p>
            <a:pPr lvl="0"/>
            <a:r>
              <a:rPr lang="en-US" sz="2600" dirty="0" err="1"/>
              <a:t>kegagalan</a:t>
            </a:r>
            <a:r>
              <a:rPr lang="en-US" sz="2600" dirty="0"/>
              <a:t> </a:t>
            </a:r>
            <a:r>
              <a:rPr lang="en-US" sz="2600" dirty="0" err="1"/>
              <a:t>disengaja</a:t>
            </a:r>
            <a:r>
              <a:rPr lang="en-US" sz="2600" dirty="0"/>
              <a:t> </a:t>
            </a:r>
            <a:r>
              <a:rPr lang="en-US" sz="2600" dirty="0" err="1"/>
              <a:t>dan</a:t>
            </a:r>
            <a:r>
              <a:rPr lang="en-US" sz="2600" dirty="0"/>
              <a:t> </a:t>
            </a:r>
            <a:r>
              <a:rPr lang="en-US" sz="2600" dirty="0" err="1"/>
              <a:t>kegagalan</a:t>
            </a:r>
            <a:r>
              <a:rPr lang="en-US" sz="2600" dirty="0"/>
              <a:t> </a:t>
            </a:r>
            <a:r>
              <a:rPr lang="en-US" sz="2600" dirty="0" err="1"/>
              <a:t>disengaja</a:t>
            </a:r>
            <a:r>
              <a:rPr lang="en-US" sz="2600" dirty="0"/>
              <a:t> </a:t>
            </a:r>
          </a:p>
          <a:p>
            <a:pPr lvl="0"/>
            <a:r>
              <a:rPr lang="en-US" sz="2600" dirty="0" err="1"/>
              <a:t>berbahaya</a:t>
            </a:r>
            <a:r>
              <a:rPr lang="en-US" sz="2600" dirty="0"/>
              <a:t> </a:t>
            </a:r>
            <a:r>
              <a:rPr lang="en-US" sz="2600" dirty="0" err="1"/>
              <a:t>fisik</a:t>
            </a:r>
            <a:r>
              <a:rPr lang="en-US" sz="2600" dirty="0"/>
              <a:t> </a:t>
            </a:r>
            <a:r>
              <a:rPr lang="en-US" sz="2600" dirty="0" err="1"/>
              <a:t>dan</a:t>
            </a:r>
            <a:r>
              <a:rPr lang="en-US" sz="2600" dirty="0"/>
              <a:t> Cyber </a:t>
            </a:r>
          </a:p>
          <a:p>
            <a:endParaRPr lang="en-US" dirty="0"/>
          </a:p>
        </p:txBody>
      </p:sp>
    </p:spTree>
    <p:extLst>
      <p:ext uri="{BB962C8B-B14F-4D97-AF65-F5344CB8AC3E}">
        <p14:creationId xmlns:p14="http://schemas.microsoft.com/office/powerpoint/2010/main" val="56942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58635"/>
            <a:ext cx="9905998" cy="1478570"/>
          </a:xfrm>
        </p:spPr>
        <p:txBody>
          <a:bodyPr>
            <a:normAutofit fontScale="90000"/>
          </a:bodyPr>
          <a:lstStyle/>
          <a:p>
            <a:r>
              <a:rPr lang="en-US" dirty="0" err="1"/>
              <a:t>Tujuh</a:t>
            </a:r>
            <a:r>
              <a:rPr lang="en-US" dirty="0"/>
              <a:t> </a:t>
            </a:r>
            <a:r>
              <a:rPr lang="en-US" dirty="0" err="1"/>
              <a:t>faktor</a:t>
            </a:r>
            <a:r>
              <a:rPr lang="en-US" dirty="0"/>
              <a:t> </a:t>
            </a:r>
            <a:r>
              <a:rPr lang="en-US" dirty="0" err="1"/>
              <a:t>utama</a:t>
            </a:r>
            <a:r>
              <a:rPr lang="en-US" dirty="0"/>
              <a:t> </a:t>
            </a:r>
            <a:r>
              <a:rPr lang="en-US" dirty="0" err="1"/>
              <a:t>diselidiki</a:t>
            </a:r>
            <a:r>
              <a:rPr lang="en-US" dirty="0"/>
              <a:t> </a:t>
            </a:r>
            <a:r>
              <a:rPr lang="en-US" dirty="0" err="1"/>
              <a:t>sebagai</a:t>
            </a:r>
            <a:r>
              <a:rPr lang="en-US" dirty="0"/>
              <a:t> </a:t>
            </a:r>
            <a:r>
              <a:rPr lang="en-US" dirty="0" err="1"/>
              <a:t>bagian</a:t>
            </a:r>
            <a:r>
              <a:rPr lang="en-US" dirty="0"/>
              <a:t> </a:t>
            </a:r>
            <a:r>
              <a:rPr lang="en-US" dirty="0" err="1"/>
              <a:t>dari</a:t>
            </a:r>
            <a:r>
              <a:rPr lang="en-US" dirty="0"/>
              <a:t> </a:t>
            </a:r>
            <a:r>
              <a:rPr lang="en-US" dirty="0" err="1"/>
              <a:t>penilaian</a:t>
            </a:r>
            <a:r>
              <a:rPr lang="en-US" dirty="0"/>
              <a:t> </a:t>
            </a:r>
            <a:r>
              <a:rPr lang="en-US" dirty="0" smtClean="0"/>
              <a:t>EFEKTIFITAS</a:t>
            </a:r>
            <a:r>
              <a:rPr lang="id-ID" dirty="0"/>
              <a:t> </a:t>
            </a:r>
            <a:r>
              <a:rPr lang="id-ID" dirty="0" smtClean="0"/>
              <a:t>tindakan </a:t>
            </a:r>
            <a:r>
              <a:rPr lang="id-ID" dirty="0"/>
              <a:t>pengendalian ancaman</a:t>
            </a:r>
            <a:r>
              <a:rPr lang="en-US" dirty="0" smtClean="0"/>
              <a:t> :</a:t>
            </a:r>
            <a:r>
              <a:rPr lang="en-US" dirty="0"/>
              <a:t/>
            </a:r>
            <a:br>
              <a:rPr lang="en-US" dirty="0"/>
            </a:br>
            <a:endParaRPr lang="en-US" dirty="0"/>
          </a:p>
        </p:txBody>
      </p:sp>
      <p:sp>
        <p:nvSpPr>
          <p:cNvPr id="3" name="Content Placeholder 2"/>
          <p:cNvSpPr>
            <a:spLocks noGrp="1"/>
          </p:cNvSpPr>
          <p:nvPr>
            <p:ph idx="1"/>
          </p:nvPr>
        </p:nvSpPr>
        <p:spPr>
          <a:xfrm>
            <a:off x="1256915" y="1556468"/>
            <a:ext cx="10331902" cy="3541714"/>
          </a:xfrm>
        </p:spPr>
        <p:txBody>
          <a:bodyPr>
            <a:noAutofit/>
          </a:bodyPr>
          <a:lstStyle/>
          <a:p>
            <a:pPr lvl="0"/>
            <a:r>
              <a:rPr lang="en-US" sz="2200" dirty="0" err="1"/>
              <a:t>kesesuaian</a:t>
            </a:r>
            <a:r>
              <a:rPr lang="en-US" sz="2200" dirty="0"/>
              <a:t> </a:t>
            </a:r>
            <a:r>
              <a:rPr lang="en-US" sz="2200" dirty="0" err="1"/>
              <a:t>dari</a:t>
            </a:r>
            <a:r>
              <a:rPr lang="en-US" sz="2200" dirty="0"/>
              <a:t> </a:t>
            </a:r>
            <a:r>
              <a:rPr lang="en-US" sz="2200" dirty="0" err="1"/>
              <a:t>sekumpulan</a:t>
            </a:r>
            <a:r>
              <a:rPr lang="en-US" sz="2200" dirty="0"/>
              <a:t> </a:t>
            </a:r>
            <a:r>
              <a:rPr lang="en-US" sz="2200" dirty="0" err="1"/>
              <a:t>teknik</a:t>
            </a:r>
            <a:r>
              <a:rPr lang="en-US" sz="2200" dirty="0"/>
              <a:t> </a:t>
            </a:r>
            <a:r>
              <a:rPr lang="en-US" sz="2200" dirty="0" err="1"/>
              <a:t>untuk</a:t>
            </a:r>
            <a:r>
              <a:rPr lang="en-US" sz="2200" dirty="0"/>
              <a:t> </a:t>
            </a:r>
            <a:r>
              <a:rPr lang="en-US" sz="2200" dirty="0" err="1"/>
              <a:t>menghilangkan</a:t>
            </a:r>
            <a:r>
              <a:rPr lang="en-US" sz="2200" dirty="0"/>
              <a:t> </a:t>
            </a:r>
            <a:r>
              <a:rPr lang="en-US" sz="2200" dirty="0" err="1"/>
              <a:t>atau</a:t>
            </a:r>
            <a:r>
              <a:rPr lang="en-US" sz="2200" dirty="0"/>
              <a:t> </a:t>
            </a:r>
            <a:r>
              <a:rPr lang="en-US" sz="2200" dirty="0" err="1"/>
              <a:t>mengurangi</a:t>
            </a:r>
            <a:r>
              <a:rPr lang="en-US" sz="2200" dirty="0"/>
              <a:t> </a:t>
            </a:r>
            <a:r>
              <a:rPr lang="en-US" sz="2200" dirty="0" err="1"/>
              <a:t>kerentanan</a:t>
            </a:r>
            <a:r>
              <a:rPr lang="en-US" sz="2200" dirty="0"/>
              <a:t> </a:t>
            </a:r>
            <a:r>
              <a:rPr lang="en-US" sz="2200" dirty="0" err="1"/>
              <a:t>ini</a:t>
            </a:r>
            <a:r>
              <a:rPr lang="en-US" sz="2200" dirty="0"/>
              <a:t>/</a:t>
            </a:r>
            <a:r>
              <a:rPr lang="en-US" sz="2200" dirty="0" err="1"/>
              <a:t>ancaman</a:t>
            </a:r>
            <a:r>
              <a:rPr lang="en-US" sz="2200" dirty="0"/>
              <a:t> </a:t>
            </a:r>
            <a:endParaRPr lang="en-US" sz="2200" dirty="0" smtClean="0"/>
          </a:p>
          <a:p>
            <a:pPr lvl="0"/>
            <a:r>
              <a:rPr lang="en-US" sz="2200" dirty="0" err="1" smtClean="0"/>
              <a:t>Efektivitas</a:t>
            </a:r>
            <a:r>
              <a:rPr lang="en-US" sz="2200" dirty="0" smtClean="0"/>
              <a:t> </a:t>
            </a:r>
            <a:r>
              <a:rPr lang="en-US" sz="2200" dirty="0" err="1" smtClean="0"/>
              <a:t>sekumpulan</a:t>
            </a:r>
            <a:r>
              <a:rPr lang="en-US" sz="2200" dirty="0" smtClean="0"/>
              <a:t> </a:t>
            </a:r>
            <a:r>
              <a:rPr lang="en-US" sz="2200" dirty="0" err="1" smtClean="0"/>
              <a:t>teknik</a:t>
            </a:r>
            <a:r>
              <a:rPr lang="en-US" sz="2200" dirty="0" smtClean="0"/>
              <a:t> </a:t>
            </a:r>
            <a:r>
              <a:rPr lang="en-US" sz="2200" dirty="0" err="1"/>
              <a:t>ini</a:t>
            </a:r>
            <a:r>
              <a:rPr lang="en-US" sz="2200" dirty="0"/>
              <a:t> </a:t>
            </a:r>
            <a:r>
              <a:rPr lang="en-US" sz="2200" dirty="0" err="1"/>
              <a:t>terhadap</a:t>
            </a:r>
            <a:r>
              <a:rPr lang="en-US" sz="2200" dirty="0"/>
              <a:t> </a:t>
            </a:r>
            <a:r>
              <a:rPr lang="en-US" sz="2200" dirty="0" err="1"/>
              <a:t>semua</a:t>
            </a:r>
            <a:r>
              <a:rPr lang="en-US" sz="2200" dirty="0"/>
              <a:t> </a:t>
            </a:r>
            <a:r>
              <a:rPr lang="en-US" sz="2200" dirty="0" err="1"/>
              <a:t>operasional</a:t>
            </a:r>
            <a:r>
              <a:rPr lang="en-US" sz="2200" dirty="0"/>
              <a:t> </a:t>
            </a:r>
            <a:r>
              <a:rPr lang="en-US" sz="2200" dirty="0" smtClean="0"/>
              <a:t>mode/</a:t>
            </a:r>
            <a:r>
              <a:rPr lang="en-US" sz="2200" dirty="0" err="1" smtClean="0"/>
              <a:t>keadaan</a:t>
            </a:r>
            <a:r>
              <a:rPr lang="en-US" sz="2200" dirty="0" smtClean="0"/>
              <a:t> </a:t>
            </a:r>
            <a:r>
              <a:rPr lang="en-US" sz="2200" dirty="0" err="1"/>
              <a:t>dan</a:t>
            </a:r>
            <a:r>
              <a:rPr lang="en-US" sz="2200" dirty="0"/>
              <a:t> </a:t>
            </a:r>
            <a:r>
              <a:rPr lang="en-US" sz="2200" dirty="0" err="1"/>
              <a:t>profil</a:t>
            </a:r>
            <a:r>
              <a:rPr lang="en-US" sz="2200" dirty="0"/>
              <a:t> di mana </a:t>
            </a:r>
            <a:r>
              <a:rPr lang="en-US" sz="2200" dirty="0" err="1"/>
              <a:t>kerentanan</a:t>
            </a:r>
            <a:r>
              <a:rPr lang="en-US" sz="2200" dirty="0"/>
              <a:t>/</a:t>
            </a:r>
            <a:r>
              <a:rPr lang="en-US" sz="2200" dirty="0" err="1"/>
              <a:t>ancaman</a:t>
            </a:r>
            <a:r>
              <a:rPr lang="en-US" sz="2200" dirty="0"/>
              <a:t> </a:t>
            </a:r>
            <a:r>
              <a:rPr lang="en-US" sz="2200" dirty="0" err="1"/>
              <a:t>ini</a:t>
            </a:r>
            <a:r>
              <a:rPr lang="en-US" sz="2200" dirty="0"/>
              <a:t> </a:t>
            </a:r>
            <a:r>
              <a:rPr lang="en-US" sz="2200" dirty="0" err="1"/>
              <a:t>terjadi</a:t>
            </a:r>
            <a:r>
              <a:rPr lang="en-US" sz="2200" dirty="0"/>
              <a:t> (</a:t>
            </a:r>
            <a:r>
              <a:rPr lang="en-US" sz="2200" dirty="0" err="1"/>
              <a:t>sistem</a:t>
            </a:r>
            <a:r>
              <a:rPr lang="en-US" sz="2200" dirty="0"/>
              <a:t> </a:t>
            </a:r>
            <a:r>
              <a:rPr lang="en-US" sz="2200" dirty="0" err="1"/>
              <a:t>operasi</a:t>
            </a:r>
            <a:r>
              <a:rPr lang="en-US" sz="2200" dirty="0"/>
              <a:t> </a:t>
            </a:r>
            <a:r>
              <a:rPr lang="en-US" sz="2200" dirty="0" err="1"/>
              <a:t>karakterisasi</a:t>
            </a:r>
            <a:r>
              <a:rPr lang="en-US" sz="2200" dirty="0"/>
              <a:t> </a:t>
            </a:r>
            <a:r>
              <a:rPr lang="en-US" sz="2200" dirty="0" err="1"/>
              <a:t>ditinjau</a:t>
            </a:r>
            <a:r>
              <a:rPr lang="en-US" sz="2200" dirty="0"/>
              <a:t>) </a:t>
            </a:r>
          </a:p>
          <a:p>
            <a:pPr lvl="0"/>
            <a:r>
              <a:rPr lang="en-US" sz="2200" dirty="0" err="1"/>
              <a:t>Apakah</a:t>
            </a:r>
            <a:r>
              <a:rPr lang="en-US" sz="2200" dirty="0"/>
              <a:t> </a:t>
            </a:r>
            <a:r>
              <a:rPr lang="en-US" sz="2200" dirty="0" err="1"/>
              <a:t>sekumpulan</a:t>
            </a:r>
            <a:r>
              <a:rPr lang="en-US" sz="2200" dirty="0" smtClean="0"/>
              <a:t> </a:t>
            </a:r>
            <a:r>
              <a:rPr lang="en-US" sz="2200" dirty="0" err="1"/>
              <a:t>teknik</a:t>
            </a:r>
            <a:r>
              <a:rPr lang="en-US" sz="2200" dirty="0"/>
              <a:t> </a:t>
            </a:r>
            <a:r>
              <a:rPr lang="en-US" sz="2200" dirty="0" err="1"/>
              <a:t>ini</a:t>
            </a:r>
            <a:r>
              <a:rPr lang="en-US" sz="2200" dirty="0"/>
              <a:t> </a:t>
            </a:r>
            <a:r>
              <a:rPr lang="en-US" sz="2200" dirty="0" err="1"/>
              <a:t>mencakup</a:t>
            </a:r>
            <a:r>
              <a:rPr lang="en-US" sz="2200" dirty="0"/>
              <a:t> </a:t>
            </a:r>
            <a:r>
              <a:rPr lang="en-US" sz="2200" dirty="0" err="1"/>
              <a:t>semua</a:t>
            </a:r>
            <a:r>
              <a:rPr lang="en-US" sz="2200" dirty="0"/>
              <a:t> </a:t>
            </a:r>
            <a:r>
              <a:rPr lang="en-US" sz="2200" dirty="0" err="1"/>
              <a:t>lapisan</a:t>
            </a:r>
            <a:r>
              <a:rPr lang="en-US" sz="2200" dirty="0"/>
              <a:t> </a:t>
            </a:r>
            <a:r>
              <a:rPr lang="en-US" sz="2200" dirty="0" err="1"/>
              <a:t>dalam</a:t>
            </a:r>
            <a:r>
              <a:rPr lang="en-US" sz="2200" dirty="0"/>
              <a:t> model </a:t>
            </a:r>
            <a:r>
              <a:rPr lang="en-US" sz="2200" dirty="0" err="1"/>
              <a:t>referensi</a:t>
            </a:r>
            <a:r>
              <a:rPr lang="en-US" sz="2200" dirty="0"/>
              <a:t> TCP/IP </a:t>
            </a:r>
            <a:r>
              <a:rPr lang="en-US" sz="2200" dirty="0" err="1"/>
              <a:t>atau</a:t>
            </a:r>
            <a:r>
              <a:rPr lang="en-US" sz="2200" dirty="0"/>
              <a:t> ISO OSI di mana </a:t>
            </a:r>
            <a:r>
              <a:rPr lang="en-US" sz="2200" dirty="0" err="1"/>
              <a:t>kerentanan</a:t>
            </a:r>
            <a:r>
              <a:rPr lang="en-US" sz="2200" dirty="0"/>
              <a:t>/</a:t>
            </a:r>
            <a:r>
              <a:rPr lang="en-US" sz="2200" dirty="0" err="1"/>
              <a:t>ancaman</a:t>
            </a:r>
            <a:r>
              <a:rPr lang="en-US" sz="2200" dirty="0"/>
              <a:t> </a:t>
            </a:r>
            <a:r>
              <a:rPr lang="en-US" sz="2200" dirty="0" err="1"/>
              <a:t>terjadi</a:t>
            </a:r>
            <a:r>
              <a:rPr lang="en-US" sz="2200" dirty="0"/>
              <a:t> </a:t>
            </a:r>
            <a:endParaRPr lang="en-US" sz="2200" dirty="0" smtClean="0"/>
          </a:p>
          <a:p>
            <a:pPr lvl="0"/>
            <a:r>
              <a:rPr lang="en-US" sz="2200" dirty="0" err="1"/>
              <a:t>Apakah</a:t>
            </a:r>
            <a:r>
              <a:rPr lang="en-US" sz="2200" dirty="0"/>
              <a:t> </a:t>
            </a:r>
            <a:r>
              <a:rPr lang="en-US" sz="2200" dirty="0" err="1"/>
              <a:t>sekumpulan</a:t>
            </a:r>
            <a:r>
              <a:rPr lang="en-US" sz="2200" dirty="0"/>
              <a:t> </a:t>
            </a:r>
            <a:r>
              <a:rPr lang="en-US" sz="2200" dirty="0" err="1"/>
              <a:t>teknik</a:t>
            </a:r>
            <a:r>
              <a:rPr lang="en-US" sz="2200" dirty="0"/>
              <a:t> </a:t>
            </a:r>
            <a:r>
              <a:rPr lang="en-US" sz="2200" dirty="0" err="1"/>
              <a:t>ini</a:t>
            </a:r>
            <a:r>
              <a:rPr lang="en-US" sz="2200" dirty="0"/>
              <a:t> </a:t>
            </a:r>
            <a:r>
              <a:rPr lang="en-US" sz="2200" dirty="0" err="1" smtClean="0"/>
              <a:t>mencakup</a:t>
            </a:r>
            <a:r>
              <a:rPr lang="en-US" sz="2200" dirty="0" smtClean="0"/>
              <a:t> </a:t>
            </a:r>
            <a:r>
              <a:rPr lang="en-US" sz="2200" dirty="0" err="1"/>
              <a:t>semua</a:t>
            </a:r>
            <a:r>
              <a:rPr lang="en-US" sz="2200" dirty="0"/>
              <a:t> </a:t>
            </a:r>
            <a:r>
              <a:rPr lang="en-US" sz="2200" dirty="0" err="1"/>
              <a:t>tahapan</a:t>
            </a:r>
            <a:r>
              <a:rPr lang="en-US" sz="2200" dirty="0"/>
              <a:t> </a:t>
            </a:r>
            <a:r>
              <a:rPr lang="en-US" sz="2200" dirty="0" err="1"/>
              <a:t>dari</a:t>
            </a:r>
            <a:r>
              <a:rPr lang="en-US" sz="2200" dirty="0"/>
              <a:t> </a:t>
            </a:r>
            <a:r>
              <a:rPr lang="en-US" sz="2200" dirty="0" err="1"/>
              <a:t>kronologi</a:t>
            </a:r>
            <a:r>
              <a:rPr lang="en-US" sz="2200" dirty="0"/>
              <a:t> </a:t>
            </a:r>
            <a:r>
              <a:rPr lang="en-US" sz="2200" dirty="0" err="1"/>
              <a:t>kontrol</a:t>
            </a:r>
            <a:r>
              <a:rPr lang="en-US" sz="2200" dirty="0"/>
              <a:t> </a:t>
            </a:r>
            <a:r>
              <a:rPr lang="en-US" sz="2200" dirty="0" err="1"/>
              <a:t>ancaman</a:t>
            </a:r>
            <a:r>
              <a:rPr lang="en-US" sz="2200" dirty="0"/>
              <a:t> </a:t>
            </a:r>
          </a:p>
          <a:p>
            <a:pPr lvl="0"/>
            <a:r>
              <a:rPr lang="en-US" sz="2200" dirty="0" err="1"/>
              <a:t>Apakah</a:t>
            </a:r>
            <a:r>
              <a:rPr lang="en-US" sz="2200" dirty="0"/>
              <a:t> EAL yang </a:t>
            </a:r>
            <a:r>
              <a:rPr lang="en-US" sz="2200" dirty="0" err="1"/>
              <a:t>tepat</a:t>
            </a:r>
            <a:r>
              <a:rPr lang="en-US" sz="2200" dirty="0"/>
              <a:t> </a:t>
            </a:r>
            <a:r>
              <a:rPr lang="en-US" sz="2200" dirty="0" err="1"/>
              <a:t>dan</a:t>
            </a:r>
            <a:r>
              <a:rPr lang="en-US" sz="2200" dirty="0"/>
              <a:t> </a:t>
            </a:r>
            <a:r>
              <a:rPr lang="en-US" sz="2200" dirty="0" err="1"/>
              <a:t>analisis</a:t>
            </a:r>
            <a:r>
              <a:rPr lang="en-US" sz="2200" dirty="0"/>
              <a:t> </a:t>
            </a:r>
            <a:r>
              <a:rPr lang="en-US" sz="2200" dirty="0" err="1"/>
              <a:t>statis</a:t>
            </a:r>
            <a:r>
              <a:rPr lang="en-US" sz="2200" dirty="0"/>
              <a:t> </a:t>
            </a:r>
            <a:r>
              <a:rPr lang="en-US" sz="2200" dirty="0" err="1"/>
              <a:t>dan</a:t>
            </a:r>
            <a:r>
              <a:rPr lang="en-US" sz="2200" dirty="0"/>
              <a:t> </a:t>
            </a:r>
            <a:r>
              <a:rPr lang="en-US" sz="2200" dirty="0" err="1"/>
              <a:t>dinamis</a:t>
            </a:r>
            <a:r>
              <a:rPr lang="en-US" sz="2200" dirty="0"/>
              <a:t> </a:t>
            </a:r>
            <a:r>
              <a:rPr lang="en-US" sz="2200" dirty="0" err="1"/>
              <a:t>hasil</a:t>
            </a:r>
            <a:r>
              <a:rPr lang="en-US" sz="2200" dirty="0"/>
              <a:t> </a:t>
            </a:r>
            <a:r>
              <a:rPr lang="en-US" sz="2200" dirty="0" err="1"/>
              <a:t>positif</a:t>
            </a:r>
            <a:r>
              <a:rPr lang="en-US" sz="2200" dirty="0"/>
              <a:t> </a:t>
            </a:r>
            <a:endParaRPr lang="en-US" sz="2200" dirty="0" smtClean="0"/>
          </a:p>
          <a:p>
            <a:pPr lvl="0"/>
            <a:r>
              <a:rPr lang="en-US" sz="2200" dirty="0" err="1" smtClean="0"/>
              <a:t>Apakah</a:t>
            </a:r>
            <a:r>
              <a:rPr lang="en-US" sz="2200" dirty="0" smtClean="0"/>
              <a:t> </a:t>
            </a:r>
            <a:r>
              <a:rPr lang="en-US" sz="2200" dirty="0" err="1" smtClean="0"/>
              <a:t>tingkat</a:t>
            </a:r>
            <a:r>
              <a:rPr lang="en-US" sz="2200" dirty="0" smtClean="0"/>
              <a:t> </a:t>
            </a:r>
            <a:r>
              <a:rPr lang="en-US" sz="2200" dirty="0" err="1"/>
              <a:t>integritas</a:t>
            </a:r>
            <a:r>
              <a:rPr lang="en-US" sz="2200" dirty="0"/>
              <a:t> IA </a:t>
            </a:r>
            <a:r>
              <a:rPr lang="en-US" sz="2200" dirty="0" err="1"/>
              <a:t>menunjukkan</a:t>
            </a:r>
            <a:r>
              <a:rPr lang="en-US" sz="2200" dirty="0"/>
              <a:t> </a:t>
            </a:r>
            <a:r>
              <a:rPr lang="en-US" sz="2200" dirty="0" err="1"/>
              <a:t>sesuai</a:t>
            </a:r>
            <a:r>
              <a:rPr lang="en-US" sz="2200" dirty="0"/>
              <a:t> </a:t>
            </a:r>
            <a:r>
              <a:rPr lang="en-US" sz="2200" dirty="0" err="1"/>
              <a:t>dengan</a:t>
            </a:r>
            <a:r>
              <a:rPr lang="en-US" sz="2200" dirty="0"/>
              <a:t> </a:t>
            </a:r>
            <a:r>
              <a:rPr lang="en-US" sz="2200" dirty="0" err="1"/>
              <a:t>tingkat</a:t>
            </a:r>
            <a:r>
              <a:rPr lang="en-US" sz="2200" dirty="0"/>
              <a:t> </a:t>
            </a:r>
            <a:r>
              <a:rPr lang="en-US" sz="2200" dirty="0" err="1"/>
              <a:t>integritas</a:t>
            </a:r>
            <a:r>
              <a:rPr lang="en-US" sz="2200" dirty="0"/>
              <a:t> IA </a:t>
            </a:r>
          </a:p>
          <a:p>
            <a:pPr lvl="0"/>
            <a:r>
              <a:rPr lang="en-US" sz="2200" dirty="0" err="1"/>
              <a:t>Apakah</a:t>
            </a:r>
            <a:r>
              <a:rPr lang="en-US" sz="2200" dirty="0"/>
              <a:t> </a:t>
            </a:r>
            <a:r>
              <a:rPr lang="en-US" sz="2200" dirty="0" err="1"/>
              <a:t>sekumpulan</a:t>
            </a:r>
            <a:r>
              <a:rPr lang="en-US" sz="2200" dirty="0"/>
              <a:t> </a:t>
            </a:r>
            <a:r>
              <a:rPr lang="en-US" sz="2200" dirty="0" err="1"/>
              <a:t>teknik</a:t>
            </a:r>
            <a:r>
              <a:rPr lang="en-US" sz="2200" dirty="0"/>
              <a:t> </a:t>
            </a:r>
            <a:r>
              <a:rPr lang="en-US" sz="2200" dirty="0" err="1"/>
              <a:t>ini</a:t>
            </a:r>
            <a:r>
              <a:rPr lang="en-US" sz="2200" dirty="0"/>
              <a:t> </a:t>
            </a:r>
            <a:r>
              <a:rPr lang="en-US" sz="2200" dirty="0" err="1" smtClean="0"/>
              <a:t>memberikan</a:t>
            </a:r>
            <a:r>
              <a:rPr lang="en-US" sz="2200" dirty="0" smtClean="0"/>
              <a:t> </a:t>
            </a:r>
            <a:r>
              <a:rPr lang="en-US" sz="2200" dirty="0" err="1"/>
              <a:t>pertahanan</a:t>
            </a:r>
            <a:r>
              <a:rPr lang="en-US" sz="2200" dirty="0"/>
              <a:t> yang </a:t>
            </a:r>
            <a:r>
              <a:rPr lang="en-US" sz="2200" dirty="0" err="1"/>
              <a:t>memadai</a:t>
            </a:r>
            <a:r>
              <a:rPr lang="en-US" sz="2200" dirty="0"/>
              <a:t> </a:t>
            </a:r>
            <a:r>
              <a:rPr lang="en-US" sz="2200" dirty="0" err="1"/>
              <a:t>secara</a:t>
            </a:r>
            <a:r>
              <a:rPr lang="en-US" sz="2200" dirty="0"/>
              <a:t> </a:t>
            </a:r>
            <a:r>
              <a:rPr lang="en-US" sz="2200" dirty="0" err="1"/>
              <a:t>mendalam</a:t>
            </a:r>
            <a:endParaRPr lang="en-US" sz="2200" dirty="0"/>
          </a:p>
        </p:txBody>
      </p:sp>
    </p:spTree>
    <p:extLst>
      <p:ext uri="{BB962C8B-B14F-4D97-AF65-F5344CB8AC3E}">
        <p14:creationId xmlns:p14="http://schemas.microsoft.com/office/powerpoint/2010/main" val="37473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Kasus</a:t>
            </a:r>
            <a:r>
              <a:rPr lang="en-US" dirty="0"/>
              <a:t> </a:t>
            </a:r>
            <a:r>
              <a:rPr lang="en-US" dirty="0" err="1"/>
              <a:t>integritas</a:t>
            </a:r>
            <a:r>
              <a:rPr lang="en-US" dirty="0"/>
              <a:t> IA</a:t>
            </a:r>
          </a:p>
        </p:txBody>
      </p:sp>
      <p:sp>
        <p:nvSpPr>
          <p:cNvPr id="3" name="Content Placeholder 2"/>
          <p:cNvSpPr>
            <a:spLocks noGrp="1"/>
          </p:cNvSpPr>
          <p:nvPr>
            <p:ph idx="1"/>
          </p:nvPr>
        </p:nvSpPr>
        <p:spPr/>
        <p:txBody>
          <a:bodyPr/>
          <a:lstStyle/>
          <a:p>
            <a:r>
              <a:rPr lang="en-US" dirty="0" err="1"/>
              <a:t>cara</a:t>
            </a:r>
            <a:r>
              <a:rPr lang="en-US" dirty="0"/>
              <a:t> yang </a:t>
            </a:r>
            <a:r>
              <a:rPr lang="en-US" dirty="0" err="1"/>
              <a:t>sistematis</a:t>
            </a:r>
            <a:r>
              <a:rPr lang="en-US" dirty="0"/>
              <a:t> </a:t>
            </a:r>
            <a:r>
              <a:rPr lang="en-US" dirty="0" err="1"/>
              <a:t>untuk</a:t>
            </a:r>
            <a:r>
              <a:rPr lang="en-US" dirty="0"/>
              <a:t> </a:t>
            </a:r>
            <a:r>
              <a:rPr lang="en-US" dirty="0" err="1"/>
              <a:t>mengumpulkan</a:t>
            </a:r>
            <a:r>
              <a:rPr lang="en-US" dirty="0"/>
              <a:t>, </a:t>
            </a:r>
            <a:r>
              <a:rPr lang="en-US" dirty="0" err="1"/>
              <a:t>mengatur</a:t>
            </a:r>
            <a:r>
              <a:rPr lang="en-US" dirty="0"/>
              <a:t>, </a:t>
            </a:r>
            <a:r>
              <a:rPr lang="en-US" dirty="0" err="1"/>
              <a:t>menganalisa</a:t>
            </a:r>
            <a:r>
              <a:rPr lang="en-US" dirty="0"/>
              <a:t>, </a:t>
            </a:r>
            <a:r>
              <a:rPr lang="en-US" dirty="0" err="1"/>
              <a:t>dan</a:t>
            </a:r>
            <a:r>
              <a:rPr lang="en-US" dirty="0"/>
              <a:t> </a:t>
            </a:r>
            <a:r>
              <a:rPr lang="en-US" dirty="0" err="1"/>
              <a:t>melaporkan</a:t>
            </a:r>
            <a:r>
              <a:rPr lang="en-US" dirty="0"/>
              <a:t> data yang </a:t>
            </a:r>
            <a:r>
              <a:rPr lang="en-US" dirty="0" err="1"/>
              <a:t>dibutuhkan</a:t>
            </a:r>
            <a:r>
              <a:rPr lang="en-US" dirty="0"/>
              <a:t> </a:t>
            </a:r>
            <a:r>
              <a:rPr lang="en-US" dirty="0" err="1"/>
              <a:t>oleh</a:t>
            </a:r>
            <a:r>
              <a:rPr lang="en-US" dirty="0"/>
              <a:t> </a:t>
            </a:r>
            <a:r>
              <a:rPr lang="en-US" dirty="0" err="1"/>
              <a:t>otoritas</a:t>
            </a:r>
            <a:r>
              <a:rPr lang="en-US" dirty="0"/>
              <a:t> internal, </a:t>
            </a:r>
            <a:r>
              <a:rPr lang="en-US" dirty="0" err="1"/>
              <a:t>kontraktual</a:t>
            </a:r>
            <a:r>
              <a:rPr lang="en-US" dirty="0"/>
              <a:t>, </a:t>
            </a:r>
            <a:r>
              <a:rPr lang="en-US" dirty="0" err="1"/>
              <a:t>regulasi</a:t>
            </a:r>
            <a:r>
              <a:rPr lang="en-US" dirty="0"/>
              <a:t>, </a:t>
            </a:r>
            <a:r>
              <a:rPr lang="en-US" dirty="0" err="1"/>
              <a:t>dan</a:t>
            </a:r>
            <a:r>
              <a:rPr lang="en-US" dirty="0"/>
              <a:t> </a:t>
            </a:r>
            <a:r>
              <a:rPr lang="en-US" dirty="0" err="1"/>
              <a:t>sertifikasi</a:t>
            </a:r>
            <a:r>
              <a:rPr lang="en-US" dirty="0"/>
              <a:t> </a:t>
            </a:r>
            <a:r>
              <a:rPr lang="en-US" dirty="0" err="1"/>
              <a:t>untuk</a:t>
            </a:r>
            <a:r>
              <a:rPr lang="en-US" dirty="0"/>
              <a:t> </a:t>
            </a:r>
            <a:r>
              <a:rPr lang="en-US" dirty="0" err="1"/>
              <a:t>mengkonfirmasi</a:t>
            </a:r>
            <a:r>
              <a:rPr lang="en-US" dirty="0"/>
              <a:t> </a:t>
            </a:r>
            <a:r>
              <a:rPr lang="en-US" dirty="0" err="1"/>
              <a:t>bahwa</a:t>
            </a:r>
            <a:r>
              <a:rPr lang="en-US" dirty="0"/>
              <a:t> </a:t>
            </a:r>
            <a:r>
              <a:rPr lang="en-US" dirty="0" err="1"/>
              <a:t>sistem</a:t>
            </a:r>
            <a:r>
              <a:rPr lang="en-US" dirty="0"/>
              <a:t> </a:t>
            </a:r>
            <a:r>
              <a:rPr lang="en-US" dirty="0" err="1"/>
              <a:t>telah</a:t>
            </a:r>
            <a:r>
              <a:rPr lang="en-US" dirty="0"/>
              <a:t> </a:t>
            </a:r>
            <a:r>
              <a:rPr lang="en-US" dirty="0" err="1"/>
              <a:t>memenuhi</a:t>
            </a:r>
            <a:r>
              <a:rPr lang="en-US" dirty="0"/>
              <a:t> </a:t>
            </a:r>
            <a:r>
              <a:rPr lang="en-US" dirty="0" err="1"/>
              <a:t>tujuan</a:t>
            </a:r>
            <a:r>
              <a:rPr lang="en-US" dirty="0"/>
              <a:t> </a:t>
            </a:r>
            <a:r>
              <a:rPr lang="en-US" dirty="0" err="1"/>
              <a:t>dan</a:t>
            </a:r>
            <a:r>
              <a:rPr lang="en-US" dirty="0"/>
              <a:t> </a:t>
            </a:r>
            <a:r>
              <a:rPr lang="en-US" dirty="0" err="1"/>
              <a:t>tingkat</a:t>
            </a:r>
            <a:r>
              <a:rPr lang="en-US" dirty="0"/>
              <a:t> </a:t>
            </a:r>
            <a:r>
              <a:rPr lang="en-US" dirty="0" err="1"/>
              <a:t>integritas</a:t>
            </a:r>
            <a:r>
              <a:rPr lang="en-US" dirty="0"/>
              <a:t> IA yang </a:t>
            </a:r>
            <a:r>
              <a:rPr lang="en-US" dirty="0" err="1"/>
              <a:t>ditentukan</a:t>
            </a:r>
            <a:r>
              <a:rPr lang="en-US" dirty="0"/>
              <a:t> </a:t>
            </a:r>
            <a:r>
              <a:rPr lang="en-US" dirty="0" err="1"/>
              <a:t>dan</a:t>
            </a:r>
            <a:r>
              <a:rPr lang="en-US" dirty="0"/>
              <a:t> </a:t>
            </a:r>
            <a:r>
              <a:rPr lang="en-US" dirty="0" err="1"/>
              <a:t>cocok</a:t>
            </a:r>
            <a:r>
              <a:rPr lang="en-US" dirty="0"/>
              <a:t> </a:t>
            </a:r>
            <a:r>
              <a:rPr lang="en-US" dirty="0" err="1"/>
              <a:t>untuk</a:t>
            </a:r>
            <a:r>
              <a:rPr lang="en-US" dirty="0"/>
              <a:t> </a:t>
            </a:r>
            <a:r>
              <a:rPr lang="en-US" dirty="0" err="1"/>
              <a:t>digunakan</a:t>
            </a:r>
            <a:r>
              <a:rPr lang="en-US" dirty="0"/>
              <a:t> </a:t>
            </a:r>
            <a:r>
              <a:rPr lang="en-US" dirty="0" err="1"/>
              <a:t>dalam</a:t>
            </a:r>
            <a:r>
              <a:rPr lang="en-US" dirty="0"/>
              <a:t> </a:t>
            </a:r>
            <a:r>
              <a:rPr lang="en-US" dirty="0" err="1"/>
              <a:t>lingkungan</a:t>
            </a:r>
            <a:r>
              <a:rPr lang="en-US" dirty="0"/>
              <a:t> </a:t>
            </a:r>
            <a:r>
              <a:rPr lang="en-US" dirty="0" err="1"/>
              <a:t>operasional</a:t>
            </a:r>
            <a:r>
              <a:rPr lang="en-US" dirty="0"/>
              <a:t> yang </a:t>
            </a:r>
            <a:r>
              <a:rPr lang="en-US" dirty="0" err="1"/>
              <a:t>dituju</a:t>
            </a:r>
            <a:r>
              <a:rPr lang="en-US" dirty="0" smtClean="0"/>
              <a:t>.</a:t>
            </a:r>
          </a:p>
          <a:p>
            <a:r>
              <a:rPr lang="en-US" dirty="0" err="1"/>
              <a:t>Menyajikan</a:t>
            </a:r>
            <a:r>
              <a:rPr lang="en-US" dirty="0"/>
              <a:t> </a:t>
            </a:r>
            <a:r>
              <a:rPr lang="en-US" dirty="0" err="1"/>
              <a:t>informasi</a:t>
            </a:r>
            <a:r>
              <a:rPr lang="en-US" dirty="0"/>
              <a:t> </a:t>
            </a:r>
            <a:r>
              <a:rPr lang="en-US" dirty="0" err="1"/>
              <a:t>secara</a:t>
            </a:r>
            <a:r>
              <a:rPr lang="en-US" dirty="0"/>
              <a:t> </a:t>
            </a:r>
            <a:r>
              <a:rPr lang="en-US" dirty="0" err="1"/>
              <a:t>logis</a:t>
            </a:r>
            <a:r>
              <a:rPr lang="en-US" dirty="0"/>
              <a:t>, </a:t>
            </a:r>
            <a:r>
              <a:rPr lang="en-US" dirty="0" err="1"/>
              <a:t>lengkap</a:t>
            </a:r>
            <a:r>
              <a:rPr lang="en-US" dirty="0"/>
              <a:t>, </a:t>
            </a:r>
            <a:r>
              <a:rPr lang="en-US" dirty="0" err="1"/>
              <a:t>dan</a:t>
            </a:r>
            <a:r>
              <a:rPr lang="en-US" dirty="0"/>
              <a:t> </a:t>
            </a:r>
            <a:r>
              <a:rPr lang="en-US" dirty="0" err="1"/>
              <a:t>ringkas</a:t>
            </a:r>
            <a:endParaRPr lang="en-US" dirty="0"/>
          </a:p>
        </p:txBody>
      </p:sp>
    </p:spTree>
    <p:extLst>
      <p:ext uri="{BB962C8B-B14F-4D97-AF65-F5344CB8AC3E}">
        <p14:creationId xmlns:p14="http://schemas.microsoft.com/office/powerpoint/2010/main" val="218503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208" y="0"/>
            <a:ext cx="10524406" cy="1478570"/>
          </a:xfrm>
        </p:spPr>
        <p:txBody>
          <a:bodyPr>
            <a:normAutofit fontScale="90000"/>
          </a:bodyPr>
          <a:lstStyle/>
          <a:p>
            <a:r>
              <a:rPr lang="en-US" b="1" dirty="0" err="1"/>
              <a:t>Bukti</a:t>
            </a:r>
            <a:r>
              <a:rPr lang="en-US" b="1" dirty="0"/>
              <a:t> </a:t>
            </a:r>
            <a:r>
              <a:rPr lang="en-US" b="1" dirty="0" err="1"/>
              <a:t>penilaian</a:t>
            </a:r>
            <a:r>
              <a:rPr lang="en-US" b="1" dirty="0"/>
              <a:t> </a:t>
            </a:r>
            <a:r>
              <a:rPr lang="en-US" b="1" dirty="0" err="1"/>
              <a:t>efektivitas</a:t>
            </a:r>
            <a:r>
              <a:rPr lang="en-US" b="1" dirty="0"/>
              <a:t> </a:t>
            </a:r>
            <a:r>
              <a:rPr lang="en-US" b="1" dirty="0" err="1"/>
              <a:t>pengendalian</a:t>
            </a:r>
            <a:r>
              <a:rPr lang="en-US" b="1" dirty="0"/>
              <a:t> </a:t>
            </a:r>
            <a:r>
              <a:rPr lang="en-US" b="1" dirty="0" err="1"/>
              <a:t>ancaman</a:t>
            </a:r>
            <a:r>
              <a:rPr lang="en-US" dirty="0"/>
              <a:t/>
            </a:r>
            <a:br>
              <a:rPr lang="en-US" dirty="0"/>
            </a:br>
            <a:endParaRPr lang="en-US" dirty="0"/>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832209" y="712269"/>
            <a:ext cx="10419724" cy="6145731"/>
          </a:xfrm>
          <a:prstGeom prst="rect">
            <a:avLst/>
          </a:prstGeom>
        </p:spPr>
      </p:pic>
    </p:spTree>
    <p:extLst>
      <p:ext uri="{BB962C8B-B14F-4D97-AF65-F5344CB8AC3E}">
        <p14:creationId xmlns:p14="http://schemas.microsoft.com/office/powerpoint/2010/main" val="206365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98" y="-161129"/>
            <a:ext cx="10751419" cy="1478570"/>
          </a:xfrm>
        </p:spPr>
        <p:txBody>
          <a:bodyPr>
            <a:normAutofit/>
          </a:bodyPr>
          <a:lstStyle/>
          <a:p>
            <a:r>
              <a:rPr lang="en-US" dirty="0" err="1" smtClean="0"/>
              <a:t>Tabel</a:t>
            </a:r>
            <a:r>
              <a:rPr lang="en-US" dirty="0" smtClean="0"/>
              <a:t> </a:t>
            </a:r>
            <a:r>
              <a:rPr lang="en-US" dirty="0" err="1" smtClean="0"/>
              <a:t>ringkasan</a:t>
            </a:r>
            <a:r>
              <a:rPr lang="en-US" dirty="0" smtClean="0"/>
              <a:t> </a:t>
            </a:r>
            <a:r>
              <a:rPr lang="en-US" dirty="0" err="1" smtClean="0"/>
              <a:t>efektivitas</a:t>
            </a:r>
            <a:r>
              <a:rPr lang="en-US" dirty="0" smtClean="0"/>
              <a:t> control </a:t>
            </a:r>
            <a:r>
              <a:rPr lang="en-US" dirty="0" err="1"/>
              <a:t>ancaman</a:t>
            </a:r>
            <a:r>
              <a:rPr lang="en-US" dirty="0"/>
              <a:t> </a:t>
            </a: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70801" y="1068906"/>
            <a:ext cx="8079589" cy="5476274"/>
          </a:xfrm>
          <a:prstGeom prst="rect">
            <a:avLst/>
          </a:prstGeom>
          <a:noFill/>
          <a:ln>
            <a:noFill/>
          </a:ln>
        </p:spPr>
      </p:pic>
    </p:spTree>
    <p:extLst>
      <p:ext uri="{BB962C8B-B14F-4D97-AF65-F5344CB8AC3E}">
        <p14:creationId xmlns:p14="http://schemas.microsoft.com/office/powerpoint/2010/main" val="24541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Kasus</a:t>
            </a:r>
            <a:r>
              <a:rPr lang="en-US" dirty="0"/>
              <a:t> </a:t>
            </a:r>
            <a:r>
              <a:rPr lang="en-US" dirty="0" err="1"/>
              <a:t>integritas</a:t>
            </a:r>
            <a:r>
              <a:rPr lang="en-US" dirty="0"/>
              <a:t> IA </a:t>
            </a:r>
            <a:r>
              <a:rPr lang="en-US" dirty="0" err="1"/>
              <a:t>harus</a:t>
            </a:r>
            <a:r>
              <a:rPr lang="en-US" dirty="0"/>
              <a:t> </a:t>
            </a:r>
            <a:r>
              <a:rPr lang="en-US" dirty="0" err="1"/>
              <a:t>ditinjau</a:t>
            </a:r>
            <a:r>
              <a:rPr lang="en-US" dirty="0"/>
              <a:t>/</a:t>
            </a:r>
            <a:r>
              <a:rPr lang="en-US" dirty="0" err="1"/>
              <a:t>divalidasi</a:t>
            </a:r>
            <a:r>
              <a:rPr lang="en-US" dirty="0"/>
              <a:t> </a:t>
            </a:r>
            <a:r>
              <a:rPr lang="en-US" dirty="0" err="1"/>
              <a:t>ulang</a:t>
            </a:r>
            <a:r>
              <a:rPr lang="en-US" dirty="0"/>
              <a:t> </a:t>
            </a:r>
            <a:r>
              <a:rPr lang="en-US" dirty="0" err="1"/>
              <a:t>setiap</a:t>
            </a:r>
            <a:r>
              <a:rPr lang="en-US" dirty="0"/>
              <a:t> kali </a:t>
            </a:r>
            <a:r>
              <a:rPr lang="en-US" dirty="0" err="1"/>
              <a:t>ada</a:t>
            </a:r>
            <a:r>
              <a:rPr lang="en-US" dirty="0"/>
              <a:t> </a:t>
            </a:r>
            <a:r>
              <a:rPr lang="en-US" dirty="0" err="1" smtClean="0"/>
              <a:t>klaim</a:t>
            </a:r>
            <a:endParaRPr lang="en-US" dirty="0"/>
          </a:p>
        </p:txBody>
      </p:sp>
      <p:sp>
        <p:nvSpPr>
          <p:cNvPr id="3" name="Content Placeholder 2"/>
          <p:cNvSpPr>
            <a:spLocks noGrp="1"/>
          </p:cNvSpPr>
          <p:nvPr>
            <p:ph idx="1"/>
          </p:nvPr>
        </p:nvSpPr>
        <p:spPr/>
        <p:txBody>
          <a:bodyPr/>
          <a:lstStyle/>
          <a:p>
            <a:r>
              <a:rPr lang="en-US" dirty="0" err="1"/>
              <a:t>dokumen</a:t>
            </a:r>
            <a:r>
              <a:rPr lang="en-US" dirty="0"/>
              <a:t> </a:t>
            </a:r>
            <a:r>
              <a:rPr lang="en-US" dirty="0" err="1" smtClean="0"/>
              <a:t>hidup</a:t>
            </a:r>
            <a:endParaRPr lang="en-US" dirty="0" smtClean="0"/>
          </a:p>
          <a:p>
            <a:r>
              <a:rPr lang="en-US" dirty="0" err="1"/>
              <a:t>ditinjau</a:t>
            </a:r>
            <a:r>
              <a:rPr lang="en-US" dirty="0"/>
              <a:t> </a:t>
            </a:r>
            <a:r>
              <a:rPr lang="en-US" dirty="0" err="1"/>
              <a:t>pada</a:t>
            </a:r>
            <a:r>
              <a:rPr lang="en-US" dirty="0"/>
              <a:t> </a:t>
            </a:r>
            <a:r>
              <a:rPr lang="en-US" dirty="0" err="1"/>
              <a:t>tonggak</a:t>
            </a:r>
            <a:r>
              <a:rPr lang="en-US" dirty="0"/>
              <a:t> </a:t>
            </a:r>
            <a:r>
              <a:rPr lang="en-US" dirty="0" err="1"/>
              <a:t>reguler</a:t>
            </a:r>
            <a:r>
              <a:rPr lang="en-US" dirty="0"/>
              <a:t> </a:t>
            </a:r>
            <a:r>
              <a:rPr lang="en-US" dirty="0" err="1"/>
              <a:t>untuk</a:t>
            </a:r>
            <a:r>
              <a:rPr lang="en-US" dirty="0"/>
              <a:t> </a:t>
            </a:r>
            <a:r>
              <a:rPr lang="en-US" dirty="0" err="1"/>
              <a:t>memverifikasi</a:t>
            </a:r>
            <a:r>
              <a:rPr lang="en-US" dirty="0"/>
              <a:t> </a:t>
            </a:r>
            <a:r>
              <a:rPr lang="en-US" dirty="0" err="1"/>
              <a:t>bahwa</a:t>
            </a:r>
            <a:r>
              <a:rPr lang="en-US" dirty="0"/>
              <a:t> </a:t>
            </a:r>
            <a:r>
              <a:rPr lang="en-US" dirty="0" err="1"/>
              <a:t>sistem</a:t>
            </a:r>
            <a:r>
              <a:rPr lang="en-US" dirty="0"/>
              <a:t> </a:t>
            </a:r>
            <a:r>
              <a:rPr lang="en-US" dirty="0" err="1"/>
              <a:t>berada</a:t>
            </a:r>
            <a:r>
              <a:rPr lang="en-US" dirty="0"/>
              <a:t> di </a:t>
            </a:r>
            <a:r>
              <a:rPr lang="en-US" dirty="0" err="1"/>
              <a:t>jalur</a:t>
            </a:r>
            <a:r>
              <a:rPr lang="en-US" dirty="0"/>
              <a:t> yang </a:t>
            </a:r>
            <a:r>
              <a:rPr lang="en-US" dirty="0" err="1"/>
              <a:t>tepat</a:t>
            </a:r>
            <a:r>
              <a:rPr lang="en-US" dirty="0"/>
              <a:t> </a:t>
            </a:r>
            <a:r>
              <a:rPr lang="en-US" dirty="0" err="1"/>
              <a:t>untuk</a:t>
            </a:r>
            <a:r>
              <a:rPr lang="en-US" dirty="0"/>
              <a:t> </a:t>
            </a:r>
            <a:r>
              <a:rPr lang="en-US" dirty="0" err="1"/>
              <a:t>mencapai</a:t>
            </a:r>
            <a:r>
              <a:rPr lang="en-US" dirty="0"/>
              <a:t> </a:t>
            </a:r>
            <a:r>
              <a:rPr lang="en-US" dirty="0" err="1"/>
              <a:t>atau</a:t>
            </a:r>
            <a:r>
              <a:rPr lang="en-US" dirty="0"/>
              <a:t> </a:t>
            </a:r>
            <a:r>
              <a:rPr lang="en-US" dirty="0" err="1"/>
              <a:t>mempertahankan</a:t>
            </a:r>
            <a:r>
              <a:rPr lang="en-US" dirty="0"/>
              <a:t> </a:t>
            </a:r>
            <a:r>
              <a:rPr lang="en-US" dirty="0" err="1"/>
              <a:t>tujuan</a:t>
            </a:r>
            <a:r>
              <a:rPr lang="en-US" dirty="0"/>
              <a:t> </a:t>
            </a:r>
            <a:r>
              <a:rPr lang="en-US" dirty="0" err="1"/>
              <a:t>dan</a:t>
            </a:r>
            <a:r>
              <a:rPr lang="en-US" dirty="0"/>
              <a:t> </a:t>
            </a:r>
            <a:r>
              <a:rPr lang="en-US" dirty="0" err="1"/>
              <a:t>tingkat</a:t>
            </a:r>
            <a:r>
              <a:rPr lang="en-US" dirty="0"/>
              <a:t> </a:t>
            </a:r>
            <a:r>
              <a:rPr lang="en-US" dirty="0" err="1"/>
              <a:t>integritas</a:t>
            </a:r>
            <a:r>
              <a:rPr lang="en-US" dirty="0"/>
              <a:t> IA</a:t>
            </a:r>
          </a:p>
        </p:txBody>
      </p:sp>
    </p:spTree>
    <p:extLst>
      <p:ext uri="{BB962C8B-B14F-4D97-AF65-F5344CB8AC3E}">
        <p14:creationId xmlns:p14="http://schemas.microsoft.com/office/powerpoint/2010/main" val="220231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394" y="1953405"/>
            <a:ext cx="3738596" cy="1478570"/>
          </a:xfrm>
        </p:spPr>
        <p:txBody>
          <a:bodyPr/>
          <a:lstStyle/>
          <a:p>
            <a:r>
              <a:rPr lang="en-US" dirty="0" err="1"/>
              <a:t>struktur</a:t>
            </a:r>
            <a:r>
              <a:rPr lang="en-US" dirty="0"/>
              <a:t> </a:t>
            </a:r>
            <a:r>
              <a:rPr lang="en-US" dirty="0" err="1"/>
              <a:t>kasus</a:t>
            </a:r>
            <a:r>
              <a:rPr lang="en-US" dirty="0"/>
              <a:t> </a:t>
            </a:r>
            <a:r>
              <a:rPr lang="en-US" dirty="0" err="1"/>
              <a:t>integritas</a:t>
            </a:r>
            <a:r>
              <a:rPr lang="en-US" dirty="0"/>
              <a:t> IA</a:t>
            </a:r>
          </a:p>
        </p:txBody>
      </p:sp>
      <p:pic>
        <p:nvPicPr>
          <p:cNvPr id="4" name="Content Placeholder 3"/>
          <p:cNvPicPr>
            <a:picLocks noGrp="1" noChangeAspect="1"/>
          </p:cNvPicPr>
          <p:nvPr>
            <p:ph idx="1"/>
          </p:nvPr>
        </p:nvPicPr>
        <p:blipFill>
          <a:blip r:embed="rId2"/>
          <a:stretch>
            <a:fillRect/>
          </a:stretch>
        </p:blipFill>
        <p:spPr>
          <a:xfrm>
            <a:off x="4414789" y="5952"/>
            <a:ext cx="7421077" cy="6779860"/>
          </a:xfrm>
          <a:prstGeom prst="rect">
            <a:avLst/>
          </a:prstGeom>
        </p:spPr>
      </p:pic>
    </p:spTree>
    <p:extLst>
      <p:ext uri="{BB962C8B-B14F-4D97-AF65-F5344CB8AC3E}">
        <p14:creationId xmlns:p14="http://schemas.microsoft.com/office/powerpoint/2010/main" val="275818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memverifikasi efektivitas tindakan pengendalian ancaman:</a:t>
            </a:r>
            <a:r>
              <a:rPr lang="en-US" dirty="0"/>
              <a:t/>
            </a:r>
            <a:br>
              <a:rPr lang="en-US" dirty="0"/>
            </a:br>
            <a:endParaRPr lang="en-US" dirty="0"/>
          </a:p>
        </p:txBody>
      </p:sp>
      <p:sp>
        <p:nvSpPr>
          <p:cNvPr id="3" name="Content Placeholder 2"/>
          <p:cNvSpPr>
            <a:spLocks noGrp="1"/>
          </p:cNvSpPr>
          <p:nvPr>
            <p:ph idx="1"/>
          </p:nvPr>
        </p:nvSpPr>
        <p:spPr/>
        <p:txBody>
          <a:bodyPr/>
          <a:lstStyle/>
          <a:p>
            <a:pPr lvl="0"/>
            <a:r>
              <a:rPr lang="id-ID" dirty="0"/>
              <a:t>Teknik verifikasi IA dipilih dan </a:t>
            </a:r>
            <a:r>
              <a:rPr lang="id-ID" dirty="0" smtClean="0"/>
              <a:t>di</a:t>
            </a:r>
            <a:r>
              <a:rPr lang="en-US" dirty="0" err="1" smtClean="0"/>
              <a:t>guna</a:t>
            </a:r>
            <a:r>
              <a:rPr lang="id-ID" dirty="0" smtClean="0"/>
              <a:t>kan</a:t>
            </a:r>
            <a:r>
              <a:rPr lang="id-ID" dirty="0"/>
              <a:t>. </a:t>
            </a:r>
            <a:endParaRPr lang="en-US" dirty="0"/>
          </a:p>
          <a:p>
            <a:pPr lvl="0"/>
            <a:r>
              <a:rPr lang="id-ID" dirty="0"/>
              <a:t>Eksposur risiko sisa ditentukan dan penerimaan yang dievaluasi. </a:t>
            </a:r>
            <a:endParaRPr lang="en-US" dirty="0"/>
          </a:p>
          <a:p>
            <a:pPr lvl="0"/>
            <a:r>
              <a:rPr lang="id-ID" dirty="0"/>
              <a:t>Kerentanan, ancaman, dan survivability yang sedang berlangsung dipantau.</a:t>
            </a:r>
            <a:endParaRPr lang="en-US" dirty="0"/>
          </a:p>
          <a:p>
            <a:pPr marL="0" indent="0">
              <a:buNone/>
            </a:pPr>
            <a:endParaRPr lang="en-US" dirty="0"/>
          </a:p>
        </p:txBody>
      </p:sp>
    </p:spTree>
    <p:extLst>
      <p:ext uri="{BB962C8B-B14F-4D97-AF65-F5344CB8AC3E}">
        <p14:creationId xmlns:p14="http://schemas.microsoft.com/office/powerpoint/2010/main" val="8471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Memantau</a:t>
            </a:r>
            <a:r>
              <a:rPr lang="en-US" b="1" dirty="0"/>
              <a:t> </a:t>
            </a:r>
            <a:r>
              <a:rPr lang="en-US" b="1" dirty="0" err="1"/>
              <a:t>Eksposur</a:t>
            </a:r>
            <a:r>
              <a:rPr lang="en-US" b="1" dirty="0"/>
              <a:t> </a:t>
            </a:r>
            <a:r>
              <a:rPr lang="en-US" b="1" dirty="0" err="1"/>
              <a:t>Risiko</a:t>
            </a:r>
            <a:r>
              <a:rPr lang="en-US" b="1" dirty="0"/>
              <a:t> Yang </a:t>
            </a:r>
            <a:r>
              <a:rPr lang="en-US" b="1" dirty="0" err="1"/>
              <a:t>Sedang</a:t>
            </a:r>
            <a:r>
              <a:rPr lang="en-US" b="1" dirty="0"/>
              <a:t> </a:t>
            </a:r>
            <a:r>
              <a:rPr lang="en-US" b="1" dirty="0" err="1"/>
              <a:t>Berlangsung</a:t>
            </a:r>
            <a:r>
              <a:rPr lang="en-US" b="1" dirty="0"/>
              <a:t>, </a:t>
            </a:r>
            <a:r>
              <a:rPr lang="en-US" b="1" dirty="0" err="1"/>
              <a:t>Tanggapan</a:t>
            </a:r>
            <a:r>
              <a:rPr lang="en-US" b="1" dirty="0"/>
              <a:t>, Dan Survivability</a:t>
            </a:r>
            <a:endParaRPr lang="en-US" dirty="0"/>
          </a:p>
        </p:txBody>
      </p:sp>
      <p:sp>
        <p:nvSpPr>
          <p:cNvPr id="3" name="Content Placeholder 2"/>
          <p:cNvSpPr>
            <a:spLocks noGrp="1"/>
          </p:cNvSpPr>
          <p:nvPr>
            <p:ph idx="1"/>
          </p:nvPr>
        </p:nvSpPr>
        <p:spPr/>
        <p:txBody>
          <a:bodyPr/>
          <a:lstStyle/>
          <a:p>
            <a:r>
              <a:rPr lang="en-US" dirty="0" err="1"/>
              <a:t>Efektivitas</a:t>
            </a:r>
            <a:r>
              <a:rPr lang="en-US" dirty="0"/>
              <a:t> </a:t>
            </a:r>
            <a:r>
              <a:rPr lang="en-US" dirty="0" err="1"/>
              <a:t>tindakan</a:t>
            </a:r>
            <a:r>
              <a:rPr lang="en-US" dirty="0"/>
              <a:t> </a:t>
            </a:r>
            <a:r>
              <a:rPr lang="en-US" dirty="0" err="1"/>
              <a:t>pengendalian</a:t>
            </a:r>
            <a:r>
              <a:rPr lang="en-US" dirty="0"/>
              <a:t> </a:t>
            </a:r>
            <a:r>
              <a:rPr lang="en-US" dirty="0" err="1"/>
              <a:t>ancaman</a:t>
            </a:r>
            <a:r>
              <a:rPr lang="en-US" dirty="0"/>
              <a:t> </a:t>
            </a:r>
            <a:r>
              <a:rPr lang="en-US" dirty="0" err="1"/>
              <a:t>selama</a:t>
            </a:r>
            <a:r>
              <a:rPr lang="en-US" dirty="0"/>
              <a:t> </a:t>
            </a:r>
            <a:r>
              <a:rPr lang="en-US" dirty="0" err="1"/>
              <a:t>fase</a:t>
            </a:r>
            <a:r>
              <a:rPr lang="en-US" dirty="0"/>
              <a:t> </a:t>
            </a:r>
            <a:r>
              <a:rPr lang="en-US" dirty="0" err="1"/>
              <a:t>dalam</a:t>
            </a:r>
            <a:r>
              <a:rPr lang="en-US" dirty="0"/>
              <a:t> </a:t>
            </a:r>
            <a:r>
              <a:rPr lang="en-US" dirty="0" err="1"/>
              <a:t>layanan</a:t>
            </a:r>
            <a:r>
              <a:rPr lang="en-US" dirty="0"/>
              <a:t> </a:t>
            </a:r>
            <a:r>
              <a:rPr lang="en-US" dirty="0" err="1"/>
              <a:t>dari</a:t>
            </a:r>
            <a:r>
              <a:rPr lang="en-US" dirty="0"/>
              <a:t> </a:t>
            </a:r>
            <a:r>
              <a:rPr lang="en-US" dirty="0" err="1"/>
              <a:t>suatu</a:t>
            </a:r>
            <a:r>
              <a:rPr lang="en-US" dirty="0"/>
              <a:t> </a:t>
            </a:r>
            <a:r>
              <a:rPr lang="en-US" dirty="0" err="1"/>
              <a:t>sistem</a:t>
            </a:r>
            <a:r>
              <a:rPr lang="en-US" dirty="0"/>
              <a:t> </a:t>
            </a:r>
            <a:r>
              <a:rPr lang="en-US" dirty="0" err="1"/>
              <a:t>sering</a:t>
            </a:r>
            <a:r>
              <a:rPr lang="en-US" dirty="0"/>
              <a:t> </a:t>
            </a:r>
            <a:r>
              <a:rPr lang="en-US" dirty="0" err="1"/>
              <a:t>dinilai</a:t>
            </a:r>
            <a:r>
              <a:rPr lang="en-US" dirty="0"/>
              <a:t> </a:t>
            </a:r>
            <a:r>
              <a:rPr lang="en-US" dirty="0" err="1"/>
              <a:t>sebagai</a:t>
            </a:r>
            <a:r>
              <a:rPr lang="en-US" dirty="0"/>
              <a:t> </a:t>
            </a:r>
            <a:r>
              <a:rPr lang="en-US" dirty="0" err="1"/>
              <a:t>fungsi</a:t>
            </a:r>
            <a:r>
              <a:rPr lang="en-US" dirty="0"/>
              <a:t> </a:t>
            </a:r>
            <a:r>
              <a:rPr lang="en-US" dirty="0" err="1"/>
              <a:t>dari</a:t>
            </a:r>
            <a:r>
              <a:rPr lang="en-US" dirty="0"/>
              <a:t> </a:t>
            </a:r>
            <a:r>
              <a:rPr lang="en-US" dirty="0" smtClean="0"/>
              <a:t>survivability</a:t>
            </a:r>
          </a:p>
          <a:p>
            <a:r>
              <a:rPr lang="en-US" dirty="0"/>
              <a:t>Survivability </a:t>
            </a:r>
            <a:r>
              <a:rPr lang="en-US" dirty="0" err="1"/>
              <a:t>didefinisikan</a:t>
            </a:r>
            <a:r>
              <a:rPr lang="en-US" dirty="0"/>
              <a:t> </a:t>
            </a:r>
            <a:r>
              <a:rPr lang="en-US" dirty="0" err="1"/>
              <a:t>sebagai</a:t>
            </a:r>
            <a:r>
              <a:rPr lang="en-US" dirty="0"/>
              <a:t> </a:t>
            </a:r>
            <a:r>
              <a:rPr lang="en-US" dirty="0" err="1"/>
              <a:t>kemampuan</a:t>
            </a:r>
            <a:r>
              <a:rPr lang="en-US" dirty="0"/>
              <a:t> </a:t>
            </a:r>
            <a:r>
              <a:rPr lang="en-US" dirty="0" err="1"/>
              <a:t>sebuah</a:t>
            </a:r>
            <a:r>
              <a:rPr lang="en-US" dirty="0"/>
              <a:t> </a:t>
            </a:r>
            <a:r>
              <a:rPr lang="en-US" dirty="0" err="1"/>
              <a:t>sistem</a:t>
            </a:r>
            <a:r>
              <a:rPr lang="en-US" dirty="0"/>
              <a:t> </a:t>
            </a:r>
            <a:r>
              <a:rPr lang="en-US" dirty="0" err="1"/>
              <a:t>untuk</a:t>
            </a:r>
            <a:r>
              <a:rPr lang="en-US" dirty="0"/>
              <a:t> </a:t>
            </a:r>
            <a:r>
              <a:rPr lang="en-US" dirty="0" err="1"/>
              <a:t>memenuhi</a:t>
            </a:r>
            <a:r>
              <a:rPr lang="en-US" dirty="0"/>
              <a:t> </a:t>
            </a:r>
            <a:r>
              <a:rPr lang="en-US" dirty="0" err="1"/>
              <a:t>misinya</a:t>
            </a:r>
            <a:r>
              <a:rPr lang="en-US" dirty="0"/>
              <a:t>, </a:t>
            </a:r>
            <a:r>
              <a:rPr lang="en-US" dirty="0" err="1"/>
              <a:t>pada</a:t>
            </a:r>
            <a:r>
              <a:rPr lang="en-US" dirty="0"/>
              <a:t> </a:t>
            </a:r>
            <a:r>
              <a:rPr lang="en-US" dirty="0" err="1"/>
              <a:t>waktu</a:t>
            </a:r>
            <a:r>
              <a:rPr lang="en-US" dirty="0"/>
              <a:t> yang </a:t>
            </a:r>
            <a:r>
              <a:rPr lang="en-US" dirty="0" err="1"/>
              <a:t>tepat</a:t>
            </a:r>
            <a:r>
              <a:rPr lang="en-US" dirty="0"/>
              <a:t>, </a:t>
            </a:r>
            <a:r>
              <a:rPr lang="en-US" dirty="0" err="1"/>
              <a:t>dengan</a:t>
            </a:r>
            <a:r>
              <a:rPr lang="en-US" dirty="0"/>
              <a:t> </a:t>
            </a:r>
            <a:r>
              <a:rPr lang="en-US" dirty="0" err="1"/>
              <a:t>adanya</a:t>
            </a:r>
            <a:r>
              <a:rPr lang="en-US" dirty="0"/>
              <a:t> </a:t>
            </a:r>
            <a:r>
              <a:rPr lang="en-US" dirty="0" err="1"/>
              <a:t>serangan</a:t>
            </a:r>
            <a:r>
              <a:rPr lang="en-US" dirty="0"/>
              <a:t>, </a:t>
            </a:r>
            <a:r>
              <a:rPr lang="en-US" dirty="0" err="1"/>
              <a:t>kegagalan</a:t>
            </a:r>
            <a:r>
              <a:rPr lang="en-US" dirty="0"/>
              <a:t>, </a:t>
            </a:r>
            <a:r>
              <a:rPr lang="en-US" dirty="0" err="1"/>
              <a:t>atau</a:t>
            </a:r>
            <a:r>
              <a:rPr lang="en-US" dirty="0"/>
              <a:t> </a:t>
            </a:r>
            <a:r>
              <a:rPr lang="en-US" dirty="0" err="1"/>
              <a:t>kecelakaan</a:t>
            </a:r>
            <a:r>
              <a:rPr lang="en-US" dirty="0"/>
              <a:t>.</a:t>
            </a:r>
          </a:p>
        </p:txBody>
      </p:sp>
    </p:spTree>
    <p:extLst>
      <p:ext uri="{BB962C8B-B14F-4D97-AF65-F5344CB8AC3E}">
        <p14:creationId xmlns:p14="http://schemas.microsoft.com/office/powerpoint/2010/main" val="120643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Survivability </a:t>
            </a:r>
            <a:r>
              <a:rPr lang="en-US" i="1" dirty="0" err="1"/>
              <a:t>tergantung</a:t>
            </a:r>
            <a:r>
              <a:rPr lang="en-US" i="1" dirty="0"/>
              <a:t> </a:t>
            </a:r>
            <a:r>
              <a:rPr lang="en-US" i="1" dirty="0" err="1"/>
              <a:t>pada</a:t>
            </a:r>
            <a:r>
              <a:rPr lang="en-US" i="1" dirty="0"/>
              <a:t> </a:t>
            </a:r>
            <a:r>
              <a:rPr lang="en-US" i="1" dirty="0" err="1"/>
              <a:t>tiga</a:t>
            </a:r>
            <a:r>
              <a:rPr lang="en-US" i="1" dirty="0"/>
              <a:t> </a:t>
            </a:r>
            <a:r>
              <a:rPr lang="en-US" i="1" dirty="0" err="1"/>
              <a:t>kemampuan</a:t>
            </a:r>
            <a:r>
              <a:rPr lang="en-US" i="1" dirty="0"/>
              <a:t> </a:t>
            </a:r>
            <a:r>
              <a:rPr lang="en-US" i="1" dirty="0" err="1"/>
              <a:t>utama</a:t>
            </a:r>
            <a:endParaRPr lang="en-US" dirty="0"/>
          </a:p>
        </p:txBody>
      </p:sp>
      <p:sp>
        <p:nvSpPr>
          <p:cNvPr id="3" name="Content Placeholder 2"/>
          <p:cNvSpPr>
            <a:spLocks noGrp="1"/>
          </p:cNvSpPr>
          <p:nvPr>
            <p:ph idx="1"/>
          </p:nvPr>
        </p:nvSpPr>
        <p:spPr/>
        <p:txBody>
          <a:bodyPr/>
          <a:lstStyle/>
          <a:p>
            <a:r>
              <a:rPr lang="en-US" i="1" dirty="0" err="1" smtClean="0"/>
              <a:t>Perlawanan</a:t>
            </a:r>
            <a:r>
              <a:rPr lang="en-US" i="1" dirty="0" smtClean="0"/>
              <a:t> : </a:t>
            </a:r>
            <a:r>
              <a:rPr lang="en-US" i="1" dirty="0" err="1" smtClean="0"/>
              <a:t>kemampuan</a:t>
            </a:r>
            <a:r>
              <a:rPr lang="en-US" i="1" dirty="0" smtClean="0"/>
              <a:t> </a:t>
            </a:r>
            <a:r>
              <a:rPr lang="en-US" i="1" dirty="0" err="1"/>
              <a:t>sistem</a:t>
            </a:r>
            <a:r>
              <a:rPr lang="en-US" i="1" dirty="0"/>
              <a:t> </a:t>
            </a:r>
            <a:r>
              <a:rPr lang="en-US" i="1" dirty="0" err="1"/>
              <a:t>untuk</a:t>
            </a:r>
            <a:r>
              <a:rPr lang="en-US" i="1" dirty="0"/>
              <a:t> </a:t>
            </a:r>
            <a:r>
              <a:rPr lang="en-US" i="1" dirty="0" err="1"/>
              <a:t>mengusir</a:t>
            </a:r>
            <a:r>
              <a:rPr lang="en-US" i="1" dirty="0"/>
              <a:t> </a:t>
            </a:r>
            <a:r>
              <a:rPr lang="en-US" i="1" dirty="0" err="1"/>
              <a:t>serangan</a:t>
            </a:r>
            <a:endParaRPr lang="en-US" i="1" dirty="0"/>
          </a:p>
          <a:p>
            <a:pPr marL="0" indent="0"/>
            <a:r>
              <a:rPr lang="en-US" i="1" dirty="0" err="1" smtClean="0"/>
              <a:t>Pengakuan</a:t>
            </a:r>
            <a:r>
              <a:rPr lang="en-US" i="1" dirty="0"/>
              <a:t> </a:t>
            </a:r>
            <a:r>
              <a:rPr lang="en-US" i="1" dirty="0" smtClean="0"/>
              <a:t>  : </a:t>
            </a:r>
            <a:r>
              <a:rPr lang="en-US" i="1" dirty="0" err="1"/>
              <a:t>kemampuan</a:t>
            </a:r>
            <a:r>
              <a:rPr lang="en-US" i="1" dirty="0"/>
              <a:t> </a:t>
            </a:r>
            <a:r>
              <a:rPr lang="en-US" i="1" dirty="0" err="1"/>
              <a:t>untuk</a:t>
            </a:r>
            <a:r>
              <a:rPr lang="en-US" i="1" dirty="0"/>
              <a:t> </a:t>
            </a:r>
            <a:r>
              <a:rPr lang="en-US" i="1" dirty="0" err="1"/>
              <a:t>mendeteksi</a:t>
            </a:r>
            <a:r>
              <a:rPr lang="en-US" i="1" dirty="0"/>
              <a:t> </a:t>
            </a:r>
            <a:r>
              <a:rPr lang="en-US" i="1" dirty="0" err="1"/>
              <a:t>serangan</a:t>
            </a:r>
            <a:r>
              <a:rPr lang="en-US" i="1" dirty="0"/>
              <a:t> </a:t>
            </a:r>
            <a:r>
              <a:rPr lang="en-US" i="1" dirty="0" err="1"/>
              <a:t>ketika</a:t>
            </a:r>
            <a:r>
              <a:rPr lang="en-US" i="1" dirty="0"/>
              <a:t> </a:t>
            </a:r>
            <a:r>
              <a:rPr lang="en-US" i="1" dirty="0" err="1"/>
              <a:t>mereka</a:t>
            </a:r>
            <a:r>
              <a:rPr lang="en-US" i="1" dirty="0"/>
              <a:t> </a:t>
            </a:r>
            <a:r>
              <a:rPr lang="en-US" i="1" dirty="0" err="1"/>
              <a:t>terjadi</a:t>
            </a:r>
            <a:r>
              <a:rPr lang="en-US" i="1" dirty="0"/>
              <a:t> </a:t>
            </a:r>
            <a:r>
              <a:rPr lang="en-US" i="1" dirty="0" err="1" smtClean="0"/>
              <a:t>dan</a:t>
            </a:r>
            <a:endParaRPr lang="en-US" i="1" dirty="0" smtClean="0"/>
          </a:p>
          <a:p>
            <a:pPr marL="0" indent="0">
              <a:buNone/>
            </a:pPr>
            <a:r>
              <a:rPr lang="en-US" i="1" dirty="0"/>
              <a:t> </a:t>
            </a:r>
            <a:r>
              <a:rPr lang="en-US" i="1" dirty="0" smtClean="0"/>
              <a:t>                     </a:t>
            </a:r>
            <a:r>
              <a:rPr lang="en-US" i="1" dirty="0" err="1"/>
              <a:t>untuk</a:t>
            </a:r>
            <a:r>
              <a:rPr lang="en-US" i="1" dirty="0"/>
              <a:t> </a:t>
            </a:r>
            <a:r>
              <a:rPr lang="en-US" i="1" dirty="0" err="1"/>
              <a:t>mengevaluasi</a:t>
            </a:r>
            <a:r>
              <a:rPr lang="en-US" i="1" dirty="0"/>
              <a:t> </a:t>
            </a:r>
            <a:r>
              <a:rPr lang="en-US" i="1" dirty="0" err="1"/>
              <a:t>tingkat</a:t>
            </a:r>
            <a:r>
              <a:rPr lang="en-US" i="1" dirty="0"/>
              <a:t> </a:t>
            </a:r>
            <a:r>
              <a:rPr lang="en-US" i="1" dirty="0" err="1"/>
              <a:t>kerusakan</a:t>
            </a:r>
            <a:r>
              <a:rPr lang="en-US" i="1" dirty="0"/>
              <a:t> </a:t>
            </a:r>
            <a:r>
              <a:rPr lang="en-US" i="1" dirty="0" err="1"/>
              <a:t>dan</a:t>
            </a:r>
            <a:r>
              <a:rPr lang="en-US" i="1" dirty="0"/>
              <a:t> </a:t>
            </a:r>
            <a:r>
              <a:rPr lang="en-US" i="1" dirty="0" err="1"/>
              <a:t>kompromi</a:t>
            </a:r>
            <a:r>
              <a:rPr lang="en-US" i="1" dirty="0"/>
              <a:t>. </a:t>
            </a:r>
            <a:endParaRPr lang="en-US" i="1" dirty="0" smtClean="0"/>
          </a:p>
          <a:p>
            <a:r>
              <a:rPr lang="en-US" i="1" dirty="0" err="1" smtClean="0"/>
              <a:t>Pemulihan</a:t>
            </a:r>
            <a:r>
              <a:rPr lang="en-US" i="1" dirty="0"/>
              <a:t> </a:t>
            </a:r>
            <a:r>
              <a:rPr lang="en-US" i="1" dirty="0" smtClean="0"/>
              <a:t> :  </a:t>
            </a:r>
            <a:r>
              <a:rPr lang="en-US" i="1" dirty="0" err="1" smtClean="0"/>
              <a:t>mempertahankan</a:t>
            </a:r>
            <a:r>
              <a:rPr lang="en-US" i="1" dirty="0" smtClean="0"/>
              <a:t> </a:t>
            </a:r>
            <a:r>
              <a:rPr lang="en-US" i="1" dirty="0" err="1"/>
              <a:t>layanan</a:t>
            </a:r>
            <a:r>
              <a:rPr lang="en-US" i="1" dirty="0"/>
              <a:t> </a:t>
            </a:r>
            <a:r>
              <a:rPr lang="en-US" i="1" dirty="0" err="1"/>
              <a:t>dan</a:t>
            </a:r>
            <a:r>
              <a:rPr lang="en-US" i="1" dirty="0"/>
              <a:t> </a:t>
            </a:r>
            <a:r>
              <a:rPr lang="en-US" i="1" dirty="0" err="1"/>
              <a:t>aset</a:t>
            </a:r>
            <a:r>
              <a:rPr lang="en-US" i="1" dirty="0"/>
              <a:t> </a:t>
            </a:r>
            <a:r>
              <a:rPr lang="en-US" i="1" dirty="0" err="1"/>
              <a:t>penting</a:t>
            </a:r>
            <a:r>
              <a:rPr lang="en-US" i="1" dirty="0"/>
              <a:t> </a:t>
            </a:r>
            <a:r>
              <a:rPr lang="en-US" i="1" dirty="0" err="1"/>
              <a:t>selama</a:t>
            </a:r>
            <a:r>
              <a:rPr lang="en-US" i="1" dirty="0"/>
              <a:t> </a:t>
            </a:r>
            <a:r>
              <a:rPr lang="en-US" i="1" dirty="0" err="1"/>
              <a:t>serangan</a:t>
            </a:r>
            <a:r>
              <a:rPr lang="en-US" i="1" dirty="0"/>
              <a:t>, </a:t>
            </a:r>
            <a:endParaRPr lang="en-US" i="1" dirty="0" smtClean="0"/>
          </a:p>
          <a:p>
            <a:pPr marL="0" indent="0">
              <a:buNone/>
            </a:pPr>
            <a:r>
              <a:rPr lang="en-US" i="1" dirty="0"/>
              <a:t> </a:t>
            </a:r>
            <a:r>
              <a:rPr lang="en-US" i="1" dirty="0" smtClean="0"/>
              <a:t>                     </a:t>
            </a:r>
            <a:r>
              <a:rPr lang="en-US" i="1" dirty="0" err="1" smtClean="0"/>
              <a:t>membatasi</a:t>
            </a:r>
            <a:r>
              <a:rPr lang="en-US" i="1" dirty="0" smtClean="0"/>
              <a:t> </a:t>
            </a:r>
            <a:r>
              <a:rPr lang="en-US" i="1" dirty="0" err="1"/>
              <a:t>tingkat</a:t>
            </a:r>
            <a:r>
              <a:rPr lang="en-US" i="1" dirty="0"/>
              <a:t> </a:t>
            </a:r>
            <a:r>
              <a:rPr lang="en-US" i="1" dirty="0" err="1"/>
              <a:t>kerusakan</a:t>
            </a:r>
            <a:r>
              <a:rPr lang="en-US" i="1" dirty="0"/>
              <a:t>, </a:t>
            </a:r>
            <a:r>
              <a:rPr lang="en-US" i="1" dirty="0" err="1"/>
              <a:t>dan</a:t>
            </a:r>
            <a:r>
              <a:rPr lang="en-US" i="1" dirty="0"/>
              <a:t> </a:t>
            </a:r>
            <a:r>
              <a:rPr lang="en-US" i="1" dirty="0" err="1"/>
              <a:t>mengembalikan</a:t>
            </a:r>
            <a:r>
              <a:rPr lang="en-US" i="1" dirty="0"/>
              <a:t> </a:t>
            </a:r>
            <a:r>
              <a:rPr lang="en-US" i="1" dirty="0" err="1"/>
              <a:t>layanan</a:t>
            </a:r>
            <a:r>
              <a:rPr lang="en-US" i="1" dirty="0"/>
              <a:t> </a:t>
            </a:r>
            <a:r>
              <a:rPr lang="en-US" i="1" dirty="0" err="1"/>
              <a:t>penuh</a:t>
            </a:r>
            <a:r>
              <a:rPr lang="en-US" i="1" dirty="0"/>
              <a:t> </a:t>
            </a:r>
            <a:endParaRPr lang="en-US" i="1" dirty="0" smtClean="0"/>
          </a:p>
          <a:p>
            <a:pPr marL="0" indent="0">
              <a:buNone/>
            </a:pPr>
            <a:r>
              <a:rPr lang="en-US" i="1" dirty="0"/>
              <a:t> </a:t>
            </a:r>
            <a:r>
              <a:rPr lang="en-US" i="1" dirty="0" smtClean="0"/>
              <a:t>                     </a:t>
            </a:r>
            <a:r>
              <a:rPr lang="en-US" i="1" dirty="0" err="1" smtClean="0"/>
              <a:t>setelah</a:t>
            </a:r>
            <a:r>
              <a:rPr lang="en-US" i="1" dirty="0" smtClean="0"/>
              <a:t> </a:t>
            </a:r>
            <a:r>
              <a:rPr lang="en-US" i="1" dirty="0" err="1"/>
              <a:t>serangan</a:t>
            </a:r>
            <a:endParaRPr lang="en-US" dirty="0"/>
          </a:p>
        </p:txBody>
      </p:sp>
    </p:spTree>
    <p:extLst>
      <p:ext uri="{BB962C8B-B14F-4D97-AF65-F5344CB8AC3E}">
        <p14:creationId xmlns:p14="http://schemas.microsoft.com/office/powerpoint/2010/main" val="123952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penilaian</a:t>
            </a:r>
            <a:r>
              <a:rPr lang="en-US" dirty="0"/>
              <a:t> survivability </a:t>
            </a:r>
            <a:r>
              <a:rPr lang="en-US" dirty="0" err="1"/>
              <a:t>mencakup</a:t>
            </a:r>
            <a:r>
              <a:rPr lang="en-US" dirty="0"/>
              <a:t> </a:t>
            </a:r>
            <a:r>
              <a:rPr lang="en-US" dirty="0" err="1"/>
              <a:t>kronologi</a:t>
            </a:r>
            <a:r>
              <a:rPr lang="en-US" dirty="0"/>
              <a:t> </a:t>
            </a:r>
            <a:r>
              <a:rPr lang="en-US" dirty="0" err="1"/>
              <a:t>kontrol</a:t>
            </a:r>
            <a:r>
              <a:rPr lang="en-US" dirty="0"/>
              <a:t> </a:t>
            </a:r>
            <a:r>
              <a:rPr lang="en-US" dirty="0" err="1"/>
              <a:t>ancaman</a:t>
            </a:r>
            <a:r>
              <a:rPr lang="en-US" dirty="0"/>
              <a:t> </a:t>
            </a:r>
            <a:r>
              <a:rPr lang="en-US" dirty="0" err="1" smtClean="0"/>
              <a:t>penuh</a:t>
            </a:r>
            <a:r>
              <a:rPr lang="en-US" dirty="0" smtClean="0"/>
              <a:t>:</a:t>
            </a:r>
            <a:endParaRPr lang="en-US" dirty="0"/>
          </a:p>
        </p:txBody>
      </p:sp>
      <p:sp>
        <p:nvSpPr>
          <p:cNvPr id="3" name="Content Placeholder 2"/>
          <p:cNvSpPr>
            <a:spLocks noGrp="1"/>
          </p:cNvSpPr>
          <p:nvPr>
            <p:ph idx="1"/>
          </p:nvPr>
        </p:nvSpPr>
        <p:spPr/>
        <p:txBody>
          <a:bodyPr/>
          <a:lstStyle/>
          <a:p>
            <a:r>
              <a:rPr lang="en-US" dirty="0" err="1"/>
              <a:t>mengantisipasi</a:t>
            </a:r>
            <a:r>
              <a:rPr lang="en-US" dirty="0"/>
              <a:t>/</a:t>
            </a:r>
            <a:r>
              <a:rPr lang="en-US" dirty="0" err="1"/>
              <a:t>mencegah</a:t>
            </a:r>
            <a:r>
              <a:rPr lang="en-US" dirty="0"/>
              <a:t>, </a:t>
            </a:r>
            <a:endParaRPr lang="en-US" dirty="0" smtClean="0"/>
          </a:p>
          <a:p>
            <a:r>
              <a:rPr lang="en-US" dirty="0" err="1" smtClean="0"/>
              <a:t>mendeteksi</a:t>
            </a:r>
            <a:r>
              <a:rPr lang="en-US" dirty="0" smtClean="0"/>
              <a:t>/</a:t>
            </a:r>
            <a:r>
              <a:rPr lang="en-US" dirty="0" err="1" smtClean="0"/>
              <a:t>mencirikan</a:t>
            </a:r>
            <a:r>
              <a:rPr lang="en-US" dirty="0"/>
              <a:t>, </a:t>
            </a:r>
            <a:endParaRPr lang="en-US" dirty="0" smtClean="0"/>
          </a:p>
          <a:p>
            <a:r>
              <a:rPr lang="en-US" dirty="0" err="1" smtClean="0"/>
              <a:t>merespon</a:t>
            </a:r>
            <a:r>
              <a:rPr lang="en-US" dirty="0" smtClean="0"/>
              <a:t>/</a:t>
            </a:r>
            <a:r>
              <a:rPr lang="en-US" dirty="0" err="1" smtClean="0"/>
              <a:t>pulih</a:t>
            </a:r>
            <a:endParaRPr lang="en-US" dirty="0"/>
          </a:p>
        </p:txBody>
      </p:sp>
    </p:spTree>
    <p:extLst>
      <p:ext uri="{BB962C8B-B14F-4D97-AF65-F5344CB8AC3E}">
        <p14:creationId xmlns:p14="http://schemas.microsoft.com/office/powerpoint/2010/main" val="46336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Maintainability</a:t>
            </a:r>
            <a:endParaRPr lang="en-US" dirty="0"/>
          </a:p>
        </p:txBody>
      </p:sp>
      <p:sp>
        <p:nvSpPr>
          <p:cNvPr id="3" name="Content Placeholder 2"/>
          <p:cNvSpPr>
            <a:spLocks noGrp="1"/>
          </p:cNvSpPr>
          <p:nvPr>
            <p:ph idx="1"/>
          </p:nvPr>
        </p:nvSpPr>
        <p:spPr/>
        <p:txBody>
          <a:bodyPr/>
          <a:lstStyle/>
          <a:p>
            <a:r>
              <a:rPr lang="en-US" i="1" dirty="0" err="1" smtClean="0"/>
              <a:t>adalah</a:t>
            </a:r>
            <a:r>
              <a:rPr lang="en-US" i="1" dirty="0" smtClean="0"/>
              <a:t> </a:t>
            </a:r>
            <a:r>
              <a:rPr lang="en-US" i="1" dirty="0" err="1"/>
              <a:t>penilaian</a:t>
            </a:r>
            <a:r>
              <a:rPr lang="en-US" i="1" dirty="0"/>
              <a:t> </a:t>
            </a:r>
            <a:r>
              <a:rPr lang="en-US" i="1" dirty="0" err="1"/>
              <a:t>sistematis</a:t>
            </a:r>
            <a:r>
              <a:rPr lang="en-US" i="1" dirty="0"/>
              <a:t> </a:t>
            </a:r>
            <a:r>
              <a:rPr lang="en-US" i="1" dirty="0" err="1"/>
              <a:t>dari</a:t>
            </a:r>
            <a:r>
              <a:rPr lang="en-US" i="1" dirty="0"/>
              <a:t> </a:t>
            </a:r>
            <a:r>
              <a:rPr lang="en-US" i="1" dirty="0" err="1"/>
              <a:t>efektivitas</a:t>
            </a:r>
            <a:r>
              <a:rPr lang="en-US" i="1" dirty="0"/>
              <a:t> </a:t>
            </a:r>
            <a:r>
              <a:rPr lang="en-US" i="1" dirty="0" err="1"/>
              <a:t>strategi</a:t>
            </a:r>
            <a:r>
              <a:rPr lang="en-US" i="1" dirty="0"/>
              <a:t> </a:t>
            </a:r>
            <a:r>
              <a:rPr lang="en-US" i="1" dirty="0" err="1"/>
              <a:t>pemeliharaan</a:t>
            </a:r>
            <a:r>
              <a:rPr lang="en-US" i="1" dirty="0"/>
              <a:t> </a:t>
            </a:r>
            <a:r>
              <a:rPr lang="en-US" i="1" dirty="0" err="1"/>
              <a:t>dan</a:t>
            </a:r>
            <a:r>
              <a:rPr lang="en-US" i="1" dirty="0"/>
              <a:t> </a:t>
            </a:r>
            <a:r>
              <a:rPr lang="en-US" i="1" dirty="0" err="1"/>
              <a:t>dapat</a:t>
            </a:r>
            <a:r>
              <a:rPr lang="en-US" i="1" dirty="0"/>
              <a:t> </a:t>
            </a:r>
            <a:r>
              <a:rPr lang="en-US" i="1" dirty="0" err="1"/>
              <a:t>memiliki</a:t>
            </a:r>
            <a:r>
              <a:rPr lang="en-US" i="1" dirty="0"/>
              <a:t> </a:t>
            </a:r>
            <a:r>
              <a:rPr lang="en-US" i="1" dirty="0" err="1"/>
              <a:t>pengaruh</a:t>
            </a:r>
            <a:r>
              <a:rPr lang="en-US" i="1" dirty="0"/>
              <a:t> yang </a:t>
            </a:r>
            <a:r>
              <a:rPr lang="en-US" i="1" dirty="0" err="1"/>
              <a:t>cukup</a:t>
            </a:r>
            <a:r>
              <a:rPr lang="en-US" i="1" dirty="0"/>
              <a:t> </a:t>
            </a:r>
            <a:r>
              <a:rPr lang="en-US" i="1" dirty="0" err="1"/>
              <a:t>besar</a:t>
            </a:r>
            <a:r>
              <a:rPr lang="en-US" i="1" dirty="0"/>
              <a:t> </a:t>
            </a:r>
            <a:r>
              <a:rPr lang="en-US" i="1" dirty="0" err="1" smtClean="0"/>
              <a:t>pada</a:t>
            </a:r>
            <a:r>
              <a:rPr lang="en-US" i="1" dirty="0" smtClean="0"/>
              <a:t> </a:t>
            </a:r>
            <a:r>
              <a:rPr lang="en-US" i="1" dirty="0" err="1" smtClean="0"/>
              <a:t>keselamatan</a:t>
            </a:r>
            <a:r>
              <a:rPr lang="en-US" i="1" dirty="0" smtClean="0"/>
              <a:t> </a:t>
            </a:r>
            <a:r>
              <a:rPr lang="en-US" i="1" dirty="0" err="1" smtClean="0"/>
              <a:t>dan</a:t>
            </a:r>
            <a:r>
              <a:rPr lang="en-US" i="1" dirty="0" smtClean="0"/>
              <a:t> </a:t>
            </a:r>
            <a:r>
              <a:rPr lang="en-US" i="1" dirty="0" err="1"/>
              <a:t>keamanan</a:t>
            </a:r>
            <a:r>
              <a:rPr lang="en-US" i="1" dirty="0"/>
              <a:t> </a:t>
            </a:r>
            <a:r>
              <a:rPr lang="en-US" i="1" dirty="0" err="1" smtClean="0"/>
              <a:t>sistem</a:t>
            </a:r>
            <a:endParaRPr lang="en-US" dirty="0"/>
          </a:p>
        </p:txBody>
      </p:sp>
    </p:spTree>
    <p:extLst>
      <p:ext uri="{BB962C8B-B14F-4D97-AF65-F5344CB8AC3E}">
        <p14:creationId xmlns:p14="http://schemas.microsoft.com/office/powerpoint/2010/main" val="5138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4400" dirty="0" smtClean="0">
                <a:latin typeface="Arial Black" panose="020B0A04020102020204" pitchFamily="34" charset="0"/>
              </a:rPr>
              <a:t>RINGKASAN</a:t>
            </a:r>
            <a:endParaRPr lang="en-US" sz="44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dirty="0" err="1"/>
              <a:t>Komponen</a:t>
            </a:r>
            <a:r>
              <a:rPr lang="en-US" dirty="0"/>
              <a:t> </a:t>
            </a:r>
            <a:r>
              <a:rPr lang="en-US" dirty="0" err="1"/>
              <a:t>keempat</a:t>
            </a:r>
            <a:r>
              <a:rPr lang="en-US" dirty="0"/>
              <a:t> </a:t>
            </a:r>
            <a:r>
              <a:rPr lang="en-US" dirty="0" err="1"/>
              <a:t>dari</a:t>
            </a:r>
            <a:r>
              <a:rPr lang="en-US" dirty="0"/>
              <a:t> program </a:t>
            </a:r>
            <a:r>
              <a:rPr lang="en-US" dirty="0" err="1"/>
              <a:t>keamanan</a:t>
            </a:r>
            <a:r>
              <a:rPr lang="en-US" dirty="0"/>
              <a:t>/IA </a:t>
            </a:r>
            <a:r>
              <a:rPr lang="en-US" dirty="0" err="1"/>
              <a:t>informasi</a:t>
            </a:r>
            <a:r>
              <a:rPr lang="en-US" dirty="0"/>
              <a:t> yang </a:t>
            </a:r>
            <a:r>
              <a:rPr lang="en-US" dirty="0" err="1"/>
              <a:t>efektif</a:t>
            </a:r>
            <a:r>
              <a:rPr lang="en-US" dirty="0"/>
              <a:t> </a:t>
            </a:r>
            <a:r>
              <a:rPr lang="en-US" dirty="0" smtClean="0"/>
              <a:t> </a:t>
            </a:r>
            <a:r>
              <a:rPr lang="en-US" dirty="0" err="1" smtClean="0"/>
              <a:t>adalah</a:t>
            </a:r>
            <a:r>
              <a:rPr lang="en-US" dirty="0" smtClean="0"/>
              <a:t> </a:t>
            </a:r>
            <a:r>
              <a:rPr lang="en-US" dirty="0" err="1" smtClean="0"/>
              <a:t>memverifikasi</a:t>
            </a:r>
            <a:r>
              <a:rPr lang="en-US" dirty="0" smtClean="0"/>
              <a:t> </a:t>
            </a:r>
            <a:r>
              <a:rPr lang="en-US" dirty="0" err="1"/>
              <a:t>efektivitas</a:t>
            </a:r>
            <a:r>
              <a:rPr lang="en-US" dirty="0"/>
              <a:t> </a:t>
            </a:r>
            <a:r>
              <a:rPr lang="en-US" dirty="0" err="1"/>
              <a:t>tindakan</a:t>
            </a:r>
            <a:r>
              <a:rPr lang="en-US" dirty="0"/>
              <a:t> </a:t>
            </a:r>
            <a:r>
              <a:rPr lang="en-US" dirty="0" err="1"/>
              <a:t>pengendalian</a:t>
            </a:r>
            <a:r>
              <a:rPr lang="en-US" dirty="0"/>
              <a:t> </a:t>
            </a:r>
            <a:r>
              <a:rPr lang="en-US" dirty="0" err="1"/>
              <a:t>ancaman</a:t>
            </a:r>
            <a:r>
              <a:rPr lang="en-US" dirty="0" smtClean="0"/>
              <a:t>.</a:t>
            </a:r>
          </a:p>
          <a:p>
            <a:r>
              <a:rPr lang="en-US" dirty="0" err="1"/>
              <a:t>Tiga</a:t>
            </a:r>
            <a:r>
              <a:rPr lang="en-US" dirty="0"/>
              <a:t> </a:t>
            </a:r>
            <a:r>
              <a:rPr lang="en-US" dirty="0" err="1"/>
              <a:t>kegiatan</a:t>
            </a:r>
            <a:r>
              <a:rPr lang="en-US" dirty="0"/>
              <a:t> </a:t>
            </a:r>
            <a:r>
              <a:rPr lang="en-US" dirty="0" err="1"/>
              <a:t>dilakukan</a:t>
            </a:r>
            <a:r>
              <a:rPr lang="en-US" dirty="0"/>
              <a:t> </a:t>
            </a:r>
            <a:r>
              <a:rPr lang="en-US" dirty="0" err="1"/>
              <a:t>ketika</a:t>
            </a:r>
            <a:r>
              <a:rPr lang="en-US" dirty="0"/>
              <a:t> </a:t>
            </a:r>
            <a:r>
              <a:rPr lang="en-US" dirty="0" err="1"/>
              <a:t>memverifikasi</a:t>
            </a:r>
            <a:r>
              <a:rPr lang="en-US" dirty="0"/>
              <a:t> </a:t>
            </a:r>
            <a:r>
              <a:rPr lang="en-US" dirty="0" err="1"/>
              <a:t>efektivitas</a:t>
            </a:r>
            <a:r>
              <a:rPr lang="en-US" dirty="0"/>
              <a:t> </a:t>
            </a:r>
            <a:r>
              <a:rPr lang="en-US" dirty="0" err="1"/>
              <a:t>tindakan</a:t>
            </a:r>
            <a:r>
              <a:rPr lang="en-US" dirty="0"/>
              <a:t> </a:t>
            </a:r>
            <a:r>
              <a:rPr lang="en-US" dirty="0" err="1"/>
              <a:t>pengendalian</a:t>
            </a:r>
            <a:r>
              <a:rPr lang="en-US" dirty="0"/>
              <a:t> </a:t>
            </a:r>
            <a:r>
              <a:rPr lang="en-US" dirty="0" err="1" smtClean="0"/>
              <a:t>ancaman</a:t>
            </a:r>
            <a:r>
              <a:rPr lang="en-US" dirty="0" smtClean="0"/>
              <a:t> :</a:t>
            </a:r>
          </a:p>
          <a:p>
            <a:pPr marL="981075" lvl="1" indent="-523875">
              <a:buFont typeface="Wingdings" panose="05000000000000000000" pitchFamily="2" charset="2"/>
              <a:buChar char="Ø"/>
            </a:pPr>
            <a:r>
              <a:rPr lang="en-US" dirty="0" err="1" smtClean="0"/>
              <a:t>Teknik</a:t>
            </a:r>
            <a:r>
              <a:rPr lang="en-US" dirty="0" smtClean="0"/>
              <a:t> </a:t>
            </a:r>
            <a:r>
              <a:rPr lang="en-US" dirty="0" err="1" smtClean="0"/>
              <a:t>verifikasi</a:t>
            </a:r>
            <a:r>
              <a:rPr lang="en-US" dirty="0" smtClean="0"/>
              <a:t> IA </a:t>
            </a:r>
            <a:r>
              <a:rPr lang="en-US" dirty="0" err="1" smtClean="0"/>
              <a:t>dipilih</a:t>
            </a:r>
            <a:r>
              <a:rPr lang="en-US" dirty="0" smtClean="0"/>
              <a:t> </a:t>
            </a:r>
            <a:r>
              <a:rPr lang="en-US" dirty="0" err="1" smtClean="0"/>
              <a:t>dan</a:t>
            </a:r>
            <a:r>
              <a:rPr lang="en-US" dirty="0" smtClean="0"/>
              <a:t> </a:t>
            </a:r>
            <a:r>
              <a:rPr lang="en-US" dirty="0" err="1" smtClean="0"/>
              <a:t>digunakan</a:t>
            </a:r>
            <a:r>
              <a:rPr lang="en-US" dirty="0" smtClean="0"/>
              <a:t>. </a:t>
            </a:r>
          </a:p>
          <a:p>
            <a:pPr marL="981075" lvl="1" indent="-523875">
              <a:buFont typeface="Wingdings" panose="05000000000000000000" pitchFamily="2" charset="2"/>
              <a:buChar char="Ø"/>
            </a:pPr>
            <a:r>
              <a:rPr lang="en-US" dirty="0" err="1" smtClean="0"/>
              <a:t>Eksposur</a:t>
            </a:r>
            <a:r>
              <a:rPr lang="en-US" dirty="0" smtClean="0"/>
              <a:t> </a:t>
            </a:r>
            <a:r>
              <a:rPr lang="en-US" dirty="0" err="1" smtClean="0"/>
              <a:t>risiko</a:t>
            </a:r>
            <a:r>
              <a:rPr lang="en-US" dirty="0" smtClean="0"/>
              <a:t> residual </a:t>
            </a:r>
            <a:r>
              <a:rPr lang="en-US" dirty="0" err="1" smtClean="0"/>
              <a:t>ditentukan</a:t>
            </a:r>
            <a:r>
              <a:rPr lang="en-US" dirty="0" smtClean="0"/>
              <a:t> </a:t>
            </a:r>
            <a:r>
              <a:rPr lang="en-US" dirty="0" err="1" smtClean="0"/>
              <a:t>dan</a:t>
            </a:r>
            <a:r>
              <a:rPr lang="en-US" dirty="0" smtClean="0"/>
              <a:t> </a:t>
            </a:r>
            <a:r>
              <a:rPr lang="en-US" dirty="0" err="1" smtClean="0"/>
              <a:t>penerimaan</a:t>
            </a:r>
            <a:r>
              <a:rPr lang="en-US" dirty="0" smtClean="0"/>
              <a:t> </a:t>
            </a:r>
            <a:r>
              <a:rPr lang="en-US" dirty="0" err="1" smtClean="0"/>
              <a:t>dievaluasi</a:t>
            </a:r>
            <a:r>
              <a:rPr lang="en-US" dirty="0" smtClean="0"/>
              <a:t>. </a:t>
            </a:r>
          </a:p>
          <a:p>
            <a:pPr marL="981075" lvl="1" indent="-523875">
              <a:buFont typeface="Wingdings" panose="05000000000000000000" pitchFamily="2" charset="2"/>
              <a:buChar char="Ø"/>
            </a:pPr>
            <a:r>
              <a:rPr lang="en-US" dirty="0" err="1" smtClean="0"/>
              <a:t>Kerentanan</a:t>
            </a:r>
            <a:r>
              <a:rPr lang="en-US" dirty="0" smtClean="0"/>
              <a:t>, </a:t>
            </a:r>
            <a:r>
              <a:rPr lang="en-US" dirty="0" err="1" smtClean="0"/>
              <a:t>ancaman</a:t>
            </a:r>
            <a:r>
              <a:rPr lang="en-US" dirty="0" smtClean="0"/>
              <a:t>, </a:t>
            </a:r>
            <a:r>
              <a:rPr lang="en-US" dirty="0" err="1" smtClean="0"/>
              <a:t>dan</a:t>
            </a:r>
            <a:r>
              <a:rPr lang="en-US" dirty="0" smtClean="0"/>
              <a:t> survivability yang </a:t>
            </a:r>
            <a:r>
              <a:rPr lang="en-US" dirty="0" err="1" smtClean="0"/>
              <a:t>sedang</a:t>
            </a:r>
            <a:r>
              <a:rPr lang="en-US" dirty="0" smtClean="0"/>
              <a:t> </a:t>
            </a:r>
            <a:r>
              <a:rPr lang="en-US" dirty="0" err="1" smtClean="0"/>
              <a:t>berlangsung</a:t>
            </a:r>
            <a:r>
              <a:rPr lang="en-US" dirty="0" smtClean="0"/>
              <a:t> </a:t>
            </a:r>
            <a:r>
              <a:rPr lang="en-US" dirty="0" err="1" smtClean="0"/>
              <a:t>dipantau</a:t>
            </a:r>
            <a:r>
              <a:rPr lang="en-US" dirty="0" smtClean="0"/>
              <a:t>.</a:t>
            </a:r>
          </a:p>
          <a:p>
            <a:endParaRPr lang="en-US" dirty="0"/>
          </a:p>
        </p:txBody>
      </p:sp>
    </p:spTree>
    <p:extLst>
      <p:ext uri="{BB962C8B-B14F-4D97-AF65-F5344CB8AC3E}">
        <p14:creationId xmlns:p14="http://schemas.microsoft.com/office/powerpoint/2010/main" val="21037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659" y="943274"/>
            <a:ext cx="10335141" cy="2021307"/>
          </a:xfrm>
        </p:spPr>
        <p:txBody>
          <a:bodyPr>
            <a:normAutofit fontScale="90000"/>
          </a:bodyPr>
          <a:lstStyle/>
          <a:p>
            <a:r>
              <a:rPr lang="en-US" cap="none" dirty="0" err="1" smtClean="0"/>
              <a:t>Kombinasi</a:t>
            </a:r>
            <a:r>
              <a:rPr lang="en-US" cap="none" dirty="0" smtClean="0"/>
              <a:t> </a:t>
            </a:r>
            <a:r>
              <a:rPr lang="en-US" cap="none" dirty="0" err="1" smtClean="0"/>
              <a:t>Teknik</a:t>
            </a:r>
            <a:r>
              <a:rPr lang="en-US" cap="none" dirty="0" smtClean="0"/>
              <a:t> </a:t>
            </a:r>
            <a:r>
              <a:rPr lang="en-US" cap="none" dirty="0" err="1" smtClean="0"/>
              <a:t>Analisis</a:t>
            </a:r>
            <a:r>
              <a:rPr lang="en-US" cap="none" dirty="0" smtClean="0"/>
              <a:t> </a:t>
            </a:r>
            <a:r>
              <a:rPr lang="en-US" cap="none" dirty="0" err="1" smtClean="0"/>
              <a:t>Statis</a:t>
            </a:r>
            <a:r>
              <a:rPr lang="en-US" cap="none" dirty="0" smtClean="0"/>
              <a:t> Dan </a:t>
            </a:r>
            <a:r>
              <a:rPr lang="en-US" cap="none" dirty="0" err="1" smtClean="0"/>
              <a:t>Dinamis</a:t>
            </a:r>
            <a:r>
              <a:rPr lang="en-US" cap="none" dirty="0" smtClean="0"/>
              <a:t> </a:t>
            </a:r>
            <a:r>
              <a:rPr lang="en-US" cap="none" dirty="0" err="1" smtClean="0"/>
              <a:t>Digunakan</a:t>
            </a:r>
            <a:r>
              <a:rPr lang="en-US" cap="none" dirty="0" smtClean="0"/>
              <a:t> </a:t>
            </a:r>
            <a:r>
              <a:rPr lang="en-US" cap="none" dirty="0" err="1" smtClean="0"/>
              <a:t>Untuk</a:t>
            </a:r>
            <a:r>
              <a:rPr lang="en-US" cap="none" dirty="0" smtClean="0"/>
              <a:t> </a:t>
            </a:r>
            <a:r>
              <a:rPr lang="en-US" cap="none" dirty="0" err="1" smtClean="0"/>
              <a:t>Memverifikasi</a:t>
            </a:r>
            <a:r>
              <a:rPr lang="en-US" cap="none" dirty="0" smtClean="0"/>
              <a:t> </a:t>
            </a:r>
            <a:r>
              <a:rPr lang="en-US" cap="none" dirty="0" err="1" smtClean="0"/>
              <a:t>Efektivitas</a:t>
            </a:r>
            <a:r>
              <a:rPr lang="en-US" cap="none" dirty="0" smtClean="0"/>
              <a:t> </a:t>
            </a:r>
            <a:r>
              <a:rPr lang="en-US" cap="none" dirty="0" err="1" smtClean="0"/>
              <a:t>Tindakan</a:t>
            </a:r>
            <a:r>
              <a:rPr lang="en-US" cap="none" dirty="0" smtClean="0"/>
              <a:t> </a:t>
            </a:r>
            <a:r>
              <a:rPr lang="en-US" cap="none" dirty="0" err="1" smtClean="0"/>
              <a:t>Pengendalian</a:t>
            </a:r>
            <a:r>
              <a:rPr lang="en-US" cap="none" dirty="0" smtClean="0"/>
              <a:t> </a:t>
            </a:r>
            <a:r>
              <a:rPr lang="en-US" cap="none" dirty="0" err="1" smtClean="0"/>
              <a:t>Ancaman</a:t>
            </a:r>
            <a:r>
              <a:rPr lang="en-US" cap="none" dirty="0" smtClean="0"/>
              <a:t> </a:t>
            </a:r>
            <a:r>
              <a:rPr lang="en-US" cap="none" dirty="0" err="1" smtClean="0"/>
              <a:t>Sepanjang</a:t>
            </a:r>
            <a:r>
              <a:rPr lang="en-US" cap="none" dirty="0" smtClean="0"/>
              <a:t> </a:t>
            </a:r>
            <a:r>
              <a:rPr lang="en-US" cap="none" dirty="0" err="1" smtClean="0"/>
              <a:t>Hidup</a:t>
            </a:r>
            <a:r>
              <a:rPr lang="en-US" cap="none" dirty="0" smtClean="0"/>
              <a:t> </a:t>
            </a:r>
            <a:r>
              <a:rPr lang="en-US" cap="none" dirty="0" err="1" smtClean="0"/>
              <a:t>Suatu</a:t>
            </a:r>
            <a:r>
              <a:rPr lang="en-US" cap="none" dirty="0" smtClean="0"/>
              <a:t> </a:t>
            </a:r>
            <a:r>
              <a:rPr lang="en-US" cap="none" dirty="0" err="1" smtClean="0"/>
              <a:t>Sistem</a:t>
            </a:r>
            <a:r>
              <a:rPr lang="en-US" cap="none" dirty="0" smtClean="0"/>
              <a:t>. Proses </a:t>
            </a:r>
            <a:r>
              <a:rPr lang="en-US" cap="none" dirty="0" err="1" smtClean="0"/>
              <a:t>Tiga</a:t>
            </a:r>
            <a:r>
              <a:rPr lang="en-US" cap="none" dirty="0" smtClean="0"/>
              <a:t> </a:t>
            </a:r>
            <a:r>
              <a:rPr lang="en-US" cap="none" dirty="0" err="1" smtClean="0"/>
              <a:t>Langkah</a:t>
            </a:r>
            <a:r>
              <a:rPr lang="en-US" cap="none" dirty="0" smtClean="0"/>
              <a:t> </a:t>
            </a:r>
            <a:r>
              <a:rPr lang="en-US" cap="none" dirty="0" err="1" smtClean="0"/>
              <a:t>Diikuti</a:t>
            </a:r>
            <a:r>
              <a:rPr lang="en-US" cap="none" dirty="0" smtClean="0"/>
              <a:t>:</a:t>
            </a:r>
            <a:endParaRPr lang="en-US" cap="none" dirty="0"/>
          </a:p>
        </p:txBody>
      </p:sp>
      <p:sp>
        <p:nvSpPr>
          <p:cNvPr id="3" name="Content Placeholder 2"/>
          <p:cNvSpPr>
            <a:spLocks noGrp="1"/>
          </p:cNvSpPr>
          <p:nvPr>
            <p:ph idx="1"/>
          </p:nvPr>
        </p:nvSpPr>
        <p:spPr>
          <a:xfrm>
            <a:off x="1584174" y="2855878"/>
            <a:ext cx="9905999" cy="3541714"/>
          </a:xfrm>
        </p:spPr>
        <p:txBody>
          <a:bodyPr/>
          <a:lstStyle/>
          <a:p>
            <a:pPr lvl="0"/>
            <a:r>
              <a:rPr lang="en-US" dirty="0" err="1"/>
              <a:t>Pastikan</a:t>
            </a:r>
            <a:r>
              <a:rPr lang="en-US" dirty="0"/>
              <a:t> </a:t>
            </a:r>
            <a:r>
              <a:rPr lang="en-US" dirty="0" err="1"/>
              <a:t>bahwa</a:t>
            </a:r>
            <a:r>
              <a:rPr lang="en-US" dirty="0"/>
              <a:t> </a:t>
            </a:r>
            <a:r>
              <a:rPr lang="en-US" dirty="0" err="1"/>
              <a:t>teknik</a:t>
            </a:r>
            <a:r>
              <a:rPr lang="en-US" dirty="0"/>
              <a:t>/</a:t>
            </a:r>
            <a:r>
              <a:rPr lang="en-US" dirty="0" err="1"/>
              <a:t>fitur</a:t>
            </a:r>
            <a:r>
              <a:rPr lang="en-US" dirty="0"/>
              <a:t> </a:t>
            </a:r>
            <a:r>
              <a:rPr lang="en-US" dirty="0" err="1"/>
              <a:t>desain</a:t>
            </a:r>
            <a:r>
              <a:rPr lang="en-US" dirty="0"/>
              <a:t> IA yang </a:t>
            </a:r>
            <a:r>
              <a:rPr lang="en-US" dirty="0" err="1"/>
              <a:t>sesuai</a:t>
            </a:r>
            <a:r>
              <a:rPr lang="en-US" dirty="0"/>
              <a:t> </a:t>
            </a:r>
            <a:r>
              <a:rPr lang="en-US" dirty="0" err="1"/>
              <a:t>dipilih</a:t>
            </a:r>
            <a:r>
              <a:rPr lang="en-US" dirty="0"/>
              <a:t>. </a:t>
            </a:r>
          </a:p>
          <a:p>
            <a:pPr lvl="0"/>
            <a:r>
              <a:rPr lang="en-US" dirty="0" err="1"/>
              <a:t>verifikasi</a:t>
            </a:r>
            <a:r>
              <a:rPr lang="en-US" dirty="0"/>
              <a:t> </a:t>
            </a:r>
            <a:r>
              <a:rPr lang="en-US" dirty="0" err="1"/>
              <a:t>bahwa</a:t>
            </a:r>
            <a:r>
              <a:rPr lang="en-US" dirty="0"/>
              <a:t> </a:t>
            </a:r>
            <a:r>
              <a:rPr lang="en-US" dirty="0" err="1" smtClean="0"/>
              <a:t>teknik</a:t>
            </a:r>
            <a:r>
              <a:rPr lang="en-US" dirty="0" smtClean="0"/>
              <a:t>/</a:t>
            </a:r>
            <a:r>
              <a:rPr lang="en-US" dirty="0" err="1" smtClean="0"/>
              <a:t>fitur</a:t>
            </a:r>
            <a:r>
              <a:rPr lang="en-US" dirty="0"/>
              <a:t> </a:t>
            </a:r>
            <a:r>
              <a:rPr lang="en-US" dirty="0" err="1"/>
              <a:t>desain</a:t>
            </a:r>
            <a:r>
              <a:rPr lang="en-US" dirty="0"/>
              <a:t> IA yang </a:t>
            </a:r>
            <a:r>
              <a:rPr lang="en-US" dirty="0" err="1"/>
              <a:t>dilaksanakan</a:t>
            </a:r>
            <a:r>
              <a:rPr lang="en-US" dirty="0"/>
              <a:t> </a:t>
            </a:r>
            <a:r>
              <a:rPr lang="en-US" dirty="0" err="1"/>
              <a:t>dengan</a:t>
            </a:r>
            <a:r>
              <a:rPr lang="en-US" dirty="0"/>
              <a:t> </a:t>
            </a:r>
            <a:r>
              <a:rPr lang="en-US" dirty="0" err="1"/>
              <a:t>benar</a:t>
            </a:r>
            <a:r>
              <a:rPr lang="en-US" dirty="0"/>
              <a:t>. </a:t>
            </a:r>
          </a:p>
          <a:p>
            <a:pPr lvl="0"/>
            <a:r>
              <a:rPr lang="en-US" dirty="0" err="1"/>
              <a:t>verifikasi</a:t>
            </a:r>
            <a:r>
              <a:rPr lang="en-US" dirty="0"/>
              <a:t> </a:t>
            </a:r>
            <a:r>
              <a:rPr lang="en-US" dirty="0" err="1"/>
              <a:t>ketangguhan</a:t>
            </a:r>
            <a:r>
              <a:rPr lang="en-US" dirty="0"/>
              <a:t> </a:t>
            </a:r>
            <a:r>
              <a:rPr lang="en-US" dirty="0" err="1"/>
              <a:t>dan</a:t>
            </a:r>
            <a:r>
              <a:rPr lang="en-US" dirty="0"/>
              <a:t> </a:t>
            </a:r>
            <a:r>
              <a:rPr lang="en-US" dirty="0" err="1"/>
              <a:t>ketahanan</a:t>
            </a:r>
            <a:r>
              <a:rPr lang="en-US" dirty="0"/>
              <a:t> </a:t>
            </a:r>
            <a:r>
              <a:rPr lang="en-US" dirty="0" err="1"/>
              <a:t>dari</a:t>
            </a:r>
            <a:r>
              <a:rPr lang="en-US" dirty="0"/>
              <a:t> </a:t>
            </a:r>
            <a:r>
              <a:rPr lang="en-US" dirty="0" err="1"/>
              <a:t>tindakan</a:t>
            </a:r>
            <a:r>
              <a:rPr lang="en-US" dirty="0"/>
              <a:t> </a:t>
            </a:r>
            <a:r>
              <a:rPr lang="en-US" dirty="0" err="1"/>
              <a:t>pengendalian</a:t>
            </a:r>
            <a:r>
              <a:rPr lang="en-US" dirty="0"/>
              <a:t> </a:t>
            </a:r>
            <a:r>
              <a:rPr lang="en-US" dirty="0" err="1"/>
              <a:t>ancaman</a:t>
            </a:r>
            <a:r>
              <a:rPr lang="en-US" dirty="0"/>
              <a:t>.</a:t>
            </a:r>
          </a:p>
        </p:txBody>
      </p:sp>
    </p:spTree>
    <p:extLst>
      <p:ext uri="{BB962C8B-B14F-4D97-AF65-F5344CB8AC3E}">
        <p14:creationId xmlns:p14="http://schemas.microsoft.com/office/powerpoint/2010/main" val="115566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784" y="2418442"/>
            <a:ext cx="9905998" cy="1478570"/>
          </a:xfrm>
        </p:spPr>
        <p:txBody>
          <a:bodyPr>
            <a:normAutofit fontScale="90000"/>
          </a:bodyPr>
          <a:lstStyle/>
          <a:p>
            <a:pPr algn="ctr"/>
            <a:r>
              <a:rPr lang="en-US" cap="none" dirty="0" err="1" smtClean="0"/>
              <a:t>Tanpa</a:t>
            </a:r>
            <a:r>
              <a:rPr lang="en-US" cap="none" dirty="0" smtClean="0"/>
              <a:t> </a:t>
            </a:r>
            <a:r>
              <a:rPr lang="en-US" cap="none" dirty="0" err="1" smtClean="0"/>
              <a:t>Verifikasi</a:t>
            </a:r>
            <a:r>
              <a:rPr lang="en-US" cap="none" dirty="0" smtClean="0"/>
              <a:t> </a:t>
            </a:r>
            <a:r>
              <a:rPr lang="en-US" cap="none" dirty="0" err="1" smtClean="0"/>
              <a:t>Aktual</a:t>
            </a:r>
            <a:r>
              <a:rPr lang="en-US" cap="none" dirty="0" smtClean="0"/>
              <a:t>, </a:t>
            </a:r>
            <a:r>
              <a:rPr lang="en-US" cap="none" dirty="0" err="1" smtClean="0"/>
              <a:t>Tidak</a:t>
            </a:r>
            <a:r>
              <a:rPr lang="en-US" cap="none" dirty="0" smtClean="0"/>
              <a:t> Ada </a:t>
            </a:r>
            <a:r>
              <a:rPr lang="en-US" cap="none" dirty="0" err="1" smtClean="0"/>
              <a:t>Dasar</a:t>
            </a:r>
            <a:r>
              <a:rPr lang="en-US" cap="none" dirty="0" smtClean="0"/>
              <a:t> </a:t>
            </a:r>
            <a:r>
              <a:rPr lang="en-US" cap="none" dirty="0" err="1" smtClean="0"/>
              <a:t>Faktual</a:t>
            </a:r>
            <a:r>
              <a:rPr lang="en-US" cap="none" dirty="0" smtClean="0"/>
              <a:t> </a:t>
            </a:r>
            <a:r>
              <a:rPr lang="en-US" cap="none" dirty="0" err="1" smtClean="0"/>
              <a:t>Untuk</a:t>
            </a:r>
            <a:r>
              <a:rPr lang="en-US" cap="none" dirty="0" smtClean="0"/>
              <a:t> </a:t>
            </a:r>
            <a:r>
              <a:rPr lang="en-US" cap="none" dirty="0" err="1" smtClean="0"/>
              <a:t>Mengklaim</a:t>
            </a:r>
            <a:r>
              <a:rPr lang="en-US" cap="none" dirty="0" smtClean="0"/>
              <a:t> </a:t>
            </a:r>
            <a:r>
              <a:rPr lang="en-US" cap="none" dirty="0" err="1" smtClean="0"/>
              <a:t>Bahwa</a:t>
            </a:r>
            <a:r>
              <a:rPr lang="en-US" cap="none" dirty="0" smtClean="0"/>
              <a:t> </a:t>
            </a:r>
            <a:r>
              <a:rPr lang="en-US" cap="none" dirty="0" err="1" smtClean="0"/>
              <a:t>Sistem</a:t>
            </a:r>
            <a:r>
              <a:rPr lang="en-US" cap="none" dirty="0" smtClean="0"/>
              <a:t> </a:t>
            </a:r>
            <a:r>
              <a:rPr lang="en-US" cap="none" dirty="0" err="1" smtClean="0"/>
              <a:t>Selamat</a:t>
            </a:r>
            <a:r>
              <a:rPr lang="en-US" cap="none" dirty="0" smtClean="0"/>
              <a:t>, </a:t>
            </a:r>
            <a:r>
              <a:rPr lang="en-US" cap="none" dirty="0" err="1" smtClean="0"/>
              <a:t>Aman</a:t>
            </a:r>
            <a:r>
              <a:rPr lang="en-US" cap="none" dirty="0" smtClean="0"/>
              <a:t>, </a:t>
            </a:r>
            <a:r>
              <a:rPr lang="en-US" cap="none" dirty="0" err="1" smtClean="0"/>
              <a:t>Atau</a:t>
            </a:r>
            <a:r>
              <a:rPr lang="en-US" cap="none" dirty="0" smtClean="0"/>
              <a:t> </a:t>
            </a:r>
            <a:r>
              <a:rPr lang="en-US" cap="none" dirty="0" err="1" smtClean="0"/>
              <a:t>Dapat</a:t>
            </a:r>
            <a:r>
              <a:rPr lang="en-US" cap="none" dirty="0" smtClean="0"/>
              <a:t> </a:t>
            </a:r>
            <a:r>
              <a:rPr lang="en-US" cap="none" dirty="0" err="1" smtClean="0"/>
              <a:t>Diandalkan</a:t>
            </a:r>
            <a:r>
              <a:rPr lang="en-US" cap="none" dirty="0" smtClean="0"/>
              <a:t>.</a:t>
            </a:r>
            <a:endParaRPr lang="en-US" cap="none" dirty="0"/>
          </a:p>
        </p:txBody>
      </p:sp>
    </p:spTree>
    <p:extLst>
      <p:ext uri="{BB962C8B-B14F-4D97-AF65-F5344CB8AC3E}">
        <p14:creationId xmlns:p14="http://schemas.microsoft.com/office/powerpoint/2010/main" val="240186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901" y="2533946"/>
            <a:ext cx="9905998" cy="1478570"/>
          </a:xfrm>
        </p:spPr>
        <p:txBody>
          <a:bodyPr/>
          <a:lstStyle/>
          <a:p>
            <a:pPr algn="ctr"/>
            <a:r>
              <a:rPr lang="en-US" dirty="0" err="1" smtClean="0"/>
              <a:t>Terima</a:t>
            </a:r>
            <a:r>
              <a:rPr lang="en-US" dirty="0" smtClean="0"/>
              <a:t> </a:t>
            </a:r>
            <a:r>
              <a:rPr lang="en-US" dirty="0" err="1" smtClean="0"/>
              <a:t>kasih</a:t>
            </a:r>
            <a:endParaRPr lang="en-US" dirty="0"/>
          </a:p>
        </p:txBody>
      </p:sp>
    </p:spTree>
    <p:extLst>
      <p:ext uri="{BB962C8B-B14F-4D97-AF65-F5344CB8AC3E}">
        <p14:creationId xmlns:p14="http://schemas.microsoft.com/office/powerpoint/2010/main" val="6863486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Efektivitas tindakan pengendalian ancaman diverifikasi melalui proses </a:t>
            </a:r>
            <a:r>
              <a:rPr lang="en-US" dirty="0"/>
              <a:t>3 </a:t>
            </a:r>
            <a:r>
              <a:rPr lang="en-US" dirty="0" err="1"/>
              <a:t>langkah</a:t>
            </a:r>
            <a:r>
              <a:rPr lang="id-ID" dirty="0"/>
              <a:t>:</a:t>
            </a:r>
            <a:endParaRPr lang="en-US" dirty="0"/>
          </a:p>
        </p:txBody>
      </p:sp>
      <p:sp>
        <p:nvSpPr>
          <p:cNvPr id="3" name="Content Placeholder 2"/>
          <p:cNvSpPr>
            <a:spLocks noGrp="1"/>
          </p:cNvSpPr>
          <p:nvPr>
            <p:ph idx="1"/>
          </p:nvPr>
        </p:nvSpPr>
        <p:spPr/>
        <p:txBody>
          <a:bodyPr/>
          <a:lstStyle/>
          <a:p>
            <a:pPr lvl="0"/>
            <a:r>
              <a:rPr lang="id-ID" dirty="0"/>
              <a:t>Pastikan bahwa teknik/fitur desain IA yang sesuai dipilih. </a:t>
            </a:r>
            <a:endParaRPr lang="en-US" dirty="0"/>
          </a:p>
          <a:p>
            <a:pPr lvl="0"/>
            <a:r>
              <a:rPr lang="id-ID" dirty="0"/>
              <a:t>verifikasi bahwa teknik/fitur desain </a:t>
            </a:r>
            <a:r>
              <a:rPr lang="id-ID" dirty="0" smtClean="0"/>
              <a:t>IA yang </a:t>
            </a:r>
            <a:r>
              <a:rPr lang="id-ID" dirty="0"/>
              <a:t>dilaksanakan dengan benar. </a:t>
            </a:r>
            <a:endParaRPr lang="en-US" dirty="0"/>
          </a:p>
          <a:p>
            <a:pPr lvl="0"/>
            <a:r>
              <a:rPr lang="id-ID" dirty="0"/>
              <a:t>verifikasi ketangguhan dan ketahanan dari tindakan pengendalian ancaman.</a:t>
            </a:r>
            <a:endParaRPr lang="en-US" dirty="0"/>
          </a:p>
          <a:p>
            <a:pPr marL="0" indent="0">
              <a:buNone/>
            </a:pPr>
            <a:endParaRPr lang="en-US" dirty="0"/>
          </a:p>
        </p:txBody>
      </p:sp>
    </p:spTree>
    <p:extLst>
      <p:ext uri="{BB962C8B-B14F-4D97-AF65-F5344CB8AC3E}">
        <p14:creationId xmlns:p14="http://schemas.microsoft.com/office/powerpoint/2010/main" val="314584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691" y="122465"/>
            <a:ext cx="2666323" cy="1478570"/>
          </a:xfrm>
        </p:spPr>
        <p:txBody>
          <a:bodyPr/>
          <a:lstStyle/>
          <a:p>
            <a:r>
              <a:rPr lang="id-ID" dirty="0"/>
              <a:t>teknik verifikasi 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2543234"/>
              </p:ext>
            </p:extLst>
          </p:nvPr>
        </p:nvGraphicFramePr>
        <p:xfrm>
          <a:off x="3585845" y="129887"/>
          <a:ext cx="7618276" cy="6644257"/>
        </p:xfrm>
        <a:graphic>
          <a:graphicData uri="http://schemas.openxmlformats.org/drawingml/2006/table">
            <a:tbl>
              <a:tblPr firstRow="1" firstCol="1" bandRow="1">
                <a:tableStyleId>{5C22544A-7EE6-4342-B048-85BDC9FD1C3A}</a:tableStyleId>
              </a:tblPr>
              <a:tblGrid>
                <a:gridCol w="3223998">
                  <a:extLst>
                    <a:ext uri="{9D8B030D-6E8A-4147-A177-3AD203B41FA5}">
                      <a16:colId xmlns="" xmlns:a16="http://schemas.microsoft.com/office/drawing/2014/main" val="3883799744"/>
                    </a:ext>
                  </a:extLst>
                </a:gridCol>
                <a:gridCol w="558669">
                  <a:extLst>
                    <a:ext uri="{9D8B030D-6E8A-4147-A177-3AD203B41FA5}">
                      <a16:colId xmlns="" xmlns:a16="http://schemas.microsoft.com/office/drawing/2014/main" val="2096692085"/>
                    </a:ext>
                  </a:extLst>
                </a:gridCol>
                <a:gridCol w="583164">
                  <a:extLst>
                    <a:ext uri="{9D8B030D-6E8A-4147-A177-3AD203B41FA5}">
                      <a16:colId xmlns="" xmlns:a16="http://schemas.microsoft.com/office/drawing/2014/main" val="2669677198"/>
                    </a:ext>
                  </a:extLst>
                </a:gridCol>
                <a:gridCol w="1268264">
                  <a:extLst>
                    <a:ext uri="{9D8B030D-6E8A-4147-A177-3AD203B41FA5}">
                      <a16:colId xmlns="" xmlns:a16="http://schemas.microsoft.com/office/drawing/2014/main" val="1903919038"/>
                    </a:ext>
                  </a:extLst>
                </a:gridCol>
                <a:gridCol w="1268264">
                  <a:extLst>
                    <a:ext uri="{9D8B030D-6E8A-4147-A177-3AD203B41FA5}">
                      <a16:colId xmlns="" xmlns:a16="http://schemas.microsoft.com/office/drawing/2014/main" val="1062785401"/>
                    </a:ext>
                  </a:extLst>
                </a:gridCol>
                <a:gridCol w="715917">
                  <a:extLst>
                    <a:ext uri="{9D8B030D-6E8A-4147-A177-3AD203B41FA5}">
                      <a16:colId xmlns="" xmlns:a16="http://schemas.microsoft.com/office/drawing/2014/main" val="158446494"/>
                    </a:ext>
                  </a:extLst>
                </a:gridCol>
              </a:tblGrid>
              <a:tr h="288881">
                <a:tc rowSpan="3">
                  <a:txBody>
                    <a:bodyPr/>
                    <a:lstStyle/>
                    <a:p>
                      <a:pPr algn="ctr">
                        <a:lnSpc>
                          <a:spcPct val="107000"/>
                        </a:lnSpc>
                        <a:spcAft>
                          <a:spcPts val="0"/>
                        </a:spcAft>
                      </a:pPr>
                      <a:r>
                        <a:rPr lang="id-ID" sz="1400" dirty="0">
                          <a:solidFill>
                            <a:schemeClr val="bg1"/>
                          </a:solidFill>
                          <a:effectLst/>
                        </a:rPr>
                        <a:t>Teknik verifikasi IA</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rowSpan="3">
                  <a:txBody>
                    <a:bodyPr/>
                    <a:lstStyle/>
                    <a:p>
                      <a:pPr algn="ctr">
                        <a:lnSpc>
                          <a:spcPct val="107000"/>
                        </a:lnSpc>
                        <a:spcAft>
                          <a:spcPts val="0"/>
                        </a:spcAft>
                      </a:pPr>
                      <a:r>
                        <a:rPr lang="id-ID" sz="1400" dirty="0">
                          <a:solidFill>
                            <a:schemeClr val="bg1"/>
                          </a:solidFill>
                          <a:effectLst/>
                        </a:rPr>
                        <a:t>C/R</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rowSpan="3">
                  <a:txBody>
                    <a:bodyPr/>
                    <a:lstStyle/>
                    <a:p>
                      <a:pPr algn="ctr">
                        <a:lnSpc>
                          <a:spcPct val="107000"/>
                        </a:lnSpc>
                        <a:spcAft>
                          <a:spcPts val="0"/>
                        </a:spcAft>
                      </a:pPr>
                      <a:r>
                        <a:rPr lang="id-ID" sz="1400" dirty="0">
                          <a:solidFill>
                            <a:schemeClr val="bg1"/>
                          </a:solidFill>
                          <a:effectLst/>
                        </a:rPr>
                        <a:t>Type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gridSpan="3">
                  <a:txBody>
                    <a:bodyPr/>
                    <a:lstStyle/>
                    <a:p>
                      <a:pPr algn="ctr">
                        <a:lnSpc>
                          <a:spcPct val="107000"/>
                        </a:lnSpc>
                        <a:spcAft>
                          <a:spcPts val="0"/>
                        </a:spcAft>
                      </a:pPr>
                      <a:r>
                        <a:rPr lang="id-ID" sz="1400">
                          <a:solidFill>
                            <a:schemeClr val="bg1"/>
                          </a:solidFill>
                          <a:effectLst/>
                        </a:rPr>
                        <a:t>Life-Cycle Phase</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702061772"/>
                  </a:ext>
                </a:extLst>
              </a:tr>
              <a:tr h="288881">
                <a:tc vMerge="1">
                  <a:txBody>
                    <a:bodyPr/>
                    <a:lstStyle/>
                    <a:p>
                      <a:endParaRPr lang="en-US"/>
                    </a:p>
                  </a:txBody>
                  <a:tcPr/>
                </a:tc>
                <a:tc vMerge="1">
                  <a:txBody>
                    <a:bodyPr/>
                    <a:lstStyle/>
                    <a:p>
                      <a:endParaRPr lang="en-US"/>
                    </a:p>
                  </a:txBody>
                  <a:tcPr/>
                </a:tc>
                <a:tc vMerge="1">
                  <a:txBody>
                    <a:bodyPr/>
                    <a:lstStyle/>
                    <a:p>
                      <a:endParaRPr lang="en-US"/>
                    </a:p>
                  </a:txBody>
                  <a:tcPr/>
                </a:tc>
                <a:tc gridSpan="3">
                  <a:txBody>
                    <a:bodyPr/>
                    <a:lstStyle/>
                    <a:p>
                      <a:pPr algn="ctr">
                        <a:lnSpc>
                          <a:spcPct val="107000"/>
                        </a:lnSpc>
                        <a:spcAft>
                          <a:spcPts val="0"/>
                        </a:spcAft>
                      </a:pPr>
                      <a:r>
                        <a:rPr lang="id-ID" sz="1400">
                          <a:solidFill>
                            <a:schemeClr val="bg1"/>
                          </a:solidFill>
                          <a:effectLst/>
                        </a:rPr>
                        <a:t>di mana teknik ini digunakan</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890063868"/>
                  </a:ext>
                </a:extLst>
              </a:tr>
              <a:tr h="2888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1400" dirty="0" err="1">
                          <a:solidFill>
                            <a:schemeClr val="bg1"/>
                          </a:solidFill>
                          <a:effectLst/>
                        </a:rPr>
                        <a:t>Konsep</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Pengembangan</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Operasi</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1746975316"/>
                  </a:ext>
                </a:extLst>
              </a:tr>
              <a:tr h="288881">
                <a:tc>
                  <a:txBody>
                    <a:bodyPr/>
                    <a:lstStyle/>
                    <a:p>
                      <a:pPr>
                        <a:lnSpc>
                          <a:spcPct val="107000"/>
                        </a:lnSpc>
                        <a:spcAft>
                          <a:spcPts val="0"/>
                        </a:spcAft>
                      </a:pPr>
                      <a:r>
                        <a:rPr lang="en-US" sz="1400">
                          <a:solidFill>
                            <a:schemeClr val="bg1"/>
                          </a:solidFill>
                          <a:effectLst/>
                        </a:rPr>
                        <a:t>A</a:t>
                      </a:r>
                      <a:r>
                        <a:rPr lang="id-ID" sz="1400">
                          <a:solidFill>
                            <a:schemeClr val="bg1"/>
                          </a:solidFill>
                          <a:effectLst/>
                        </a:rPr>
                        <a:t>nalisis nilai batas</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dirty="0">
                          <a:solidFill>
                            <a:schemeClr val="bg1"/>
                          </a:solidFill>
                          <a:effectLst/>
                        </a:rPr>
                        <a:t>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2295096534"/>
                  </a:ext>
                </a:extLst>
              </a:tr>
              <a:tr h="288881">
                <a:tc>
                  <a:txBody>
                    <a:bodyPr/>
                    <a:lstStyle/>
                    <a:p>
                      <a:pPr>
                        <a:lnSpc>
                          <a:spcPct val="107000"/>
                        </a:lnSpc>
                        <a:spcAft>
                          <a:spcPts val="0"/>
                        </a:spcAft>
                      </a:pPr>
                      <a:r>
                        <a:rPr lang="id-ID" sz="1400">
                          <a:solidFill>
                            <a:schemeClr val="bg1"/>
                          </a:solidFill>
                          <a:effectLst/>
                        </a:rPr>
                        <a:t>Cleanroom</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dirty="0">
                          <a:solidFill>
                            <a:schemeClr val="bg1"/>
                          </a:solidFill>
                          <a:effectLst/>
                        </a:rPr>
                        <a:t>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1449805926"/>
                  </a:ext>
                </a:extLst>
              </a:tr>
              <a:tr h="288881">
                <a:tc>
                  <a:txBody>
                    <a:bodyPr/>
                    <a:lstStyle/>
                    <a:p>
                      <a:pPr>
                        <a:lnSpc>
                          <a:spcPct val="107000"/>
                        </a:lnSpc>
                        <a:spcAft>
                          <a:spcPts val="0"/>
                        </a:spcAft>
                      </a:pPr>
                      <a:r>
                        <a:rPr lang="en-US" sz="1400">
                          <a:solidFill>
                            <a:schemeClr val="bg1"/>
                          </a:solidFill>
                          <a:effectLst/>
                        </a:rPr>
                        <a:t>Analisis Aliran </a:t>
                      </a:r>
                      <a:r>
                        <a:rPr lang="id-ID" sz="1400">
                          <a:solidFill>
                            <a:schemeClr val="bg1"/>
                          </a:solidFill>
                          <a:effectLst/>
                        </a:rPr>
                        <a:t>Kontrol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1952769991"/>
                  </a:ext>
                </a:extLst>
              </a:tr>
              <a:tr h="288881">
                <a:tc>
                  <a:txBody>
                    <a:bodyPr/>
                    <a:lstStyle/>
                    <a:p>
                      <a:pPr>
                        <a:lnSpc>
                          <a:spcPct val="107000"/>
                        </a:lnSpc>
                        <a:spcAft>
                          <a:spcPts val="0"/>
                        </a:spcAft>
                      </a:pPr>
                      <a:r>
                        <a:rPr lang="en-US" sz="1400">
                          <a:solidFill>
                            <a:schemeClr val="bg1"/>
                          </a:solidFill>
                          <a:effectLst/>
                        </a:rPr>
                        <a:t>Analisis aliran </a:t>
                      </a:r>
                      <a:r>
                        <a:rPr lang="id-ID" sz="1400">
                          <a:solidFill>
                            <a:schemeClr val="bg1"/>
                          </a:solidFill>
                          <a:effectLst/>
                        </a:rPr>
                        <a:t>data atau informasi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1201241205"/>
                  </a:ext>
                </a:extLst>
              </a:tr>
              <a:tr h="288881">
                <a:tc>
                  <a:txBody>
                    <a:bodyPr/>
                    <a:lstStyle/>
                    <a:p>
                      <a:pPr>
                        <a:lnSpc>
                          <a:spcPct val="107000"/>
                        </a:lnSpc>
                        <a:spcAft>
                          <a:spcPts val="0"/>
                        </a:spcAft>
                      </a:pPr>
                      <a:r>
                        <a:rPr lang="en-US" sz="1400">
                          <a:solidFill>
                            <a:schemeClr val="bg1"/>
                          </a:solidFill>
                          <a:effectLst/>
                        </a:rPr>
                        <a:t>Partisi </a:t>
                      </a:r>
                      <a:r>
                        <a:rPr lang="id-ID" sz="1400">
                          <a:solidFill>
                            <a:schemeClr val="bg1"/>
                          </a:solidFill>
                          <a:effectLst/>
                        </a:rPr>
                        <a:t>kelas ekuivalen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1907528781"/>
                  </a:ext>
                </a:extLst>
              </a:tr>
              <a:tr h="288881">
                <a:tc>
                  <a:txBody>
                    <a:bodyPr/>
                    <a:lstStyle/>
                    <a:p>
                      <a:pPr>
                        <a:lnSpc>
                          <a:spcPct val="107000"/>
                        </a:lnSpc>
                        <a:spcAft>
                          <a:spcPts val="0"/>
                        </a:spcAft>
                      </a:pPr>
                      <a:r>
                        <a:rPr lang="en-US" sz="1400">
                          <a:solidFill>
                            <a:schemeClr val="bg1"/>
                          </a:solidFill>
                          <a:effectLst/>
                        </a:rPr>
                        <a:t>Kebenaran Bukti Formal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SA,SE</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1538909100"/>
                  </a:ext>
                </a:extLst>
              </a:tr>
              <a:tr h="288881">
                <a:tc>
                  <a:txBody>
                    <a:bodyPr/>
                    <a:lstStyle/>
                    <a:p>
                      <a:pPr>
                        <a:lnSpc>
                          <a:spcPct val="107000"/>
                        </a:lnSpc>
                        <a:spcAft>
                          <a:spcPts val="0"/>
                        </a:spcAft>
                      </a:pPr>
                      <a:r>
                        <a:rPr lang="en-US" sz="1400">
                          <a:solidFill>
                            <a:schemeClr val="bg1"/>
                          </a:solidFill>
                          <a:effectLst/>
                        </a:rPr>
                        <a:t>Pengujian Antarmuka</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647596202"/>
                  </a:ext>
                </a:extLst>
              </a:tr>
              <a:tr h="288881">
                <a:tc>
                  <a:txBody>
                    <a:bodyPr/>
                    <a:lstStyle/>
                    <a:p>
                      <a:pPr>
                        <a:lnSpc>
                          <a:spcPct val="107000"/>
                        </a:lnSpc>
                        <a:spcAft>
                          <a:spcPts val="0"/>
                        </a:spcAft>
                      </a:pPr>
                      <a:r>
                        <a:rPr lang="en-US" sz="1400">
                          <a:solidFill>
                            <a:schemeClr val="bg1"/>
                          </a:solidFill>
                          <a:effectLst/>
                        </a:rPr>
                        <a:t>Pengujian Kinerja</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427277065"/>
                  </a:ext>
                </a:extLst>
              </a:tr>
              <a:tr h="288881">
                <a:tc>
                  <a:txBody>
                    <a:bodyPr/>
                    <a:lstStyle/>
                    <a:p>
                      <a:pPr>
                        <a:lnSpc>
                          <a:spcPct val="107000"/>
                        </a:lnSpc>
                        <a:spcAft>
                          <a:spcPts val="0"/>
                        </a:spcAft>
                      </a:pPr>
                      <a:r>
                        <a:rPr lang="en-US" sz="1400">
                          <a:solidFill>
                            <a:schemeClr val="bg1"/>
                          </a:solidFill>
                          <a:effectLst/>
                        </a:rPr>
                        <a:t>Pengujian Statistik dan Probabilitas</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71728780"/>
                  </a:ext>
                </a:extLst>
              </a:tr>
              <a:tr h="288881">
                <a:tc>
                  <a:txBody>
                    <a:bodyPr/>
                    <a:lstStyle/>
                    <a:p>
                      <a:pPr>
                        <a:lnSpc>
                          <a:spcPct val="107000"/>
                        </a:lnSpc>
                        <a:spcAft>
                          <a:spcPts val="0"/>
                        </a:spcAft>
                      </a:pPr>
                      <a:r>
                        <a:rPr lang="en-US" sz="1400">
                          <a:solidFill>
                            <a:schemeClr val="bg1"/>
                          </a:solidFill>
                          <a:effectLst/>
                        </a:rPr>
                        <a:t>Pengujian Regresi</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205622687"/>
                  </a:ext>
                </a:extLst>
              </a:tr>
              <a:tr h="288881">
                <a:tc>
                  <a:txBody>
                    <a:bodyPr/>
                    <a:lstStyle/>
                    <a:p>
                      <a:pPr>
                        <a:lnSpc>
                          <a:spcPct val="107000"/>
                        </a:lnSpc>
                        <a:spcAft>
                          <a:spcPts val="0"/>
                        </a:spcAft>
                      </a:pPr>
                      <a:r>
                        <a:rPr lang="en-US" sz="1400">
                          <a:solidFill>
                            <a:schemeClr val="bg1"/>
                          </a:solidFill>
                          <a:effectLst/>
                        </a:rPr>
                        <a:t>Pemodelan Estimasi Keandalan</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RE</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628028035"/>
                  </a:ext>
                </a:extLst>
              </a:tr>
              <a:tr h="288881">
                <a:tc>
                  <a:txBody>
                    <a:bodyPr/>
                    <a:lstStyle/>
                    <a:p>
                      <a:pPr>
                        <a:lnSpc>
                          <a:spcPct val="107000"/>
                        </a:lnSpc>
                        <a:spcAft>
                          <a:spcPts val="0"/>
                        </a:spcAft>
                      </a:pPr>
                      <a:r>
                        <a:rPr lang="en-US" sz="1400">
                          <a:solidFill>
                            <a:schemeClr val="bg1"/>
                          </a:solidFill>
                          <a:effectLst/>
                        </a:rPr>
                        <a:t>Kemampuan telusur Persyaratan (IA)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757930688"/>
                  </a:ext>
                </a:extLst>
              </a:tr>
              <a:tr h="288881">
                <a:tc>
                  <a:txBody>
                    <a:bodyPr/>
                    <a:lstStyle/>
                    <a:p>
                      <a:pPr>
                        <a:lnSpc>
                          <a:spcPct val="107000"/>
                        </a:lnSpc>
                        <a:spcAft>
                          <a:spcPts val="0"/>
                        </a:spcAft>
                      </a:pPr>
                      <a:r>
                        <a:rPr lang="en-US" sz="1400">
                          <a:solidFill>
                            <a:schemeClr val="bg1"/>
                          </a:solidFill>
                          <a:effectLst/>
                        </a:rPr>
                        <a:t>Kasus Integritas Review IA</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257163944"/>
                  </a:ext>
                </a:extLst>
              </a:tr>
              <a:tr h="288881">
                <a:tc>
                  <a:txBody>
                    <a:bodyPr/>
                    <a:lstStyle/>
                    <a:p>
                      <a:pPr>
                        <a:lnSpc>
                          <a:spcPct val="107000"/>
                        </a:lnSpc>
                        <a:spcAft>
                          <a:spcPts val="0"/>
                        </a:spcAft>
                      </a:pPr>
                      <a:r>
                        <a:rPr lang="en-US" sz="1400">
                          <a:solidFill>
                            <a:schemeClr val="bg1"/>
                          </a:solidFill>
                          <a:effectLst/>
                        </a:rPr>
                        <a:t>Analisis Akar Penyebab</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787565410"/>
                  </a:ext>
                </a:extLst>
              </a:tr>
              <a:tr h="577759">
                <a:tc>
                  <a:txBody>
                    <a:bodyPr/>
                    <a:lstStyle/>
                    <a:p>
                      <a:pPr>
                        <a:lnSpc>
                          <a:spcPct val="107000"/>
                        </a:lnSpc>
                        <a:spcAft>
                          <a:spcPts val="0"/>
                        </a:spcAft>
                      </a:pPr>
                      <a:r>
                        <a:rPr lang="en-US" sz="1400">
                          <a:solidFill>
                            <a:schemeClr val="bg1"/>
                          </a:solidFill>
                          <a:effectLst/>
                        </a:rPr>
                        <a:t>Inspeksi, Ulasan, dan Audit Kenyamanan dan keamanan</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SA/SE</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605352732"/>
                  </a:ext>
                </a:extLst>
              </a:tr>
              <a:tr h="288881">
                <a:tc>
                  <a:txBody>
                    <a:bodyPr/>
                    <a:lstStyle/>
                    <a:p>
                      <a:pPr>
                        <a:lnSpc>
                          <a:spcPct val="107000"/>
                        </a:lnSpc>
                        <a:spcAft>
                          <a:spcPts val="0"/>
                        </a:spcAft>
                      </a:pPr>
                      <a:r>
                        <a:rPr lang="en-US" sz="1400">
                          <a:solidFill>
                            <a:schemeClr val="bg1"/>
                          </a:solidFill>
                          <a:effectLst/>
                        </a:rPr>
                        <a:t>Pengujian Stres</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3382774962"/>
                  </a:ext>
                </a:extLst>
              </a:tr>
              <a:tr h="577759">
                <a:tc>
                  <a:txBody>
                    <a:bodyPr/>
                    <a:lstStyle/>
                    <a:p>
                      <a:pPr>
                        <a:lnSpc>
                          <a:spcPct val="107000"/>
                        </a:lnSpc>
                        <a:spcAft>
                          <a:spcPts val="0"/>
                        </a:spcAft>
                      </a:pPr>
                      <a:r>
                        <a:rPr lang="en-US" sz="1400">
                          <a:solidFill>
                            <a:schemeClr val="bg1"/>
                          </a:solidFill>
                          <a:effectLst/>
                        </a:rPr>
                        <a:t>Analisis Testabilitas, Injeksi kesalahan, penyertaan kegagalan</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x</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480148155"/>
                  </a:ext>
                </a:extLst>
              </a:tr>
              <a:tr h="288881">
                <a:tc>
                  <a:txBody>
                    <a:bodyPr/>
                    <a:lstStyle/>
                    <a:p>
                      <a:pPr>
                        <a:lnSpc>
                          <a:spcPct val="107000"/>
                        </a:lnSpc>
                        <a:spcAft>
                          <a:spcPts val="0"/>
                        </a:spcAft>
                      </a:pPr>
                      <a:r>
                        <a:rPr lang="en-US" sz="1400">
                          <a:solidFill>
                            <a:schemeClr val="bg1"/>
                          </a:solidFill>
                          <a:effectLst/>
                        </a:rPr>
                        <a:t>Pengujian Kegunaan</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tc>
                <a:tc>
                  <a:txBody>
                    <a:bodyPr/>
                    <a:lstStyle/>
                    <a:p>
                      <a:pPr algn="ctr">
                        <a:lnSpc>
                          <a:spcPct val="107000"/>
                        </a:lnSpc>
                        <a:spcAft>
                          <a:spcPts val="0"/>
                        </a:spcAft>
                      </a:pPr>
                      <a:r>
                        <a:rPr lang="en-US" sz="1400">
                          <a:solidFill>
                            <a:schemeClr val="bg1"/>
                          </a:solidFill>
                          <a:effectLst/>
                        </a:rPr>
                        <a:t>C3</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a:solidFill>
                            <a:schemeClr val="bg1"/>
                          </a:solidFill>
                          <a:effectLst/>
                        </a:rPr>
                        <a:t>All</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id-ID" sz="1400">
                          <a:solidFill>
                            <a:schemeClr val="bg1"/>
                          </a:solidFill>
                          <a:effectLst/>
                        </a:rPr>
                        <a:t> </a:t>
                      </a:r>
                      <a:endParaRPr lang="en-US"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tc>
                  <a:txBody>
                    <a:bodyPr/>
                    <a:lstStyle/>
                    <a:p>
                      <a:pPr algn="ctr">
                        <a:lnSpc>
                          <a:spcPct val="107000"/>
                        </a:lnSpc>
                        <a:spcAft>
                          <a:spcPts val="0"/>
                        </a:spcAft>
                      </a:pPr>
                      <a:r>
                        <a:rPr lang="en-US" sz="1400" dirty="0">
                          <a:solidFill>
                            <a:schemeClr val="bg1"/>
                          </a:solidFill>
                          <a:effectLst/>
                        </a:rPr>
                        <a:t>x</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69" marR="58869" marT="0" marB="0" anchor="ctr"/>
                </a:tc>
                <a:extLst>
                  <a:ext uri="{0D108BD9-81ED-4DB2-BD59-A6C34878D82A}">
                    <a16:rowId xmlns="" xmlns:a16="http://schemas.microsoft.com/office/drawing/2014/main" val="3480408859"/>
                  </a:ext>
                </a:extLst>
              </a:tr>
            </a:tbl>
          </a:graphicData>
        </a:graphic>
      </p:graphicFrame>
    </p:spTree>
    <p:extLst>
      <p:ext uri="{BB962C8B-B14F-4D97-AF65-F5344CB8AC3E}">
        <p14:creationId xmlns:p14="http://schemas.microsoft.com/office/powerpoint/2010/main" val="1143243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Keterangan</a:t>
            </a: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6252510"/>
              </p:ext>
            </p:extLst>
          </p:nvPr>
        </p:nvGraphicFramePr>
        <p:xfrm>
          <a:off x="1141413" y="2310060"/>
          <a:ext cx="9744759" cy="3936735"/>
        </p:xfrm>
        <a:graphic>
          <a:graphicData uri="http://schemas.openxmlformats.org/drawingml/2006/table">
            <a:tbl>
              <a:tblPr firstRow="1" firstCol="1" bandRow="1">
                <a:tableStyleId>{5C22544A-7EE6-4342-B048-85BDC9FD1C3A}</a:tableStyleId>
              </a:tblPr>
              <a:tblGrid>
                <a:gridCol w="1213393">
                  <a:extLst>
                    <a:ext uri="{9D8B030D-6E8A-4147-A177-3AD203B41FA5}">
                      <a16:colId xmlns="" xmlns:a16="http://schemas.microsoft.com/office/drawing/2014/main" val="3683687484"/>
                    </a:ext>
                  </a:extLst>
                </a:gridCol>
                <a:gridCol w="914612">
                  <a:extLst>
                    <a:ext uri="{9D8B030D-6E8A-4147-A177-3AD203B41FA5}">
                      <a16:colId xmlns="" xmlns:a16="http://schemas.microsoft.com/office/drawing/2014/main" val="1284680"/>
                    </a:ext>
                  </a:extLst>
                </a:gridCol>
                <a:gridCol w="7616754">
                  <a:extLst>
                    <a:ext uri="{9D8B030D-6E8A-4147-A177-3AD203B41FA5}">
                      <a16:colId xmlns="" xmlns:a16="http://schemas.microsoft.com/office/drawing/2014/main" val="266535743"/>
                    </a:ext>
                  </a:extLst>
                </a:gridCol>
              </a:tblGrid>
              <a:tr h="432813">
                <a:tc>
                  <a:txBody>
                    <a:bodyPr/>
                    <a:lstStyle/>
                    <a:p>
                      <a:pPr algn="ctr">
                        <a:lnSpc>
                          <a:spcPct val="107000"/>
                        </a:lnSpc>
                        <a:spcAft>
                          <a:spcPts val="0"/>
                        </a:spcAft>
                      </a:pPr>
                      <a:r>
                        <a:rPr lang="en-US" sz="2000">
                          <a:solidFill>
                            <a:schemeClr val="bg1"/>
                          </a:solidFill>
                          <a:effectLst/>
                        </a:rPr>
                        <a:t>Kolom</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solidFill>
                            <a:schemeClr val="bg1"/>
                          </a:solidFill>
                          <a:effectLst/>
                        </a:rPr>
                        <a:t>Kode</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solidFill>
                            <a:schemeClr val="bg1"/>
                          </a:solidFill>
                          <a:effectLst/>
                        </a:rPr>
                        <a:t>Arti</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02181713"/>
                  </a:ext>
                </a:extLst>
              </a:tr>
              <a:tr h="432813">
                <a:tc>
                  <a:txBody>
                    <a:bodyPr/>
                    <a:lstStyle/>
                    <a:p>
                      <a:pPr algn="ctr">
                        <a:lnSpc>
                          <a:spcPct val="107000"/>
                        </a:lnSpc>
                        <a:spcAft>
                          <a:spcPts val="0"/>
                        </a:spcAft>
                      </a:pPr>
                      <a:r>
                        <a:rPr lang="en-US" sz="2000" dirty="0">
                          <a:solidFill>
                            <a:schemeClr val="bg1"/>
                          </a:solidFill>
                          <a:effectLst/>
                        </a:rPr>
                        <a:t>Type</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algn="ctr">
                        <a:lnSpc>
                          <a:spcPct val="107000"/>
                        </a:lnSpc>
                        <a:spcAft>
                          <a:spcPts val="0"/>
                        </a:spcAft>
                      </a:pPr>
                      <a:r>
                        <a:rPr lang="en-US" sz="2000">
                          <a:solidFill>
                            <a:schemeClr val="bg1"/>
                          </a:solidFill>
                          <a:effectLst/>
                        </a:rPr>
                        <a:t>SA</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d-ID" sz="2000" dirty="0">
                          <a:solidFill>
                            <a:schemeClr val="bg1"/>
                          </a:solidFill>
                          <a:effectLst/>
                        </a:rPr>
                        <a:t>teknik terutama mendukung </a:t>
                      </a:r>
                      <a:r>
                        <a:rPr lang="en-US" sz="2000" dirty="0" err="1">
                          <a:solidFill>
                            <a:schemeClr val="bg1"/>
                          </a:solidFill>
                          <a:effectLst/>
                        </a:rPr>
                        <a:t>rekayasa</a:t>
                      </a:r>
                      <a:r>
                        <a:rPr lang="id-ID" sz="2000" dirty="0">
                          <a:solidFill>
                            <a:schemeClr val="bg1"/>
                          </a:solidFill>
                          <a:effectLst/>
                        </a:rPr>
                        <a:t> keselamatan</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238374819"/>
                  </a:ext>
                </a:extLst>
              </a:tr>
              <a:tr h="432813">
                <a:tc>
                  <a:txBody>
                    <a:bodyPr/>
                    <a:lstStyle/>
                    <a:p>
                      <a:pPr algn="ctr">
                        <a:lnSpc>
                          <a:spcPct val="107000"/>
                        </a:lnSpc>
                        <a:spcAft>
                          <a:spcPts val="0"/>
                        </a:spcAft>
                      </a:pPr>
                      <a:r>
                        <a:rPr lang="id-ID" sz="2000" dirty="0">
                          <a:solidFill>
                            <a:schemeClr val="bg1"/>
                          </a:solidFill>
                          <a:effectLst/>
                        </a:rPr>
                        <a:t> </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algn="ctr">
                        <a:lnSpc>
                          <a:spcPct val="107000"/>
                        </a:lnSpc>
                        <a:spcAft>
                          <a:spcPts val="0"/>
                        </a:spcAft>
                      </a:pPr>
                      <a:r>
                        <a:rPr lang="en-US" sz="2000">
                          <a:solidFill>
                            <a:schemeClr val="bg1"/>
                          </a:solidFill>
                          <a:effectLst/>
                        </a:rPr>
                        <a:t>SE</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d-ID" sz="2000" dirty="0">
                          <a:solidFill>
                            <a:schemeClr val="bg1"/>
                          </a:solidFill>
                          <a:effectLst/>
                        </a:rPr>
                        <a:t>teknik terutama mendukung </a:t>
                      </a:r>
                      <a:r>
                        <a:rPr lang="en-US" sz="2000" dirty="0" err="1">
                          <a:solidFill>
                            <a:schemeClr val="bg1"/>
                          </a:solidFill>
                          <a:effectLst/>
                        </a:rPr>
                        <a:t>rekayasa</a:t>
                      </a:r>
                      <a:r>
                        <a:rPr lang="id-ID" sz="2000" dirty="0">
                          <a:solidFill>
                            <a:schemeClr val="bg1"/>
                          </a:solidFill>
                          <a:effectLst/>
                        </a:rPr>
                        <a:t> ke</a:t>
                      </a:r>
                      <a:r>
                        <a:rPr lang="en-US" sz="2000" dirty="0" err="1">
                          <a:solidFill>
                            <a:schemeClr val="bg1"/>
                          </a:solidFill>
                          <a:effectLst/>
                        </a:rPr>
                        <a:t>amanan</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59593038"/>
                  </a:ext>
                </a:extLst>
              </a:tr>
              <a:tr h="432813">
                <a:tc>
                  <a:txBody>
                    <a:bodyPr/>
                    <a:lstStyle/>
                    <a:p>
                      <a:pPr algn="ctr">
                        <a:lnSpc>
                          <a:spcPct val="107000"/>
                        </a:lnSpc>
                        <a:spcAft>
                          <a:spcPts val="0"/>
                        </a:spcAft>
                      </a:pPr>
                      <a:r>
                        <a:rPr lang="id-ID" sz="2000" dirty="0">
                          <a:solidFill>
                            <a:schemeClr val="bg1"/>
                          </a:solidFill>
                          <a:effectLst/>
                        </a:rPr>
                        <a:t> </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algn="ctr">
                        <a:lnSpc>
                          <a:spcPct val="107000"/>
                        </a:lnSpc>
                        <a:spcAft>
                          <a:spcPts val="0"/>
                        </a:spcAft>
                      </a:pPr>
                      <a:r>
                        <a:rPr lang="en-US" sz="2000">
                          <a:solidFill>
                            <a:schemeClr val="bg1"/>
                          </a:solidFill>
                          <a:effectLst/>
                        </a:rPr>
                        <a:t>RE</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d-ID" sz="2000" dirty="0">
                          <a:solidFill>
                            <a:schemeClr val="bg1"/>
                          </a:solidFill>
                          <a:effectLst/>
                        </a:rPr>
                        <a:t>teknik terutama mendukung </a:t>
                      </a:r>
                      <a:r>
                        <a:rPr lang="en-US" sz="2000" dirty="0" err="1">
                          <a:solidFill>
                            <a:schemeClr val="bg1"/>
                          </a:solidFill>
                          <a:effectLst/>
                        </a:rPr>
                        <a:t>rekayasa</a:t>
                      </a:r>
                      <a:r>
                        <a:rPr lang="en-US" sz="2000" dirty="0">
                          <a:solidFill>
                            <a:schemeClr val="bg1"/>
                          </a:solidFill>
                          <a:effectLst/>
                        </a:rPr>
                        <a:t> </a:t>
                      </a:r>
                      <a:r>
                        <a:rPr lang="en-US" sz="2000" dirty="0" err="1">
                          <a:solidFill>
                            <a:schemeClr val="bg1"/>
                          </a:solidFill>
                          <a:effectLst/>
                        </a:rPr>
                        <a:t>kehandalan</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574361984"/>
                  </a:ext>
                </a:extLst>
              </a:tr>
              <a:tr h="886335">
                <a:tc>
                  <a:txBody>
                    <a:bodyPr/>
                    <a:lstStyle/>
                    <a:p>
                      <a:pPr algn="ctr">
                        <a:lnSpc>
                          <a:spcPct val="107000"/>
                        </a:lnSpc>
                        <a:spcAft>
                          <a:spcPts val="0"/>
                        </a:spcAft>
                      </a:pPr>
                      <a:r>
                        <a:rPr lang="id-ID" sz="2000" dirty="0">
                          <a:solidFill>
                            <a:schemeClr val="bg1"/>
                          </a:solidFill>
                          <a:effectLst/>
                        </a:rPr>
                        <a:t> </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algn="ctr">
                        <a:lnSpc>
                          <a:spcPct val="107000"/>
                        </a:lnSpc>
                        <a:spcAft>
                          <a:spcPts val="0"/>
                        </a:spcAft>
                      </a:pPr>
                      <a:r>
                        <a:rPr lang="en-US" sz="2000">
                          <a:solidFill>
                            <a:schemeClr val="bg1"/>
                          </a:solidFill>
                          <a:effectLst/>
                        </a:rPr>
                        <a:t>All</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d-ID" sz="2000" dirty="0">
                          <a:solidFill>
                            <a:schemeClr val="bg1"/>
                          </a:solidFill>
                          <a:effectLst/>
                        </a:rPr>
                        <a:t>teknik terutama mendukung </a:t>
                      </a:r>
                      <a:r>
                        <a:rPr lang="en-US" sz="2000" dirty="0" err="1">
                          <a:solidFill>
                            <a:schemeClr val="bg1"/>
                          </a:solidFill>
                          <a:effectLst/>
                        </a:rPr>
                        <a:t>rekayasa</a:t>
                      </a:r>
                      <a:r>
                        <a:rPr lang="en-US" sz="2000" dirty="0">
                          <a:solidFill>
                            <a:schemeClr val="bg1"/>
                          </a:solidFill>
                          <a:effectLst/>
                        </a:rPr>
                        <a:t> </a:t>
                      </a:r>
                      <a:r>
                        <a:rPr lang="en-US" sz="2000" dirty="0" err="1">
                          <a:solidFill>
                            <a:schemeClr val="bg1"/>
                          </a:solidFill>
                          <a:effectLst/>
                        </a:rPr>
                        <a:t>keselamatan</a:t>
                      </a:r>
                      <a:r>
                        <a:rPr lang="en-US" sz="2000" dirty="0">
                          <a:solidFill>
                            <a:schemeClr val="bg1"/>
                          </a:solidFill>
                          <a:effectLst/>
                        </a:rPr>
                        <a:t>, </a:t>
                      </a:r>
                      <a:r>
                        <a:rPr lang="en-US" sz="2000" dirty="0" err="1">
                          <a:solidFill>
                            <a:schemeClr val="bg1"/>
                          </a:solidFill>
                          <a:effectLst/>
                        </a:rPr>
                        <a:t>keamanan</a:t>
                      </a:r>
                      <a:r>
                        <a:rPr lang="en-US" sz="2000" dirty="0">
                          <a:solidFill>
                            <a:schemeClr val="bg1"/>
                          </a:solidFill>
                          <a:effectLst/>
                        </a:rPr>
                        <a:t>, </a:t>
                      </a:r>
                      <a:r>
                        <a:rPr lang="en-US" sz="2000" dirty="0" err="1">
                          <a:solidFill>
                            <a:schemeClr val="bg1"/>
                          </a:solidFill>
                          <a:effectLst/>
                        </a:rPr>
                        <a:t>dan</a:t>
                      </a:r>
                      <a:r>
                        <a:rPr lang="en-US" sz="2000" dirty="0">
                          <a:solidFill>
                            <a:schemeClr val="bg1"/>
                          </a:solidFill>
                          <a:effectLst/>
                        </a:rPr>
                        <a:t> </a:t>
                      </a:r>
                      <a:r>
                        <a:rPr lang="en-US" sz="2000" dirty="0" err="1">
                          <a:solidFill>
                            <a:schemeClr val="bg1"/>
                          </a:solidFill>
                          <a:effectLst/>
                        </a:rPr>
                        <a:t>kehandalan</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48955151"/>
                  </a:ext>
                </a:extLst>
              </a:tr>
              <a:tr h="432813">
                <a:tc>
                  <a:txBody>
                    <a:bodyPr/>
                    <a:lstStyle/>
                    <a:p>
                      <a:pPr algn="ctr">
                        <a:lnSpc>
                          <a:spcPct val="107000"/>
                        </a:lnSpc>
                        <a:spcAft>
                          <a:spcPts val="0"/>
                        </a:spcAft>
                      </a:pPr>
                      <a:r>
                        <a:rPr lang="en-US" sz="2000" dirty="0">
                          <a:solidFill>
                            <a:schemeClr val="bg1"/>
                          </a:solidFill>
                          <a:effectLst/>
                        </a:rPr>
                        <a:t>C/R</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algn="ctr">
                        <a:lnSpc>
                          <a:spcPct val="107000"/>
                        </a:lnSpc>
                        <a:spcAft>
                          <a:spcPts val="0"/>
                        </a:spcAft>
                      </a:pPr>
                      <a:r>
                        <a:rPr lang="en-US" sz="2000">
                          <a:solidFill>
                            <a:schemeClr val="bg1"/>
                          </a:solidFill>
                          <a:effectLst/>
                        </a:rPr>
                        <a:t>Cx</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d-ID" sz="2000" dirty="0">
                          <a:solidFill>
                            <a:schemeClr val="bg1"/>
                          </a:solidFill>
                          <a:effectLst/>
                        </a:rPr>
                        <a:t>kelompok teknik pelengkap</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87709124"/>
                  </a:ext>
                </a:extLst>
              </a:tr>
              <a:tr h="886335">
                <a:tc>
                  <a:txBody>
                    <a:bodyPr/>
                    <a:lstStyle/>
                    <a:p>
                      <a:pPr algn="ctr">
                        <a:lnSpc>
                          <a:spcPct val="107000"/>
                        </a:lnSpc>
                        <a:spcAft>
                          <a:spcPts val="0"/>
                        </a:spcAft>
                      </a:pPr>
                      <a:r>
                        <a:rPr lang="en-US" sz="2000" dirty="0">
                          <a:solidFill>
                            <a:schemeClr val="bg1"/>
                          </a:solidFill>
                          <a:effectLst/>
                        </a:rPr>
                        <a:t> </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algn="ctr">
                        <a:lnSpc>
                          <a:spcPct val="107000"/>
                        </a:lnSpc>
                        <a:spcAft>
                          <a:spcPts val="0"/>
                        </a:spcAft>
                      </a:pPr>
                      <a:r>
                        <a:rPr lang="en-US" sz="2000">
                          <a:solidFill>
                            <a:schemeClr val="bg1"/>
                          </a:solidFill>
                          <a:effectLst/>
                        </a:rPr>
                        <a:t>Rx</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d-ID" sz="2000" dirty="0">
                          <a:solidFill>
                            <a:schemeClr val="bg1"/>
                          </a:solidFill>
                          <a:effectLst/>
                        </a:rPr>
                        <a:t>kelompok teknik redundan</a:t>
                      </a:r>
                      <a:r>
                        <a:rPr lang="en-US" sz="2000" dirty="0">
                          <a:solidFill>
                            <a:schemeClr val="bg1"/>
                          </a:solidFill>
                          <a:effectLst/>
                        </a:rPr>
                        <a:t>; </a:t>
                      </a:r>
                      <a:r>
                        <a:rPr lang="id-ID" sz="2000" dirty="0">
                          <a:solidFill>
                            <a:schemeClr val="bg1"/>
                          </a:solidFill>
                          <a:effectLst/>
                        </a:rPr>
                        <a:t>hanya salah satu teknik berlebihan harus digunakan</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10099922"/>
                  </a:ext>
                </a:extLst>
              </a:tr>
            </a:tbl>
          </a:graphicData>
        </a:graphic>
      </p:graphicFrame>
    </p:spTree>
    <p:extLst>
      <p:ext uri="{BB962C8B-B14F-4D97-AF65-F5344CB8AC3E}">
        <p14:creationId xmlns:p14="http://schemas.microsoft.com/office/powerpoint/2010/main" val="118594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899" y="1070905"/>
            <a:ext cx="2410309" cy="1478570"/>
          </a:xfrm>
        </p:spPr>
        <p:txBody>
          <a:bodyPr>
            <a:normAutofit fontScale="90000"/>
          </a:bodyPr>
          <a:lstStyle/>
          <a:p>
            <a:r>
              <a:rPr lang="id-ID" b="1" dirty="0"/>
              <a:t>Verifikasi Peran Teknik 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004748"/>
              </p:ext>
            </p:extLst>
          </p:nvPr>
        </p:nvGraphicFramePr>
        <p:xfrm>
          <a:off x="3051208" y="0"/>
          <a:ext cx="8951495" cy="6731280"/>
        </p:xfrm>
        <a:graphic>
          <a:graphicData uri="http://schemas.openxmlformats.org/drawingml/2006/table">
            <a:tbl>
              <a:tblPr firstRow="1" firstCol="1" bandRow="1">
                <a:tableStyleId>{5C22544A-7EE6-4342-B048-85BDC9FD1C3A}</a:tableStyleId>
              </a:tblPr>
              <a:tblGrid>
                <a:gridCol w="2966415">
                  <a:extLst>
                    <a:ext uri="{9D8B030D-6E8A-4147-A177-3AD203B41FA5}">
                      <a16:colId xmlns="" xmlns:a16="http://schemas.microsoft.com/office/drawing/2014/main" val="3921889620"/>
                    </a:ext>
                  </a:extLst>
                </a:gridCol>
                <a:gridCol w="5985080">
                  <a:extLst>
                    <a:ext uri="{9D8B030D-6E8A-4147-A177-3AD203B41FA5}">
                      <a16:colId xmlns="" xmlns:a16="http://schemas.microsoft.com/office/drawing/2014/main" val="3915094606"/>
                    </a:ext>
                  </a:extLst>
                </a:gridCol>
              </a:tblGrid>
              <a:tr h="380527">
                <a:tc>
                  <a:txBody>
                    <a:bodyPr/>
                    <a:lstStyle/>
                    <a:p>
                      <a:pPr algn="ctr">
                        <a:lnSpc>
                          <a:spcPct val="107000"/>
                        </a:lnSpc>
                        <a:spcAft>
                          <a:spcPts val="0"/>
                        </a:spcAft>
                      </a:pPr>
                      <a:r>
                        <a:rPr lang="en-US" sz="2400" dirty="0" err="1">
                          <a:solidFill>
                            <a:schemeClr val="bg1"/>
                          </a:solidFill>
                          <a:effectLst/>
                        </a:rPr>
                        <a:t>Teknik</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tc>
                <a:tc>
                  <a:txBody>
                    <a:bodyPr/>
                    <a:lstStyle/>
                    <a:p>
                      <a:pPr algn="ctr">
                        <a:lnSpc>
                          <a:spcPct val="107000"/>
                        </a:lnSpc>
                        <a:spcAft>
                          <a:spcPts val="0"/>
                        </a:spcAft>
                      </a:pPr>
                      <a:r>
                        <a:rPr lang="en-US" sz="2400" dirty="0" err="1">
                          <a:solidFill>
                            <a:schemeClr val="bg1"/>
                          </a:solidFill>
                          <a:effectLst/>
                        </a:rPr>
                        <a:t>Peran</a:t>
                      </a:r>
                      <a:r>
                        <a:rPr lang="en-US" sz="2400" dirty="0">
                          <a:solidFill>
                            <a:schemeClr val="bg1"/>
                          </a:solidFill>
                          <a:effectLst/>
                        </a:rPr>
                        <a:t> </a:t>
                      </a:r>
                      <a:r>
                        <a:rPr lang="en-US" sz="2400" dirty="0" err="1">
                          <a:solidFill>
                            <a:schemeClr val="bg1"/>
                          </a:solidFill>
                          <a:effectLst/>
                        </a:rPr>
                        <a:t>Verifikasi</a:t>
                      </a:r>
                      <a:r>
                        <a:rPr lang="en-US" sz="2400" dirty="0">
                          <a:solidFill>
                            <a:schemeClr val="bg1"/>
                          </a:solidFill>
                          <a:effectLst/>
                        </a:rPr>
                        <a:t> IA</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tc>
                <a:extLst>
                  <a:ext uri="{0D108BD9-81ED-4DB2-BD59-A6C34878D82A}">
                    <a16:rowId xmlns="" xmlns:a16="http://schemas.microsoft.com/office/drawing/2014/main" val="784895974"/>
                  </a:ext>
                </a:extLst>
              </a:tr>
              <a:tr h="380527">
                <a:tc>
                  <a:txBody>
                    <a:bodyPr/>
                    <a:lstStyle/>
                    <a:p>
                      <a:pPr marL="342900" lvl="0" indent="-342900" algn="just">
                        <a:lnSpc>
                          <a:spcPct val="107000"/>
                        </a:lnSpc>
                        <a:spcAft>
                          <a:spcPts val="0"/>
                        </a:spcAft>
                        <a:buFont typeface="+mj-lt"/>
                        <a:buAutoNum type="romanUcPeriod"/>
                      </a:pPr>
                      <a:r>
                        <a:rPr lang="en-US" sz="1600" dirty="0" err="1">
                          <a:solidFill>
                            <a:schemeClr val="bg1"/>
                          </a:solidFill>
                          <a:effectLst/>
                        </a:rPr>
                        <a:t>Teknik</a:t>
                      </a:r>
                      <a:r>
                        <a:rPr lang="en-US" sz="1600" dirty="0">
                          <a:solidFill>
                            <a:schemeClr val="bg1"/>
                          </a:solidFill>
                          <a:effectLst/>
                        </a:rPr>
                        <a:t> </a:t>
                      </a:r>
                      <a:r>
                        <a:rPr lang="en-US" sz="1600" dirty="0" err="1">
                          <a:solidFill>
                            <a:schemeClr val="bg1"/>
                          </a:solidFill>
                          <a:effectLst/>
                        </a:rPr>
                        <a:t>Verifikasi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solidFill>
                      <a:schemeClr val="accent1">
                        <a:lumMod val="20000"/>
                        <a:lumOff val="80000"/>
                      </a:schemeClr>
                    </a:solidFill>
                  </a:tcPr>
                </a:tc>
                <a:tc>
                  <a:txBody>
                    <a:bodyPr/>
                    <a:lstStyle/>
                    <a:p>
                      <a:pPr>
                        <a:lnSpc>
                          <a:spcPct val="107000"/>
                        </a:lnSpc>
                        <a:spcAft>
                          <a:spcPts val="0"/>
                        </a:spcAft>
                      </a:pPr>
                      <a:r>
                        <a:rPr lang="id-ID" sz="1600" dirty="0">
                          <a:solidFill>
                            <a:schemeClr val="bg1"/>
                          </a:solidFill>
                          <a:effectLst/>
                        </a:rPr>
                        <a:t> </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solidFill>
                      <a:schemeClr val="accent1">
                        <a:lumMod val="20000"/>
                        <a:lumOff val="80000"/>
                      </a:schemeClr>
                    </a:solidFill>
                  </a:tcPr>
                </a:tc>
                <a:extLst>
                  <a:ext uri="{0D108BD9-81ED-4DB2-BD59-A6C34878D82A}">
                    <a16:rowId xmlns="" xmlns:a16="http://schemas.microsoft.com/office/drawing/2014/main" val="2231708146"/>
                  </a:ext>
                </a:extLst>
              </a:tr>
              <a:tr h="1094833">
                <a:tc>
                  <a:txBody>
                    <a:bodyPr/>
                    <a:lstStyle/>
                    <a:p>
                      <a:pPr>
                        <a:lnSpc>
                          <a:spcPct val="107000"/>
                        </a:lnSpc>
                        <a:spcAft>
                          <a:spcPts val="0"/>
                        </a:spcAft>
                      </a:pPr>
                      <a:r>
                        <a:rPr lang="en-US" sz="1800" dirty="0" err="1">
                          <a:solidFill>
                            <a:schemeClr val="bg1"/>
                          </a:solidFill>
                          <a:effectLst/>
                        </a:rPr>
                        <a:t>Analisis</a:t>
                      </a:r>
                      <a:r>
                        <a:rPr lang="en-US" sz="1800" dirty="0">
                          <a:solidFill>
                            <a:schemeClr val="bg1"/>
                          </a:solidFill>
                          <a:effectLst/>
                        </a:rPr>
                        <a:t> </a:t>
                      </a:r>
                      <a:r>
                        <a:rPr lang="en-US" sz="1800" dirty="0" err="1">
                          <a:solidFill>
                            <a:schemeClr val="bg1"/>
                          </a:solidFill>
                          <a:effectLst/>
                        </a:rPr>
                        <a:t>nilai</a:t>
                      </a:r>
                      <a:r>
                        <a:rPr lang="en-US" sz="1800" dirty="0">
                          <a:solidFill>
                            <a:schemeClr val="bg1"/>
                          </a:solidFill>
                          <a:effectLst/>
                        </a:rPr>
                        <a:t> </a:t>
                      </a:r>
                      <a:r>
                        <a:rPr lang="en-US" sz="1800" dirty="0" err="1">
                          <a:solidFill>
                            <a:schemeClr val="bg1"/>
                          </a:solidFill>
                          <a:effectLst/>
                        </a:rPr>
                        <a:t>batas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solidFill>
                      <a:schemeClr val="tx2">
                        <a:lumMod val="40000"/>
                        <a:lumOff val="60000"/>
                      </a:schemeClr>
                    </a:solidFill>
                  </a:tcPr>
                </a:tc>
                <a:tc>
                  <a:txBody>
                    <a:bodyPr/>
                    <a:lstStyle/>
                    <a:p>
                      <a:pPr>
                        <a:lnSpc>
                          <a:spcPct val="107000"/>
                        </a:lnSpc>
                        <a:spcAft>
                          <a:spcPts val="0"/>
                        </a:spcAft>
                      </a:pPr>
                      <a:r>
                        <a:rPr lang="id-ID" sz="1800" dirty="0">
                          <a:solidFill>
                            <a:schemeClr val="bg1"/>
                          </a:solidFill>
                          <a:effectLst/>
                        </a:rPr>
                        <a:t>Mengidentifikasi kesalahan perangkat lunak yang terjadi pada fungsi dan entitas IA-kritis dan IA terkait saat memproses pada atau di luar batas parameter yang ditentukan, baik input atau output.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solidFill>
                      <a:schemeClr val="tx2">
                        <a:lumMod val="40000"/>
                        <a:lumOff val="60000"/>
                      </a:schemeClr>
                    </a:solidFill>
                  </a:tcPr>
                </a:tc>
                <a:extLst>
                  <a:ext uri="{0D108BD9-81ED-4DB2-BD59-A6C34878D82A}">
                    <a16:rowId xmlns="" xmlns:a16="http://schemas.microsoft.com/office/drawing/2014/main" val="3802938936"/>
                  </a:ext>
                </a:extLst>
              </a:tr>
              <a:tr h="1241237">
                <a:tc>
                  <a:txBody>
                    <a:bodyPr/>
                    <a:lstStyle/>
                    <a:p>
                      <a:pPr>
                        <a:lnSpc>
                          <a:spcPct val="107000"/>
                        </a:lnSpc>
                        <a:spcAft>
                          <a:spcPts val="0"/>
                        </a:spcAft>
                      </a:pPr>
                      <a:r>
                        <a:rPr lang="en-US" sz="1800" dirty="0">
                          <a:solidFill>
                            <a:schemeClr val="bg1"/>
                          </a:solidFill>
                          <a:effectLst/>
                        </a:rPr>
                        <a:t>Cleanroom</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solidFill>
                      <a:schemeClr val="accent5">
                        <a:lumMod val="20000"/>
                        <a:lumOff val="80000"/>
                      </a:schemeClr>
                    </a:solidFill>
                  </a:tcPr>
                </a:tc>
                <a:tc>
                  <a:txBody>
                    <a:bodyPr/>
                    <a:lstStyle/>
                    <a:p>
                      <a:pPr>
                        <a:lnSpc>
                          <a:spcPct val="107000"/>
                        </a:lnSpc>
                        <a:spcAft>
                          <a:spcPts val="0"/>
                        </a:spcAft>
                      </a:pPr>
                      <a:r>
                        <a:rPr lang="en-US" sz="1800" dirty="0">
                          <a:solidFill>
                            <a:schemeClr val="bg1"/>
                          </a:solidFill>
                          <a:effectLst/>
                        </a:rPr>
                        <a:t>M</a:t>
                      </a:r>
                      <a:r>
                        <a:rPr lang="id-ID" sz="1800" dirty="0">
                          <a:solidFill>
                            <a:schemeClr val="bg1"/>
                          </a:solidFill>
                          <a:effectLst/>
                        </a:rPr>
                        <a:t>encegah cacat dari diperkenalkan atau tersisa tidak terdeteksi </a:t>
                      </a:r>
                      <a:r>
                        <a:rPr lang="en-US" sz="1800" dirty="0" err="1" smtClean="0">
                          <a:solidFill>
                            <a:schemeClr val="bg1"/>
                          </a:solidFill>
                          <a:effectLst/>
                        </a:rPr>
                        <a:t>pada</a:t>
                      </a:r>
                      <a:r>
                        <a:rPr lang="en-US" sz="1800" dirty="0" smtClean="0">
                          <a:solidFill>
                            <a:schemeClr val="bg1"/>
                          </a:solidFill>
                          <a:effectLst/>
                        </a:rPr>
                        <a:t> </a:t>
                      </a:r>
                      <a:r>
                        <a:rPr lang="en-US" sz="1800" dirty="0" err="1" smtClean="0">
                          <a:solidFill>
                            <a:schemeClr val="bg1"/>
                          </a:solidFill>
                          <a:effectLst/>
                        </a:rPr>
                        <a:t>fungsi</a:t>
                      </a:r>
                      <a:r>
                        <a:rPr lang="en-US" sz="1800" baseline="0" dirty="0" smtClean="0">
                          <a:solidFill>
                            <a:schemeClr val="bg1"/>
                          </a:solidFill>
                          <a:effectLst/>
                        </a:rPr>
                        <a:t> </a:t>
                      </a:r>
                      <a:r>
                        <a:rPr lang="en-US" sz="1800" baseline="0" dirty="0" err="1" smtClean="0">
                          <a:solidFill>
                            <a:schemeClr val="bg1"/>
                          </a:solidFill>
                          <a:effectLst/>
                        </a:rPr>
                        <a:t>dan</a:t>
                      </a:r>
                      <a:r>
                        <a:rPr lang="en-US" sz="1800" baseline="0" dirty="0" smtClean="0">
                          <a:solidFill>
                            <a:schemeClr val="bg1"/>
                          </a:solidFill>
                          <a:effectLst/>
                        </a:rPr>
                        <a:t> </a:t>
                      </a:r>
                      <a:r>
                        <a:rPr lang="en-US" sz="1800" baseline="0" dirty="0" err="1" smtClean="0">
                          <a:solidFill>
                            <a:schemeClr val="bg1"/>
                          </a:solidFill>
                          <a:effectLst/>
                        </a:rPr>
                        <a:t>entitas</a:t>
                      </a:r>
                      <a:r>
                        <a:rPr lang="id-ID" sz="1800" dirty="0" smtClean="0">
                          <a:solidFill>
                            <a:schemeClr val="bg1"/>
                          </a:solidFill>
                          <a:effectLst/>
                        </a:rPr>
                        <a:t> </a:t>
                      </a:r>
                      <a:r>
                        <a:rPr lang="id-ID" sz="1800" dirty="0">
                          <a:solidFill>
                            <a:schemeClr val="bg1"/>
                          </a:solidFill>
                          <a:effectLst/>
                        </a:rPr>
                        <a:t>IA-kritis dan IA-terkait </a:t>
                      </a:r>
                      <a:r>
                        <a:rPr lang="id-ID" sz="1800" dirty="0" smtClean="0">
                          <a:solidFill>
                            <a:schemeClr val="bg1"/>
                          </a:solidFill>
                          <a:effectLst/>
                        </a:rPr>
                        <a:t>melalui </a:t>
                      </a:r>
                      <a:r>
                        <a:rPr lang="id-ID" sz="1800" dirty="0">
                          <a:solidFill>
                            <a:schemeClr val="bg1"/>
                          </a:solidFill>
                          <a:effectLst/>
                        </a:rPr>
                        <a:t>evaluasi kelengkapan, konsistensi, ketepatan, dan jelas persyaratan, </a:t>
                      </a:r>
                      <a:r>
                        <a:rPr lang="en-US" sz="1800" dirty="0" smtClean="0">
                          <a:solidFill>
                            <a:schemeClr val="bg1"/>
                          </a:solidFill>
                          <a:effectLst/>
                        </a:rPr>
                        <a:t>d</a:t>
                      </a:r>
                      <a:r>
                        <a:rPr lang="id-ID" sz="1800" dirty="0" smtClean="0">
                          <a:solidFill>
                            <a:schemeClr val="bg1"/>
                          </a:solidFill>
                          <a:effectLst/>
                        </a:rPr>
                        <a:t>esain</a:t>
                      </a:r>
                      <a:r>
                        <a:rPr lang="id-ID" sz="1800" dirty="0">
                          <a:solidFill>
                            <a:schemeClr val="bg1"/>
                          </a:solidFill>
                          <a:effectLst/>
                        </a:rPr>
                        <a:t>, dan implementasi.</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solidFill>
                      <a:schemeClr val="accent5">
                        <a:lumMod val="20000"/>
                        <a:lumOff val="80000"/>
                      </a:schemeClr>
                    </a:solidFill>
                  </a:tcPr>
                </a:tc>
                <a:extLst>
                  <a:ext uri="{0D108BD9-81ED-4DB2-BD59-A6C34878D82A}">
                    <a16:rowId xmlns="" xmlns:a16="http://schemas.microsoft.com/office/drawing/2014/main" val="2629904552"/>
                  </a:ext>
                </a:extLst>
              </a:tr>
              <a:tr h="761053">
                <a:tc>
                  <a:txBody>
                    <a:bodyPr/>
                    <a:lstStyle/>
                    <a:p>
                      <a:pPr>
                        <a:lnSpc>
                          <a:spcPct val="107000"/>
                        </a:lnSpc>
                        <a:spcAft>
                          <a:spcPts val="0"/>
                        </a:spcAft>
                      </a:pPr>
                      <a:r>
                        <a:rPr lang="en-US" sz="1800" dirty="0" err="1">
                          <a:solidFill>
                            <a:schemeClr val="bg1"/>
                          </a:solidFill>
                          <a:effectLst/>
                        </a:rPr>
                        <a:t>Analisis</a:t>
                      </a:r>
                      <a:r>
                        <a:rPr lang="en-US" sz="1800" dirty="0">
                          <a:solidFill>
                            <a:schemeClr val="bg1"/>
                          </a:solidFill>
                          <a:effectLst/>
                        </a:rPr>
                        <a:t> </a:t>
                      </a:r>
                      <a:r>
                        <a:rPr lang="en-US" sz="1800" dirty="0" err="1">
                          <a:solidFill>
                            <a:schemeClr val="bg1"/>
                          </a:solidFill>
                          <a:effectLst/>
                        </a:rPr>
                        <a:t>Aliran</a:t>
                      </a:r>
                      <a:r>
                        <a:rPr lang="en-US" sz="1800" dirty="0">
                          <a:solidFill>
                            <a:schemeClr val="bg1"/>
                          </a:solidFill>
                          <a:effectLst/>
                        </a:rPr>
                        <a:t> </a:t>
                      </a:r>
                      <a:r>
                        <a:rPr lang="en-US" sz="1800" dirty="0" err="1">
                          <a:solidFill>
                            <a:schemeClr val="bg1"/>
                          </a:solidFill>
                          <a:effectLst/>
                        </a:rPr>
                        <a:t>Kontrol</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solidFill>
                      <a:schemeClr val="accent6">
                        <a:lumMod val="20000"/>
                        <a:lumOff val="80000"/>
                      </a:schemeClr>
                    </a:solidFill>
                  </a:tcPr>
                </a:tc>
                <a:tc>
                  <a:txBody>
                    <a:bodyPr/>
                    <a:lstStyle/>
                    <a:p>
                      <a:pPr>
                        <a:lnSpc>
                          <a:spcPct val="107000"/>
                        </a:lnSpc>
                        <a:spcAft>
                          <a:spcPts val="0"/>
                        </a:spcAft>
                      </a:pPr>
                      <a:r>
                        <a:rPr lang="en-US" sz="1800" dirty="0">
                          <a:solidFill>
                            <a:schemeClr val="bg1"/>
                          </a:solidFill>
                          <a:effectLst/>
                        </a:rPr>
                        <a:t>Men</a:t>
                      </a:r>
                      <a:r>
                        <a:rPr lang="id-ID" sz="1800" dirty="0">
                          <a:solidFill>
                            <a:schemeClr val="bg1"/>
                          </a:solidFill>
                          <a:effectLst/>
                        </a:rPr>
                        <a:t>emukan struktur logika program yang buruk dan tidak benar yang dapat membahayakan integritas IA.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solidFill>
                      <a:schemeClr val="accent6">
                        <a:lumMod val="20000"/>
                        <a:lumOff val="80000"/>
                      </a:schemeClr>
                    </a:solidFill>
                  </a:tcPr>
                </a:tc>
                <a:extLst>
                  <a:ext uri="{0D108BD9-81ED-4DB2-BD59-A6C34878D82A}">
                    <a16:rowId xmlns="" xmlns:a16="http://schemas.microsoft.com/office/drawing/2014/main" val="2967084119"/>
                  </a:ext>
                </a:extLst>
              </a:tr>
              <a:tr h="761053">
                <a:tc>
                  <a:txBody>
                    <a:bodyPr/>
                    <a:lstStyle/>
                    <a:p>
                      <a:pPr>
                        <a:lnSpc>
                          <a:spcPct val="107000"/>
                        </a:lnSpc>
                        <a:spcAft>
                          <a:spcPts val="0"/>
                        </a:spcAft>
                      </a:pPr>
                      <a:r>
                        <a:rPr lang="en-US" sz="1800" dirty="0" err="1">
                          <a:solidFill>
                            <a:schemeClr val="bg1"/>
                          </a:solidFill>
                          <a:effectLst/>
                        </a:rPr>
                        <a:t>Analisis</a:t>
                      </a:r>
                      <a:r>
                        <a:rPr lang="en-US" sz="1800" dirty="0">
                          <a:solidFill>
                            <a:schemeClr val="bg1"/>
                          </a:solidFill>
                          <a:effectLst/>
                        </a:rPr>
                        <a:t> </a:t>
                      </a:r>
                      <a:r>
                        <a:rPr lang="en-US" sz="1800" dirty="0" err="1">
                          <a:solidFill>
                            <a:schemeClr val="bg1"/>
                          </a:solidFill>
                          <a:effectLst/>
                        </a:rPr>
                        <a:t>Aliran</a:t>
                      </a:r>
                      <a:r>
                        <a:rPr lang="en-US" sz="1800" dirty="0">
                          <a:solidFill>
                            <a:schemeClr val="bg1"/>
                          </a:solidFill>
                          <a:effectLst/>
                        </a:rPr>
                        <a:t> Data/</a:t>
                      </a:r>
                      <a:r>
                        <a:rPr lang="en-US" sz="1800" dirty="0" err="1">
                          <a:solidFill>
                            <a:schemeClr val="bg1"/>
                          </a:solidFill>
                          <a:effectLst/>
                        </a:rPr>
                        <a:t>Informasi</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solidFill>
                      <a:schemeClr val="tx1">
                        <a:lumMod val="95000"/>
                      </a:schemeClr>
                    </a:solidFill>
                  </a:tcPr>
                </a:tc>
                <a:tc>
                  <a:txBody>
                    <a:bodyPr/>
                    <a:lstStyle/>
                    <a:p>
                      <a:pPr>
                        <a:lnSpc>
                          <a:spcPct val="107000"/>
                        </a:lnSpc>
                        <a:spcAft>
                          <a:spcPts val="0"/>
                        </a:spcAft>
                      </a:pPr>
                      <a:r>
                        <a:rPr lang="en-US" sz="1800" dirty="0">
                          <a:solidFill>
                            <a:schemeClr val="bg1"/>
                          </a:solidFill>
                          <a:effectLst/>
                        </a:rPr>
                        <a:t>M</a:t>
                      </a:r>
                      <a:r>
                        <a:rPr lang="id-ID" sz="1800" dirty="0">
                          <a:solidFill>
                            <a:schemeClr val="bg1"/>
                          </a:solidFill>
                          <a:effectLst/>
                        </a:rPr>
                        <a:t>engungkap transformasi dan operasi data yang tidak benar dan tidak sah yang dapat membahayakan integritas IA.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solidFill>
                      <a:schemeClr val="tx1">
                        <a:lumMod val="95000"/>
                      </a:schemeClr>
                    </a:solidFill>
                  </a:tcPr>
                </a:tc>
                <a:extLst>
                  <a:ext uri="{0D108BD9-81ED-4DB2-BD59-A6C34878D82A}">
                    <a16:rowId xmlns="" xmlns:a16="http://schemas.microsoft.com/office/drawing/2014/main" val="4043324837"/>
                  </a:ext>
                </a:extLst>
              </a:tr>
              <a:tr h="778363">
                <a:tc>
                  <a:txBody>
                    <a:bodyPr/>
                    <a:lstStyle/>
                    <a:p>
                      <a:pPr>
                        <a:lnSpc>
                          <a:spcPct val="107000"/>
                        </a:lnSpc>
                        <a:spcAft>
                          <a:spcPts val="0"/>
                        </a:spcAft>
                      </a:pPr>
                      <a:r>
                        <a:rPr lang="en-US" sz="1800" dirty="0" err="1">
                          <a:solidFill>
                            <a:schemeClr val="bg1"/>
                          </a:solidFill>
                          <a:effectLst/>
                        </a:rPr>
                        <a:t>Partisi</a:t>
                      </a:r>
                      <a:r>
                        <a:rPr lang="en-US" sz="1800" dirty="0">
                          <a:solidFill>
                            <a:schemeClr val="bg1"/>
                          </a:solidFill>
                          <a:effectLst/>
                        </a:rPr>
                        <a:t> </a:t>
                      </a:r>
                      <a:r>
                        <a:rPr lang="en-US" sz="1800" dirty="0" err="1">
                          <a:solidFill>
                            <a:schemeClr val="bg1"/>
                          </a:solidFill>
                          <a:effectLst/>
                        </a:rPr>
                        <a:t>Kelas</a:t>
                      </a:r>
                      <a:r>
                        <a:rPr lang="en-US" sz="1800" dirty="0">
                          <a:solidFill>
                            <a:schemeClr val="bg1"/>
                          </a:solidFill>
                          <a:effectLst/>
                        </a:rPr>
                        <a:t> </a:t>
                      </a:r>
                      <a:r>
                        <a:rPr lang="en-US" sz="1800" dirty="0" err="1">
                          <a:solidFill>
                            <a:schemeClr val="bg1"/>
                          </a:solidFill>
                          <a:effectLst/>
                        </a:rPr>
                        <a:t>Equivalensi</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solidFill>
                      <a:schemeClr val="accent2">
                        <a:lumMod val="20000"/>
                        <a:lumOff val="80000"/>
                      </a:schemeClr>
                    </a:solidFill>
                  </a:tcPr>
                </a:tc>
                <a:tc>
                  <a:txBody>
                    <a:bodyPr/>
                    <a:lstStyle/>
                    <a:p>
                      <a:pPr>
                        <a:lnSpc>
                          <a:spcPct val="107000"/>
                        </a:lnSpc>
                        <a:spcAft>
                          <a:spcPts val="0"/>
                        </a:spcAft>
                      </a:pPr>
                      <a:r>
                        <a:rPr lang="en-US" sz="1800" dirty="0">
                          <a:solidFill>
                            <a:schemeClr val="bg1"/>
                          </a:solidFill>
                          <a:effectLst/>
                        </a:rPr>
                        <a:t>M</a:t>
                      </a:r>
                      <a:r>
                        <a:rPr lang="id-ID" sz="1800" dirty="0">
                          <a:solidFill>
                            <a:schemeClr val="bg1"/>
                          </a:solidFill>
                          <a:effectLst/>
                        </a:rPr>
                        <a:t>engidentifikasi serangkaian kasus uji minimum dan data pengujian yang akan menguji setiap domain input secara memadai.</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solidFill>
                      <a:schemeClr val="accent2">
                        <a:lumMod val="20000"/>
                        <a:lumOff val="80000"/>
                      </a:schemeClr>
                    </a:solidFill>
                  </a:tcPr>
                </a:tc>
                <a:extLst>
                  <a:ext uri="{0D108BD9-81ED-4DB2-BD59-A6C34878D82A}">
                    <a16:rowId xmlns="" xmlns:a16="http://schemas.microsoft.com/office/drawing/2014/main" val="3372294539"/>
                  </a:ext>
                </a:extLst>
              </a:tr>
              <a:tr h="1141580">
                <a:tc>
                  <a:txBody>
                    <a:bodyPr/>
                    <a:lstStyle/>
                    <a:p>
                      <a:pPr>
                        <a:lnSpc>
                          <a:spcPct val="107000"/>
                        </a:lnSpc>
                        <a:spcAft>
                          <a:spcPts val="0"/>
                        </a:spcAft>
                      </a:pPr>
                      <a:r>
                        <a:rPr lang="en-US" sz="1800" dirty="0" err="1">
                          <a:solidFill>
                            <a:schemeClr val="bg1"/>
                          </a:solidFill>
                          <a:effectLst/>
                        </a:rPr>
                        <a:t>Kebenaran</a:t>
                      </a:r>
                      <a:r>
                        <a:rPr lang="en-US" sz="1800" dirty="0">
                          <a:solidFill>
                            <a:schemeClr val="bg1"/>
                          </a:solidFill>
                          <a:effectLst/>
                        </a:rPr>
                        <a:t> </a:t>
                      </a:r>
                      <a:r>
                        <a:rPr lang="en-US" sz="1800" dirty="0" err="1">
                          <a:solidFill>
                            <a:schemeClr val="bg1"/>
                          </a:solidFill>
                          <a:effectLst/>
                        </a:rPr>
                        <a:t>Bukti</a:t>
                      </a:r>
                      <a:r>
                        <a:rPr lang="en-US" sz="1800" dirty="0">
                          <a:solidFill>
                            <a:schemeClr val="bg1"/>
                          </a:solidFill>
                          <a:effectLst/>
                        </a:rPr>
                        <a:t> Formal</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nchor="ctr">
                    <a:solidFill>
                      <a:schemeClr val="accent5">
                        <a:lumMod val="60000"/>
                        <a:lumOff val="40000"/>
                      </a:schemeClr>
                    </a:solidFill>
                  </a:tcPr>
                </a:tc>
                <a:tc>
                  <a:txBody>
                    <a:bodyPr/>
                    <a:lstStyle/>
                    <a:p>
                      <a:pPr>
                        <a:lnSpc>
                          <a:spcPct val="107000"/>
                        </a:lnSpc>
                        <a:spcAft>
                          <a:spcPts val="0"/>
                        </a:spcAft>
                      </a:pPr>
                      <a:r>
                        <a:rPr lang="en-US" sz="1800" dirty="0" err="1">
                          <a:solidFill>
                            <a:schemeClr val="bg1"/>
                          </a:solidFill>
                          <a:effectLst/>
                        </a:rPr>
                        <a:t>Memb</a:t>
                      </a:r>
                      <a:r>
                        <a:rPr lang="id-ID" sz="1800" dirty="0">
                          <a:solidFill>
                            <a:schemeClr val="bg1"/>
                          </a:solidFill>
                          <a:effectLst/>
                        </a:rPr>
                        <a:t>uktikan bahwa persyaratan, </a:t>
                      </a:r>
                      <a:r>
                        <a:rPr lang="en-US" sz="1800" dirty="0">
                          <a:solidFill>
                            <a:schemeClr val="bg1"/>
                          </a:solidFill>
                          <a:effectLst/>
                        </a:rPr>
                        <a:t>d</a:t>
                      </a:r>
                      <a:r>
                        <a:rPr lang="id-ID" sz="1800" dirty="0">
                          <a:solidFill>
                            <a:schemeClr val="bg1"/>
                          </a:solidFill>
                          <a:effectLst/>
                        </a:rPr>
                        <a:t>esain, dan implementasi fungsi dan entitas IA-Critical dan IA-terkait benar, lengkap, tidak ambigu, dan konsisten.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700" marR="67700" marT="0" marB="0">
                    <a:solidFill>
                      <a:schemeClr val="accent5">
                        <a:lumMod val="60000"/>
                        <a:lumOff val="40000"/>
                      </a:schemeClr>
                    </a:solidFill>
                  </a:tcPr>
                </a:tc>
                <a:extLst>
                  <a:ext uri="{0D108BD9-81ED-4DB2-BD59-A6C34878D82A}">
                    <a16:rowId xmlns="" xmlns:a16="http://schemas.microsoft.com/office/drawing/2014/main" val="266665000"/>
                  </a:ext>
                </a:extLst>
              </a:tr>
            </a:tbl>
          </a:graphicData>
        </a:graphic>
      </p:graphicFrame>
      <p:sp>
        <p:nvSpPr>
          <p:cNvPr id="5" name="Rectangle 1"/>
          <p:cNvSpPr>
            <a:spLocks noChangeArrowheads="1"/>
          </p:cNvSpPr>
          <p:nvPr/>
        </p:nvSpPr>
        <p:spPr bwMode="auto">
          <a:xfrm>
            <a:off x="-1757153" y="80835"/>
            <a:ext cx="139491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Pameran 2 Verifikasi Peran Teknik IA</a:t>
            </a:r>
            <a:endParaRPr kumimoji="0" lang="id-ID"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2913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98746080"/>
              </p:ext>
            </p:extLst>
          </p:nvPr>
        </p:nvGraphicFramePr>
        <p:xfrm>
          <a:off x="2492943" y="0"/>
          <a:ext cx="9699057" cy="7236935"/>
        </p:xfrm>
        <a:graphic>
          <a:graphicData uri="http://schemas.openxmlformats.org/drawingml/2006/table">
            <a:tbl>
              <a:tblPr firstRow="1" firstCol="1" bandRow="1">
                <a:tableStyleId>{5C22544A-7EE6-4342-B048-85BDC9FD1C3A}</a:tableStyleId>
              </a:tblPr>
              <a:tblGrid>
                <a:gridCol w="3147586">
                  <a:extLst>
                    <a:ext uri="{9D8B030D-6E8A-4147-A177-3AD203B41FA5}">
                      <a16:colId xmlns="" xmlns:a16="http://schemas.microsoft.com/office/drawing/2014/main" val="1014723574"/>
                    </a:ext>
                  </a:extLst>
                </a:gridCol>
                <a:gridCol w="6551471">
                  <a:extLst>
                    <a:ext uri="{9D8B030D-6E8A-4147-A177-3AD203B41FA5}">
                      <a16:colId xmlns="" xmlns:a16="http://schemas.microsoft.com/office/drawing/2014/main" val="1908747219"/>
                    </a:ext>
                  </a:extLst>
                </a:gridCol>
              </a:tblGrid>
              <a:tr h="370175">
                <a:tc>
                  <a:txBody>
                    <a:bodyPr/>
                    <a:lstStyle/>
                    <a:p>
                      <a:pPr>
                        <a:lnSpc>
                          <a:spcPct val="107000"/>
                        </a:lnSpc>
                        <a:spcAft>
                          <a:spcPts val="0"/>
                        </a:spcAft>
                      </a:pPr>
                      <a:r>
                        <a:rPr lang="en-US" sz="1800" dirty="0" err="1" smtClean="0">
                          <a:solidFill>
                            <a:schemeClr val="bg1"/>
                          </a:solidFill>
                          <a:effectLst/>
                        </a:rPr>
                        <a:t>Teknik</a:t>
                      </a:r>
                      <a:r>
                        <a:rPr lang="en-US" sz="1800" dirty="0" smtClean="0">
                          <a:solidFill>
                            <a:schemeClr val="bg1"/>
                          </a:solidFill>
                          <a:effectLst/>
                        </a:rPr>
                        <a:t> </a:t>
                      </a:r>
                      <a:r>
                        <a:rPr lang="en-US" sz="1800" dirty="0" err="1" smtClean="0">
                          <a:solidFill>
                            <a:schemeClr val="bg1"/>
                          </a:solidFill>
                          <a:effectLst/>
                        </a:rPr>
                        <a:t>Verifikasi</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err="1">
                          <a:solidFill>
                            <a:schemeClr val="bg1"/>
                          </a:solidFill>
                          <a:effectLst/>
                        </a:rPr>
                        <a:t>Peran</a:t>
                      </a:r>
                      <a:r>
                        <a:rPr lang="en-US" sz="2000" dirty="0">
                          <a:solidFill>
                            <a:schemeClr val="bg1"/>
                          </a:solidFill>
                          <a:effectLst/>
                        </a:rPr>
                        <a:t> </a:t>
                      </a:r>
                      <a:r>
                        <a:rPr lang="en-US" sz="2000" dirty="0" err="1">
                          <a:solidFill>
                            <a:schemeClr val="bg1"/>
                          </a:solidFill>
                          <a:effectLst/>
                        </a:rPr>
                        <a:t>Verifikasi</a:t>
                      </a:r>
                      <a:r>
                        <a:rPr lang="en-US" sz="2000" dirty="0">
                          <a:solidFill>
                            <a:schemeClr val="bg1"/>
                          </a:solidFill>
                          <a:effectLst/>
                        </a:rPr>
                        <a:t> IA</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654676426"/>
                  </a:ext>
                </a:extLst>
              </a:tr>
              <a:tr h="758064">
                <a:tc>
                  <a:txBody>
                    <a:bodyPr/>
                    <a:lstStyle/>
                    <a:p>
                      <a:pPr>
                        <a:lnSpc>
                          <a:spcPct val="107000"/>
                        </a:lnSpc>
                        <a:spcAft>
                          <a:spcPts val="0"/>
                        </a:spcAft>
                      </a:pPr>
                      <a:r>
                        <a:rPr lang="en-US" sz="2000" b="0" dirty="0" err="1">
                          <a:solidFill>
                            <a:schemeClr val="bg1"/>
                          </a:solidFill>
                          <a:effectLst/>
                        </a:rPr>
                        <a:t>Pengujian</a:t>
                      </a:r>
                      <a:r>
                        <a:rPr lang="en-US" sz="2000" b="0" dirty="0">
                          <a:solidFill>
                            <a:schemeClr val="bg1"/>
                          </a:solidFill>
                          <a:effectLst/>
                        </a:rPr>
                        <a:t> </a:t>
                      </a:r>
                      <a:r>
                        <a:rPr lang="en-US" sz="2000" b="0" dirty="0" err="1">
                          <a:solidFill>
                            <a:schemeClr val="bg1"/>
                          </a:solidFill>
                          <a:effectLst/>
                        </a:rPr>
                        <a:t>Antarmuka</a:t>
                      </a:r>
                      <a:endParaRPr lang="en-US" sz="20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nSpc>
                          <a:spcPct val="107000"/>
                        </a:lnSpc>
                        <a:spcAft>
                          <a:spcPts val="0"/>
                        </a:spcAft>
                      </a:pPr>
                      <a:r>
                        <a:rPr lang="en-US" sz="2000" dirty="0">
                          <a:effectLst/>
                        </a:rPr>
                        <a:t>Mem</a:t>
                      </a:r>
                      <a:r>
                        <a:rPr lang="id-ID" sz="2000" dirty="0">
                          <a:effectLst/>
                        </a:rPr>
                        <a:t>verifikasi bahwa antarmuka persyaratan sudah benar dan bahwa antarmuka telah diterapkan dengan benar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 xmlns:a16="http://schemas.microsoft.com/office/drawing/2014/main" val="1037470389"/>
                  </a:ext>
                </a:extLst>
              </a:tr>
              <a:tr h="758064">
                <a:tc>
                  <a:txBody>
                    <a:bodyPr/>
                    <a:lstStyle/>
                    <a:p>
                      <a:pPr>
                        <a:lnSpc>
                          <a:spcPct val="107000"/>
                        </a:lnSpc>
                        <a:spcAft>
                          <a:spcPts val="0"/>
                        </a:spcAft>
                      </a:pPr>
                      <a:r>
                        <a:rPr lang="en-US" sz="2000" b="0" dirty="0" err="1">
                          <a:solidFill>
                            <a:schemeClr val="bg1"/>
                          </a:solidFill>
                          <a:effectLst/>
                        </a:rPr>
                        <a:t>Pengujian</a:t>
                      </a:r>
                      <a:r>
                        <a:rPr lang="en-US" sz="2000" b="0" dirty="0">
                          <a:solidFill>
                            <a:schemeClr val="bg1"/>
                          </a:solidFill>
                          <a:effectLst/>
                        </a:rPr>
                        <a:t> </a:t>
                      </a:r>
                      <a:r>
                        <a:rPr lang="en-US" sz="2000" b="0" dirty="0" err="1">
                          <a:solidFill>
                            <a:schemeClr val="bg1"/>
                          </a:solidFill>
                          <a:effectLst/>
                        </a:rPr>
                        <a:t>Kinerja</a:t>
                      </a:r>
                      <a:endParaRPr lang="en-US" sz="20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nSpc>
                          <a:spcPct val="107000"/>
                        </a:lnSpc>
                        <a:spcAft>
                          <a:spcPts val="0"/>
                        </a:spcAft>
                      </a:pPr>
                      <a:r>
                        <a:rPr lang="en-US" sz="2000" dirty="0" err="1">
                          <a:effectLst/>
                        </a:rPr>
                        <a:t>Memv</a:t>
                      </a:r>
                      <a:r>
                        <a:rPr lang="id-ID" sz="2000" dirty="0">
                          <a:effectLst/>
                        </a:rPr>
                        <a:t>erifikasi </a:t>
                      </a:r>
                      <a:r>
                        <a:rPr lang="en-US" sz="2000" dirty="0">
                          <a:effectLst/>
                        </a:rPr>
                        <a:t>a</a:t>
                      </a:r>
                      <a:r>
                        <a:rPr lang="id-ID" sz="2000" dirty="0">
                          <a:effectLst/>
                        </a:rPr>
                        <a:t>pakah sistem akan memenuhi persyaratan kinerja yang dinyatakan dan persyaratan ini sudah benar.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 xmlns:a16="http://schemas.microsoft.com/office/drawing/2014/main" val="2129687504"/>
                  </a:ext>
                </a:extLst>
              </a:tr>
              <a:tr h="758064">
                <a:tc>
                  <a:txBody>
                    <a:bodyPr/>
                    <a:lstStyle/>
                    <a:p>
                      <a:pPr>
                        <a:lnSpc>
                          <a:spcPct val="107000"/>
                        </a:lnSpc>
                        <a:spcAft>
                          <a:spcPts val="0"/>
                        </a:spcAft>
                      </a:pPr>
                      <a:r>
                        <a:rPr lang="en-US" sz="2000" b="0" dirty="0" err="1">
                          <a:solidFill>
                            <a:schemeClr val="bg1"/>
                          </a:solidFill>
                          <a:effectLst/>
                        </a:rPr>
                        <a:t>Pengujian</a:t>
                      </a:r>
                      <a:r>
                        <a:rPr lang="en-US" sz="2000" b="0" dirty="0">
                          <a:solidFill>
                            <a:schemeClr val="bg1"/>
                          </a:solidFill>
                          <a:effectLst/>
                        </a:rPr>
                        <a:t> </a:t>
                      </a:r>
                      <a:r>
                        <a:rPr lang="en-US" sz="2000" b="0" dirty="0" err="1">
                          <a:solidFill>
                            <a:schemeClr val="bg1"/>
                          </a:solidFill>
                          <a:effectLst/>
                        </a:rPr>
                        <a:t>Statistik</a:t>
                      </a:r>
                      <a:r>
                        <a:rPr lang="en-US" sz="2000" b="0" dirty="0">
                          <a:solidFill>
                            <a:schemeClr val="bg1"/>
                          </a:solidFill>
                          <a:effectLst/>
                        </a:rPr>
                        <a:t> </a:t>
                      </a:r>
                      <a:r>
                        <a:rPr lang="en-US" sz="2000" b="0" dirty="0" err="1">
                          <a:solidFill>
                            <a:schemeClr val="bg1"/>
                          </a:solidFill>
                          <a:effectLst/>
                        </a:rPr>
                        <a:t>dan</a:t>
                      </a:r>
                      <a:r>
                        <a:rPr lang="en-US" sz="2000" b="0" dirty="0">
                          <a:solidFill>
                            <a:schemeClr val="bg1"/>
                          </a:solidFill>
                          <a:effectLst/>
                        </a:rPr>
                        <a:t> </a:t>
                      </a:r>
                      <a:r>
                        <a:rPr lang="en-US" sz="2000" b="0" dirty="0" err="1">
                          <a:solidFill>
                            <a:schemeClr val="bg1"/>
                          </a:solidFill>
                          <a:effectLst/>
                        </a:rPr>
                        <a:t>Probabilitas</a:t>
                      </a:r>
                      <a:endParaRPr lang="en-US" sz="20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40000"/>
                        <a:lumOff val="60000"/>
                      </a:schemeClr>
                    </a:solidFill>
                  </a:tcPr>
                </a:tc>
                <a:tc>
                  <a:txBody>
                    <a:bodyPr/>
                    <a:lstStyle/>
                    <a:p>
                      <a:pPr>
                        <a:lnSpc>
                          <a:spcPct val="107000"/>
                        </a:lnSpc>
                        <a:spcAft>
                          <a:spcPts val="0"/>
                        </a:spcAft>
                      </a:pPr>
                      <a:r>
                        <a:rPr lang="id-ID" sz="2000" dirty="0">
                          <a:effectLst/>
                        </a:rPr>
                        <a:t>memberikan penilaian kuantitatif dari integritas IA operasional; memverifikasi integritas desain terhadap profil operasional.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 xmlns:a16="http://schemas.microsoft.com/office/drawing/2014/main" val="1782488715"/>
                  </a:ext>
                </a:extLst>
              </a:tr>
              <a:tr h="1145951">
                <a:tc>
                  <a:txBody>
                    <a:bodyPr/>
                    <a:lstStyle/>
                    <a:p>
                      <a:pPr>
                        <a:lnSpc>
                          <a:spcPct val="107000"/>
                        </a:lnSpc>
                        <a:spcAft>
                          <a:spcPts val="0"/>
                        </a:spcAft>
                      </a:pPr>
                      <a:r>
                        <a:rPr lang="en-US" sz="2000" b="0" dirty="0" err="1">
                          <a:solidFill>
                            <a:schemeClr val="bg1"/>
                          </a:solidFill>
                          <a:effectLst/>
                        </a:rPr>
                        <a:t>Pengujian</a:t>
                      </a:r>
                      <a:r>
                        <a:rPr lang="en-US" sz="2000" b="0" dirty="0">
                          <a:solidFill>
                            <a:schemeClr val="bg1"/>
                          </a:solidFill>
                          <a:effectLst/>
                        </a:rPr>
                        <a:t> </a:t>
                      </a:r>
                      <a:r>
                        <a:rPr lang="en-US" sz="2000" b="0" dirty="0" err="1">
                          <a:solidFill>
                            <a:schemeClr val="bg1"/>
                          </a:solidFill>
                          <a:effectLst/>
                        </a:rPr>
                        <a:t>Regresi</a:t>
                      </a:r>
                      <a:endParaRPr lang="en-US" sz="20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algn="just">
                        <a:lnSpc>
                          <a:spcPct val="107000"/>
                        </a:lnSpc>
                        <a:spcAft>
                          <a:spcPts val="0"/>
                        </a:spcAft>
                      </a:pPr>
                      <a:r>
                        <a:rPr lang="en-US" sz="2000" dirty="0">
                          <a:effectLst/>
                        </a:rPr>
                        <a:t>Mem</a:t>
                      </a:r>
                      <a:r>
                        <a:rPr lang="id-ID" sz="2000" dirty="0">
                          <a:effectLst/>
                        </a:rPr>
                        <a:t>verifikasi bahwa perubahan atau penyempurnaan telah diterapkan dengan benar dan bahwa mereka tidak memperkenalkan kesalahan baru atau mempengaruhi integritas IA.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 xmlns:a16="http://schemas.microsoft.com/office/drawing/2014/main" val="975397376"/>
                  </a:ext>
                </a:extLst>
              </a:tr>
              <a:tr h="758064">
                <a:tc>
                  <a:txBody>
                    <a:bodyPr/>
                    <a:lstStyle/>
                    <a:p>
                      <a:pPr>
                        <a:lnSpc>
                          <a:spcPct val="107000"/>
                        </a:lnSpc>
                        <a:spcAft>
                          <a:spcPts val="0"/>
                        </a:spcAft>
                      </a:pPr>
                      <a:r>
                        <a:rPr lang="en-US" sz="2000" b="0" dirty="0" err="1">
                          <a:solidFill>
                            <a:schemeClr val="bg1"/>
                          </a:solidFill>
                          <a:effectLst/>
                        </a:rPr>
                        <a:t>Pemodelan</a:t>
                      </a:r>
                      <a:r>
                        <a:rPr lang="en-US" sz="2000" b="0" dirty="0">
                          <a:solidFill>
                            <a:schemeClr val="bg1"/>
                          </a:solidFill>
                          <a:effectLst/>
                        </a:rPr>
                        <a:t> </a:t>
                      </a:r>
                      <a:r>
                        <a:rPr lang="en-US" sz="2000" b="0" dirty="0" err="1">
                          <a:solidFill>
                            <a:schemeClr val="bg1"/>
                          </a:solidFill>
                          <a:effectLst/>
                        </a:rPr>
                        <a:t>Estimasi</a:t>
                      </a:r>
                      <a:r>
                        <a:rPr lang="en-US" sz="2000" b="0" dirty="0">
                          <a:solidFill>
                            <a:schemeClr val="bg1"/>
                          </a:solidFill>
                          <a:effectLst/>
                        </a:rPr>
                        <a:t> </a:t>
                      </a:r>
                      <a:r>
                        <a:rPr lang="en-US" sz="2000" b="0" dirty="0" err="1">
                          <a:solidFill>
                            <a:schemeClr val="bg1"/>
                          </a:solidFill>
                          <a:effectLst/>
                        </a:rPr>
                        <a:t>Keandalan</a:t>
                      </a:r>
                      <a:endParaRPr lang="en-US" sz="20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lumMod val="40000"/>
                        <a:lumOff val="60000"/>
                      </a:schemeClr>
                    </a:solidFill>
                  </a:tcPr>
                </a:tc>
                <a:tc>
                  <a:txBody>
                    <a:bodyPr/>
                    <a:lstStyle/>
                    <a:p>
                      <a:pPr algn="just">
                        <a:lnSpc>
                          <a:spcPct val="107000"/>
                        </a:lnSpc>
                        <a:spcAft>
                          <a:spcPts val="0"/>
                        </a:spcAft>
                      </a:pPr>
                      <a:r>
                        <a:rPr lang="en-US" sz="2000" dirty="0">
                          <a:effectLst/>
                        </a:rPr>
                        <a:t>M</a:t>
                      </a:r>
                      <a:r>
                        <a:rPr lang="id-ID" sz="2000" dirty="0">
                          <a:effectLst/>
                        </a:rPr>
                        <a:t>emperkirakan keandalan perangkat lunak untuk saat ini atau beberapa waktu mendatang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40000"/>
                        <a:lumOff val="60000"/>
                      </a:schemeClr>
                    </a:solidFill>
                  </a:tcPr>
                </a:tc>
                <a:extLst>
                  <a:ext uri="{0D108BD9-81ED-4DB2-BD59-A6C34878D82A}">
                    <a16:rowId xmlns="" xmlns:a16="http://schemas.microsoft.com/office/drawing/2014/main" val="3688639978"/>
                  </a:ext>
                </a:extLst>
              </a:tr>
              <a:tr h="2309616">
                <a:tc>
                  <a:txBody>
                    <a:bodyPr/>
                    <a:lstStyle/>
                    <a:p>
                      <a:pPr>
                        <a:lnSpc>
                          <a:spcPct val="107000"/>
                        </a:lnSpc>
                        <a:spcAft>
                          <a:spcPts val="0"/>
                        </a:spcAft>
                      </a:pPr>
                      <a:r>
                        <a:rPr lang="en-US" sz="2000" b="0" dirty="0" err="1">
                          <a:solidFill>
                            <a:schemeClr val="bg1"/>
                          </a:solidFill>
                          <a:effectLst/>
                        </a:rPr>
                        <a:t>Kemampuan</a:t>
                      </a:r>
                      <a:r>
                        <a:rPr lang="en-US" sz="2000" b="0" dirty="0">
                          <a:solidFill>
                            <a:schemeClr val="bg1"/>
                          </a:solidFill>
                          <a:effectLst/>
                        </a:rPr>
                        <a:t> </a:t>
                      </a:r>
                      <a:r>
                        <a:rPr lang="en-US" sz="2000" b="0" dirty="0" err="1">
                          <a:solidFill>
                            <a:schemeClr val="bg1"/>
                          </a:solidFill>
                          <a:effectLst/>
                        </a:rPr>
                        <a:t>telusur</a:t>
                      </a:r>
                      <a:r>
                        <a:rPr lang="en-US" sz="2000" b="0" dirty="0">
                          <a:solidFill>
                            <a:schemeClr val="bg1"/>
                          </a:solidFill>
                          <a:effectLst/>
                        </a:rPr>
                        <a:t> </a:t>
                      </a:r>
                      <a:r>
                        <a:rPr lang="en-US" sz="2000" b="0" dirty="0" err="1">
                          <a:solidFill>
                            <a:schemeClr val="bg1"/>
                          </a:solidFill>
                          <a:effectLst/>
                        </a:rPr>
                        <a:t>Persyaratan</a:t>
                      </a:r>
                      <a:r>
                        <a:rPr lang="en-US" sz="2000" b="0" dirty="0">
                          <a:solidFill>
                            <a:schemeClr val="bg1"/>
                          </a:solidFill>
                          <a:effectLst/>
                        </a:rPr>
                        <a:t> (IA) </a:t>
                      </a:r>
                      <a:endParaRPr lang="en-US" sz="20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just">
                        <a:lnSpc>
                          <a:spcPct val="107000"/>
                        </a:lnSpc>
                        <a:spcAft>
                          <a:spcPts val="0"/>
                        </a:spcAft>
                      </a:pPr>
                      <a:r>
                        <a:rPr lang="en-US" sz="2000" dirty="0">
                          <a:effectLst/>
                        </a:rPr>
                        <a:t>Mem</a:t>
                      </a:r>
                      <a:r>
                        <a:rPr lang="id-ID" sz="2000" dirty="0">
                          <a:effectLst/>
                        </a:rPr>
                        <a:t>verifikasi bahwa (1) semua keamanan, keandalan, dan persyaratan keamanan yang berasal dari tujuan IA adalah benar; (2) semua persyaratan keselamatan, keandalan, dan keamanan telah diterapkan dengan benar pada produk akhir; dan (3) tidak ada tambahan kemampuan yang tidak ditentukan atau tidak diinginkan telah diperkenalkan.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 xmlns:a16="http://schemas.microsoft.com/office/drawing/2014/main" val="3419383187"/>
                  </a:ext>
                </a:extLst>
              </a:tr>
            </a:tbl>
          </a:graphicData>
        </a:graphic>
      </p:graphicFrame>
      <p:sp>
        <p:nvSpPr>
          <p:cNvPr id="6" name="Title 1"/>
          <p:cNvSpPr txBox="1">
            <a:spLocks/>
          </p:cNvSpPr>
          <p:nvPr/>
        </p:nvSpPr>
        <p:spPr>
          <a:xfrm>
            <a:off x="82634" y="1032404"/>
            <a:ext cx="2410309" cy="147857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d-ID" b="1" dirty="0" smtClean="0"/>
              <a:t>Verifikasi Peran Teknik IA</a:t>
            </a:r>
            <a:endParaRPr lang="en-US" dirty="0"/>
          </a:p>
        </p:txBody>
      </p:sp>
    </p:spTree>
    <p:extLst>
      <p:ext uri="{BB962C8B-B14F-4D97-AF65-F5344CB8AC3E}">
        <p14:creationId xmlns:p14="http://schemas.microsoft.com/office/powerpoint/2010/main" val="67827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59122005"/>
              </p:ext>
            </p:extLst>
          </p:nvPr>
        </p:nvGraphicFramePr>
        <p:xfrm>
          <a:off x="2406317" y="-14598"/>
          <a:ext cx="9567511" cy="6939588"/>
        </p:xfrm>
        <a:graphic>
          <a:graphicData uri="http://schemas.openxmlformats.org/drawingml/2006/table">
            <a:tbl>
              <a:tblPr firstRow="1" firstCol="1" bandRow="1">
                <a:tableStyleId>{5C22544A-7EE6-4342-B048-85BDC9FD1C3A}</a:tableStyleId>
              </a:tblPr>
              <a:tblGrid>
                <a:gridCol w="3104896">
                  <a:extLst>
                    <a:ext uri="{9D8B030D-6E8A-4147-A177-3AD203B41FA5}">
                      <a16:colId xmlns="" xmlns:a16="http://schemas.microsoft.com/office/drawing/2014/main" val="2152459244"/>
                    </a:ext>
                  </a:extLst>
                </a:gridCol>
                <a:gridCol w="6462615">
                  <a:extLst>
                    <a:ext uri="{9D8B030D-6E8A-4147-A177-3AD203B41FA5}">
                      <a16:colId xmlns="" xmlns:a16="http://schemas.microsoft.com/office/drawing/2014/main" val="1454665379"/>
                    </a:ext>
                  </a:extLst>
                </a:gridCol>
              </a:tblGrid>
              <a:tr h="273418">
                <a:tc>
                  <a:txBody>
                    <a:bodyPr/>
                    <a:lstStyle/>
                    <a:p>
                      <a:pPr algn="ctr">
                        <a:lnSpc>
                          <a:spcPct val="107000"/>
                        </a:lnSpc>
                        <a:spcAft>
                          <a:spcPts val="0"/>
                        </a:spcAft>
                      </a:pPr>
                      <a:r>
                        <a:rPr lang="en-US" sz="1800" dirty="0" err="1" smtClean="0">
                          <a:solidFill>
                            <a:schemeClr val="bg1"/>
                          </a:solidFill>
                          <a:effectLst/>
                        </a:rPr>
                        <a:t>Teknik</a:t>
                      </a:r>
                      <a:r>
                        <a:rPr lang="en-US" sz="1800" dirty="0" smtClean="0">
                          <a:solidFill>
                            <a:schemeClr val="bg1"/>
                          </a:solidFill>
                          <a:effectLst/>
                        </a:rPr>
                        <a:t> </a:t>
                      </a:r>
                      <a:r>
                        <a:rPr lang="en-US" sz="1800" dirty="0" err="1" smtClean="0">
                          <a:solidFill>
                            <a:schemeClr val="bg1"/>
                          </a:solidFill>
                          <a:effectLst/>
                        </a:rPr>
                        <a:t>Verifikasi</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tc>
                <a:tc>
                  <a:txBody>
                    <a:bodyPr/>
                    <a:lstStyle/>
                    <a:p>
                      <a:pPr algn="ctr">
                        <a:lnSpc>
                          <a:spcPct val="107000"/>
                        </a:lnSpc>
                        <a:spcAft>
                          <a:spcPts val="0"/>
                        </a:spcAft>
                      </a:pPr>
                      <a:r>
                        <a:rPr lang="en-US" sz="1800" dirty="0" err="1">
                          <a:solidFill>
                            <a:schemeClr val="bg1"/>
                          </a:solidFill>
                          <a:effectLst/>
                        </a:rPr>
                        <a:t>Peran</a:t>
                      </a:r>
                      <a:r>
                        <a:rPr lang="en-US" sz="1800" dirty="0">
                          <a:solidFill>
                            <a:schemeClr val="bg1"/>
                          </a:solidFill>
                          <a:effectLst/>
                        </a:rPr>
                        <a:t> </a:t>
                      </a:r>
                      <a:r>
                        <a:rPr lang="en-US" sz="1800" dirty="0" err="1">
                          <a:solidFill>
                            <a:schemeClr val="bg1"/>
                          </a:solidFill>
                          <a:effectLst/>
                        </a:rPr>
                        <a:t>Verifikasi</a:t>
                      </a:r>
                      <a:r>
                        <a:rPr lang="en-US" sz="1800" dirty="0">
                          <a:solidFill>
                            <a:schemeClr val="bg1"/>
                          </a:solidFill>
                          <a:effectLst/>
                        </a:rPr>
                        <a:t> IA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tc>
                <a:extLst>
                  <a:ext uri="{0D108BD9-81ED-4DB2-BD59-A6C34878D82A}">
                    <a16:rowId xmlns="" xmlns:a16="http://schemas.microsoft.com/office/drawing/2014/main" val="2025557904"/>
                  </a:ext>
                </a:extLst>
              </a:tr>
              <a:tr h="559914">
                <a:tc>
                  <a:txBody>
                    <a:bodyPr/>
                    <a:lstStyle/>
                    <a:p>
                      <a:pPr>
                        <a:lnSpc>
                          <a:spcPct val="107000"/>
                        </a:lnSpc>
                        <a:spcAft>
                          <a:spcPts val="0"/>
                        </a:spcAft>
                      </a:pPr>
                      <a:r>
                        <a:rPr lang="en-US" sz="1800" dirty="0" err="1">
                          <a:solidFill>
                            <a:schemeClr val="bg1"/>
                          </a:solidFill>
                          <a:effectLst/>
                        </a:rPr>
                        <a:t>Kasus</a:t>
                      </a:r>
                      <a:r>
                        <a:rPr lang="en-US" sz="1800" dirty="0">
                          <a:solidFill>
                            <a:schemeClr val="bg1"/>
                          </a:solidFill>
                          <a:effectLst/>
                        </a:rPr>
                        <a:t> </a:t>
                      </a:r>
                      <a:r>
                        <a:rPr lang="en-US" sz="1800" dirty="0" err="1">
                          <a:solidFill>
                            <a:schemeClr val="bg1"/>
                          </a:solidFill>
                          <a:effectLst/>
                        </a:rPr>
                        <a:t>Integritas</a:t>
                      </a:r>
                      <a:r>
                        <a:rPr lang="en-US" sz="1800" dirty="0">
                          <a:solidFill>
                            <a:schemeClr val="bg1"/>
                          </a:solidFill>
                          <a:effectLst/>
                        </a:rPr>
                        <a:t> Review IA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tx2"/>
                    </a:solidFill>
                  </a:tcPr>
                </a:tc>
                <a:tc>
                  <a:txBody>
                    <a:bodyPr/>
                    <a:lstStyle/>
                    <a:p>
                      <a:pPr>
                        <a:lnSpc>
                          <a:spcPct val="107000"/>
                        </a:lnSpc>
                        <a:spcAft>
                          <a:spcPts val="0"/>
                        </a:spcAft>
                      </a:pPr>
                      <a:r>
                        <a:rPr lang="en-US" sz="1800" dirty="0">
                          <a:solidFill>
                            <a:schemeClr val="bg1"/>
                          </a:solidFill>
                          <a:effectLst/>
                        </a:rPr>
                        <a:t>M</a:t>
                      </a:r>
                      <a:r>
                        <a:rPr lang="id-ID" sz="1800" dirty="0">
                          <a:solidFill>
                            <a:schemeClr val="bg1"/>
                          </a:solidFill>
                          <a:effectLst/>
                        </a:rPr>
                        <a:t>enentukan apakah klaim yang dibuat mengenai integritas IA dibenarkan oleh argumen dan bukti pendukung.</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tx2"/>
                    </a:solidFill>
                  </a:tcPr>
                </a:tc>
                <a:extLst>
                  <a:ext uri="{0D108BD9-81ED-4DB2-BD59-A6C34878D82A}">
                    <a16:rowId xmlns="" xmlns:a16="http://schemas.microsoft.com/office/drawing/2014/main" val="3020130975"/>
                  </a:ext>
                </a:extLst>
              </a:tr>
              <a:tr h="1132906">
                <a:tc>
                  <a:txBody>
                    <a:bodyPr/>
                    <a:lstStyle/>
                    <a:p>
                      <a:pPr>
                        <a:lnSpc>
                          <a:spcPct val="107000"/>
                        </a:lnSpc>
                        <a:spcAft>
                          <a:spcPts val="0"/>
                        </a:spcAft>
                      </a:pPr>
                      <a:r>
                        <a:rPr lang="en-US" sz="1800" dirty="0" err="1">
                          <a:solidFill>
                            <a:schemeClr val="bg1"/>
                          </a:solidFill>
                          <a:effectLst/>
                        </a:rPr>
                        <a:t>Analisis</a:t>
                      </a:r>
                      <a:r>
                        <a:rPr lang="en-US" sz="1800" dirty="0">
                          <a:solidFill>
                            <a:schemeClr val="bg1"/>
                          </a:solidFill>
                          <a:effectLst/>
                        </a:rPr>
                        <a:t> </a:t>
                      </a:r>
                      <a:r>
                        <a:rPr lang="en-US" sz="1800" dirty="0" err="1">
                          <a:solidFill>
                            <a:schemeClr val="bg1"/>
                          </a:solidFill>
                          <a:effectLst/>
                        </a:rPr>
                        <a:t>Akar</a:t>
                      </a:r>
                      <a:r>
                        <a:rPr lang="en-US" sz="1800" dirty="0">
                          <a:solidFill>
                            <a:schemeClr val="bg1"/>
                          </a:solidFill>
                          <a:effectLst/>
                        </a:rPr>
                        <a:t> </a:t>
                      </a:r>
                      <a:r>
                        <a:rPr lang="en-US" sz="1800" dirty="0" err="1">
                          <a:solidFill>
                            <a:schemeClr val="bg1"/>
                          </a:solidFill>
                          <a:effectLst/>
                        </a:rPr>
                        <a:t>Penyebab</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bg2">
                        <a:lumMod val="20000"/>
                        <a:lumOff val="80000"/>
                      </a:schemeClr>
                    </a:solidFill>
                  </a:tcPr>
                </a:tc>
                <a:tc>
                  <a:txBody>
                    <a:bodyPr/>
                    <a:lstStyle/>
                    <a:p>
                      <a:pPr>
                        <a:lnSpc>
                          <a:spcPct val="107000"/>
                        </a:lnSpc>
                        <a:spcAft>
                          <a:spcPts val="0"/>
                        </a:spcAft>
                      </a:pPr>
                      <a:r>
                        <a:rPr lang="en-US" sz="1800" dirty="0">
                          <a:solidFill>
                            <a:schemeClr val="bg1"/>
                          </a:solidFill>
                          <a:effectLst/>
                        </a:rPr>
                        <a:t>M</a:t>
                      </a:r>
                      <a:r>
                        <a:rPr lang="id-ID" sz="1800" dirty="0">
                          <a:solidFill>
                            <a:schemeClr val="bg1"/>
                          </a:solidFill>
                          <a:effectLst/>
                        </a:rPr>
                        <a:t>engidentifikasi penyebab, peristiwa, kondisi, atau tindakan yang secara individu atau dalam kombinasi menyebabkan kecelakaan/insiden</a:t>
                      </a:r>
                      <a:endParaRPr lang="en-US" sz="1800" dirty="0">
                        <a:solidFill>
                          <a:schemeClr val="bg1"/>
                        </a:solidFill>
                        <a:effectLst/>
                      </a:endParaRPr>
                    </a:p>
                    <a:p>
                      <a:pPr>
                        <a:lnSpc>
                          <a:spcPct val="107000"/>
                        </a:lnSpc>
                        <a:spcAft>
                          <a:spcPts val="0"/>
                        </a:spcAft>
                      </a:pPr>
                      <a:r>
                        <a:rPr lang="en-US" sz="1800" dirty="0">
                          <a:solidFill>
                            <a:schemeClr val="bg1"/>
                          </a:solidFill>
                          <a:effectLst/>
                        </a:rPr>
                        <a:t>M</a:t>
                      </a:r>
                      <a:r>
                        <a:rPr lang="id-ID" sz="1800" dirty="0">
                          <a:solidFill>
                            <a:schemeClr val="bg1"/>
                          </a:solidFill>
                          <a:effectLst/>
                        </a:rPr>
                        <a:t>enentukan mengapa Cacat tidak terdeteksi sebelumnya.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bg2">
                        <a:lumMod val="20000"/>
                        <a:lumOff val="80000"/>
                      </a:schemeClr>
                    </a:solidFill>
                  </a:tcPr>
                </a:tc>
                <a:extLst>
                  <a:ext uri="{0D108BD9-81ED-4DB2-BD59-A6C34878D82A}">
                    <a16:rowId xmlns="" xmlns:a16="http://schemas.microsoft.com/office/drawing/2014/main" val="3356206090"/>
                  </a:ext>
                </a:extLst>
              </a:tr>
              <a:tr h="846410">
                <a:tc>
                  <a:txBody>
                    <a:bodyPr/>
                    <a:lstStyle/>
                    <a:p>
                      <a:pPr>
                        <a:lnSpc>
                          <a:spcPct val="107000"/>
                        </a:lnSpc>
                        <a:spcAft>
                          <a:spcPts val="0"/>
                        </a:spcAft>
                      </a:pPr>
                      <a:r>
                        <a:rPr lang="en-US" sz="1800" dirty="0" err="1">
                          <a:solidFill>
                            <a:schemeClr val="bg1"/>
                          </a:solidFill>
                          <a:effectLst/>
                        </a:rPr>
                        <a:t>Inspeksi</a:t>
                      </a:r>
                      <a:r>
                        <a:rPr lang="en-US" sz="1800" dirty="0">
                          <a:solidFill>
                            <a:schemeClr val="bg1"/>
                          </a:solidFill>
                          <a:effectLst/>
                        </a:rPr>
                        <a:t>, </a:t>
                      </a:r>
                      <a:r>
                        <a:rPr lang="en-US" sz="1800" dirty="0" err="1">
                          <a:solidFill>
                            <a:schemeClr val="bg1"/>
                          </a:solidFill>
                          <a:effectLst/>
                        </a:rPr>
                        <a:t>Ulasan</a:t>
                      </a:r>
                      <a:r>
                        <a:rPr lang="en-US" sz="1800" dirty="0">
                          <a:solidFill>
                            <a:schemeClr val="bg1"/>
                          </a:solidFill>
                          <a:effectLst/>
                        </a:rPr>
                        <a:t>, </a:t>
                      </a:r>
                      <a:r>
                        <a:rPr lang="en-US" sz="1800" dirty="0" err="1">
                          <a:solidFill>
                            <a:schemeClr val="bg1"/>
                          </a:solidFill>
                          <a:effectLst/>
                        </a:rPr>
                        <a:t>dan</a:t>
                      </a:r>
                      <a:r>
                        <a:rPr lang="en-US" sz="1800" dirty="0">
                          <a:solidFill>
                            <a:schemeClr val="bg1"/>
                          </a:solidFill>
                          <a:effectLst/>
                        </a:rPr>
                        <a:t> Audit </a:t>
                      </a:r>
                      <a:r>
                        <a:rPr lang="en-US" sz="1800" dirty="0" err="1">
                          <a:solidFill>
                            <a:schemeClr val="bg1"/>
                          </a:solidFill>
                          <a:effectLst/>
                        </a:rPr>
                        <a:t>Kenyamanan</a:t>
                      </a:r>
                      <a:r>
                        <a:rPr lang="en-US" sz="1800" dirty="0">
                          <a:solidFill>
                            <a:schemeClr val="bg1"/>
                          </a:solidFill>
                          <a:effectLst/>
                        </a:rPr>
                        <a:t> </a:t>
                      </a:r>
                      <a:r>
                        <a:rPr lang="en-US" sz="1800" dirty="0" err="1">
                          <a:solidFill>
                            <a:schemeClr val="bg1"/>
                          </a:solidFill>
                          <a:effectLst/>
                        </a:rPr>
                        <a:t>dan</a:t>
                      </a:r>
                      <a:r>
                        <a:rPr lang="en-US" sz="1800" dirty="0">
                          <a:solidFill>
                            <a:schemeClr val="bg1"/>
                          </a:solidFill>
                          <a:effectLst/>
                        </a:rPr>
                        <a:t> </a:t>
                      </a:r>
                      <a:r>
                        <a:rPr lang="en-US" sz="1800" dirty="0" err="1">
                          <a:solidFill>
                            <a:schemeClr val="bg1"/>
                          </a:solidFill>
                          <a:effectLst/>
                        </a:rPr>
                        <a:t>keamanan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accent2">
                        <a:lumMod val="40000"/>
                        <a:lumOff val="60000"/>
                      </a:schemeClr>
                    </a:solidFill>
                  </a:tcPr>
                </a:tc>
                <a:tc>
                  <a:txBody>
                    <a:bodyPr/>
                    <a:lstStyle/>
                    <a:p>
                      <a:pPr>
                        <a:lnSpc>
                          <a:spcPct val="107000"/>
                        </a:lnSpc>
                        <a:spcAft>
                          <a:spcPts val="0"/>
                        </a:spcAft>
                      </a:pPr>
                      <a:r>
                        <a:rPr lang="en-US" sz="1800" dirty="0">
                          <a:solidFill>
                            <a:schemeClr val="bg1"/>
                          </a:solidFill>
                          <a:effectLst/>
                        </a:rPr>
                        <a:t>M</a:t>
                      </a:r>
                      <a:r>
                        <a:rPr lang="id-ID" sz="1800" dirty="0">
                          <a:solidFill>
                            <a:schemeClr val="bg1"/>
                          </a:solidFill>
                          <a:effectLst/>
                        </a:rPr>
                        <a:t>engungkap kesalahan dan kesalahan sepanjang hidup sistem yang dapat mempengaruhi integritas IA.</a:t>
                      </a:r>
                      <a:endParaRPr lang="en-US" sz="1800" dirty="0">
                        <a:solidFill>
                          <a:schemeClr val="bg1"/>
                        </a:solidFill>
                        <a:effectLst/>
                      </a:endParaRPr>
                    </a:p>
                    <a:p>
                      <a:pPr>
                        <a:lnSpc>
                          <a:spcPct val="107000"/>
                        </a:lnSpc>
                        <a:spcAft>
                          <a:spcPts val="0"/>
                        </a:spcAft>
                      </a:pPr>
                      <a:r>
                        <a:rPr lang="en-US" sz="1800" dirty="0">
                          <a:solidFill>
                            <a:schemeClr val="bg1"/>
                          </a:solidFill>
                          <a:effectLst/>
                        </a:rPr>
                        <a:t> </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accent2">
                        <a:lumMod val="40000"/>
                        <a:lumOff val="60000"/>
                      </a:schemeClr>
                    </a:solidFill>
                  </a:tcPr>
                </a:tc>
                <a:extLst>
                  <a:ext uri="{0D108BD9-81ED-4DB2-BD59-A6C34878D82A}">
                    <a16:rowId xmlns="" xmlns:a16="http://schemas.microsoft.com/office/drawing/2014/main" val="1309024243"/>
                  </a:ext>
                </a:extLst>
              </a:tr>
              <a:tr h="1285575">
                <a:tc>
                  <a:txBody>
                    <a:bodyPr/>
                    <a:lstStyle/>
                    <a:p>
                      <a:pPr>
                        <a:lnSpc>
                          <a:spcPct val="107000"/>
                        </a:lnSpc>
                        <a:spcAft>
                          <a:spcPts val="0"/>
                        </a:spcAft>
                      </a:pPr>
                      <a:r>
                        <a:rPr lang="en-US" sz="1800" dirty="0" err="1">
                          <a:solidFill>
                            <a:schemeClr val="bg1"/>
                          </a:solidFill>
                          <a:effectLst/>
                        </a:rPr>
                        <a:t>Pengujian</a:t>
                      </a:r>
                      <a:r>
                        <a:rPr lang="en-US" sz="1800" dirty="0">
                          <a:solidFill>
                            <a:schemeClr val="bg1"/>
                          </a:solidFill>
                          <a:effectLst/>
                        </a:rPr>
                        <a:t> </a:t>
                      </a:r>
                      <a:r>
                        <a:rPr lang="en-US" sz="1800" dirty="0" err="1">
                          <a:solidFill>
                            <a:schemeClr val="bg1"/>
                          </a:solidFill>
                          <a:effectLst/>
                        </a:rPr>
                        <a:t>Ketahanan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accent6">
                        <a:lumMod val="60000"/>
                        <a:lumOff val="40000"/>
                      </a:schemeClr>
                    </a:solidFill>
                  </a:tcPr>
                </a:tc>
                <a:tc>
                  <a:txBody>
                    <a:bodyPr/>
                    <a:lstStyle/>
                    <a:p>
                      <a:pPr>
                        <a:lnSpc>
                          <a:spcPct val="107000"/>
                        </a:lnSpc>
                        <a:spcAft>
                          <a:spcPts val="0"/>
                        </a:spcAft>
                      </a:pPr>
                      <a:r>
                        <a:rPr lang="en-US" sz="1800" dirty="0">
                          <a:solidFill>
                            <a:schemeClr val="bg1"/>
                          </a:solidFill>
                          <a:effectLst/>
                        </a:rPr>
                        <a:t>M</a:t>
                      </a:r>
                      <a:r>
                        <a:rPr lang="id-ID" sz="1800" dirty="0">
                          <a:solidFill>
                            <a:schemeClr val="bg1"/>
                          </a:solidFill>
                          <a:effectLst/>
                        </a:rPr>
                        <a:t>enentukan (1) maksimum kondisi pemuatan puncak di mana sistem akan terus melakukan seperti yang ditentukan dan integritas IA akan dipertahankan, dan (2) sistem overload/saturasi kondisi yang dapat menyebabkan sistem kompromi atau kegagalan.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accent6">
                        <a:lumMod val="60000"/>
                        <a:lumOff val="40000"/>
                      </a:schemeClr>
                    </a:solidFill>
                  </a:tcPr>
                </a:tc>
                <a:extLst>
                  <a:ext uri="{0D108BD9-81ED-4DB2-BD59-A6C34878D82A}">
                    <a16:rowId xmlns="" xmlns:a16="http://schemas.microsoft.com/office/drawing/2014/main" val="822664628"/>
                  </a:ext>
                </a:extLst>
              </a:tr>
              <a:tr h="1132906">
                <a:tc>
                  <a:txBody>
                    <a:bodyPr/>
                    <a:lstStyle/>
                    <a:p>
                      <a:pPr>
                        <a:lnSpc>
                          <a:spcPct val="107000"/>
                        </a:lnSpc>
                        <a:spcAft>
                          <a:spcPts val="0"/>
                        </a:spcAft>
                      </a:pPr>
                      <a:r>
                        <a:rPr lang="en-US" sz="1800" dirty="0" err="1">
                          <a:solidFill>
                            <a:schemeClr val="bg1"/>
                          </a:solidFill>
                          <a:effectLst/>
                        </a:rPr>
                        <a:t>Analisis</a:t>
                      </a:r>
                      <a:r>
                        <a:rPr lang="en-US" sz="1800" dirty="0">
                          <a:solidFill>
                            <a:schemeClr val="bg1"/>
                          </a:solidFill>
                          <a:effectLst/>
                        </a:rPr>
                        <a:t> </a:t>
                      </a:r>
                      <a:r>
                        <a:rPr lang="en-US" sz="1800" dirty="0" err="1">
                          <a:solidFill>
                            <a:schemeClr val="bg1"/>
                          </a:solidFill>
                          <a:effectLst/>
                        </a:rPr>
                        <a:t>Testabilitas</a:t>
                      </a:r>
                      <a:r>
                        <a:rPr lang="en-US" sz="1800" dirty="0">
                          <a:solidFill>
                            <a:schemeClr val="bg1"/>
                          </a:solidFill>
                          <a:effectLst/>
                        </a:rPr>
                        <a:t>, </a:t>
                      </a:r>
                      <a:r>
                        <a:rPr lang="en-US" sz="1800" dirty="0" err="1">
                          <a:solidFill>
                            <a:schemeClr val="bg1"/>
                          </a:solidFill>
                          <a:effectLst/>
                        </a:rPr>
                        <a:t>Injeksi</a:t>
                      </a:r>
                      <a:r>
                        <a:rPr lang="en-US" sz="1800" dirty="0">
                          <a:solidFill>
                            <a:schemeClr val="bg1"/>
                          </a:solidFill>
                          <a:effectLst/>
                        </a:rPr>
                        <a:t> </a:t>
                      </a:r>
                      <a:r>
                        <a:rPr lang="en-US" sz="1800" dirty="0" err="1">
                          <a:solidFill>
                            <a:schemeClr val="bg1"/>
                          </a:solidFill>
                          <a:effectLst/>
                        </a:rPr>
                        <a:t>kesalahan</a:t>
                      </a:r>
                      <a:r>
                        <a:rPr lang="en-US" sz="1800" dirty="0">
                          <a:solidFill>
                            <a:schemeClr val="bg1"/>
                          </a:solidFill>
                          <a:effectLst/>
                        </a:rPr>
                        <a:t>, </a:t>
                      </a:r>
                      <a:r>
                        <a:rPr lang="en-US" sz="1800" dirty="0" err="1">
                          <a:solidFill>
                            <a:schemeClr val="bg1"/>
                          </a:solidFill>
                          <a:effectLst/>
                        </a:rPr>
                        <a:t>penyertaan</a:t>
                      </a:r>
                      <a:r>
                        <a:rPr lang="en-US" sz="1800" dirty="0">
                          <a:solidFill>
                            <a:schemeClr val="bg1"/>
                          </a:solidFill>
                          <a:effectLst/>
                        </a:rPr>
                        <a:t> </a:t>
                      </a:r>
                      <a:r>
                        <a:rPr lang="en-US" sz="1800" dirty="0" err="1">
                          <a:solidFill>
                            <a:schemeClr val="bg1"/>
                          </a:solidFill>
                          <a:effectLst/>
                        </a:rPr>
                        <a:t>kegagalan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bg2">
                        <a:lumMod val="20000"/>
                        <a:lumOff val="80000"/>
                      </a:schemeClr>
                    </a:solidFill>
                  </a:tcPr>
                </a:tc>
                <a:tc>
                  <a:txBody>
                    <a:bodyPr/>
                    <a:lstStyle/>
                    <a:p>
                      <a:pPr>
                        <a:lnSpc>
                          <a:spcPct val="107000"/>
                        </a:lnSpc>
                        <a:spcAft>
                          <a:spcPts val="0"/>
                        </a:spcAft>
                      </a:pPr>
                      <a:r>
                        <a:rPr lang="en-US" sz="1800" dirty="0" err="1">
                          <a:solidFill>
                            <a:schemeClr val="bg1"/>
                          </a:solidFill>
                          <a:effectLst/>
                        </a:rPr>
                        <a:t>Memverifikasi</a:t>
                      </a:r>
                      <a:r>
                        <a:rPr lang="en-US" sz="1800" dirty="0">
                          <a:solidFill>
                            <a:schemeClr val="bg1"/>
                          </a:solidFill>
                          <a:effectLst/>
                        </a:rPr>
                        <a:t> </a:t>
                      </a:r>
                      <a:r>
                        <a:rPr lang="en-US" sz="1800" dirty="0" err="1">
                          <a:solidFill>
                            <a:schemeClr val="bg1"/>
                          </a:solidFill>
                          <a:effectLst/>
                        </a:rPr>
                        <a:t>integritas</a:t>
                      </a:r>
                      <a:r>
                        <a:rPr lang="en-US" sz="1800" dirty="0">
                          <a:solidFill>
                            <a:schemeClr val="bg1"/>
                          </a:solidFill>
                          <a:effectLst/>
                        </a:rPr>
                        <a:t> IA </a:t>
                      </a:r>
                      <a:r>
                        <a:rPr lang="en-US" sz="1800" dirty="0" err="1">
                          <a:solidFill>
                            <a:schemeClr val="bg1"/>
                          </a:solidFill>
                          <a:effectLst/>
                        </a:rPr>
                        <a:t>dengan</a:t>
                      </a:r>
                      <a:r>
                        <a:rPr lang="en-US" sz="1800" dirty="0">
                          <a:solidFill>
                            <a:schemeClr val="bg1"/>
                          </a:solidFill>
                          <a:effectLst/>
                        </a:rPr>
                        <a:t> </a:t>
                      </a:r>
                      <a:r>
                        <a:rPr lang="en-US" sz="1800" dirty="0" err="1">
                          <a:solidFill>
                            <a:schemeClr val="bg1"/>
                          </a:solidFill>
                          <a:effectLst/>
                        </a:rPr>
                        <a:t>menentukan</a:t>
                      </a:r>
                      <a:r>
                        <a:rPr lang="en-US" sz="1800" dirty="0">
                          <a:solidFill>
                            <a:schemeClr val="bg1"/>
                          </a:solidFill>
                          <a:effectLst/>
                        </a:rPr>
                        <a:t> </a:t>
                      </a:r>
                      <a:r>
                        <a:rPr lang="id-ID" sz="1800" dirty="0">
                          <a:solidFill>
                            <a:schemeClr val="bg1"/>
                          </a:solidFill>
                          <a:effectLst/>
                        </a:rPr>
                        <a:t>apakah desain sistem dapat diverifikasi dan dipelihara, dan bahwa ia mendeteksi dan merespon dengan benar untuk data yang keliru, kondisi, dan </a:t>
                      </a:r>
                      <a:r>
                        <a:rPr lang="en-US" sz="1800" dirty="0" err="1">
                          <a:solidFill>
                            <a:schemeClr val="bg1"/>
                          </a:solidFill>
                          <a:effectLst/>
                        </a:rPr>
                        <a:t>keadaan</a:t>
                      </a:r>
                      <a:r>
                        <a:rPr lang="en-US" sz="1800" dirty="0">
                          <a:solidFill>
                            <a:schemeClr val="bg1"/>
                          </a:solidFill>
                          <a:effectLst/>
                        </a:rPr>
                        <a: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bg2">
                        <a:lumMod val="20000"/>
                        <a:lumOff val="80000"/>
                      </a:schemeClr>
                    </a:solidFill>
                  </a:tcPr>
                </a:tc>
                <a:extLst>
                  <a:ext uri="{0D108BD9-81ED-4DB2-BD59-A6C34878D82A}">
                    <a16:rowId xmlns="" xmlns:a16="http://schemas.microsoft.com/office/drawing/2014/main" val="3978259346"/>
                  </a:ext>
                </a:extLst>
              </a:tr>
              <a:tr h="1545055">
                <a:tc>
                  <a:txBody>
                    <a:bodyPr/>
                    <a:lstStyle/>
                    <a:p>
                      <a:pPr>
                        <a:lnSpc>
                          <a:spcPct val="107000"/>
                        </a:lnSpc>
                        <a:spcAft>
                          <a:spcPts val="0"/>
                        </a:spcAft>
                      </a:pPr>
                      <a:r>
                        <a:rPr lang="en-US" sz="1800" dirty="0" err="1">
                          <a:solidFill>
                            <a:schemeClr val="bg1"/>
                          </a:solidFill>
                          <a:effectLst/>
                        </a:rPr>
                        <a:t>Pengujian</a:t>
                      </a:r>
                      <a:r>
                        <a:rPr lang="en-US" sz="1800" dirty="0">
                          <a:solidFill>
                            <a:schemeClr val="bg1"/>
                          </a:solidFill>
                          <a:effectLst/>
                        </a:rPr>
                        <a:t> </a:t>
                      </a:r>
                      <a:r>
                        <a:rPr lang="en-US" sz="1800" dirty="0" err="1">
                          <a:solidFill>
                            <a:schemeClr val="bg1"/>
                          </a:solidFill>
                          <a:effectLst/>
                        </a:rPr>
                        <a:t>Kegunaan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accent1">
                        <a:lumMod val="40000"/>
                        <a:lumOff val="60000"/>
                      </a:schemeClr>
                    </a:solidFill>
                  </a:tcPr>
                </a:tc>
                <a:tc>
                  <a:txBody>
                    <a:bodyPr/>
                    <a:lstStyle/>
                    <a:p>
                      <a:pPr>
                        <a:lnSpc>
                          <a:spcPct val="107000"/>
                        </a:lnSpc>
                        <a:spcAft>
                          <a:spcPts val="0"/>
                        </a:spcAft>
                      </a:pPr>
                      <a:r>
                        <a:rPr lang="id-ID" sz="1800" dirty="0">
                          <a:solidFill>
                            <a:schemeClr val="bg1"/>
                          </a:solidFill>
                          <a:effectLst/>
                        </a:rPr>
                        <a:t>Tentukan apakah sistem bekerja di lingkungan operasional dengan cara yang dapat diterima dan dimengerti oleh administrator dan pengguna akhir; memverifikasi bahwa desain tidak berkontribusi untuk diinduksi atau mengundang kesalahan yang dapat menyebabkan sistem kompromi atau kegagalan.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17" marR="56417" marT="0" marB="0">
                    <a:solidFill>
                      <a:schemeClr val="accent1">
                        <a:lumMod val="40000"/>
                        <a:lumOff val="60000"/>
                      </a:schemeClr>
                    </a:solidFill>
                  </a:tcPr>
                </a:tc>
                <a:extLst>
                  <a:ext uri="{0D108BD9-81ED-4DB2-BD59-A6C34878D82A}">
                    <a16:rowId xmlns="" xmlns:a16="http://schemas.microsoft.com/office/drawing/2014/main" val="413938840"/>
                  </a:ext>
                </a:extLst>
              </a:tr>
            </a:tbl>
          </a:graphicData>
        </a:graphic>
      </p:graphicFrame>
      <p:sp>
        <p:nvSpPr>
          <p:cNvPr id="5" name="Title 1"/>
          <p:cNvSpPr txBox="1">
            <a:spLocks/>
          </p:cNvSpPr>
          <p:nvPr/>
        </p:nvSpPr>
        <p:spPr>
          <a:xfrm>
            <a:off x="142269" y="2135542"/>
            <a:ext cx="2410309" cy="147857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d-ID" b="1" dirty="0" smtClean="0"/>
              <a:t>Verifikasi Peran Teknik IA</a:t>
            </a:r>
            <a:endParaRPr lang="en-US" dirty="0"/>
          </a:p>
        </p:txBody>
      </p:sp>
    </p:spTree>
    <p:extLst>
      <p:ext uri="{BB962C8B-B14F-4D97-AF65-F5344CB8AC3E}">
        <p14:creationId xmlns:p14="http://schemas.microsoft.com/office/powerpoint/2010/main" val="2860889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00641689"/>
              </p:ext>
            </p:extLst>
          </p:nvPr>
        </p:nvGraphicFramePr>
        <p:xfrm>
          <a:off x="2425148" y="131501"/>
          <a:ext cx="9670773" cy="6186851"/>
        </p:xfrm>
        <a:graphic>
          <a:graphicData uri="http://schemas.openxmlformats.org/drawingml/2006/table">
            <a:tbl>
              <a:tblPr firstRow="1" firstCol="1" bandRow="1">
                <a:tableStyleId>{5C22544A-7EE6-4342-B048-85BDC9FD1C3A}</a:tableStyleId>
              </a:tblPr>
              <a:tblGrid>
                <a:gridCol w="3138408">
                  <a:extLst>
                    <a:ext uri="{9D8B030D-6E8A-4147-A177-3AD203B41FA5}">
                      <a16:colId xmlns="" xmlns:a16="http://schemas.microsoft.com/office/drawing/2014/main" val="1412961538"/>
                    </a:ext>
                  </a:extLst>
                </a:gridCol>
                <a:gridCol w="6532365">
                  <a:extLst>
                    <a:ext uri="{9D8B030D-6E8A-4147-A177-3AD203B41FA5}">
                      <a16:colId xmlns="" xmlns:a16="http://schemas.microsoft.com/office/drawing/2014/main" val="2037572466"/>
                    </a:ext>
                  </a:extLst>
                </a:gridCol>
              </a:tblGrid>
              <a:tr h="500197">
                <a:tc>
                  <a:txBody>
                    <a:bodyPr/>
                    <a:lstStyle/>
                    <a:p>
                      <a:pPr marL="342900" lvl="0" indent="-342900">
                        <a:lnSpc>
                          <a:spcPct val="107000"/>
                        </a:lnSpc>
                        <a:spcAft>
                          <a:spcPts val="0"/>
                        </a:spcAft>
                        <a:buFont typeface="+mj-lt"/>
                        <a:buAutoNum type="romanUcPeriod"/>
                      </a:pPr>
                      <a:r>
                        <a:rPr lang="en-US" sz="2400" dirty="0" err="1">
                          <a:solidFill>
                            <a:schemeClr val="bg1"/>
                          </a:solidFill>
                          <a:effectLst/>
                        </a:rPr>
                        <a:t>Teknik</a:t>
                      </a:r>
                      <a:r>
                        <a:rPr lang="en-US" sz="2400" dirty="0">
                          <a:solidFill>
                            <a:schemeClr val="bg1"/>
                          </a:solidFill>
                          <a:effectLst/>
                        </a:rPr>
                        <a:t> </a:t>
                      </a:r>
                      <a:r>
                        <a:rPr lang="en-US" sz="2400" dirty="0" err="1">
                          <a:solidFill>
                            <a:schemeClr val="bg1"/>
                          </a:solidFill>
                          <a:effectLst/>
                        </a:rPr>
                        <a:t>Analisis</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solidFill>
                            <a:schemeClr val="bg1"/>
                          </a:solidFill>
                          <a:effectLst/>
                        </a:rPr>
                        <a:t>Peran Verifikasi IA</a:t>
                      </a:r>
                      <a:endPar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85548626"/>
                  </a:ext>
                </a:extLst>
              </a:tr>
              <a:tr h="2072592">
                <a:tc>
                  <a:txBody>
                    <a:bodyPr/>
                    <a:lstStyle/>
                    <a:p>
                      <a:pPr>
                        <a:lnSpc>
                          <a:spcPct val="107000"/>
                        </a:lnSpc>
                        <a:spcAft>
                          <a:spcPts val="0"/>
                        </a:spcAft>
                      </a:pPr>
                      <a:r>
                        <a:rPr lang="en-US" sz="2400" dirty="0" err="1">
                          <a:solidFill>
                            <a:schemeClr val="bg1"/>
                          </a:solidFill>
                          <a:effectLst/>
                        </a:rPr>
                        <a:t>Analisis</a:t>
                      </a:r>
                      <a:r>
                        <a:rPr lang="en-US" sz="2400" dirty="0">
                          <a:solidFill>
                            <a:schemeClr val="bg1"/>
                          </a:solidFill>
                          <a:effectLst/>
                        </a:rPr>
                        <a:t> </a:t>
                      </a:r>
                      <a:r>
                        <a:rPr lang="en-US" sz="2400" dirty="0" err="1">
                          <a:solidFill>
                            <a:schemeClr val="bg1"/>
                          </a:solidFill>
                          <a:effectLst/>
                        </a:rPr>
                        <a:t>Konsekuensi</a:t>
                      </a:r>
                      <a:r>
                        <a:rPr lang="en-US" sz="2400" dirty="0">
                          <a:solidFill>
                            <a:schemeClr val="bg1"/>
                          </a:solidFill>
                          <a:effectLst/>
                        </a:rPr>
                        <a:t> </a:t>
                      </a:r>
                      <a:r>
                        <a:rPr lang="en-US" sz="2400" dirty="0" err="1">
                          <a:solidFill>
                            <a:schemeClr val="bg1"/>
                          </a:solidFill>
                          <a:effectLst/>
                        </a:rPr>
                        <a:t>Penyebab</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schemeClr>
                    </a:solidFill>
                  </a:tcPr>
                </a:tc>
                <a:tc>
                  <a:txBody>
                    <a:bodyPr/>
                    <a:lstStyle/>
                    <a:p>
                      <a:pPr>
                        <a:lnSpc>
                          <a:spcPct val="107000"/>
                        </a:lnSpc>
                        <a:spcAft>
                          <a:spcPts val="0"/>
                        </a:spcAft>
                      </a:pPr>
                      <a:r>
                        <a:rPr lang="id-ID" sz="2400" dirty="0">
                          <a:solidFill>
                            <a:schemeClr val="bg1"/>
                          </a:solidFill>
                          <a:effectLst/>
                        </a:rPr>
                        <a:t>Mengidentifikasi tindakan pengendalian ancaman yang tidak pantas, tidak efektif, dan hilang; memverifikasi bahwa semua mode kegagalan yang disengaja dan disengaja memiliki ukuran kontrol ancaman yang sesuai.</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 xmlns:a16="http://schemas.microsoft.com/office/drawing/2014/main" val="860834431"/>
                  </a:ext>
                </a:extLst>
              </a:tr>
              <a:tr h="1024330">
                <a:tc>
                  <a:txBody>
                    <a:bodyPr/>
                    <a:lstStyle/>
                    <a:p>
                      <a:pPr>
                        <a:lnSpc>
                          <a:spcPct val="107000"/>
                        </a:lnSpc>
                        <a:spcAft>
                          <a:spcPts val="0"/>
                        </a:spcAft>
                      </a:pPr>
                      <a:r>
                        <a:rPr lang="en-US" sz="2400">
                          <a:solidFill>
                            <a:schemeClr val="bg1"/>
                          </a:solidFill>
                          <a:effectLst/>
                        </a:rPr>
                        <a:t>Analisis Kegagalan Penyebab Umum</a:t>
                      </a:r>
                      <a:endPar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60000"/>
                        <a:lumOff val="40000"/>
                      </a:schemeClr>
                    </a:solidFill>
                  </a:tcPr>
                </a:tc>
                <a:tc>
                  <a:txBody>
                    <a:bodyPr/>
                    <a:lstStyle/>
                    <a:p>
                      <a:pPr>
                        <a:lnSpc>
                          <a:spcPct val="107000"/>
                        </a:lnSpc>
                        <a:spcAft>
                          <a:spcPts val="0"/>
                        </a:spcAft>
                      </a:pPr>
                      <a:r>
                        <a:rPr lang="en-US" sz="2400" dirty="0" err="1">
                          <a:solidFill>
                            <a:schemeClr val="bg1"/>
                          </a:solidFill>
                          <a:effectLst/>
                        </a:rPr>
                        <a:t>Memv</a:t>
                      </a:r>
                      <a:r>
                        <a:rPr lang="id-ID" sz="2400" dirty="0">
                          <a:solidFill>
                            <a:schemeClr val="bg1"/>
                          </a:solidFill>
                          <a:effectLst/>
                        </a:rPr>
                        <a:t>erifikasi bahwa komponen desain toleransi kesalahan yang kebal terhadap CCFs.</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 xmlns:a16="http://schemas.microsoft.com/office/drawing/2014/main" val="3101107328"/>
                  </a:ext>
                </a:extLst>
              </a:tr>
              <a:tr h="1024330">
                <a:tc>
                  <a:txBody>
                    <a:bodyPr/>
                    <a:lstStyle/>
                    <a:p>
                      <a:pPr>
                        <a:lnSpc>
                          <a:spcPct val="107000"/>
                        </a:lnSpc>
                        <a:spcAft>
                          <a:spcPts val="0"/>
                        </a:spcAft>
                      </a:pPr>
                      <a:r>
                        <a:rPr lang="en-US" sz="2400">
                          <a:solidFill>
                            <a:schemeClr val="bg1"/>
                          </a:solidFill>
                          <a:effectLst/>
                        </a:rPr>
                        <a:t>Analisis Pohon Peristiwa</a:t>
                      </a:r>
                      <a:endPar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a:lnSpc>
                          <a:spcPct val="107000"/>
                        </a:lnSpc>
                        <a:spcAft>
                          <a:spcPts val="0"/>
                        </a:spcAft>
                      </a:pPr>
                      <a:r>
                        <a:rPr lang="en-US" sz="2400" dirty="0" err="1">
                          <a:solidFill>
                            <a:schemeClr val="bg1"/>
                          </a:solidFill>
                          <a:effectLst/>
                        </a:rPr>
                        <a:t>Meng</a:t>
                      </a:r>
                      <a:r>
                        <a:rPr lang="id-ID" sz="2400" dirty="0">
                          <a:solidFill>
                            <a:schemeClr val="bg1"/>
                          </a:solidFill>
                          <a:effectLst/>
                        </a:rPr>
                        <a:t>identifikasi tindakan pengendalian ancaman yang tidak pantas, tidak efektif, dan hilang.</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 xmlns:a16="http://schemas.microsoft.com/office/drawing/2014/main" val="1164657023"/>
                  </a:ext>
                </a:extLst>
              </a:tr>
              <a:tr h="1548460">
                <a:tc>
                  <a:txBody>
                    <a:bodyPr/>
                    <a:lstStyle/>
                    <a:p>
                      <a:pPr>
                        <a:lnSpc>
                          <a:spcPct val="107000"/>
                        </a:lnSpc>
                        <a:spcAft>
                          <a:spcPts val="0"/>
                        </a:spcAft>
                      </a:pPr>
                      <a:r>
                        <a:rPr lang="en-US" sz="2400" dirty="0" err="1">
                          <a:solidFill>
                            <a:schemeClr val="bg1"/>
                          </a:solidFill>
                          <a:effectLst/>
                        </a:rPr>
                        <a:t>Studi</a:t>
                      </a:r>
                      <a:r>
                        <a:rPr lang="en-US" sz="2400" dirty="0">
                          <a:solidFill>
                            <a:schemeClr val="bg1"/>
                          </a:solidFill>
                          <a:effectLst/>
                        </a:rPr>
                        <a:t> HAZOP</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lumMod val="20000"/>
                        <a:lumOff val="80000"/>
                      </a:schemeClr>
                    </a:solidFill>
                  </a:tcPr>
                </a:tc>
                <a:tc>
                  <a:txBody>
                    <a:bodyPr/>
                    <a:lstStyle/>
                    <a:p>
                      <a:pPr>
                        <a:lnSpc>
                          <a:spcPct val="107000"/>
                        </a:lnSpc>
                        <a:spcAft>
                          <a:spcPts val="0"/>
                        </a:spcAft>
                      </a:pPr>
                      <a:r>
                        <a:rPr lang="id-ID" sz="2400" dirty="0">
                          <a:solidFill>
                            <a:schemeClr val="bg1"/>
                          </a:solidFill>
                          <a:effectLst/>
                        </a:rPr>
                        <a:t>memverifikasi bahwa semua kecelakaan dan disengaja, fisik dan Cyber, bahaya yang terkait dengan operasi dari sistem telah dihilangkan atau dikurangi</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 xmlns:a16="http://schemas.microsoft.com/office/drawing/2014/main" val="702071963"/>
                  </a:ext>
                </a:extLst>
              </a:tr>
            </a:tbl>
          </a:graphicData>
        </a:graphic>
      </p:graphicFrame>
      <p:sp>
        <p:nvSpPr>
          <p:cNvPr id="6" name="Title 1"/>
          <p:cNvSpPr txBox="1">
            <a:spLocks/>
          </p:cNvSpPr>
          <p:nvPr/>
        </p:nvSpPr>
        <p:spPr>
          <a:xfrm>
            <a:off x="142269" y="2135542"/>
            <a:ext cx="2410309" cy="147857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d-ID" b="1" dirty="0" smtClean="0"/>
              <a:t>Verifikasi Peran Teknik IA</a:t>
            </a:r>
            <a:endParaRPr lang="en-US" dirty="0"/>
          </a:p>
        </p:txBody>
      </p:sp>
    </p:spTree>
    <p:extLst>
      <p:ext uri="{BB962C8B-B14F-4D97-AF65-F5344CB8AC3E}">
        <p14:creationId xmlns:p14="http://schemas.microsoft.com/office/powerpoint/2010/main" val="112499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1032</TotalTime>
  <Words>1707</Words>
  <Application>Microsoft Office PowerPoint</Application>
  <PresentationFormat>Widescreen</PresentationFormat>
  <Paragraphs>286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Times New Roman</vt:lpstr>
      <vt:lpstr>Trebuchet MS</vt:lpstr>
      <vt:lpstr>Tw Cen MT</vt:lpstr>
      <vt:lpstr>Wingdings</vt:lpstr>
      <vt:lpstr>Circuit</vt:lpstr>
      <vt:lpstr>Verifikasi Kemangkusan Pengukuran </vt:lpstr>
      <vt:lpstr>memverifikasi efektivitas tindakan pengendalian ancaman: </vt:lpstr>
      <vt:lpstr>Efektivitas tindakan pengendalian ancaman diverifikasi melalui proses 3 langkah:</vt:lpstr>
      <vt:lpstr>teknik verifikasi IA</vt:lpstr>
      <vt:lpstr>Keterangan </vt:lpstr>
      <vt:lpstr>Verifikasi Peran Teknik IA</vt:lpstr>
      <vt:lpstr>PowerPoint Presentation</vt:lpstr>
      <vt:lpstr>PowerPoint Presentation</vt:lpstr>
      <vt:lpstr>PowerPoint Presentation</vt:lpstr>
      <vt:lpstr>PowerPoint Presentation</vt:lpstr>
      <vt:lpstr>Verifikasi Peran Teknik IA</vt:lpstr>
      <vt:lpstr>menentukan eksposur risiko Residual </vt:lpstr>
      <vt:lpstr>Eksposur risiko Residual dievaluasi untuk semua skenario yang berlaku:</vt:lpstr>
      <vt:lpstr>Tujuh faktor utama diselidiki sebagai bagian dari penilaian EFEKTIFITAS tindakan pengendalian ancaman : </vt:lpstr>
      <vt:lpstr>Kasus integritas IA</vt:lpstr>
      <vt:lpstr>Bukti penilaian efektivitas pengendalian ancaman </vt:lpstr>
      <vt:lpstr>Tabel ringkasan efektivitas control ancaman </vt:lpstr>
      <vt:lpstr>Kasus integritas IA harus ditinjau/divalidasi ulang setiap kali ada klaim</vt:lpstr>
      <vt:lpstr>struktur kasus integritas IA</vt:lpstr>
      <vt:lpstr>Memantau Eksposur Risiko Yang Sedang Berlangsung, Tanggapan, Dan Survivability</vt:lpstr>
      <vt:lpstr>Survivability tergantung pada tiga kemampuan utama</vt:lpstr>
      <vt:lpstr>penilaian survivability mencakup kronologi kontrol ancaman penuh:</vt:lpstr>
      <vt:lpstr>Maintainability</vt:lpstr>
      <vt:lpstr>RINGKASAN</vt:lpstr>
      <vt:lpstr>Kombinasi Teknik Analisis Statis Dan Dinamis Digunakan Untuk Memverifikasi Efektivitas Tindakan Pengendalian Ancaman Sepanjang Hidup Suatu Sistem. Proses Tiga Langkah Diikuti:</vt:lpstr>
      <vt:lpstr>Tanpa Verifikasi Aktual, Tidak Ada Dasar Faktual Untuk Mengklaim Bahwa Sistem Selamat, Aman, Atau Dapat Diandalkan.</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Kelemahan dan Ancaman</dc:title>
  <dc:creator>ASUS</dc:creator>
  <cp:lastModifiedBy>Microsoft account</cp:lastModifiedBy>
  <cp:revision>76</cp:revision>
  <dcterms:created xsi:type="dcterms:W3CDTF">2020-05-12T13:40:51Z</dcterms:created>
  <dcterms:modified xsi:type="dcterms:W3CDTF">2021-05-24T08:40:04Z</dcterms:modified>
</cp:coreProperties>
</file>