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5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1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47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07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34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5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0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1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6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9EA0-AA02-42C5-8536-F872A90A51C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EBAD-4E73-4748-AABD-4964E8472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2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751" y="560670"/>
            <a:ext cx="8001000" cy="2057401"/>
          </a:xfrm>
        </p:spPr>
        <p:txBody>
          <a:bodyPr/>
          <a:lstStyle/>
          <a:p>
            <a:r>
              <a:rPr lang="en-US" dirty="0" err="1" smtClean="0"/>
              <a:t>Investigasi</a:t>
            </a:r>
            <a:r>
              <a:rPr lang="en-US" dirty="0" smtClean="0"/>
              <a:t> </a:t>
            </a:r>
            <a:r>
              <a:rPr lang="en-US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003" y="3285603"/>
            <a:ext cx="9229810" cy="1373024"/>
          </a:xfrm>
        </p:spPr>
        <p:txBody>
          <a:bodyPr/>
          <a:lstStyle/>
          <a:p>
            <a:r>
              <a:rPr lang="id-ID" dirty="0"/>
              <a:t>Mahasiswa mampu mendiskusikan bagaimana </a:t>
            </a:r>
            <a:r>
              <a:rPr lang="en-US" dirty="0" err="1" smtClean="0"/>
              <a:t>mengInvestigasi</a:t>
            </a:r>
            <a:r>
              <a:rPr lang="en-US" dirty="0" smtClean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89272"/>
            <a:ext cx="9905999" cy="5001929"/>
          </a:xfrm>
        </p:spPr>
        <p:txBody>
          <a:bodyPr/>
          <a:lstStyle/>
          <a:p>
            <a:pPr marL="269875" indent="-269875"/>
            <a:r>
              <a:rPr lang="en-US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: </a:t>
            </a:r>
          </a:p>
          <a:p>
            <a:pPr marL="895350" lvl="1" indent="-438150">
              <a:buFont typeface="Wingdings" panose="05000000000000000000" pitchFamily="2" charset="2"/>
              <a:buChar char="ü"/>
            </a:pP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:</a:t>
            </a:r>
            <a:r>
              <a:rPr lang="en-US" dirty="0" err="1" smtClean="0"/>
              <a:t>indikasi</a:t>
            </a:r>
            <a:r>
              <a:rPr lang="en-US" dirty="0" smtClean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, </a:t>
            </a:r>
          </a:p>
          <a:p>
            <a:pPr marL="895350" lvl="1" indent="-438150">
              <a:buFont typeface="Wingdings" panose="05000000000000000000" pitchFamily="2" charset="2"/>
              <a:buChar char="ü"/>
            </a:pPr>
            <a:r>
              <a:rPr lang="en-US" dirty="0" err="1" smtClean="0"/>
              <a:t>kesalahpahaman</a:t>
            </a:r>
            <a:r>
              <a:rPr lang="en-US" dirty="0" smtClean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kompatibel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endParaRPr lang="en-US" dirty="0" smtClean="0"/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endParaRPr lang="en-US" dirty="0" smtClean="0"/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,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survivability</a:t>
            </a:r>
          </a:p>
        </p:txBody>
      </p:sp>
    </p:spTree>
    <p:extLst>
      <p:ext uri="{BB962C8B-B14F-4D97-AF65-F5344CB8AC3E}">
        <p14:creationId xmlns:p14="http://schemas.microsoft.com/office/powerpoint/2010/main" val="16996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menyelidiki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diizinkan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</a:p>
          <a:p>
            <a:pPr lvl="0"/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/>
              <a:t>sejauh</a:t>
            </a:r>
            <a:r>
              <a:rPr lang="en-US" dirty="0"/>
              <a:t> mana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(</a:t>
            </a:r>
            <a:r>
              <a:rPr lang="en-US" dirty="0" err="1"/>
              <a:t>segera</a:t>
            </a:r>
            <a:r>
              <a:rPr lang="en-US" dirty="0"/>
              <a:t>)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pemulihan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(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)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</a:p>
          <a:p>
            <a:pPr lvl="0"/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 </a:t>
            </a:r>
            <a:endParaRPr lang="en-US" dirty="0"/>
          </a:p>
          <a:p>
            <a:pPr lvl="0"/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hukum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034" y="252758"/>
            <a:ext cx="9905998" cy="1478570"/>
          </a:xfrm>
        </p:spPr>
        <p:txBody>
          <a:bodyPr/>
          <a:lstStyle/>
          <a:p>
            <a:r>
              <a:rPr lang="en-US" b="1" dirty="0" err="1"/>
              <a:t>Perbandingan</a:t>
            </a:r>
            <a:r>
              <a:rPr lang="en-US" b="1" dirty="0"/>
              <a:t> </a:t>
            </a:r>
            <a:r>
              <a:rPr lang="en-US" b="1" dirty="0" err="1"/>
              <a:t>Hukum</a:t>
            </a:r>
            <a:r>
              <a:rPr lang="en-US" b="1" dirty="0"/>
              <a:t> Dan </a:t>
            </a:r>
            <a:r>
              <a:rPr lang="en-US" b="1" dirty="0" err="1"/>
              <a:t>Rekayasa</a:t>
            </a:r>
            <a:r>
              <a:rPr lang="en-US" b="1" dirty="0"/>
              <a:t> </a:t>
            </a:r>
            <a:r>
              <a:rPr lang="en-US" b="1" dirty="0" err="1"/>
              <a:t>Penyebab</a:t>
            </a:r>
            <a:r>
              <a:rPr lang="en-US" b="1" dirty="0"/>
              <a:t> </a:t>
            </a:r>
            <a:r>
              <a:rPr lang="en-US" b="1" dirty="0" err="1"/>
              <a:t>Kategori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321966"/>
              </p:ext>
            </p:extLst>
          </p:nvPr>
        </p:nvGraphicFramePr>
        <p:xfrm>
          <a:off x="779646" y="1540042"/>
          <a:ext cx="11049802" cy="5301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831">
                  <a:extLst>
                    <a:ext uri="{9D8B030D-6E8A-4147-A177-3AD203B41FA5}">
                      <a16:colId xmlns:a16="http://schemas.microsoft.com/office/drawing/2014/main" val="1831045651"/>
                    </a:ext>
                  </a:extLst>
                </a:gridCol>
                <a:gridCol w="4638258">
                  <a:extLst>
                    <a:ext uri="{9D8B030D-6E8A-4147-A177-3AD203B41FA5}">
                      <a16:colId xmlns:a16="http://schemas.microsoft.com/office/drawing/2014/main" val="1261055112"/>
                    </a:ext>
                  </a:extLst>
                </a:gridCol>
                <a:gridCol w="4279713">
                  <a:extLst>
                    <a:ext uri="{9D8B030D-6E8A-4147-A177-3AD203B41FA5}">
                      <a16:colId xmlns:a16="http://schemas.microsoft.com/office/drawing/2014/main" val="4087524286"/>
                    </a:ext>
                  </a:extLst>
                </a:gridCol>
              </a:tblGrid>
              <a:tr h="2841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Kategori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Legal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Kategori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Rekayasa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Definisi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/>
                </a:tc>
                <a:extLst>
                  <a:ext uri="{0D108BD9-81ED-4DB2-BD59-A6C34878D82A}">
                    <a16:rowId xmlns:a16="http://schemas.microsoft.com/office/drawing/2014/main" val="562508153"/>
                  </a:ext>
                </a:extLst>
              </a:tr>
              <a:tr h="17051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bersamaan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rekayasa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tepat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setara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bersamaan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mungkin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dianggap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sebagai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tergantung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paralel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akar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bertindak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serentak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bersama-sama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cedera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terjadi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adanya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baik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Dua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berbeda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beroperasi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saat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sama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menghasilkan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hasil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diberikan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358436"/>
                  </a:ext>
                </a:extLst>
              </a:tr>
              <a:tr h="8606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Berkontribusi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rekayasa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sama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persis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Berkontribusi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mungkin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dianggap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sebagai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menengah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Setiap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faktor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berkontribusi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hasil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meskipun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perhubungan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kausal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mungkin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segera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451851"/>
                  </a:ext>
                </a:extLst>
              </a:tr>
              <a:tr h="23668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intervensi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ada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rekayasa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tepat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setara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intervensi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positif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diakibatkan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oleh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tindakan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pengendalian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ancaman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efektif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lapisan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defensif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tanggap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darurat</a:t>
                      </a:r>
                      <a:r>
                        <a:rPr lang="en-US" sz="1800" dirty="0">
                          <a:effectLst/>
                        </a:rPr>
                        <a:t>. </a:t>
                      </a:r>
                      <a:r>
                        <a:rPr lang="en-US" sz="1800" dirty="0" err="1">
                          <a:effectLst/>
                        </a:rPr>
                        <a:t>Sebab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campur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tangan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negatif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mungkin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timbul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tindakan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manusia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salah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sebagai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respon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terhadap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pendahulu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kecelakaan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Sebuah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independen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campur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antara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peristiwa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asli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kecelakaan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dirty="0" err="1" smtClean="0"/>
                        <a:t>kejadian</a:t>
                      </a:r>
                      <a:r>
                        <a:rPr lang="en-US" sz="1800" dirty="0" smtClean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meniadakan</a:t>
                      </a:r>
                      <a:r>
                        <a:rPr lang="en-US" sz="1800" dirty="0">
                          <a:effectLst/>
                        </a:rPr>
                        <a:t> program </a:t>
                      </a:r>
                      <a:r>
                        <a:rPr lang="en-US" sz="1800" dirty="0" err="1">
                          <a:effectLst/>
                        </a:rPr>
                        <a:t>alami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peristiwa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menghasilkan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hasil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berbeda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positif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negatif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35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7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18527"/>
              </p:ext>
            </p:extLst>
          </p:nvPr>
        </p:nvGraphicFramePr>
        <p:xfrm>
          <a:off x="914400" y="798897"/>
          <a:ext cx="10481912" cy="573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650">
                  <a:extLst>
                    <a:ext uri="{9D8B030D-6E8A-4147-A177-3AD203B41FA5}">
                      <a16:colId xmlns:a16="http://schemas.microsoft.com/office/drawing/2014/main" val="3544491562"/>
                    </a:ext>
                  </a:extLst>
                </a:gridCol>
                <a:gridCol w="3063791">
                  <a:extLst>
                    <a:ext uri="{9D8B030D-6E8A-4147-A177-3AD203B41FA5}">
                      <a16:colId xmlns:a16="http://schemas.microsoft.com/office/drawing/2014/main" val="2072734416"/>
                    </a:ext>
                  </a:extLst>
                </a:gridCol>
                <a:gridCol w="5339471">
                  <a:extLst>
                    <a:ext uri="{9D8B030D-6E8A-4147-A177-3AD203B41FA5}">
                      <a16:colId xmlns:a16="http://schemas.microsoft.com/office/drawing/2014/main" val="217835481"/>
                    </a:ext>
                  </a:extLst>
                </a:gridCol>
              </a:tblGrid>
              <a:tr h="3063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Kategori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Legal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Kategori Rekayasa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Definisi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/>
                </a:tc>
                <a:extLst>
                  <a:ext uri="{0D108BD9-81ED-4DB2-BD59-A6C34878D82A}">
                    <a16:rowId xmlns:a16="http://schemas.microsoft.com/office/drawing/2014/main" val="1295631299"/>
                  </a:ext>
                </a:extLst>
              </a:tr>
              <a:tr h="15037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Langsung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proximate,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atau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hukum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dasar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mendasari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atau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akar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mendasar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peristiwa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kondisi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atau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tindakan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secara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individu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atau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dalam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kombinasi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menyebabkan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kecelakaan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insiden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;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peristiwa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pendahulu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utama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memiliki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memiliki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)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potensi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untuk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dikoreksi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66532"/>
                  </a:ext>
                </a:extLst>
              </a:tr>
              <a:tr h="2148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penyebab yang mungkin atau wajar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ada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rekayasa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setara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Sebuah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dasar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wajar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untuk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kepercayaan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dalam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dugaan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tertentu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fakta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Satu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set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probabilitas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didasarkan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pada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pertimbangan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faktual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praktis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mengatur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keputusan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masuk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akal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bijaksana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orang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lebih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sekadar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kecurigaan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tetapi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kurang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kuantum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bukti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diperlukan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untuk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keyakinan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3720"/>
                  </a:ext>
                </a:extLst>
              </a:tr>
              <a:tr h="8593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Penyebab jarak jauh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tidak ada rekayasa setara.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Suatu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perkara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sesuai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pengalaman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umat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manusia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menuntun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pada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peristiwa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terjadi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057173"/>
                  </a:ext>
                </a:extLst>
              </a:tr>
              <a:tr h="91896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tidak ada hukum yang setara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Penyebab antara 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Peristiwa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antara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mendasari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kecelakaan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kejadian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terjadi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dalam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rantai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peristiwa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langsung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; epiphenomenon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7" marR="5207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8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/>
              <a:t>, </a:t>
            </a:r>
            <a:r>
              <a:rPr lang="en-US" dirty="0" err="1"/>
              <a:t>koordinasi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8598"/>
            <a:ext cx="9905999" cy="469995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akurasi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team</a:t>
            </a:r>
          </a:p>
          <a:p>
            <a:pPr lvl="0"/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(draft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) </a:t>
            </a:r>
          </a:p>
          <a:p>
            <a:pPr lvl="0"/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yang </a:t>
            </a:r>
            <a:r>
              <a:rPr lang="en-US" dirty="0" err="1"/>
              <a:t>ditunjuk</a:t>
            </a:r>
            <a:r>
              <a:rPr lang="en-US" dirty="0"/>
              <a:t>, per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interdisipliner</a:t>
            </a:r>
            <a:endParaRPr lang="en-US" dirty="0"/>
          </a:p>
          <a:p>
            <a:pPr lvl="0"/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generik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, per </a:t>
            </a:r>
            <a:r>
              <a:rPr lang="en-US" dirty="0" smtClean="0"/>
              <a:t>scenario </a:t>
            </a:r>
            <a:r>
              <a:rPr lang="en-US" dirty="0" err="1" smtClean="0"/>
              <a:t>kecelakaan</a:t>
            </a:r>
            <a:r>
              <a:rPr lang="en-US" dirty="0" smtClean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merangsang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tahanan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,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digital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saksi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insiden</a:t>
            </a:r>
            <a:r>
              <a:rPr lang="en-US" dirty="0"/>
              <a:t> </a:t>
            </a:r>
            <a:r>
              <a:rPr lang="en-US" dirty="0" err="1"/>
              <a:t>kritis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penyelidikan</a:t>
            </a:r>
            <a:r>
              <a:rPr lang="en-US" dirty="0" smtClean="0"/>
              <a:t> </a:t>
            </a:r>
            <a:r>
              <a:rPr lang="en-US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68433"/>
          </a:xfrm>
        </p:spPr>
        <p:txBody>
          <a:bodyPr/>
          <a:lstStyle/>
          <a:p>
            <a:pPr lvl="0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formal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kausal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 </a:t>
            </a:r>
          </a:p>
          <a:p>
            <a:pPr lvl="0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di </a:t>
            </a:r>
            <a:r>
              <a:rPr lang="en-US" dirty="0" err="1"/>
              <a:t>tangan</a:t>
            </a:r>
            <a:r>
              <a:rPr lang="en-US" dirty="0"/>
              <a:t> </a:t>
            </a:r>
          </a:p>
          <a:p>
            <a:pPr lvl="0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memvalidasi</a:t>
            </a:r>
            <a:r>
              <a:rPr lang="en-US" dirty="0"/>
              <a:t> </a:t>
            </a:r>
            <a:r>
              <a:rPr lang="en-US" dirty="0" err="1"/>
              <a:t>penalaran</a:t>
            </a:r>
            <a:r>
              <a:rPr lang="en-US" dirty="0"/>
              <a:t> </a:t>
            </a:r>
            <a:r>
              <a:rPr lang="en-US" dirty="0" err="1"/>
              <a:t>kausal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1" y="156506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Investigasi</a:t>
            </a:r>
            <a:r>
              <a:rPr lang="en-US" dirty="0" smtClean="0"/>
              <a:t>/</a:t>
            </a:r>
            <a:r>
              <a:rPr lang="en-US" dirty="0" err="1" smtClean="0"/>
              <a:t>penyelidikan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216849"/>
              </p:ext>
            </p:extLst>
          </p:nvPr>
        </p:nvGraphicFramePr>
        <p:xfrm>
          <a:off x="846771" y="1635073"/>
          <a:ext cx="10095548" cy="4582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0542">
                  <a:extLst>
                    <a:ext uri="{9D8B030D-6E8A-4147-A177-3AD203B41FA5}">
                      <a16:colId xmlns:a16="http://schemas.microsoft.com/office/drawing/2014/main" val="2362079997"/>
                    </a:ext>
                  </a:extLst>
                </a:gridCol>
                <a:gridCol w="1182481">
                  <a:extLst>
                    <a:ext uri="{9D8B030D-6E8A-4147-A177-3AD203B41FA5}">
                      <a16:colId xmlns:a16="http://schemas.microsoft.com/office/drawing/2014/main" val="1842392006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952823269"/>
                    </a:ext>
                  </a:extLst>
                </a:gridCol>
                <a:gridCol w="1296101">
                  <a:extLst>
                    <a:ext uri="{9D8B030D-6E8A-4147-A177-3AD203B41FA5}">
                      <a16:colId xmlns:a16="http://schemas.microsoft.com/office/drawing/2014/main" val="2651960854"/>
                    </a:ext>
                  </a:extLst>
                </a:gridCol>
                <a:gridCol w="1662224">
                  <a:extLst>
                    <a:ext uri="{9D8B030D-6E8A-4147-A177-3AD203B41FA5}">
                      <a16:colId xmlns:a16="http://schemas.microsoft.com/office/drawing/2014/main" val="758188717"/>
                    </a:ext>
                  </a:extLst>
                </a:gridCol>
                <a:gridCol w="938301">
                  <a:extLst>
                    <a:ext uri="{9D8B030D-6E8A-4147-A177-3AD203B41FA5}">
                      <a16:colId xmlns:a16="http://schemas.microsoft.com/office/drawing/2014/main" val="597920734"/>
                    </a:ext>
                  </a:extLst>
                </a:gridCol>
              </a:tblGrid>
              <a:tr h="31525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Teknik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investigasi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</a:rPr>
                        <a:t>Kecelakaan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kejadian</a:t>
                      </a:r>
                      <a:r>
                        <a:rPr lang="id-ID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IA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C/R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effectLst/>
                        </a:rPr>
                        <a:t>Life-Cycle Phase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35285"/>
                  </a:ext>
                </a:extLst>
              </a:tr>
              <a:tr h="31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solidFill>
                            <a:schemeClr val="bg1"/>
                          </a:solidFill>
                          <a:effectLst/>
                        </a:rPr>
                        <a:t>di mana teknik ini digunakan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44435"/>
                  </a:ext>
                </a:extLst>
              </a:tr>
              <a:tr h="6455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Konsep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Pengembangan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Operasi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40649"/>
                  </a:ext>
                </a:extLst>
              </a:tr>
              <a:tr h="315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nalisis nilai batas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SA, SE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6160894"/>
                  </a:ext>
                </a:extLst>
              </a:tr>
              <a:tr h="315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Interview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insiden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kritis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C4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SA, SE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914248"/>
                  </a:ext>
                </a:extLst>
              </a:tr>
              <a:tr h="315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efek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mode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bahaya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SA, SE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539078"/>
                  </a:ext>
                </a:extLst>
              </a:tr>
              <a:tr h="399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peristiwa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faktor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kausal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charting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R4/C4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SA, SE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71389"/>
                  </a:ext>
                </a:extLst>
              </a:tr>
              <a:tr h="354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Skenario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C4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SA, SE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00993"/>
                  </a:ext>
                </a:extLst>
              </a:tr>
              <a:tr h="645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berurutan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berjangka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waktu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plot acara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investigasi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R4/C4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SA, SE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35078"/>
                  </a:ext>
                </a:extLst>
              </a:tr>
              <a:tr h="645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waktu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Rugi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(TLA)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untuk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respon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tanggap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darurat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SA, SE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878735"/>
                  </a:ext>
                </a:extLst>
              </a:tr>
              <a:tr h="315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saat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peringatan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SA, SE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50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6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6" y="0"/>
            <a:ext cx="10520411" cy="113578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   </a:t>
            </a:r>
            <a:r>
              <a:rPr lang="en-US" sz="3200" b="1" dirty="0" err="1" smtClean="0"/>
              <a:t>Peran</a:t>
            </a:r>
            <a:r>
              <a:rPr lang="en-US" sz="3200" b="1" dirty="0" smtClean="0"/>
              <a:t> </a:t>
            </a:r>
            <a:r>
              <a:rPr lang="en-US" sz="3200" b="1" dirty="0" err="1"/>
              <a:t>Investigasi</a:t>
            </a:r>
            <a:r>
              <a:rPr lang="en-US" sz="3200" b="1" dirty="0"/>
              <a:t> </a:t>
            </a:r>
            <a:r>
              <a:rPr lang="en-US" sz="3200" b="1" dirty="0" err="1" smtClean="0"/>
              <a:t>Kecelakaan</a:t>
            </a:r>
            <a:r>
              <a:rPr lang="en-US" sz="3200" b="1" dirty="0" smtClean="0"/>
              <a:t>/</a:t>
            </a:r>
            <a:r>
              <a:rPr lang="en-US" sz="3200" dirty="0" err="1"/>
              <a:t>kejadian</a:t>
            </a:r>
            <a:r>
              <a:rPr lang="en-US" sz="3200" b="1" dirty="0" smtClean="0"/>
              <a:t> </a:t>
            </a:r>
            <a:r>
              <a:rPr lang="en-US" sz="3200" b="1" dirty="0" err="1"/>
              <a:t>Teknik</a:t>
            </a:r>
            <a:r>
              <a:rPr lang="en-US" sz="3200" b="1" dirty="0"/>
              <a:t> </a:t>
            </a:r>
            <a:r>
              <a:rPr lang="en-US" sz="3200" b="1" dirty="0" smtClean="0"/>
              <a:t>IA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215959"/>
              </p:ext>
            </p:extLst>
          </p:nvPr>
        </p:nvGraphicFramePr>
        <p:xfrm>
          <a:off x="0" y="933652"/>
          <a:ext cx="12192000" cy="5775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1229">
                  <a:extLst>
                    <a:ext uri="{9D8B030D-6E8A-4147-A177-3AD203B41FA5}">
                      <a16:colId xmlns:a16="http://schemas.microsoft.com/office/drawing/2014/main" val="3581046043"/>
                    </a:ext>
                  </a:extLst>
                </a:gridCol>
                <a:gridCol w="8370771">
                  <a:extLst>
                    <a:ext uri="{9D8B030D-6E8A-4147-A177-3AD203B41FA5}">
                      <a16:colId xmlns:a16="http://schemas.microsoft.com/office/drawing/2014/main" val="2699789430"/>
                    </a:ext>
                  </a:extLst>
                </a:gridCol>
              </a:tblGrid>
              <a:tr h="316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/>
                        </a:rPr>
                        <a:t>Teknik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/>
                        </a:rPr>
                        <a:t>Innestigasi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Aturan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Investigasi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/>
                        </a:rPr>
                        <a:t>Kecelakaan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kejadian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IA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/>
                </a:tc>
                <a:extLst>
                  <a:ext uri="{0D108BD9-81ED-4DB2-BD59-A6C34878D82A}">
                    <a16:rowId xmlns:a16="http://schemas.microsoft.com/office/drawing/2014/main" val="257648495"/>
                  </a:ext>
                </a:extLst>
              </a:tr>
              <a:tr h="597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nalisis nilai batas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Tentukan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lapisan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defensif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gagal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hilang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memadai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selama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kecelakaan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dirty="0" err="1" smtClean="0"/>
                        <a:t>kejadian</a:t>
                      </a:r>
                      <a:r>
                        <a:rPr lang="en-US" sz="180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34951"/>
                  </a:ext>
                </a:extLst>
              </a:tr>
              <a:tr h="597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Interview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kejadian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kritis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mengumpulkan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bukti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tentang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kecelakaan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dirty="0" err="1" smtClean="0"/>
                        <a:t>kejadian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sebelumnya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terkait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kesalahan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anomali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dekat-rindu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personil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operasional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076321"/>
                  </a:ext>
                </a:extLst>
              </a:tr>
              <a:tr h="597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efek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mode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bahaya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Postulate yang </a:t>
                      </a:r>
                      <a:r>
                        <a:rPr lang="en-US" sz="1800" dirty="0" err="1">
                          <a:effectLst/>
                        </a:rPr>
                        <a:t>mekanisme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ancaman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tertentu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kecelakaan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dirty="0" err="1" smtClean="0"/>
                        <a:t>kejadian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analisis</a:t>
                      </a:r>
                      <a:r>
                        <a:rPr lang="en-US" sz="1800" dirty="0">
                          <a:effectLst/>
                        </a:rPr>
                        <a:t> mode </a:t>
                      </a:r>
                      <a:r>
                        <a:rPr lang="en-US" sz="1800" dirty="0" err="1">
                          <a:effectLst/>
                        </a:rPr>
                        <a:t>kerusakan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28878"/>
                  </a:ext>
                </a:extLst>
              </a:tr>
              <a:tr h="597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peristiwa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faktor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kausal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charting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secara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grafis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merekonstruksi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peristiwa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segera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menengah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akar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kecelakaan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dirty="0" err="1" smtClean="0"/>
                        <a:t>kejadia</a:t>
                      </a:r>
                      <a:r>
                        <a:rPr lang="en-US" sz="1800" dirty="0" err="1" smtClean="0">
                          <a:effectLst/>
                        </a:rPr>
                        <a:t>n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4875"/>
                  </a:ext>
                </a:extLst>
              </a:tr>
              <a:tr h="4779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Skenario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mengembangkan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jalan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menyelidiki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teori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kausasi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rantai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peristiwa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hipotetis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5730"/>
                  </a:ext>
                </a:extLst>
              </a:tr>
              <a:tr h="722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berurutan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berjangka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waktu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plot acara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investigasi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Expound diagram </a:t>
                      </a:r>
                      <a:r>
                        <a:rPr lang="en-US" sz="1800" dirty="0" err="1">
                          <a:effectLst/>
                        </a:rPr>
                        <a:t>terkait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secara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berurutan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berjangka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waktu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peristiwa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hubungan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kausal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mereka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menunjukkan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bagaimana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kecelakaan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dirty="0" err="1" smtClean="0"/>
                        <a:t>kejadian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terjadi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698161"/>
                  </a:ext>
                </a:extLst>
              </a:tr>
              <a:tr h="9002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waktu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Rugi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(TLA)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untuk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respon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tanggap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darurat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mengevaluasi</a:t>
                      </a:r>
                      <a:r>
                        <a:rPr lang="en-US" sz="1800" dirty="0">
                          <a:effectLst/>
                        </a:rPr>
                        <a:t>: (1) </a:t>
                      </a:r>
                      <a:r>
                        <a:rPr lang="en-US" sz="1800" dirty="0" err="1">
                          <a:effectLst/>
                        </a:rPr>
                        <a:t>efek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intervensi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manusia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setelah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kecelakaan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dirty="0" err="1" smtClean="0"/>
                        <a:t>kejadian</a:t>
                      </a:r>
                      <a:r>
                        <a:rPr lang="en-US" sz="1800" dirty="0" smtClean="0">
                          <a:effectLst/>
                        </a:rPr>
                        <a:t>, </a:t>
                      </a:r>
                      <a:r>
                        <a:rPr lang="en-US" sz="1800" dirty="0">
                          <a:effectLst/>
                        </a:rPr>
                        <a:t>(2) </a:t>
                      </a:r>
                      <a:r>
                        <a:rPr lang="en-US" sz="1800" dirty="0" err="1">
                          <a:effectLst/>
                        </a:rPr>
                        <a:t>pengendalian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dari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kecelakaan</a:t>
                      </a:r>
                      <a:r>
                        <a:rPr lang="en-US" sz="1800" dirty="0" smtClean="0">
                          <a:effectLst/>
                        </a:rPr>
                        <a:t>/</a:t>
                      </a:r>
                      <a:r>
                        <a:rPr lang="en-US" dirty="0" err="1" smtClean="0"/>
                        <a:t>kejadian</a:t>
                      </a:r>
                      <a:r>
                        <a:rPr lang="en-US" sz="1800" dirty="0" smtClean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(3) </a:t>
                      </a:r>
                      <a:r>
                        <a:rPr lang="en-US" sz="1800" dirty="0" err="1">
                          <a:effectLst/>
                        </a:rPr>
                        <a:t>efektivitas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mitigasi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tindakan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pengendalian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ancaman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waktu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182509"/>
                  </a:ext>
                </a:extLst>
              </a:tr>
              <a:tr h="9670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</a:rPr>
                        <a:t>waktu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peringatan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menyelidiki</a:t>
                      </a:r>
                      <a:r>
                        <a:rPr lang="en-US" sz="1800" dirty="0">
                          <a:effectLst/>
                        </a:rPr>
                        <a:t> Delta </a:t>
                      </a:r>
                      <a:r>
                        <a:rPr lang="en-US" sz="1800" dirty="0" err="1">
                          <a:effectLst/>
                        </a:rPr>
                        <a:t>antara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waktu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respons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tersedia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aktual</a:t>
                      </a:r>
                      <a:r>
                        <a:rPr lang="en-US" sz="1800" dirty="0">
                          <a:effectLst/>
                        </a:rPr>
                        <a:t> (</a:t>
                      </a:r>
                      <a:r>
                        <a:rPr lang="en-US" sz="1800" dirty="0" err="1">
                          <a:effectLst/>
                        </a:rPr>
                        <a:t>manusia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otomatis</a:t>
                      </a:r>
                      <a:r>
                        <a:rPr lang="en-US" sz="1800" dirty="0">
                          <a:effectLst/>
                        </a:rPr>
                        <a:t>) </a:t>
                      </a:r>
                      <a:r>
                        <a:rPr lang="en-US" sz="1800" dirty="0" err="1">
                          <a:effectLst/>
                        </a:rPr>
                        <a:t>hingga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kecelakaan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dirty="0" err="1">
                          <a:effectLst/>
                        </a:rPr>
                        <a:t>insiden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faktor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berkontribusi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seperti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penundaan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keliru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tak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terduga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perlu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870" marR="5887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5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2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26712"/>
              </p:ext>
            </p:extLst>
          </p:nvPr>
        </p:nvGraphicFramePr>
        <p:xfrm>
          <a:off x="1289785" y="808518"/>
          <a:ext cx="9769642" cy="5595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493">
                  <a:extLst>
                    <a:ext uri="{9D8B030D-6E8A-4147-A177-3AD203B41FA5}">
                      <a16:colId xmlns:a16="http://schemas.microsoft.com/office/drawing/2014/main" val="549822820"/>
                    </a:ext>
                  </a:extLst>
                </a:gridCol>
                <a:gridCol w="6599149">
                  <a:extLst>
                    <a:ext uri="{9D8B030D-6E8A-4147-A177-3AD203B41FA5}">
                      <a16:colId xmlns:a16="http://schemas.microsoft.com/office/drawing/2014/main" val="724673898"/>
                    </a:ext>
                  </a:extLst>
                </a:gridCol>
              </a:tblGrid>
              <a:tr h="45024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Teknik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Aturan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Investigasi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/>
                        </a:rPr>
                        <a:t>Kecelakaan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kejadian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IA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970902"/>
                  </a:ext>
                </a:extLst>
              </a:tr>
              <a:tr h="922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Jaringan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kepercayaan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Bayesian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Menyediakan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metodologi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untuk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penalaran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tentang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ketidakpastian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sebagai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bagian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dari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/>
                        </a:rPr>
                        <a:t>kecelakaan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2000" dirty="0" err="1" smtClean="0"/>
                        <a:t>kejadian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penyelidikan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34337"/>
                  </a:ext>
                </a:extLst>
              </a:tr>
              <a:tr h="18656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konsekuensi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Mengidentifikasi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tindakan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pengendalian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ancaman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pantas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efektif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hilang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;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memverifikasi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bahwa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semua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mode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kegagalan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disengaja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disengaja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memiliki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ukuran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kontrol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ancaman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sesuai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74703"/>
                  </a:ext>
                </a:extLst>
              </a:tr>
              <a:tr h="922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Pohon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Peristiwa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identifikasi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tindakan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pengendalian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ancaman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pantas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efektif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hilang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95601"/>
                  </a:ext>
                </a:extLst>
              </a:tr>
              <a:tr h="13938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Studi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 HAZOP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</a:rPr>
                        <a:t>memverifikasi bahwa semua kecelakaan dan disengaja, fisik dan Cyber, bahaya yang terkait dengan operasi dari sistem telah dihilangkan atau dikurangi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8643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454083" y="260501"/>
            <a:ext cx="9326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Peran</a:t>
            </a:r>
            <a:r>
              <a:rPr lang="en-US" sz="2000" b="1" dirty="0"/>
              <a:t> </a:t>
            </a:r>
            <a:r>
              <a:rPr lang="en-US" sz="2000" b="1" dirty="0" err="1"/>
              <a:t>Investigasi</a:t>
            </a:r>
            <a:r>
              <a:rPr lang="en-US" sz="2000" b="1" dirty="0"/>
              <a:t> </a:t>
            </a:r>
            <a:r>
              <a:rPr lang="en-US" sz="2000" b="1" dirty="0" err="1" smtClean="0"/>
              <a:t>Kecelakaan</a:t>
            </a:r>
            <a:r>
              <a:rPr lang="en-US" sz="2000" b="1" dirty="0" smtClean="0"/>
              <a:t>/</a:t>
            </a:r>
            <a:r>
              <a:rPr lang="en-US" sz="2000" dirty="0" err="1"/>
              <a:t>kejadian</a:t>
            </a:r>
            <a:r>
              <a:rPr lang="en-US" sz="2000" b="1" dirty="0" smtClean="0"/>
              <a:t> </a:t>
            </a:r>
            <a:r>
              <a:rPr lang="en-US" sz="2000" b="1" dirty="0" err="1"/>
              <a:t>Teknik</a:t>
            </a:r>
            <a:r>
              <a:rPr lang="en-US" sz="2000" b="1" dirty="0"/>
              <a:t> 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089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Peran</a:t>
            </a:r>
            <a:r>
              <a:rPr lang="en-US" b="1" dirty="0"/>
              <a:t> </a:t>
            </a:r>
            <a:r>
              <a:rPr lang="en-US" b="1" dirty="0" err="1"/>
              <a:t>Investigasi</a:t>
            </a:r>
            <a:r>
              <a:rPr lang="en-US" b="1" dirty="0"/>
              <a:t> </a:t>
            </a:r>
            <a:r>
              <a:rPr lang="en-US" b="1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/>
              <a:t>kejadian</a:t>
            </a:r>
            <a:r>
              <a:rPr lang="en-US" b="1" dirty="0" smtClean="0"/>
              <a:t> </a:t>
            </a:r>
            <a:r>
              <a:rPr lang="en-US" b="1" dirty="0" err="1"/>
              <a:t>Teknik</a:t>
            </a:r>
            <a:r>
              <a:rPr lang="en-US" b="1" dirty="0"/>
              <a:t> 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438348"/>
              </p:ext>
            </p:extLst>
          </p:nvPr>
        </p:nvGraphicFramePr>
        <p:xfrm>
          <a:off x="1141413" y="1280160"/>
          <a:ext cx="10014267" cy="4769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9880">
                  <a:extLst>
                    <a:ext uri="{9D8B030D-6E8A-4147-A177-3AD203B41FA5}">
                      <a16:colId xmlns:a16="http://schemas.microsoft.com/office/drawing/2014/main" val="1385100555"/>
                    </a:ext>
                  </a:extLst>
                </a:gridCol>
                <a:gridCol w="6764387">
                  <a:extLst>
                    <a:ext uri="{9D8B030D-6E8A-4147-A177-3AD203B41FA5}">
                      <a16:colId xmlns:a16="http://schemas.microsoft.com/office/drawing/2014/main" val="2612249794"/>
                    </a:ext>
                  </a:extLst>
                </a:gridCol>
              </a:tblGrid>
              <a:tr h="27718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romanUcPeriod" startAt="2"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Teknik Analisis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Aturan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Investigasi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</a:rPr>
                        <a:t>Kecelakaan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kejadian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550861"/>
                  </a:ext>
                </a:extLst>
              </a:tr>
              <a:tr h="7150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Petri Nets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verifikasi bahwa kondisi kemacetan, ras, dan nondeterministik yang dapat menyebabkan sistem kompromi atau kegagalan tidak ada.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278"/>
                  </a:ext>
                </a:extLst>
              </a:tr>
              <a:tr h="824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Software, System FMECA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emeriksa efek kegagalan disengaja dan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d-ID" sz="1800" dirty="0" smtClean="0">
                          <a:solidFill>
                            <a:schemeClr val="bg1"/>
                          </a:solidFill>
                          <a:effectLst/>
                        </a:rPr>
                        <a:t>disengaja</a:t>
                      </a: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, acak dan sistematis pada perilaku sistem secara umum dan IA integritas pada khususnya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44283"/>
                  </a:ext>
                </a:extLst>
              </a:tr>
              <a:tr h="1080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Software, system FTA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</a:rPr>
                        <a:t>Mengidentifikasi potensi akar penyebab  dari sistem yang tidak diinginkan kejadian (kebetulan dan disengaja) untuk memverifikasi efektivitas mengurangi fitur desain dan prosedur operasional.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8475"/>
                  </a:ext>
                </a:extLst>
              </a:tr>
              <a:tr h="1812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Sirkuit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Menyelinap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verifikasi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bahwa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semua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tersembunyi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disengaja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perangkat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lunak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jalur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Logis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atau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urutan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kontrol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dapat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menghambat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fungsi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diinginkan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memulai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peristiwa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sistem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yang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tidak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diinginkan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atau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menyebabkan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kesalahan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waktu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pengurutan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telah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dihapus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3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penyelidikan</a:t>
            </a:r>
            <a:r>
              <a:rPr lang="en-US" dirty="0"/>
              <a:t> </a:t>
            </a:r>
            <a:r>
              <a:rPr lang="en-US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Penyebab</a:t>
            </a:r>
            <a:r>
              <a:rPr lang="en-US" dirty="0"/>
              <a:t>, </a:t>
            </a:r>
            <a:r>
              <a:rPr lang="en-US" dirty="0" err="1"/>
              <a:t>luasnya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/</a:t>
            </a:r>
            <a:r>
              <a:rPr lang="en-US" dirty="0" err="1"/>
              <a:t>kompromi</a:t>
            </a:r>
            <a:r>
              <a:rPr lang="en-US" dirty="0"/>
              <a:t> </a:t>
            </a:r>
            <a:r>
              <a:rPr lang="en-US" dirty="0" err="1" smtClean="0"/>
              <a:t>dianalisis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pemulihan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Tindakan</a:t>
            </a:r>
            <a:r>
              <a:rPr lang="en-US" dirty="0"/>
              <a:t> Remedial </a:t>
            </a:r>
            <a:r>
              <a:rPr lang="en-US" dirty="0" err="1"/>
              <a:t>disebarkan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820650"/>
            <a:ext cx="10226023" cy="66164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Peran</a:t>
            </a:r>
            <a:r>
              <a:rPr lang="en-US" b="1" dirty="0"/>
              <a:t> </a:t>
            </a:r>
            <a:r>
              <a:rPr lang="en-US" b="1" dirty="0" err="1"/>
              <a:t>Investigasi</a:t>
            </a:r>
            <a:r>
              <a:rPr lang="en-US" b="1" dirty="0"/>
              <a:t> </a:t>
            </a:r>
            <a:r>
              <a:rPr lang="en-US" b="1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/>
              <a:t>kejadian</a:t>
            </a:r>
            <a:r>
              <a:rPr lang="en-US" b="1" dirty="0" smtClean="0"/>
              <a:t> </a:t>
            </a:r>
            <a:r>
              <a:rPr lang="en-US" b="1" dirty="0" err="1"/>
              <a:t>Teknik</a:t>
            </a:r>
            <a:r>
              <a:rPr lang="en-US" b="1" dirty="0"/>
              <a:t> 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626530"/>
              </p:ext>
            </p:extLst>
          </p:nvPr>
        </p:nvGraphicFramePr>
        <p:xfrm>
          <a:off x="1141413" y="1742176"/>
          <a:ext cx="10226023" cy="4321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8600">
                  <a:extLst>
                    <a:ext uri="{9D8B030D-6E8A-4147-A177-3AD203B41FA5}">
                      <a16:colId xmlns:a16="http://schemas.microsoft.com/office/drawing/2014/main" val="3064889539"/>
                    </a:ext>
                  </a:extLst>
                </a:gridCol>
                <a:gridCol w="6907423">
                  <a:extLst>
                    <a:ext uri="{9D8B030D-6E8A-4147-A177-3AD203B41FA5}">
                      <a16:colId xmlns:a16="http://schemas.microsoft.com/office/drawing/2014/main" val="2933900482"/>
                    </a:ext>
                  </a:extLst>
                </a:gridCol>
              </a:tblGrid>
              <a:tr h="38289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dirty="0" err="1">
                          <a:effectLst/>
                        </a:rPr>
                        <a:t>Teknik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Verifikasi</a:t>
                      </a:r>
                      <a:r>
                        <a:rPr lang="en-US" sz="2000" dirty="0">
                          <a:effectLst/>
                        </a:rPr>
                        <a:t>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Aturan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Investigasi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Kecelakaan</a:t>
                      </a:r>
                      <a:r>
                        <a:rPr lang="en-US" sz="2000" dirty="0" smtClean="0">
                          <a:effectLst/>
                        </a:rPr>
                        <a:t>/</a:t>
                      </a:r>
                      <a:r>
                        <a:rPr lang="en-US" sz="2000" dirty="0" err="1" smtClean="0"/>
                        <a:t>kejadian</a:t>
                      </a:r>
                      <a:r>
                        <a:rPr lang="en-US" sz="2000" dirty="0" smtClean="0">
                          <a:effectLst/>
                        </a:rPr>
                        <a:t>  </a:t>
                      </a:r>
                      <a:r>
                        <a:rPr lang="en-US" sz="2000" dirty="0">
                          <a:effectLst/>
                        </a:rPr>
                        <a:t>IA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920675"/>
                  </a:ext>
                </a:extLst>
              </a:tr>
              <a:tr h="784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Jalur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Kendali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mengungkap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struktur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logika</a:t>
                      </a:r>
                      <a:r>
                        <a:rPr lang="en-US" sz="1800" dirty="0">
                          <a:effectLst/>
                        </a:rPr>
                        <a:t> program yang </a:t>
                      </a:r>
                      <a:r>
                        <a:rPr lang="en-US" sz="1800" dirty="0" err="1">
                          <a:effectLst/>
                        </a:rPr>
                        <a:t>buruk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benar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membahayakan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integritas</a:t>
                      </a:r>
                      <a:r>
                        <a:rPr lang="en-US" sz="1800" dirty="0">
                          <a:effectLst/>
                        </a:rPr>
                        <a:t> IA.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99502"/>
                  </a:ext>
                </a:extLst>
              </a:tr>
              <a:tr h="784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Analisis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Jalur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Data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Informasi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mengungkap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transformasi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operasi</a:t>
                      </a:r>
                      <a:r>
                        <a:rPr lang="en-US" sz="1800" dirty="0">
                          <a:effectLst/>
                        </a:rPr>
                        <a:t> data yang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benar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sah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dapat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membahayakan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integritas</a:t>
                      </a:r>
                      <a:r>
                        <a:rPr lang="en-US" sz="1800" dirty="0">
                          <a:effectLst/>
                        </a:rPr>
                        <a:t> IA.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31204"/>
                  </a:ext>
                </a:extLst>
              </a:tr>
              <a:tr h="784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Meninjau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kasus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integritas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IA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menentukan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apakah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klaim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dibuat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mengenai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integritas</a:t>
                      </a:r>
                      <a:r>
                        <a:rPr lang="en-US" sz="1800" dirty="0">
                          <a:effectLst/>
                        </a:rPr>
                        <a:t> IA </a:t>
                      </a:r>
                      <a:r>
                        <a:rPr lang="en-US" sz="1800" dirty="0" err="1">
                          <a:effectLst/>
                        </a:rPr>
                        <a:t>dibenarkan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oleh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argumen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bukti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pendukung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40236"/>
                  </a:ext>
                </a:extLst>
              </a:tr>
              <a:tr h="1586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Analisa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akar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effectLst/>
                        </a:rPr>
                        <a:t>penyebab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mengidentifikasi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penyebab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peristiwa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kondisi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tindakan</a:t>
                      </a:r>
                      <a:r>
                        <a:rPr lang="en-US" sz="1800" dirty="0">
                          <a:effectLst/>
                        </a:rPr>
                        <a:t> yang </a:t>
                      </a:r>
                      <a:r>
                        <a:rPr lang="en-US" sz="1800" dirty="0" err="1">
                          <a:effectLst/>
                        </a:rPr>
                        <a:t>secara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individu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atau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dalam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kombinasi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menyebabkan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kecelakaan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en-US" sz="1800" dirty="0" err="1">
                          <a:effectLst/>
                        </a:rPr>
                        <a:t>insiden</a:t>
                      </a:r>
                      <a:r>
                        <a:rPr lang="en-US" sz="1800" dirty="0">
                          <a:effectLst/>
                        </a:rPr>
                        <a:t>; </a:t>
                      </a:r>
                      <a:r>
                        <a:rPr lang="en-US" sz="1800" dirty="0" err="1">
                          <a:effectLst/>
                        </a:rPr>
                        <a:t>menentukan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mengapa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tidak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terdeteksi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sebelumnya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4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563" y="231006"/>
            <a:ext cx="7796463" cy="6487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288" y="945777"/>
            <a:ext cx="9905998" cy="1478570"/>
          </a:xfrm>
        </p:spPr>
        <p:txBody>
          <a:bodyPr/>
          <a:lstStyle/>
          <a:p>
            <a:r>
              <a:rPr lang="en-US" b="1" dirty="0" err="1"/>
              <a:t>Memulai</a:t>
            </a:r>
            <a:r>
              <a:rPr lang="en-US" b="1" dirty="0"/>
              <a:t> </a:t>
            </a:r>
            <a:r>
              <a:rPr lang="en-US" b="1" dirty="0" err="1"/>
              <a:t>Mekanisme</a:t>
            </a:r>
            <a:r>
              <a:rPr lang="en-US" b="1" dirty="0"/>
              <a:t> </a:t>
            </a:r>
            <a:r>
              <a:rPr lang="en-US" b="1" dirty="0" err="1"/>
              <a:t>Pemulihan</a:t>
            </a:r>
            <a:r>
              <a:rPr lang="en-US" b="1" dirty="0"/>
              <a:t> </a:t>
            </a:r>
            <a:r>
              <a:rPr lang="en-US" b="1" dirty="0" err="1"/>
              <a:t>Jangka</a:t>
            </a:r>
            <a:r>
              <a:rPr lang="en-US" b="1" dirty="0"/>
              <a:t> </a:t>
            </a:r>
            <a:r>
              <a:rPr lang="en-US" b="1" dirty="0" err="1"/>
              <a:t>Pendek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9411" y="2801486"/>
            <a:ext cx="8701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kecelakaan</a:t>
            </a:r>
            <a:r>
              <a:rPr lang="en-US" sz="2800" dirty="0"/>
              <a:t>/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, </a:t>
            </a:r>
            <a:r>
              <a:rPr lang="en-US" sz="2800" dirty="0" err="1"/>
              <a:t>penyebab</a:t>
            </a:r>
            <a:r>
              <a:rPr lang="en-US" sz="2800" dirty="0"/>
              <a:t>, </a:t>
            </a:r>
            <a:r>
              <a:rPr lang="en-US" sz="2800" dirty="0" err="1"/>
              <a:t>tingkat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konsekuensi</a:t>
            </a:r>
            <a:r>
              <a:rPr lang="en-US" sz="2800" dirty="0"/>
              <a:t> </a:t>
            </a:r>
            <a:r>
              <a:rPr lang="en-US" sz="2800" dirty="0" err="1"/>
              <a:t>diselidiki</a:t>
            </a:r>
            <a:r>
              <a:rPr lang="en-US" sz="2800" dirty="0"/>
              <a:t>. </a:t>
            </a: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kecelakaan</a:t>
            </a:r>
            <a:r>
              <a:rPr lang="en-US" sz="2800" dirty="0"/>
              <a:t>/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memicu</a:t>
            </a:r>
            <a:r>
              <a:rPr lang="en-US" sz="2800" dirty="0"/>
              <a:t> </a:t>
            </a:r>
            <a:r>
              <a:rPr lang="en-US" sz="2800" dirty="0" err="1"/>
              <a:t>segera</a:t>
            </a:r>
            <a:r>
              <a:rPr lang="en-US" sz="2800" dirty="0"/>
              <a:t> </a:t>
            </a:r>
            <a:r>
              <a:rPr lang="en-US" sz="2800" dirty="0" err="1"/>
              <a:t>pemulihan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pendek</a:t>
            </a:r>
            <a:r>
              <a:rPr lang="en-US" sz="2800" dirty="0"/>
              <a:t> </a:t>
            </a:r>
            <a:r>
              <a:rPr lang="en-US" sz="2800" dirty="0" err="1" smtClean="0"/>
              <a:t>mekanisme</a:t>
            </a:r>
            <a:endParaRPr lang="en-US" sz="2800" dirty="0" smtClean="0"/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en-US" sz="2800" dirty="0" err="1"/>
              <a:t>Laporan</a:t>
            </a:r>
            <a:r>
              <a:rPr lang="en-US" sz="2800" dirty="0"/>
              <a:t> </a:t>
            </a:r>
            <a:r>
              <a:rPr lang="en-US" sz="2800" dirty="0" err="1"/>
              <a:t>tindak</a:t>
            </a:r>
            <a:r>
              <a:rPr lang="en-US" sz="2800" dirty="0"/>
              <a:t> </a:t>
            </a:r>
            <a:r>
              <a:rPr lang="en-US" sz="2800" dirty="0" err="1"/>
              <a:t>lanjut</a:t>
            </a:r>
            <a:r>
              <a:rPr lang="en-US" sz="2800" dirty="0"/>
              <a:t> </a:t>
            </a:r>
            <a:r>
              <a:rPr lang="en-US" sz="2800" dirty="0" err="1"/>
              <a:t>kecelakaan</a:t>
            </a:r>
            <a:r>
              <a:rPr lang="en-US" sz="2800" dirty="0"/>
              <a:t>/</a:t>
            </a:r>
            <a:r>
              <a:rPr lang="en-US" sz="2800" dirty="0" err="1"/>
              <a:t>kejadian</a:t>
            </a:r>
            <a:r>
              <a:rPr lang="en-US" sz="2800" dirty="0"/>
              <a:t> </a:t>
            </a:r>
            <a:r>
              <a:rPr lang="en-US" sz="2800" dirty="0" err="1"/>
              <a:t>lengkap</a:t>
            </a:r>
            <a:r>
              <a:rPr lang="en-US" sz="2800" dirty="0"/>
              <a:t> </a:t>
            </a:r>
            <a:r>
              <a:rPr lang="en-US" sz="2800" dirty="0" err="1"/>
              <a:t>merangsang</a:t>
            </a:r>
            <a:r>
              <a:rPr lang="en-US" sz="2800" dirty="0"/>
              <a:t> </a:t>
            </a:r>
            <a:r>
              <a:rPr lang="en-US" sz="2800" dirty="0" err="1"/>
              <a:t>tindakan</a:t>
            </a:r>
            <a:r>
              <a:rPr lang="en-US" sz="2800" dirty="0"/>
              <a:t> </a:t>
            </a:r>
            <a:r>
              <a:rPr lang="en-US" sz="2800" dirty="0" err="1"/>
              <a:t>perbaikan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56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377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Langkah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Pemulihan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Kecelakaan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kejadia</a:t>
            </a:r>
            <a:r>
              <a:rPr lang="en-US" dirty="0" err="1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89785"/>
            <a:ext cx="9905999" cy="483188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800" dirty="0" err="1"/>
              <a:t>Tinjau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investigasi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penyebab</a:t>
            </a:r>
            <a:r>
              <a:rPr lang="en-US" sz="2800" dirty="0"/>
              <a:t>, </a:t>
            </a:r>
            <a:r>
              <a:rPr lang="en-US" sz="2800" dirty="0" err="1"/>
              <a:t>luasnya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konsekuensi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kecelakaan</a:t>
            </a:r>
            <a:r>
              <a:rPr lang="en-US" sz="2800" dirty="0"/>
              <a:t>/</a:t>
            </a:r>
            <a:r>
              <a:rPr lang="en-US" sz="2800" dirty="0" err="1"/>
              <a:t>kejadian</a:t>
            </a:r>
            <a:r>
              <a:rPr lang="en-US" sz="2800" dirty="0"/>
              <a:t>. </a:t>
            </a:r>
            <a:endParaRPr lang="en-US" sz="2800" dirty="0"/>
          </a:p>
          <a:p>
            <a:pPr lvl="0"/>
            <a:r>
              <a:rPr lang="en-US" sz="2800" dirty="0" err="1"/>
              <a:t>Tentukan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dipulihkan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pendek</a:t>
            </a:r>
            <a:r>
              <a:rPr lang="en-US" sz="2800" dirty="0"/>
              <a:t>: </a:t>
            </a:r>
            <a:endParaRPr lang="en-US" sz="2800" dirty="0" smtClean="0"/>
          </a:p>
          <a:p>
            <a:pPr marL="452438" lvl="0" indent="0">
              <a:buNone/>
            </a:pPr>
            <a:r>
              <a:rPr lang="en-US" sz="2800" dirty="0" smtClean="0"/>
              <a:t>(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,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smtClean="0"/>
              <a:t>, </a:t>
            </a:r>
            <a:r>
              <a:rPr lang="en-US" sz="2800" dirty="0" err="1" smtClean="0"/>
              <a:t>peralatan</a:t>
            </a:r>
            <a:r>
              <a:rPr lang="en-US" sz="2800" dirty="0" smtClean="0"/>
              <a:t> </a:t>
            </a:r>
            <a:r>
              <a:rPr lang="en-US" sz="2800" dirty="0" err="1"/>
              <a:t>komunikasi</a:t>
            </a:r>
            <a:r>
              <a:rPr lang="en-US" sz="2800" dirty="0"/>
              <a:t> </a:t>
            </a:r>
            <a:r>
              <a:rPr lang="en-US" sz="2800" dirty="0" smtClean="0"/>
              <a:t>,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,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smtClean="0"/>
              <a:t>,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keras</a:t>
            </a:r>
            <a:r>
              <a:rPr lang="en-US" sz="2800" dirty="0" smtClean="0"/>
              <a:t>, data)</a:t>
            </a:r>
            <a:endParaRPr lang="en-US" sz="2800" dirty="0"/>
          </a:p>
          <a:p>
            <a:pPr lvl="0"/>
            <a:r>
              <a:rPr lang="en-US" sz="2800" dirty="0" err="1"/>
              <a:t>Memastikan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, </a:t>
            </a:r>
            <a:r>
              <a:rPr lang="en-US" sz="2800" dirty="0" err="1"/>
              <a:t>entitas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dipulihkan</a:t>
            </a:r>
            <a:r>
              <a:rPr lang="en-US" sz="2800" dirty="0"/>
              <a:t>: </a:t>
            </a:r>
          </a:p>
          <a:p>
            <a:pPr marL="457200" lvl="1" indent="0"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pertimbangan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teknis</a:t>
            </a:r>
            <a:r>
              <a:rPr lang="en-US" sz="2800" dirty="0" smtClean="0"/>
              <a:t>, </a:t>
            </a:r>
            <a:r>
              <a:rPr lang="en-US" sz="2800" dirty="0" err="1" smtClean="0"/>
              <a:t>prioritas</a:t>
            </a:r>
            <a:r>
              <a:rPr lang="en-US" sz="2800" dirty="0" smtClean="0"/>
              <a:t> </a:t>
            </a:r>
            <a:r>
              <a:rPr lang="en-US" sz="2800" dirty="0" err="1"/>
              <a:t>operasional</a:t>
            </a:r>
            <a:r>
              <a:rPr lang="en-US" sz="2800" dirty="0"/>
              <a:t> </a:t>
            </a:r>
            <a:r>
              <a:rPr lang="en-US" sz="2800" dirty="0" smtClean="0"/>
              <a:t>, </a:t>
            </a:r>
            <a:r>
              <a:rPr lang="en-US" sz="2800" dirty="0" err="1" smtClean="0"/>
              <a:t>prioritas</a:t>
            </a:r>
            <a:r>
              <a:rPr lang="en-US" sz="2800" dirty="0" smtClean="0"/>
              <a:t> </a:t>
            </a:r>
            <a:r>
              <a:rPr lang="en-US" sz="2800" dirty="0" err="1"/>
              <a:t>keselamatan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keamanan</a:t>
            </a:r>
            <a:r>
              <a:rPr lang="en-US" sz="2800" dirty="0"/>
              <a:t> </a:t>
            </a:r>
            <a:r>
              <a:rPr lang="en-US" sz="2800" dirty="0" smtClean="0"/>
              <a:t>)</a:t>
            </a:r>
            <a:endParaRPr lang="en-US" sz="2800" dirty="0"/>
          </a:p>
          <a:p>
            <a:pPr lvl="0"/>
            <a:r>
              <a:rPr lang="en-US" sz="2800" dirty="0" err="1"/>
              <a:t>Putuskan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, </a:t>
            </a:r>
            <a:r>
              <a:rPr lang="en-US" sz="2800" dirty="0" err="1"/>
              <a:t>entitas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dipulihkan</a:t>
            </a:r>
            <a:r>
              <a:rPr lang="en-US" sz="2800" dirty="0"/>
              <a:t>: </a:t>
            </a:r>
          </a:p>
          <a:p>
            <a:pPr marL="457200" lvl="1" indent="0"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dipulihkan</a:t>
            </a:r>
            <a:r>
              <a:rPr lang="en-US" sz="2800" dirty="0"/>
              <a:t> ;</a:t>
            </a:r>
            <a:r>
              <a:rPr lang="en-US" sz="2800" dirty="0" smtClean="0"/>
              <a:t> </a:t>
            </a:r>
            <a:r>
              <a:rPr lang="en-US" sz="2800" dirty="0" err="1" smtClean="0"/>
              <a:t>tindakan</a:t>
            </a:r>
            <a:r>
              <a:rPr lang="en-US" sz="2800" dirty="0"/>
              <a:t>, </a:t>
            </a:r>
            <a:r>
              <a:rPr lang="en-US" sz="2800" dirty="0" err="1"/>
              <a:t>perintah</a:t>
            </a:r>
            <a:r>
              <a:rPr lang="en-US" sz="2800" dirty="0"/>
              <a:t> yang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efek</a:t>
            </a:r>
            <a:r>
              <a:rPr lang="en-US" sz="2800" dirty="0"/>
              <a:t> </a:t>
            </a:r>
            <a:r>
              <a:rPr lang="en-US" sz="2800" dirty="0" err="1" smtClean="0"/>
              <a:t>pemulihan</a:t>
            </a:r>
            <a:r>
              <a:rPr lang="en-US" sz="2800" dirty="0" smtClean="0"/>
              <a:t>; </a:t>
            </a:r>
            <a:r>
              <a:rPr lang="en-US" sz="2800" dirty="0" err="1" smtClean="0"/>
              <a:t>memverifikasi</a:t>
            </a:r>
            <a:r>
              <a:rPr lang="en-US" sz="2800" dirty="0" smtClean="0"/>
              <a:t> </a:t>
            </a:r>
            <a:r>
              <a:rPr lang="en-US" sz="2800" dirty="0" err="1"/>
              <a:t>efektivitas</a:t>
            </a:r>
            <a:r>
              <a:rPr lang="en-US" sz="2800" dirty="0"/>
              <a:t> </a:t>
            </a:r>
            <a:r>
              <a:rPr lang="en-US" sz="2800" dirty="0" err="1"/>
              <a:t>upaya</a:t>
            </a:r>
            <a:r>
              <a:rPr lang="en-US" sz="2800" dirty="0"/>
              <a:t> </a:t>
            </a:r>
            <a:r>
              <a:rPr lang="en-US" sz="2800" dirty="0" err="1"/>
              <a:t>pemulihan</a:t>
            </a:r>
            <a:r>
              <a:rPr lang="en-US" sz="2800" dirty="0"/>
              <a:t> </a:t>
            </a:r>
            <a:r>
              <a:rPr lang="en-US" sz="2800" dirty="0" smtClean="0"/>
              <a:t>)</a:t>
            </a:r>
            <a:endParaRPr lang="en-US" sz="2800" dirty="0"/>
          </a:p>
          <a:p>
            <a:pPr lvl="0"/>
            <a:r>
              <a:rPr lang="en-US" sz="2800" dirty="0" err="1"/>
              <a:t>Beritahu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,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, administrator </a:t>
            </a:r>
            <a:r>
              <a:rPr lang="en-US" sz="2800" dirty="0" err="1"/>
              <a:t>sistem</a:t>
            </a:r>
            <a:r>
              <a:rPr lang="en-US" sz="2800" dirty="0"/>
              <a:t>, </a:t>
            </a:r>
            <a:r>
              <a:rPr lang="en-US" sz="2800" dirty="0" err="1"/>
              <a:t>staf</a:t>
            </a:r>
            <a:r>
              <a:rPr lang="en-US" sz="2800" dirty="0"/>
              <a:t> </a:t>
            </a:r>
            <a:r>
              <a:rPr lang="en-US" sz="2800" dirty="0" err="1"/>
              <a:t>pemeliharaan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 smtClean="0"/>
              <a:t>(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mengalami</a:t>
            </a:r>
            <a:r>
              <a:rPr lang="en-US" sz="2800" dirty="0" smtClean="0"/>
              <a:t>, </a:t>
            </a:r>
            <a:r>
              <a:rPr lang="en-US" sz="2800" dirty="0" err="1" smtClean="0"/>
              <a:t>tindakan</a:t>
            </a:r>
            <a:r>
              <a:rPr lang="en-US" sz="2800" dirty="0" smtClean="0"/>
              <a:t> </a:t>
            </a:r>
            <a:r>
              <a:rPr lang="en-US" sz="2800" dirty="0" err="1"/>
              <a:t>pencegahan</a:t>
            </a:r>
            <a:r>
              <a:rPr lang="en-US" sz="2800" dirty="0"/>
              <a:t> </a:t>
            </a:r>
            <a:r>
              <a:rPr lang="en-US" sz="2800" dirty="0" err="1" smtClean="0"/>
              <a:t>darurat</a:t>
            </a:r>
            <a:r>
              <a:rPr lang="en-US" sz="2800" dirty="0" smtClean="0"/>
              <a:t>, </a:t>
            </a:r>
            <a:r>
              <a:rPr lang="en-US" sz="2800" dirty="0" err="1" smtClean="0"/>
              <a:t>perkiraan</a:t>
            </a:r>
            <a:r>
              <a:rPr lang="en-US" sz="2800" dirty="0" smtClean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 smtClean="0"/>
              <a:t>pemulihan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pemulihan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dingin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siaga</a:t>
            </a:r>
            <a:r>
              <a:rPr lang="en-US" dirty="0"/>
              <a:t> </a:t>
            </a:r>
            <a:r>
              <a:rPr lang="en-US" dirty="0" err="1"/>
              <a:t>berlebihan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restart, reload, reinitializing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offsite </a:t>
            </a:r>
            <a:r>
              <a:rPr lang="en-US" dirty="0" err="1"/>
              <a:t>Arsip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switching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terpencil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beralih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memulihkan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restart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, parameter </a:t>
            </a:r>
            <a:r>
              <a:rPr lang="en-US" dirty="0" err="1"/>
              <a:t>otentikasi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, </a:t>
            </a:r>
            <a:r>
              <a:rPr lang="en-US" dirty="0" err="1"/>
              <a:t>jejak</a:t>
            </a:r>
            <a:r>
              <a:rPr lang="en-US" dirty="0"/>
              <a:t> audit </a:t>
            </a:r>
            <a:r>
              <a:rPr lang="en-US" dirty="0" err="1"/>
              <a:t>keamanan</a:t>
            </a:r>
            <a:r>
              <a:rPr lang="en-US" dirty="0"/>
              <a:t>/alarm,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 smtClean="0"/>
              <a:t>Kecelakaan</a:t>
            </a:r>
            <a:r>
              <a:rPr lang="en-US" b="1" dirty="0" smtClean="0"/>
              <a:t>/</a:t>
            </a:r>
            <a:r>
              <a:rPr lang="en-US" dirty="0" err="1" smtClean="0"/>
              <a:t>kejadia</a:t>
            </a:r>
            <a:r>
              <a:rPr lang="en-US" b="1" dirty="0" err="1" smtClean="0"/>
              <a:t>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76167" y="2097088"/>
            <a:ext cx="80025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pelaporan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kecelakaan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800" dirty="0" err="1"/>
              <a:t>kejadian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menyelidiki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menanggapi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pulih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21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7511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, </a:t>
            </a: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66081"/>
            <a:ext cx="9905999" cy="4608513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900" dirty="0" err="1" smtClean="0"/>
              <a:t>kecelakaan</a:t>
            </a:r>
            <a:r>
              <a:rPr lang="en-US" sz="2900" dirty="0" smtClean="0"/>
              <a:t>/</a:t>
            </a:r>
            <a:r>
              <a:rPr lang="en-US" sz="2900" dirty="0" err="1" smtClean="0"/>
              <a:t>kejadian</a:t>
            </a:r>
            <a:r>
              <a:rPr lang="en-US" sz="2900" dirty="0" smtClean="0"/>
              <a:t> </a:t>
            </a:r>
            <a:r>
              <a:rPr lang="en-US" sz="2900" dirty="0" err="1"/>
              <a:t>harus</a:t>
            </a:r>
            <a:r>
              <a:rPr lang="en-US" sz="2900" dirty="0"/>
              <a:t> </a:t>
            </a:r>
            <a:r>
              <a:rPr lang="en-US" sz="2900" dirty="0" err="1"/>
              <a:t>dilaporkan</a:t>
            </a:r>
            <a:r>
              <a:rPr lang="en-US" sz="2900" dirty="0"/>
              <a:t> </a:t>
            </a:r>
            <a:r>
              <a:rPr lang="en-US" sz="2900" dirty="0" err="1"/>
              <a:t>sebelum</a:t>
            </a:r>
            <a:r>
              <a:rPr lang="en-US" sz="2900" dirty="0"/>
              <a:t> </a:t>
            </a:r>
            <a:r>
              <a:rPr lang="en-US" sz="2900" dirty="0" err="1"/>
              <a:t>situasi</a:t>
            </a:r>
            <a:r>
              <a:rPr lang="en-US" sz="2900" dirty="0"/>
              <a:t> </a:t>
            </a:r>
            <a:r>
              <a:rPr lang="en-US" sz="2900" dirty="0" err="1"/>
              <a:t>dapat</a:t>
            </a:r>
            <a:r>
              <a:rPr lang="en-US" sz="2900" dirty="0"/>
              <a:t> </a:t>
            </a:r>
            <a:r>
              <a:rPr lang="en-US" sz="2900" dirty="0" err="1"/>
              <a:t>dikoreksi</a:t>
            </a:r>
            <a:r>
              <a:rPr lang="en-US" sz="2900" dirty="0"/>
              <a:t>. </a:t>
            </a:r>
            <a:r>
              <a:rPr lang="en-US" sz="2900" dirty="0" err="1"/>
              <a:t>Jika</a:t>
            </a:r>
            <a:r>
              <a:rPr lang="en-US" sz="2900" dirty="0"/>
              <a:t> </a:t>
            </a:r>
            <a:r>
              <a:rPr lang="en-US" sz="2900" dirty="0" err="1"/>
              <a:t>kecelakaan</a:t>
            </a:r>
            <a:r>
              <a:rPr lang="en-US" sz="2900" dirty="0"/>
              <a:t>/</a:t>
            </a:r>
            <a:r>
              <a:rPr lang="en-US" sz="2900" dirty="0" err="1"/>
              <a:t>kejadian</a:t>
            </a:r>
            <a:r>
              <a:rPr lang="en-US" sz="2900" dirty="0"/>
              <a:t> </a:t>
            </a:r>
            <a:r>
              <a:rPr lang="en-US" sz="2900" dirty="0" err="1"/>
              <a:t>dilaporkan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</a:t>
            </a:r>
            <a:r>
              <a:rPr lang="en-US" sz="2900" dirty="0" err="1"/>
              <a:t>waktu</a:t>
            </a:r>
            <a:r>
              <a:rPr lang="en-US" sz="2900" dirty="0"/>
              <a:t> yang </a:t>
            </a:r>
            <a:r>
              <a:rPr lang="en-US" sz="2900" dirty="0" err="1"/>
              <a:t>tepat</a:t>
            </a:r>
            <a:r>
              <a:rPr lang="en-US" sz="2900" dirty="0"/>
              <a:t>, </a:t>
            </a:r>
            <a:r>
              <a:rPr lang="en-US" sz="2900" dirty="0" err="1"/>
              <a:t>kerusakan</a:t>
            </a:r>
            <a:r>
              <a:rPr lang="en-US" sz="2900" dirty="0"/>
              <a:t>/</a:t>
            </a:r>
            <a:r>
              <a:rPr lang="en-US" sz="2900" dirty="0" err="1"/>
              <a:t>kehilangan</a:t>
            </a:r>
            <a:r>
              <a:rPr lang="en-US" sz="2900" dirty="0"/>
              <a:t> yang </a:t>
            </a:r>
            <a:r>
              <a:rPr lang="en-US" sz="2900" dirty="0" err="1"/>
              <a:t>dialami</a:t>
            </a:r>
            <a:r>
              <a:rPr lang="en-US" sz="2900" dirty="0"/>
              <a:t> </a:t>
            </a:r>
            <a:r>
              <a:rPr lang="en-US" sz="2900" dirty="0" err="1"/>
              <a:t>oleh</a:t>
            </a:r>
            <a:r>
              <a:rPr lang="en-US" sz="2900" dirty="0"/>
              <a:t> </a:t>
            </a:r>
            <a:r>
              <a:rPr lang="en-US" sz="2900" dirty="0" err="1"/>
              <a:t>sistem</a:t>
            </a:r>
            <a:r>
              <a:rPr lang="en-US" sz="2900" dirty="0"/>
              <a:t> </a:t>
            </a:r>
            <a:r>
              <a:rPr lang="en-US" sz="2900" dirty="0" err="1"/>
              <a:t>ini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lainnya</a:t>
            </a:r>
            <a:r>
              <a:rPr lang="en-US" sz="2900" dirty="0"/>
              <a:t> </a:t>
            </a:r>
            <a:r>
              <a:rPr lang="en-US" sz="2900" dirty="0" err="1"/>
              <a:t>dapat</a:t>
            </a:r>
            <a:r>
              <a:rPr lang="en-US" sz="2900" dirty="0"/>
              <a:t> </a:t>
            </a:r>
            <a:r>
              <a:rPr lang="en-US" sz="2900" dirty="0" err="1" smtClean="0"/>
              <a:t>diminimalkan</a:t>
            </a:r>
            <a:r>
              <a:rPr lang="en-US" sz="2900" dirty="0"/>
              <a:t>.</a:t>
            </a:r>
            <a:endParaRPr lang="en-US" sz="29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900" dirty="0" err="1" smtClean="0"/>
              <a:t>melaporkan</a:t>
            </a:r>
            <a:r>
              <a:rPr lang="en-US" sz="2900" dirty="0" smtClean="0"/>
              <a:t> </a:t>
            </a:r>
            <a:r>
              <a:rPr lang="en-US" sz="2900" dirty="0" err="1"/>
              <a:t>hasil</a:t>
            </a:r>
            <a:r>
              <a:rPr lang="en-US" sz="2900" dirty="0"/>
              <a:t> </a:t>
            </a:r>
            <a:r>
              <a:rPr lang="en-US" sz="2900" dirty="0" err="1"/>
              <a:t>penyelidikan</a:t>
            </a:r>
            <a:r>
              <a:rPr lang="en-US" sz="2900" dirty="0"/>
              <a:t> </a:t>
            </a:r>
            <a:r>
              <a:rPr lang="en-US" sz="2900" dirty="0" err="1" smtClean="0"/>
              <a:t>kecelakaan</a:t>
            </a:r>
            <a:r>
              <a:rPr lang="en-US" sz="2900" dirty="0" smtClean="0"/>
              <a:t>/</a:t>
            </a:r>
            <a:r>
              <a:rPr lang="en-US" sz="3200" dirty="0" err="1"/>
              <a:t>kejadian</a:t>
            </a:r>
            <a:r>
              <a:rPr lang="en-US" sz="2900" dirty="0" smtClean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apa</a:t>
            </a:r>
            <a:r>
              <a:rPr lang="en-US" sz="2900" dirty="0"/>
              <a:t> yang </a:t>
            </a:r>
            <a:r>
              <a:rPr lang="en-US" sz="2900" dirty="0" err="1"/>
              <a:t>dipelajari</a:t>
            </a:r>
            <a:r>
              <a:rPr lang="en-US" sz="2900" dirty="0"/>
              <a:t> </a:t>
            </a:r>
            <a:r>
              <a:rPr lang="en-US" sz="2900" dirty="0" err="1"/>
              <a:t>dari</a:t>
            </a:r>
            <a:r>
              <a:rPr lang="en-US" sz="2900" dirty="0"/>
              <a:t> </a:t>
            </a:r>
            <a:r>
              <a:rPr lang="en-US" sz="2900" dirty="0" err="1"/>
              <a:t>itu</a:t>
            </a:r>
            <a:r>
              <a:rPr lang="en-US" sz="2900" dirty="0"/>
              <a:t> </a:t>
            </a:r>
            <a:r>
              <a:rPr lang="en-US" sz="2900" dirty="0" err="1"/>
              <a:t>mengurangi</a:t>
            </a:r>
            <a:r>
              <a:rPr lang="en-US" sz="2900" dirty="0"/>
              <a:t> </a:t>
            </a:r>
            <a:r>
              <a:rPr lang="en-US" sz="2900" dirty="0" err="1"/>
              <a:t>kemungkinan</a:t>
            </a:r>
            <a:r>
              <a:rPr lang="en-US" sz="2900" dirty="0"/>
              <a:t> </a:t>
            </a:r>
            <a:r>
              <a:rPr lang="en-US" sz="2900" dirty="0" err="1"/>
              <a:t>kekambuhan</a:t>
            </a:r>
            <a:r>
              <a:rPr lang="en-US" sz="2900" dirty="0"/>
              <a:t>, </a:t>
            </a:r>
            <a:r>
              <a:rPr lang="en-US" sz="2900" dirty="0" err="1"/>
              <a:t>dalam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di </a:t>
            </a:r>
            <a:r>
              <a:rPr lang="en-US" sz="2900" dirty="0" err="1"/>
              <a:t>antara</a:t>
            </a:r>
            <a:r>
              <a:rPr lang="en-US" sz="2900" dirty="0"/>
              <a:t> </a:t>
            </a:r>
            <a:r>
              <a:rPr lang="en-US" sz="2900" dirty="0" err="1"/>
              <a:t>organisasi</a:t>
            </a:r>
            <a:r>
              <a:rPr lang="en-US" sz="2900" dirty="0" smtClean="0"/>
              <a:t>.</a:t>
            </a:r>
            <a:endParaRPr lang="en-US" sz="2900" dirty="0"/>
          </a:p>
          <a:p>
            <a:pPr marL="457200" lvl="0" indent="-457200">
              <a:buFont typeface="+mj-lt"/>
              <a:buAutoNum type="arabicPeriod"/>
            </a:pPr>
            <a:r>
              <a:rPr lang="en-US" sz="2900" dirty="0" err="1" smtClean="0"/>
              <a:t>pelanggan</a:t>
            </a:r>
            <a:r>
              <a:rPr lang="en-US" sz="2900" dirty="0" smtClean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karyawan</a:t>
            </a:r>
            <a:r>
              <a:rPr lang="en-US" sz="2900" dirty="0"/>
              <a:t> </a:t>
            </a:r>
            <a:r>
              <a:rPr lang="en-US" sz="2900" dirty="0" err="1"/>
              <a:t>akan</a:t>
            </a:r>
            <a:r>
              <a:rPr lang="en-US" sz="2900" dirty="0"/>
              <a:t> </a:t>
            </a:r>
            <a:r>
              <a:rPr lang="en-US" sz="2900" dirty="0" err="1"/>
              <a:t>memiliki</a:t>
            </a:r>
            <a:r>
              <a:rPr lang="en-US" sz="2900" dirty="0"/>
              <a:t> </a:t>
            </a:r>
            <a:r>
              <a:rPr lang="en-US" sz="2900" dirty="0" err="1"/>
              <a:t>lebih</a:t>
            </a:r>
            <a:r>
              <a:rPr lang="en-US" sz="2900" dirty="0"/>
              <a:t> </a:t>
            </a:r>
            <a:r>
              <a:rPr lang="en-US" sz="2900" dirty="0" err="1"/>
              <a:t>percaya</a:t>
            </a:r>
            <a:r>
              <a:rPr lang="en-US" sz="2900" dirty="0"/>
              <a:t> </a:t>
            </a:r>
            <a:r>
              <a:rPr lang="en-US" sz="2900" dirty="0" err="1"/>
              <a:t>diri</a:t>
            </a:r>
            <a:r>
              <a:rPr lang="en-US" sz="2900" dirty="0"/>
              <a:t> </a:t>
            </a:r>
            <a:r>
              <a:rPr lang="en-US" sz="2900" dirty="0" err="1"/>
              <a:t>dalam</a:t>
            </a:r>
            <a:r>
              <a:rPr lang="en-US" sz="2900" dirty="0"/>
              <a:t> </a:t>
            </a:r>
            <a:r>
              <a:rPr lang="en-US" sz="2900" dirty="0" err="1"/>
              <a:t>sebuah</a:t>
            </a:r>
            <a:r>
              <a:rPr lang="en-US" sz="2900" dirty="0"/>
              <a:t> </a:t>
            </a:r>
            <a:r>
              <a:rPr lang="en-US" sz="2900" dirty="0" err="1"/>
              <a:t>organisasi</a:t>
            </a:r>
            <a:r>
              <a:rPr lang="en-US" sz="2900" dirty="0"/>
              <a:t> yang </a:t>
            </a:r>
            <a:r>
              <a:rPr lang="en-US" sz="2900" dirty="0" err="1"/>
              <a:t>melaporkan</a:t>
            </a:r>
            <a:r>
              <a:rPr lang="en-US" sz="2900" dirty="0"/>
              <a:t> </a:t>
            </a:r>
            <a:r>
              <a:rPr lang="en-US" sz="2900" dirty="0" err="1" smtClean="0"/>
              <a:t>kecelakaan</a:t>
            </a:r>
            <a:r>
              <a:rPr lang="en-US" sz="2900" dirty="0" smtClean="0"/>
              <a:t>/</a:t>
            </a:r>
            <a:r>
              <a:rPr lang="en-US" sz="3200" dirty="0" err="1"/>
              <a:t>kejadian</a:t>
            </a:r>
            <a:r>
              <a:rPr lang="en-US" sz="2900" dirty="0" smtClean="0"/>
              <a:t>; </a:t>
            </a:r>
            <a:r>
              <a:rPr lang="en-US" sz="2900" dirty="0" err="1"/>
              <a:t>mereka</a:t>
            </a:r>
            <a:r>
              <a:rPr lang="en-US" sz="2900" dirty="0"/>
              <a:t> </a:t>
            </a:r>
            <a:r>
              <a:rPr lang="en-US" sz="2900" dirty="0" err="1"/>
              <a:t>mendapatkan</a:t>
            </a:r>
            <a:r>
              <a:rPr lang="en-US" sz="2900" dirty="0"/>
              <a:t> </a:t>
            </a:r>
            <a:r>
              <a:rPr lang="en-US" sz="2900" dirty="0" err="1"/>
              <a:t>kesan</a:t>
            </a:r>
            <a:r>
              <a:rPr lang="en-US" sz="2900" dirty="0"/>
              <a:t> </a:t>
            </a:r>
            <a:r>
              <a:rPr lang="en-US" sz="2900" dirty="0" err="1"/>
              <a:t>bahwa</a:t>
            </a:r>
            <a:r>
              <a:rPr lang="en-US" sz="2900" dirty="0"/>
              <a:t> </a:t>
            </a:r>
            <a:r>
              <a:rPr lang="en-US" sz="2900" dirty="0" err="1"/>
              <a:t>organisasi</a:t>
            </a:r>
            <a:r>
              <a:rPr lang="en-US" sz="2900" dirty="0"/>
              <a:t> </a:t>
            </a:r>
            <a:r>
              <a:rPr lang="en-US" sz="2900" dirty="0" err="1"/>
              <a:t>sedang</a:t>
            </a:r>
            <a:r>
              <a:rPr lang="en-US" sz="2900" dirty="0"/>
              <a:t> </a:t>
            </a:r>
            <a:r>
              <a:rPr lang="en-US" sz="2900" dirty="0" err="1"/>
              <a:t>terbuka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berada</a:t>
            </a:r>
            <a:r>
              <a:rPr lang="en-US" sz="2900" dirty="0"/>
              <a:t> di </a:t>
            </a:r>
            <a:r>
              <a:rPr lang="en-US" sz="2900" dirty="0" err="1"/>
              <a:t>atas</a:t>
            </a:r>
            <a:r>
              <a:rPr lang="en-US" sz="2900" dirty="0"/>
              <a:t> </a:t>
            </a:r>
            <a:r>
              <a:rPr lang="en-US" sz="2900" dirty="0" err="1"/>
              <a:t>situasi</a:t>
            </a:r>
            <a:r>
              <a:rPr lang="en-US" sz="2900" dirty="0"/>
              <a:t>. </a:t>
            </a:r>
            <a:r>
              <a:rPr lang="en-US" sz="2900" dirty="0" err="1"/>
              <a:t>Ini</a:t>
            </a:r>
            <a:r>
              <a:rPr lang="en-US" sz="2900" dirty="0"/>
              <a:t> </a:t>
            </a:r>
            <a:r>
              <a:rPr lang="en-US" sz="2900" dirty="0" err="1"/>
              <a:t>adalah</a:t>
            </a:r>
            <a:r>
              <a:rPr lang="en-US" sz="2900" dirty="0"/>
              <a:t> </a:t>
            </a:r>
            <a:r>
              <a:rPr lang="en-US" sz="2900" dirty="0" err="1"/>
              <a:t>contoh</a:t>
            </a:r>
            <a:r>
              <a:rPr lang="en-US" sz="2900" dirty="0"/>
              <a:t> lain </a:t>
            </a:r>
            <a:r>
              <a:rPr lang="en-US" sz="2900" dirty="0" err="1"/>
              <a:t>dari</a:t>
            </a:r>
            <a:r>
              <a:rPr lang="en-US" sz="2900" dirty="0"/>
              <a:t> </a:t>
            </a:r>
            <a:r>
              <a:rPr lang="en-US" sz="2900" dirty="0" err="1"/>
              <a:t>manajemen</a:t>
            </a:r>
            <a:r>
              <a:rPr lang="en-US" sz="2900" dirty="0"/>
              <a:t> </a:t>
            </a:r>
            <a:r>
              <a:rPr lang="en-US" sz="2900" dirty="0" err="1"/>
              <a:t>persepsi</a:t>
            </a:r>
            <a:r>
              <a:rPr lang="en-US" sz="2900" dirty="0"/>
              <a:t>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900" dirty="0" err="1" smtClean="0"/>
              <a:t>sebuah</a:t>
            </a:r>
            <a:r>
              <a:rPr lang="en-US" sz="2900" dirty="0" smtClean="0"/>
              <a:t> </a:t>
            </a:r>
            <a:r>
              <a:rPr lang="en-US" sz="2900" dirty="0" err="1"/>
              <a:t>organisasi</a:t>
            </a:r>
            <a:r>
              <a:rPr lang="en-US" sz="2900" dirty="0"/>
              <a:t> </a:t>
            </a:r>
            <a:r>
              <a:rPr lang="en-US" sz="2900" dirty="0" err="1"/>
              <a:t>mungkin</a:t>
            </a:r>
            <a:r>
              <a:rPr lang="en-US" sz="2900" dirty="0"/>
              <a:t> </a:t>
            </a:r>
            <a:r>
              <a:rPr lang="en-US" sz="2900" dirty="0" err="1"/>
              <a:t>memiliki</a:t>
            </a:r>
            <a:r>
              <a:rPr lang="en-US" sz="2900" dirty="0"/>
              <a:t> </a:t>
            </a:r>
            <a:r>
              <a:rPr lang="en-US" sz="2900" dirty="0" err="1"/>
              <a:t>tanggung</a:t>
            </a:r>
            <a:r>
              <a:rPr lang="en-US" sz="2900" dirty="0"/>
              <a:t> </a:t>
            </a:r>
            <a:r>
              <a:rPr lang="en-US" sz="2900" dirty="0" err="1"/>
              <a:t>jawab</a:t>
            </a:r>
            <a:r>
              <a:rPr lang="en-US" sz="2900" dirty="0"/>
              <a:t> </a:t>
            </a:r>
            <a:r>
              <a:rPr lang="en-US" sz="2900" dirty="0" err="1"/>
              <a:t>hukum</a:t>
            </a:r>
            <a:r>
              <a:rPr lang="en-US" sz="2900" dirty="0"/>
              <a:t>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melaporkan</a:t>
            </a:r>
            <a:r>
              <a:rPr lang="en-US" sz="2900" dirty="0"/>
              <a:t> </a:t>
            </a:r>
            <a:r>
              <a:rPr lang="en-US" sz="2900" dirty="0" err="1" smtClean="0"/>
              <a:t>kecelakaan</a:t>
            </a:r>
            <a:r>
              <a:rPr lang="en-US" sz="2900" dirty="0" smtClean="0"/>
              <a:t>/</a:t>
            </a:r>
            <a:r>
              <a:rPr lang="en-US" sz="3200" dirty="0" err="1" smtClean="0"/>
              <a:t>kejadian</a:t>
            </a:r>
            <a:r>
              <a:rPr lang="en-US" sz="3200" dirty="0" smtClean="0"/>
              <a:t> </a:t>
            </a:r>
            <a:r>
              <a:rPr lang="en-US" sz="2900" dirty="0" err="1" smtClean="0"/>
              <a:t>kepada</a:t>
            </a:r>
            <a:r>
              <a:rPr lang="en-US" sz="2900" dirty="0" smtClean="0"/>
              <a:t> </a:t>
            </a:r>
            <a:r>
              <a:rPr lang="en-US" sz="2900" dirty="0" err="1"/>
              <a:t>pemegang</a:t>
            </a:r>
            <a:r>
              <a:rPr lang="en-US" sz="2900" dirty="0"/>
              <a:t> </a:t>
            </a:r>
            <a:r>
              <a:rPr lang="en-US" sz="2900" dirty="0" err="1"/>
              <a:t>saham</a:t>
            </a:r>
            <a:r>
              <a:rPr lang="en-US" sz="2900" dirty="0"/>
              <a:t>, </a:t>
            </a:r>
            <a:r>
              <a:rPr lang="en-US" sz="2900" dirty="0" err="1"/>
              <a:t>pelanggan</a:t>
            </a:r>
            <a:r>
              <a:rPr lang="en-US" sz="2900" dirty="0"/>
              <a:t>, </a:t>
            </a:r>
            <a:r>
              <a:rPr lang="en-US" sz="2900" dirty="0" err="1"/>
              <a:t>publik</a:t>
            </a:r>
            <a:r>
              <a:rPr lang="en-US" sz="2900" dirty="0"/>
              <a:t>, </a:t>
            </a:r>
            <a:r>
              <a:rPr lang="en-US" sz="2900" dirty="0" err="1"/>
              <a:t>atau</a:t>
            </a:r>
            <a:r>
              <a:rPr lang="en-US" sz="2900" dirty="0"/>
              <a:t> </a:t>
            </a:r>
            <a:r>
              <a:rPr lang="en-US" sz="2900" dirty="0" err="1"/>
              <a:t>badan</a:t>
            </a:r>
            <a:r>
              <a:rPr lang="en-US" sz="2900" dirty="0"/>
              <a:t> </a:t>
            </a:r>
            <a:r>
              <a:rPr lang="en-US" sz="2900" dirty="0" err="1"/>
              <a:t>pengatur</a:t>
            </a:r>
            <a:r>
              <a:rPr lang="en-US" sz="2900" dirty="0"/>
              <a:t>, </a:t>
            </a:r>
            <a:r>
              <a:rPr lang="en-US" sz="2900" dirty="0" err="1"/>
              <a:t>tergantung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</a:t>
            </a:r>
            <a:r>
              <a:rPr lang="en-US" sz="2900" dirty="0" err="1"/>
              <a:t>sifat</a:t>
            </a:r>
            <a:r>
              <a:rPr lang="en-US" sz="2900" dirty="0"/>
              <a:t> </a:t>
            </a:r>
            <a:r>
              <a:rPr lang="en-US" sz="2900" dirty="0" err="1"/>
              <a:t>organisasi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yurisdiksi</a:t>
            </a:r>
            <a:r>
              <a:rPr lang="en-US" sz="2900" dirty="0"/>
              <a:t> </a:t>
            </a:r>
            <a:r>
              <a:rPr lang="en-US" sz="2900" dirty="0" err="1"/>
              <a:t>hukum</a:t>
            </a:r>
            <a:r>
              <a:rPr lang="en-US" sz="2900" dirty="0"/>
              <a:t> di mana </a:t>
            </a:r>
            <a:r>
              <a:rPr lang="en-US" sz="2900" dirty="0" err="1"/>
              <a:t>ia</a:t>
            </a:r>
            <a:r>
              <a:rPr lang="en-US" sz="2900" dirty="0"/>
              <a:t> </a:t>
            </a:r>
            <a:r>
              <a:rPr lang="en-US" sz="2900" dirty="0" err="1"/>
              <a:t>tinggal</a:t>
            </a:r>
            <a:r>
              <a:rPr lang="en-US" sz="2900" dirty="0" smtClean="0"/>
              <a:t>.</a:t>
            </a:r>
            <a:endParaRPr lang="en-US" sz="2900" dirty="0"/>
          </a:p>
          <a:p>
            <a:pPr marL="457200" lvl="0" indent="-457200">
              <a:buFont typeface="+mj-lt"/>
              <a:buAutoNum type="arabicPeriod"/>
            </a:pPr>
            <a:r>
              <a:rPr lang="en-US" sz="2900" dirty="0" err="1" smtClean="0"/>
              <a:t>sebuah</a:t>
            </a:r>
            <a:r>
              <a:rPr lang="en-US" sz="2900" dirty="0" smtClean="0"/>
              <a:t> </a:t>
            </a:r>
            <a:r>
              <a:rPr lang="en-US" sz="2900" dirty="0" err="1" smtClean="0"/>
              <a:t>kecelakaan</a:t>
            </a:r>
            <a:r>
              <a:rPr lang="en-US" sz="2900" dirty="0" smtClean="0"/>
              <a:t>/</a:t>
            </a:r>
            <a:r>
              <a:rPr lang="en-US" sz="3200" dirty="0" err="1" smtClean="0"/>
              <a:t>kejadian</a:t>
            </a:r>
            <a:r>
              <a:rPr lang="en-US" sz="3200" dirty="0" smtClean="0"/>
              <a:t> </a:t>
            </a:r>
            <a:r>
              <a:rPr lang="en-US" sz="2900" dirty="0" err="1" smtClean="0"/>
              <a:t>pasti</a:t>
            </a:r>
            <a:r>
              <a:rPr lang="en-US" sz="2900" dirty="0" smtClean="0"/>
              <a:t> </a:t>
            </a:r>
            <a:r>
              <a:rPr lang="en-US" sz="2900" dirty="0" err="1"/>
              <a:t>telah</a:t>
            </a:r>
            <a:r>
              <a:rPr lang="en-US" sz="2900" dirty="0"/>
              <a:t> </a:t>
            </a:r>
            <a:r>
              <a:rPr lang="en-US" sz="2900" dirty="0" err="1"/>
              <a:t>dilaporkan</a:t>
            </a:r>
            <a:r>
              <a:rPr lang="en-US" sz="2900" dirty="0"/>
              <a:t> </a:t>
            </a:r>
            <a:r>
              <a:rPr lang="en-US" sz="2900" dirty="0" err="1"/>
              <a:t>jika</a:t>
            </a:r>
            <a:r>
              <a:rPr lang="en-US" sz="2900" dirty="0"/>
              <a:t> </a:t>
            </a:r>
            <a:r>
              <a:rPr lang="en-US" sz="2900" dirty="0" err="1"/>
              <a:t>tindakan</a:t>
            </a:r>
            <a:r>
              <a:rPr lang="en-US" sz="2900" dirty="0"/>
              <a:t> </a:t>
            </a:r>
            <a:r>
              <a:rPr lang="en-US" sz="2900" dirty="0" err="1"/>
              <a:t>hukum</a:t>
            </a:r>
            <a:r>
              <a:rPr lang="en-US" sz="2900" dirty="0"/>
              <a:t> </a:t>
            </a:r>
            <a:r>
              <a:rPr lang="en-US" sz="2900" dirty="0" err="1"/>
              <a:t>berikutnya</a:t>
            </a:r>
            <a:r>
              <a:rPr lang="en-US" sz="2900" dirty="0"/>
              <a:t> </a:t>
            </a:r>
            <a:r>
              <a:rPr lang="en-US" sz="2900" dirty="0" err="1"/>
              <a:t>harus</a:t>
            </a:r>
            <a:r>
              <a:rPr lang="en-US" sz="2900" dirty="0"/>
              <a:t> </a:t>
            </a:r>
            <a:r>
              <a:rPr lang="en-US" sz="2900" dirty="0" err="1"/>
              <a:t>diambil</a:t>
            </a:r>
            <a:r>
              <a:rPr lang="en-US" sz="29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Menyebarkan</a:t>
            </a:r>
            <a:r>
              <a:rPr lang="en-US" b="1" dirty="0"/>
              <a:t> </a:t>
            </a:r>
            <a:r>
              <a:rPr lang="en-US" b="1" dirty="0" err="1"/>
              <a:t>Tindakan</a:t>
            </a:r>
            <a:r>
              <a:rPr lang="en-US" b="1" dirty="0"/>
              <a:t> Remedial </a:t>
            </a:r>
            <a:r>
              <a:rPr lang="en-US" b="1" dirty="0" err="1"/>
              <a:t>Jangka</a:t>
            </a:r>
            <a:r>
              <a:rPr lang="en-US" b="1" dirty="0"/>
              <a:t> </a:t>
            </a:r>
            <a:r>
              <a:rPr lang="en-US" b="1" dirty="0" err="1"/>
              <a:t>Panjang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penyelidikan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diizinkan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 smtClean="0"/>
              <a:t>.</a:t>
            </a:r>
          </a:p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 smtClean="0"/>
              <a:t>kecelakaan</a:t>
            </a:r>
            <a:r>
              <a:rPr lang="en-US" dirty="0" smtClean="0"/>
              <a:t>/</a:t>
            </a:r>
            <a:r>
              <a:rPr lang="en-US" dirty="0" err="1" smtClean="0"/>
              <a:t>kejadian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smtClean="0"/>
              <a:t>paling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05" y="137255"/>
            <a:ext cx="10707286" cy="815646"/>
          </a:xfrm>
        </p:spPr>
        <p:txBody>
          <a:bodyPr>
            <a:normAutofit/>
          </a:bodyPr>
          <a:lstStyle/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: </a:t>
            </a:r>
            <a:r>
              <a:rPr lang="en-US" dirty="0" err="1"/>
              <a:t>Bagian</a:t>
            </a:r>
            <a:r>
              <a:rPr lang="en-US" dirty="0"/>
              <a:t> I-</a:t>
            </a:r>
            <a:r>
              <a:rPr lang="en-US" dirty="0" err="1"/>
              <a:t>Deskripsi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179643"/>
              </p:ext>
            </p:extLst>
          </p:nvPr>
        </p:nvGraphicFramePr>
        <p:xfrm>
          <a:off x="1584960" y="866274"/>
          <a:ext cx="9118333" cy="5634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393">
                  <a:extLst>
                    <a:ext uri="{9D8B030D-6E8A-4147-A177-3AD203B41FA5}">
                      <a16:colId xmlns:a16="http://schemas.microsoft.com/office/drawing/2014/main" val="2221673909"/>
                    </a:ext>
                  </a:extLst>
                </a:gridCol>
                <a:gridCol w="6395776">
                  <a:extLst>
                    <a:ext uri="{9D8B030D-6E8A-4147-A177-3AD203B41FA5}">
                      <a16:colId xmlns:a16="http://schemas.microsoft.com/office/drawing/2014/main" val="1661612570"/>
                    </a:ext>
                  </a:extLst>
                </a:gridCol>
                <a:gridCol w="1004271">
                  <a:extLst>
                    <a:ext uri="{9D8B030D-6E8A-4147-A177-3AD203B41FA5}">
                      <a16:colId xmlns:a16="http://schemas.microsoft.com/office/drawing/2014/main" val="2463746443"/>
                    </a:ext>
                  </a:extLst>
                </a:gridCol>
                <a:gridCol w="1237893">
                  <a:extLst>
                    <a:ext uri="{9D8B030D-6E8A-4147-A177-3AD203B41FA5}">
                      <a16:colId xmlns:a16="http://schemas.microsoft.com/office/drawing/2014/main" val="3532226471"/>
                    </a:ext>
                  </a:extLst>
                </a:gridCol>
              </a:tblGrid>
              <a:tr h="3803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Kolom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Laporan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Laporan Awal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Laporan Tidaklanjut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2148306115"/>
                  </a:ext>
                </a:extLst>
              </a:tr>
              <a:tr h="1901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laporan referensi nomor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3056561859"/>
                  </a:ext>
                </a:extLst>
              </a:tr>
              <a:tr h="1901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Klasifikasi anomaly (Lihat Bab 6, pameran 12)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3875773181"/>
                  </a:ext>
                </a:extLst>
              </a:tr>
              <a:tr h="1901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Deskripsi kegagalan/kompromi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1763459381"/>
                  </a:ext>
                </a:extLst>
              </a:tr>
              <a:tr h="1901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Keparahan: a. bencana c. kritis b. marjinal d. tidak signifikan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1469337530"/>
                  </a:ext>
                </a:extLst>
              </a:tr>
              <a:tr h="1901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Tanggal/waktu pertama terdeteksi atau berpengalaman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3733486631"/>
                  </a:ext>
                </a:extLst>
              </a:tr>
              <a:tr h="1901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Frekuensi berpengalaman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4220836272"/>
                  </a:ext>
                </a:extLst>
              </a:tr>
              <a:tr h="3519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Durasi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2548257579"/>
                  </a:ext>
                </a:extLst>
              </a:tr>
              <a:tr h="19018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Signifikansi misi: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a. kegagalan fungsi dan entitas IA-kritis (mengutip)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b. kegagalan fungsi/entitas yang terkait dengan IA (kutip)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c. kegagalan MWFs (mengutip)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d. kegagalan MNWFs (Cite)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e. Tidak ada pilihan tetapi untuk gagal aman/aman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f. Tidak ada pilihan tetapi gagal operasional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g. Total hilangnya sistem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h. hilangnya data kritis/sensitive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i. Jumlah personil yang terkena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90" marR="46690" marT="0" marB="0"/>
                </a:tc>
                <a:extLst>
                  <a:ext uri="{0D108BD9-81ED-4DB2-BD59-A6C34878D82A}">
                    <a16:rowId xmlns:a16="http://schemas.microsoft.com/office/drawing/2014/main" val="214384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452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: </a:t>
            </a:r>
            <a:r>
              <a:rPr lang="en-US" dirty="0" err="1"/>
              <a:t>Bagian</a:t>
            </a:r>
            <a:r>
              <a:rPr lang="en-US" dirty="0"/>
              <a:t> I-</a:t>
            </a:r>
            <a:r>
              <a:rPr lang="en-US" dirty="0" err="1"/>
              <a:t>Deskripsi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009520"/>
              </p:ext>
            </p:extLst>
          </p:nvPr>
        </p:nvGraphicFramePr>
        <p:xfrm>
          <a:off x="1141412" y="1597794"/>
          <a:ext cx="10072021" cy="4745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636">
                  <a:extLst>
                    <a:ext uri="{9D8B030D-6E8A-4147-A177-3AD203B41FA5}">
                      <a16:colId xmlns:a16="http://schemas.microsoft.com/office/drawing/2014/main" val="2705211457"/>
                    </a:ext>
                  </a:extLst>
                </a:gridCol>
                <a:gridCol w="7064713">
                  <a:extLst>
                    <a:ext uri="{9D8B030D-6E8A-4147-A177-3AD203B41FA5}">
                      <a16:colId xmlns:a16="http://schemas.microsoft.com/office/drawing/2014/main" val="3111962383"/>
                    </a:ext>
                  </a:extLst>
                </a:gridCol>
                <a:gridCol w="1109308">
                  <a:extLst>
                    <a:ext uri="{9D8B030D-6E8A-4147-A177-3AD203B41FA5}">
                      <a16:colId xmlns:a16="http://schemas.microsoft.com/office/drawing/2014/main" val="4234788817"/>
                    </a:ext>
                  </a:extLst>
                </a:gridCol>
                <a:gridCol w="1367364">
                  <a:extLst>
                    <a:ext uri="{9D8B030D-6E8A-4147-A177-3AD203B41FA5}">
                      <a16:colId xmlns:a16="http://schemas.microsoft.com/office/drawing/2014/main" val="3116616015"/>
                    </a:ext>
                  </a:extLst>
                </a:gridCol>
              </a:tblGrid>
              <a:tr h="11055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Kolom Laporan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Laporan Awal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Laporan Tidaklanjut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565604"/>
                  </a:ext>
                </a:extLst>
              </a:tr>
              <a:tr h="14797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Sistem/entitas utama yang terpengaruh: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a. entitas/sistem ID dan asal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b. jenis sistem/entitas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c. jumlah sistem/entitas yang terpengaruh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826300"/>
                  </a:ext>
                </a:extLst>
              </a:tr>
              <a:tr h="3571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waktu operasi sebelum kecelakaan/kejadian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406682"/>
                  </a:ext>
                </a:extLst>
              </a:tr>
              <a:tr h="7313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Sistem lain/entitas di dalam dan di luar organisasi yang mungkin berdampak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546470"/>
                  </a:ext>
                </a:extLst>
              </a:tr>
              <a:tr h="3571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Konfigurasi sistem, nomor versi, dll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063385"/>
                  </a:ext>
                </a:extLst>
              </a:tr>
              <a:tr h="3571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Konfigurasi jaringan, nomor versi, dll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94305"/>
                  </a:ext>
                </a:extLst>
              </a:tr>
              <a:tr h="3571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Asumsi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32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1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Kecelakaan</a:t>
            </a:r>
            <a:r>
              <a:rPr lang="en-US" b="1" dirty="0" smtClean="0"/>
              <a:t>(accident)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teknis</a:t>
            </a:r>
            <a:r>
              <a:rPr lang="en-US" dirty="0"/>
              <a:t> —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, </a:t>
            </a:r>
            <a:r>
              <a:rPr lang="en-US" dirty="0" err="1"/>
              <a:t>urutan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direncanakan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 yang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, </a:t>
            </a:r>
            <a:r>
              <a:rPr lang="en-US" dirty="0" err="1"/>
              <a:t>cedera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personel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hilangnya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data,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intelektual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environment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hukum</a:t>
            </a:r>
            <a:r>
              <a:rPr lang="en-US" dirty="0"/>
              <a:t> —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menyenangkan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disayangkan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cedera</a:t>
            </a:r>
            <a:r>
              <a:rPr lang="en-US" dirty="0"/>
              <a:t>, </a:t>
            </a:r>
            <a:r>
              <a:rPr lang="en-US" dirty="0" err="1"/>
              <a:t>kehilangan</a:t>
            </a:r>
            <a:r>
              <a:rPr lang="en-US" dirty="0"/>
              <a:t>, </a:t>
            </a:r>
            <a:r>
              <a:rPr lang="en-US" dirty="0" err="1"/>
              <a:t>penderitaan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;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harapan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10495530" cy="40176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 smtClean="0"/>
              <a:t>Kecelakaan</a:t>
            </a:r>
            <a:r>
              <a:rPr lang="en-US" b="1" dirty="0" smtClean="0"/>
              <a:t>/</a:t>
            </a:r>
            <a:r>
              <a:rPr lang="en-US" dirty="0" err="1"/>
              <a:t>kejadian</a:t>
            </a:r>
            <a:r>
              <a:rPr lang="en-US" b="1" dirty="0" smtClean="0"/>
              <a:t> </a:t>
            </a:r>
            <a:r>
              <a:rPr lang="en-US" b="1" dirty="0" smtClean="0"/>
              <a:t>: </a:t>
            </a:r>
            <a:r>
              <a:rPr lang="en-US" b="1" dirty="0" err="1"/>
              <a:t>Bagian</a:t>
            </a:r>
            <a:r>
              <a:rPr lang="en-US" b="1" dirty="0"/>
              <a:t> II-</a:t>
            </a:r>
            <a:r>
              <a:rPr lang="en-US" b="1" dirty="0" err="1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50" y="1020279"/>
            <a:ext cx="9905999" cy="3541714"/>
          </a:xfrm>
        </p:spPr>
        <p:txBody>
          <a:bodyPr/>
          <a:lstStyle/>
          <a:p>
            <a:pPr marL="269875" lvl="2"/>
            <a:r>
              <a:rPr lang="en-US" b="1" dirty="0" err="1"/>
              <a:t>Penilaian</a:t>
            </a:r>
            <a:r>
              <a:rPr lang="en-US" b="1" dirty="0"/>
              <a:t> </a:t>
            </a:r>
            <a:r>
              <a:rPr lang="en-US" b="1" dirty="0" err="1"/>
              <a:t>Kecelakaan</a:t>
            </a:r>
            <a:r>
              <a:rPr lang="en-US" b="1" dirty="0"/>
              <a:t> </a:t>
            </a:r>
            <a:r>
              <a:rPr lang="en-US" b="1" dirty="0" smtClean="0"/>
              <a:t>/</a:t>
            </a:r>
            <a:r>
              <a:rPr lang="en-US" dirty="0" err="1"/>
              <a:t>kejadian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43799"/>
              </p:ext>
            </p:extLst>
          </p:nvPr>
        </p:nvGraphicFramePr>
        <p:xfrm>
          <a:off x="1141412" y="1422039"/>
          <a:ext cx="9629474" cy="5479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321">
                  <a:extLst>
                    <a:ext uri="{9D8B030D-6E8A-4147-A177-3AD203B41FA5}">
                      <a16:colId xmlns:a16="http://schemas.microsoft.com/office/drawing/2014/main" val="890277450"/>
                    </a:ext>
                  </a:extLst>
                </a:gridCol>
                <a:gridCol w="6754303">
                  <a:extLst>
                    <a:ext uri="{9D8B030D-6E8A-4147-A177-3AD203B41FA5}">
                      <a16:colId xmlns:a16="http://schemas.microsoft.com/office/drawing/2014/main" val="2424637285"/>
                    </a:ext>
                  </a:extLst>
                </a:gridCol>
                <a:gridCol w="1060566">
                  <a:extLst>
                    <a:ext uri="{9D8B030D-6E8A-4147-A177-3AD203B41FA5}">
                      <a16:colId xmlns:a16="http://schemas.microsoft.com/office/drawing/2014/main" val="1997608130"/>
                    </a:ext>
                  </a:extLst>
                </a:gridCol>
                <a:gridCol w="1307284">
                  <a:extLst>
                    <a:ext uri="{9D8B030D-6E8A-4147-A177-3AD203B41FA5}">
                      <a16:colId xmlns:a16="http://schemas.microsoft.com/office/drawing/2014/main" val="2974390827"/>
                    </a:ext>
                  </a:extLst>
                </a:gridCol>
              </a:tblGrid>
              <a:tr h="5010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Kolom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Laporan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Laporan Awal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Laporan Tidaklanjut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extLst>
                  <a:ext uri="{0D108BD9-81ED-4DB2-BD59-A6C34878D82A}">
                    <a16:rowId xmlns:a16="http://schemas.microsoft.com/office/drawing/2014/main" val="1883316319"/>
                  </a:ext>
                </a:extLst>
              </a:tr>
              <a:tr h="2446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kondisi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menghasilkan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kecelakaan</a:t>
                      </a:r>
                      <a:r>
                        <a:rPr lang="en-US" sz="1600" dirty="0" smtClean="0">
                          <a:effectLst/>
                        </a:rPr>
                        <a:t>/</a:t>
                      </a:r>
                      <a:r>
                        <a:rPr lang="en-US" sz="1600" dirty="0" err="1" smtClean="0"/>
                        <a:t>kejadia</a:t>
                      </a:r>
                      <a:r>
                        <a:rPr lang="en-US" sz="1600" dirty="0" err="1" smtClean="0">
                          <a:effectLst/>
                        </a:rPr>
                        <a:t>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?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extLst>
                  <a:ext uri="{0D108BD9-81ED-4DB2-BD59-A6C34878D82A}">
                    <a16:rowId xmlns:a16="http://schemas.microsoft.com/office/drawing/2014/main" val="3023642967"/>
                  </a:ext>
                </a:extLst>
              </a:tr>
              <a:tr h="2446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Urutan peristiwa kritis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extLst>
                  <a:ext uri="{0D108BD9-81ED-4DB2-BD59-A6C34878D82A}">
                    <a16:rowId xmlns:a16="http://schemas.microsoft.com/office/drawing/2014/main" val="659305367"/>
                  </a:ext>
                </a:extLst>
              </a:tr>
              <a:tr h="2446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near-misse yang terkait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extLst>
                  <a:ext uri="{0D108BD9-81ED-4DB2-BD59-A6C34878D82A}">
                    <a16:rowId xmlns:a16="http://schemas.microsoft.com/office/drawing/2014/main" val="1900827558"/>
                  </a:ext>
                </a:extLst>
              </a:tr>
              <a:tr h="757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Konsekuensi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a. kemungkinan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b. aktual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extLst>
                  <a:ext uri="{0D108BD9-81ED-4DB2-BD59-A6C34878D82A}">
                    <a16:rowId xmlns:a16="http://schemas.microsoft.com/office/drawing/2014/main" val="1513881668"/>
                  </a:ext>
                </a:extLst>
              </a:tr>
              <a:tr h="7573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Tindakan korektif diambil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a. sistem otomatis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b. manusia yang diinisiasi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extLst>
                  <a:ext uri="{0D108BD9-81ED-4DB2-BD59-A6C34878D82A}">
                    <a16:rowId xmlns:a16="http://schemas.microsoft.com/office/drawing/2014/main" val="3307269342"/>
                  </a:ext>
                </a:extLst>
              </a:tr>
              <a:tr h="25518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Investigasi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teknik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digunakan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dirty="0" err="1">
                          <a:effectLst/>
                        </a:rPr>
                        <a:t>Analisis</a:t>
                      </a:r>
                      <a:r>
                        <a:rPr lang="en-US" sz="1600" dirty="0">
                          <a:effectLst/>
                        </a:rPr>
                        <a:t> Barrier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dirty="0" err="1">
                          <a:effectLst/>
                        </a:rPr>
                        <a:t>Wawancara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insiden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kritis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dirty="0" err="1">
                          <a:effectLst/>
                        </a:rPr>
                        <a:t>Analisis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efek</a:t>
                      </a:r>
                      <a:r>
                        <a:rPr lang="en-US" sz="1600" dirty="0">
                          <a:effectLst/>
                        </a:rPr>
                        <a:t> modus </a:t>
                      </a:r>
                      <a:r>
                        <a:rPr lang="en-US" sz="1600" dirty="0" err="1">
                          <a:effectLst/>
                        </a:rPr>
                        <a:t>kerusakan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dirty="0">
                          <a:effectLst/>
                        </a:rPr>
                        <a:t>charting </a:t>
                      </a:r>
                      <a:r>
                        <a:rPr lang="en-US" sz="1600" dirty="0" err="1">
                          <a:effectLst/>
                        </a:rPr>
                        <a:t>peristiwa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faktor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kausal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dirty="0" err="1">
                          <a:effectLst/>
                        </a:rPr>
                        <a:t>analisis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skenario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dirty="0">
                          <a:effectLst/>
                        </a:rPr>
                        <a:t>STEP </a:t>
                      </a:r>
                      <a:r>
                        <a:rPr lang="en-US" sz="1600" dirty="0" err="1">
                          <a:effectLst/>
                        </a:rPr>
                        <a:t>Investigasi</a:t>
                      </a:r>
                      <a:r>
                        <a:rPr lang="en-US" sz="1600" dirty="0">
                          <a:effectLst/>
                        </a:rPr>
                        <a:t> system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dirty="0">
                          <a:effectLst/>
                        </a:rPr>
                        <a:t>TLA </a:t>
                      </a:r>
                      <a:r>
                        <a:rPr lang="en-US" sz="1600" dirty="0" err="1">
                          <a:effectLst/>
                        </a:rPr>
                        <a:t>untuk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tanggap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darurat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dirty="0" err="1">
                          <a:effectLst/>
                        </a:rPr>
                        <a:t>Analisis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waktu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peringatan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dirty="0">
                          <a:effectLst/>
                        </a:rPr>
                        <a:t>Lain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76" marR="64476" marT="0" marB="0"/>
                </a:tc>
                <a:extLst>
                  <a:ext uri="{0D108BD9-81ED-4DB2-BD59-A6C34878D82A}">
                    <a16:rowId xmlns:a16="http://schemas.microsoft.com/office/drawing/2014/main" val="124979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83066"/>
              </p:ext>
            </p:extLst>
          </p:nvPr>
        </p:nvGraphicFramePr>
        <p:xfrm>
          <a:off x="847022" y="885525"/>
          <a:ext cx="10173904" cy="551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004">
                  <a:extLst>
                    <a:ext uri="{9D8B030D-6E8A-4147-A177-3AD203B41FA5}">
                      <a16:colId xmlns:a16="http://schemas.microsoft.com/office/drawing/2014/main" val="422352849"/>
                    </a:ext>
                  </a:extLst>
                </a:gridCol>
                <a:gridCol w="7136176">
                  <a:extLst>
                    <a:ext uri="{9D8B030D-6E8A-4147-A177-3AD203B41FA5}">
                      <a16:colId xmlns:a16="http://schemas.microsoft.com/office/drawing/2014/main" val="2103214616"/>
                    </a:ext>
                  </a:extLst>
                </a:gridCol>
                <a:gridCol w="1120528">
                  <a:extLst>
                    <a:ext uri="{9D8B030D-6E8A-4147-A177-3AD203B41FA5}">
                      <a16:colId xmlns:a16="http://schemas.microsoft.com/office/drawing/2014/main" val="1869818013"/>
                    </a:ext>
                  </a:extLst>
                </a:gridCol>
                <a:gridCol w="1381196">
                  <a:extLst>
                    <a:ext uri="{9D8B030D-6E8A-4147-A177-3AD203B41FA5}">
                      <a16:colId xmlns:a16="http://schemas.microsoft.com/office/drawing/2014/main" val="1386492810"/>
                    </a:ext>
                  </a:extLst>
                </a:gridCol>
              </a:tblGrid>
              <a:tr h="8640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Kolom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Laporan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Laporan Awal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Laporan Tidaklanjut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270115"/>
                  </a:ext>
                </a:extLst>
              </a:tr>
              <a:tr h="2791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Hasil investigasi: termasuk laporan, diagram, grafik, dll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92762"/>
                  </a:ext>
                </a:extLst>
              </a:tr>
              <a:tr h="29668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Intermediate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akar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penyebab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a. </a:t>
                      </a:r>
                      <a:r>
                        <a:rPr lang="en-US" sz="1600" dirty="0" err="1">
                          <a:effectLst/>
                        </a:rPr>
                        <a:t>Desain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galat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b. </a:t>
                      </a:r>
                      <a:r>
                        <a:rPr lang="en-US" sz="1600" dirty="0" err="1">
                          <a:effectLst/>
                        </a:rPr>
                        <a:t>implementasi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galat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c. </a:t>
                      </a:r>
                      <a:r>
                        <a:rPr lang="en-US" sz="1600" dirty="0" err="1">
                          <a:effectLst/>
                        </a:rPr>
                        <a:t>operasional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prosedur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galat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d. </a:t>
                      </a:r>
                      <a:r>
                        <a:rPr lang="en-US" sz="1600" dirty="0" err="1">
                          <a:effectLst/>
                        </a:rPr>
                        <a:t>rencana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kontinjensi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galat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e. </a:t>
                      </a:r>
                      <a:r>
                        <a:rPr lang="en-US" sz="1600" dirty="0" err="1">
                          <a:effectLst/>
                        </a:rPr>
                        <a:t>praktik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keamanan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fisik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galat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f. </a:t>
                      </a:r>
                      <a:r>
                        <a:rPr lang="en-US" sz="1600" dirty="0" err="1">
                          <a:effectLst/>
                        </a:rPr>
                        <a:t>tindakan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manusia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disengaja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g. </a:t>
                      </a:r>
                      <a:r>
                        <a:rPr lang="en-US" sz="1600" dirty="0" err="1">
                          <a:effectLst/>
                        </a:rPr>
                        <a:t>tindakan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manusia</a:t>
                      </a:r>
                      <a:r>
                        <a:rPr lang="en-US" sz="1600" dirty="0">
                          <a:effectLst/>
                        </a:rPr>
                        <a:t> yang </a:t>
                      </a:r>
                      <a:r>
                        <a:rPr lang="en-US" sz="1600" dirty="0" err="1">
                          <a:effectLst/>
                        </a:rPr>
                        <a:t>disengaja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h. </a:t>
                      </a: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sengaja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operasi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dirty="0" err="1">
                          <a:effectLst/>
                        </a:rPr>
                        <a:t>kegagalan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atau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tidak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tersedianya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sistem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infrastruktur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kunci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j. Lain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422785"/>
                  </a:ext>
                </a:extLst>
              </a:tr>
              <a:tr h="2791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Sisa masa manfaat sistem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182737"/>
                  </a:ext>
                </a:extLst>
              </a:tr>
              <a:tr h="2791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Perkiraan kerugian/kerusakan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175321"/>
                  </a:ext>
                </a:extLst>
              </a:tr>
              <a:tr h="2791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Rekomendasi untuk pemulihan jangka pendek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?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169830"/>
                  </a:ext>
                </a:extLst>
              </a:tr>
              <a:tr h="5715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Pengamatan/pelajaran yang dipelajari untuk tindakan perbaikan jangka panjang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78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Pelajaran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, </a:t>
            </a:r>
            <a:r>
              <a:rPr lang="en-US" dirty="0"/>
              <a:t>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dikerahkan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 smtClean="0"/>
              <a:t>perbaikan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kerentanan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,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kontinjensi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 smtClean="0"/>
              <a:t>desain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Hukum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/IA :</a:t>
            </a:r>
          </a:p>
          <a:p>
            <a:pPr lvl="0"/>
            <a:r>
              <a:rPr lang="en-US" b="1" dirty="0" err="1"/>
              <a:t>Cacat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defisiensi</a:t>
            </a:r>
            <a:r>
              <a:rPr lang="en-US" dirty="0"/>
              <a:t>; </a:t>
            </a:r>
            <a:r>
              <a:rPr lang="en-US" dirty="0" err="1"/>
              <a:t>ketidaksempurnaan</a:t>
            </a:r>
            <a:r>
              <a:rPr lang="en-US" dirty="0"/>
              <a:t> </a:t>
            </a:r>
            <a:r>
              <a:rPr lang="en-US" dirty="0" err="1"/>
              <a:t>insufisiensi</a:t>
            </a:r>
            <a:r>
              <a:rPr lang="en-US" dirty="0"/>
              <a:t> </a:t>
            </a:r>
            <a:r>
              <a:rPr lang="en-US" dirty="0" err="1"/>
              <a:t>ketiadaan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kesempurnaan</a:t>
            </a:r>
            <a:r>
              <a:rPr lang="en-US" dirty="0"/>
              <a:t>;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; </a:t>
            </a:r>
            <a:r>
              <a:rPr lang="en-US" dirty="0" err="1"/>
              <a:t>Cacat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, </a:t>
            </a:r>
            <a:r>
              <a:rPr lang="en-US" dirty="0" err="1"/>
              <a:t>Cacat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memadai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cacat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 </a:t>
            </a:r>
          </a:p>
          <a:p>
            <a:pPr lvl="0"/>
            <a:r>
              <a:rPr lang="en-US" b="1" dirty="0" err="1"/>
              <a:t>Kerusakan</a:t>
            </a:r>
            <a:r>
              <a:rPr lang="en-US" dirty="0"/>
              <a:t>: </a:t>
            </a:r>
            <a:r>
              <a:rPr lang="en-US" dirty="0" err="1"/>
              <a:t>kehilangan</a:t>
            </a:r>
            <a:r>
              <a:rPr lang="en-US" dirty="0"/>
              <a:t>, </a:t>
            </a:r>
            <a:r>
              <a:rPr lang="en-US" dirty="0" err="1"/>
              <a:t>cedera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kemerosotan</a:t>
            </a:r>
            <a:r>
              <a:rPr lang="en-US" dirty="0"/>
              <a:t>,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kelalaian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err="1"/>
              <a:t>ke</a:t>
            </a:r>
            <a:r>
              <a:rPr lang="en-US" dirty="0"/>
              <a:t> yang lain, </a:t>
            </a:r>
            <a:r>
              <a:rPr lang="en-US" dirty="0" err="1"/>
              <a:t>sehubungan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; </a:t>
            </a:r>
            <a:r>
              <a:rPr lang="en-US" dirty="0" err="1"/>
              <a:t>membahayakan</a:t>
            </a:r>
            <a:r>
              <a:rPr lang="en-US" dirty="0"/>
              <a:t>, </a:t>
            </a:r>
            <a:r>
              <a:rPr lang="en-US" dirty="0" err="1"/>
              <a:t>merugikan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yang </a:t>
            </a:r>
            <a:r>
              <a:rPr lang="en-US" dirty="0" err="1"/>
              <a:t>diderita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cedera</a:t>
            </a:r>
            <a:r>
              <a:rPr lang="en-US" dirty="0"/>
              <a:t>. </a:t>
            </a:r>
          </a:p>
          <a:p>
            <a:pPr lvl="0"/>
            <a:r>
              <a:rPr lang="en-US" b="1" dirty="0" err="1"/>
              <a:t>Cedera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lain,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hak</a:t>
            </a:r>
            <a:r>
              <a:rPr lang="en-US" dirty="0"/>
              <a:t>, </a:t>
            </a:r>
            <a:r>
              <a:rPr lang="en-US" dirty="0" err="1"/>
              <a:t>reputasi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;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menyerang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yang </a:t>
            </a:r>
            <a:r>
              <a:rPr lang="en-US" dirty="0" err="1"/>
              <a:t>dilindungi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5899" y="952902"/>
            <a:ext cx="10799545" cy="5130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Kelalaian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kegagalan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perawatan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bijaksana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berhati-hati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tindakan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kehati-hatian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kegagalan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orang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kehati-hatian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perlindungan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lain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ditandai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sengaja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ketidakberdayaan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sembronoan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,...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Kewajiban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berpotensi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tunduk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kewajiban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bertanggung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aktual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penalti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kejahatan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kewajiban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tindakan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segera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masa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hampir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tanggung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mutlak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kontingen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Asumsi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risiko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penggugat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cedera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assents,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pulih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cedera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sukarela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mengekspos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dihargai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Persyaratan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pertahanan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penggugat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berbahaya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berbahaya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menghargai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sifat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sukarela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mengekspos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dirinya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6017" y="3086471"/>
            <a:ext cx="10347158" cy="404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Cedera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Cacat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kelalaian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kerusakan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kewajiban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membayar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rugi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688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31339"/>
            <a:ext cx="9905999" cy="3541714"/>
          </a:xfrm>
        </p:spPr>
        <p:txBody>
          <a:bodyPr>
            <a:noAutofit/>
          </a:bodyPr>
          <a:lstStyle/>
          <a:p>
            <a:pPr lvl="0"/>
            <a:r>
              <a:rPr lang="en-US" sz="1600" b="1" dirty="0"/>
              <a:t>Designer</a:t>
            </a:r>
            <a:r>
              <a:rPr lang="en-US" sz="1600" dirty="0"/>
              <a:t>: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perancang</a:t>
            </a:r>
            <a:r>
              <a:rPr lang="en-US" sz="1600" dirty="0"/>
              <a:t>/</a:t>
            </a:r>
            <a:r>
              <a:rPr lang="en-US" sz="1600" dirty="0" err="1"/>
              <a:t>pengembang</a:t>
            </a:r>
            <a:r>
              <a:rPr lang="en-US" sz="1600" dirty="0"/>
              <a:t> </a:t>
            </a:r>
            <a:r>
              <a:rPr lang="en-US" sz="1600" dirty="0" err="1"/>
              <a:t>bertanggung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gagal</a:t>
            </a:r>
            <a:r>
              <a:rPr lang="en-US" sz="1600" dirty="0"/>
              <a:t> </a:t>
            </a:r>
            <a:r>
              <a:rPr lang="en-US" sz="1600" dirty="0" err="1"/>
              <a:t>aman</a:t>
            </a:r>
            <a:r>
              <a:rPr lang="en-US" sz="1600" dirty="0"/>
              <a:t>/</a:t>
            </a:r>
            <a:r>
              <a:rPr lang="en-US" sz="1600" dirty="0" err="1"/>
              <a:t>aman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gagal</a:t>
            </a:r>
            <a:r>
              <a:rPr lang="en-US" sz="1600" dirty="0"/>
              <a:t> </a:t>
            </a:r>
            <a:r>
              <a:rPr lang="en-US" sz="1600" dirty="0" err="1"/>
              <a:t>operasional</a:t>
            </a:r>
            <a:r>
              <a:rPr lang="en-US" sz="1600" dirty="0"/>
              <a:t>, yang </a:t>
            </a:r>
            <a:r>
              <a:rPr lang="en-US" sz="1600" dirty="0" err="1"/>
              <a:t>sesuai</a:t>
            </a:r>
            <a:r>
              <a:rPr lang="en-US" sz="1600" dirty="0"/>
              <a:t>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situasi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kerusakan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kerugian</a:t>
            </a:r>
            <a:r>
              <a:rPr lang="en-US" sz="1600" dirty="0"/>
              <a:t> yang </a:t>
            </a:r>
            <a:r>
              <a:rPr lang="en-US" sz="1600" dirty="0" err="1"/>
              <a:t>ditimbulkan</a:t>
            </a:r>
            <a:r>
              <a:rPr lang="en-US" sz="1600" dirty="0"/>
              <a:t>.</a:t>
            </a:r>
          </a:p>
          <a:p>
            <a:pPr lvl="0"/>
            <a:r>
              <a:rPr lang="en-US" sz="1600" b="1" dirty="0"/>
              <a:t>Para </a:t>
            </a:r>
            <a:r>
              <a:rPr lang="en-US" sz="1600" b="1" dirty="0" err="1"/>
              <a:t>ahli</a:t>
            </a:r>
            <a:r>
              <a:rPr lang="en-US" sz="1600" b="1" dirty="0"/>
              <a:t> </a:t>
            </a:r>
            <a:r>
              <a:rPr lang="en-US" sz="1600" b="1" dirty="0" err="1"/>
              <a:t>Teknis</a:t>
            </a:r>
            <a:r>
              <a:rPr lang="en-US" sz="1600" dirty="0"/>
              <a:t>: </a:t>
            </a:r>
            <a:r>
              <a:rPr lang="en-US" sz="1600" dirty="0" err="1"/>
              <a:t>ahli</a:t>
            </a:r>
            <a:r>
              <a:rPr lang="en-US" sz="1600" dirty="0"/>
              <a:t> </a:t>
            </a:r>
            <a:r>
              <a:rPr lang="en-US" sz="1600" dirty="0" err="1"/>
              <a:t>teknis</a:t>
            </a:r>
            <a:r>
              <a:rPr lang="en-US" sz="1600" dirty="0"/>
              <a:t>,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karyawan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konsultan</a:t>
            </a:r>
            <a:r>
              <a:rPr lang="en-US" sz="1600" dirty="0"/>
              <a:t>, </a:t>
            </a:r>
            <a:r>
              <a:rPr lang="en-US" sz="1600" dirty="0" err="1"/>
              <a:t>bertanggung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menjaga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, </a:t>
            </a:r>
            <a:r>
              <a:rPr lang="en-US" sz="1600" dirty="0" err="1"/>
              <a:t>mendalam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kompetensi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kompetensi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 rata,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tentu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jenius</a:t>
            </a:r>
            <a:r>
              <a:rPr lang="en-US" sz="1600" dirty="0"/>
              <a:t>. </a:t>
            </a:r>
          </a:p>
          <a:p>
            <a:pPr lvl="0"/>
            <a:r>
              <a:rPr lang="en-US" sz="1600" b="1" dirty="0" err="1"/>
              <a:t>Pemasok</a:t>
            </a:r>
            <a:r>
              <a:rPr lang="en-US" sz="1600" b="1" dirty="0"/>
              <a:t> </a:t>
            </a:r>
            <a:r>
              <a:rPr lang="en-US" sz="1600" b="1" dirty="0" err="1"/>
              <a:t>komponen</a:t>
            </a:r>
            <a:r>
              <a:rPr lang="en-US" sz="1600" dirty="0"/>
              <a:t>: </a:t>
            </a:r>
            <a:r>
              <a:rPr lang="en-US" sz="1600" dirty="0" err="1"/>
              <a:t>pemasok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vendor COTS, </a:t>
            </a:r>
            <a:r>
              <a:rPr lang="en-US" sz="1600" dirty="0" err="1"/>
              <a:t>bertanggung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mewakili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, </a:t>
            </a:r>
            <a:r>
              <a:rPr lang="en-US" sz="1600" dirty="0" err="1"/>
              <a:t>keterbatasan</a:t>
            </a:r>
            <a:r>
              <a:rPr lang="en-US" sz="1600" dirty="0"/>
              <a:t>, </a:t>
            </a:r>
            <a:r>
              <a:rPr lang="en-US" sz="1600" dirty="0" err="1"/>
              <a:t>klaim</a:t>
            </a:r>
            <a:r>
              <a:rPr lang="en-US" sz="1600" dirty="0"/>
              <a:t>, </a:t>
            </a:r>
            <a:r>
              <a:rPr lang="en-US" sz="1600" dirty="0" err="1"/>
              <a:t>pelabelan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petunjuk</a:t>
            </a:r>
            <a:r>
              <a:rPr lang="en-US" sz="1600" dirty="0"/>
              <a:t>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</a:p>
          <a:p>
            <a:pPr lvl="0"/>
            <a:r>
              <a:rPr lang="en-US" sz="1600" b="1" dirty="0"/>
              <a:t>Lab </a:t>
            </a:r>
            <a:r>
              <a:rPr lang="en-US" sz="1600" b="1" dirty="0" err="1"/>
              <a:t>pengujian</a:t>
            </a:r>
            <a:r>
              <a:rPr lang="en-US" sz="1600" b="1" dirty="0"/>
              <a:t> </a:t>
            </a:r>
            <a:r>
              <a:rPr lang="en-US" sz="1600" b="1" dirty="0" err="1"/>
              <a:t>dan</a:t>
            </a:r>
            <a:r>
              <a:rPr lang="en-US" sz="1600" b="1" dirty="0"/>
              <a:t> </a:t>
            </a:r>
            <a:r>
              <a:rPr lang="en-US" sz="1600" b="1" dirty="0" err="1"/>
              <a:t>sertifikasi</a:t>
            </a:r>
            <a:r>
              <a:rPr lang="en-US" sz="1600" dirty="0"/>
              <a:t>: Lab </a:t>
            </a:r>
            <a:r>
              <a:rPr lang="en-US" sz="1600" dirty="0" err="1"/>
              <a:t>pengujian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sertifikasi</a:t>
            </a:r>
            <a:r>
              <a:rPr lang="en-US" sz="1600" dirty="0"/>
              <a:t> </a:t>
            </a:r>
            <a:r>
              <a:rPr lang="en-US" sz="1600" dirty="0" err="1"/>
              <a:t>bertanggung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menjelaskan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akurat</a:t>
            </a:r>
            <a:r>
              <a:rPr lang="en-US" sz="1600" dirty="0"/>
              <a:t> </a:t>
            </a:r>
            <a:r>
              <a:rPr lang="en-US" sz="1600" dirty="0" err="1"/>
              <a:t>apa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diuji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dievaluasi</a:t>
            </a:r>
            <a:r>
              <a:rPr lang="en-US" sz="1600" dirty="0"/>
              <a:t>,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 yang </a:t>
            </a:r>
            <a:r>
              <a:rPr lang="en-US" sz="1600" dirty="0" err="1"/>
              <a:t>akurat</a:t>
            </a:r>
            <a:r>
              <a:rPr lang="en-US" sz="1600" dirty="0"/>
              <a:t>, </a:t>
            </a:r>
            <a:r>
              <a:rPr lang="en-US" sz="1600" dirty="0" err="1"/>
              <a:t>deskripsi</a:t>
            </a:r>
            <a:r>
              <a:rPr lang="en-US" sz="1600" dirty="0"/>
              <a:t> yang </a:t>
            </a:r>
            <a:r>
              <a:rPr lang="en-US" sz="1600" dirty="0" err="1"/>
              <a:t>akurat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cakupan</a:t>
            </a:r>
            <a:r>
              <a:rPr lang="en-US" sz="1600" dirty="0"/>
              <a:t> </a:t>
            </a:r>
            <a:r>
              <a:rPr lang="en-US" sz="1600" dirty="0" err="1"/>
              <a:t>pengujian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klaim</a:t>
            </a:r>
            <a:r>
              <a:rPr lang="en-US" sz="1600" dirty="0"/>
              <a:t> </a:t>
            </a:r>
            <a:r>
              <a:rPr lang="en-US" sz="1600" dirty="0" err="1"/>
              <a:t>keandalan</a:t>
            </a:r>
            <a:r>
              <a:rPr lang="en-US" sz="1600" dirty="0"/>
              <a:t>, </a:t>
            </a:r>
            <a:r>
              <a:rPr lang="en-US" sz="1600" dirty="0" err="1"/>
              <a:t>keselamatan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keamanan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dipertahankan</a:t>
            </a:r>
            <a:r>
              <a:rPr lang="en-US" sz="1600" dirty="0"/>
              <a:t>. </a:t>
            </a:r>
            <a:r>
              <a:rPr lang="en-US" sz="1600" dirty="0" err="1"/>
              <a:t>Laboratorium</a:t>
            </a:r>
            <a:r>
              <a:rPr lang="en-US" sz="1600" dirty="0"/>
              <a:t> </a:t>
            </a:r>
            <a:r>
              <a:rPr lang="en-US" sz="1600" dirty="0" err="1"/>
              <a:t>Uji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sertifikasi</a:t>
            </a:r>
            <a:r>
              <a:rPr lang="en-US" sz="1600" dirty="0"/>
              <a:t> </a:t>
            </a:r>
            <a:r>
              <a:rPr lang="en-US" sz="1600" dirty="0" err="1"/>
              <a:t>bertanggung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mempekerjakan</a:t>
            </a:r>
            <a:r>
              <a:rPr lang="en-US" sz="1600" dirty="0"/>
              <a:t> orang yang </a:t>
            </a:r>
            <a:r>
              <a:rPr lang="en-US" sz="1600" dirty="0" err="1"/>
              <a:t>kompeten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tes</a:t>
            </a:r>
            <a:r>
              <a:rPr lang="en-US" sz="1600" dirty="0"/>
              <a:t>/</a:t>
            </a:r>
            <a:r>
              <a:rPr lang="en-US" sz="1600" dirty="0" err="1"/>
              <a:t>evaluasi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memverifikasi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fakta</a:t>
            </a:r>
            <a:r>
              <a:rPr lang="en-US" sz="1600" dirty="0"/>
              <a:t>, </a:t>
            </a:r>
            <a:r>
              <a:rPr lang="en-US" sz="1600" dirty="0" err="1"/>
              <a:t>pendapat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asumsi</a:t>
            </a:r>
            <a:r>
              <a:rPr lang="en-US" sz="1600" dirty="0"/>
              <a:t> </a:t>
            </a:r>
            <a:r>
              <a:rPr lang="en-US" sz="1600" dirty="0" err="1"/>
              <a:t>dipisahkan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57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Ringkasan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kelima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/IA program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penyelidikan</a:t>
            </a:r>
            <a:r>
              <a:rPr lang="en-US" dirty="0"/>
              <a:t>. Lima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penyelidikan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en-US" dirty="0" err="1"/>
              <a:t>Penyebab</a:t>
            </a:r>
            <a:r>
              <a:rPr lang="en-US" dirty="0"/>
              <a:t>, </a:t>
            </a:r>
            <a:r>
              <a:rPr lang="en-US" dirty="0" err="1"/>
              <a:t>luasnya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/</a:t>
            </a:r>
            <a:r>
              <a:rPr lang="en-US" dirty="0" err="1"/>
              <a:t>kompromi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. </a:t>
            </a:r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pemulihan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 </a:t>
            </a:r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en-US" dirty="0" err="1"/>
              <a:t>Kecelakaan</a:t>
            </a:r>
            <a:r>
              <a:rPr lang="en-US" dirty="0"/>
              <a:t>/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. </a:t>
            </a:r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en-US" dirty="0" err="1"/>
              <a:t>Tindakan</a:t>
            </a:r>
            <a:r>
              <a:rPr lang="en-US" dirty="0"/>
              <a:t> Remedial </a:t>
            </a:r>
            <a:r>
              <a:rPr lang="en-US" dirty="0" err="1"/>
              <a:t>disebarkan</a:t>
            </a:r>
            <a:r>
              <a:rPr lang="en-US" dirty="0"/>
              <a:t>. </a:t>
            </a:r>
          </a:p>
          <a:p>
            <a:pPr marL="895350" lvl="1" indent="-438150">
              <a:buFont typeface="Wingdings" panose="05000000000000000000" pitchFamily="2" charset="2"/>
              <a:buChar char="Ø"/>
            </a:pP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dievaluasi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31" y="215856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41145"/>
            <a:ext cx="9905999" cy="5050056"/>
          </a:xfrm>
        </p:spPr>
        <p:txBody>
          <a:bodyPr/>
          <a:lstStyle/>
          <a:p>
            <a:r>
              <a:rPr lang="en-US" b="1" dirty="0" err="1" smtClean="0"/>
              <a:t>Kejadian</a:t>
            </a:r>
            <a:r>
              <a:rPr lang="en-US" b="1" dirty="0" smtClean="0"/>
              <a:t> </a:t>
            </a:r>
            <a:r>
              <a:rPr lang="en-US" b="1" dirty="0" smtClean="0"/>
              <a:t>(Incident</a:t>
            </a:r>
            <a:r>
              <a:rPr lang="en-US" b="1" dirty="0" smtClean="0"/>
              <a:t>)</a:t>
            </a:r>
          </a:p>
          <a:p>
            <a:pPr marL="625475" indent="0">
              <a:buNone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direncanakan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urutan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, </a:t>
            </a:r>
            <a:r>
              <a:rPr lang="en-US" dirty="0" err="1"/>
              <a:t>cedera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, </a:t>
            </a:r>
            <a:r>
              <a:rPr lang="en-US" dirty="0" err="1"/>
              <a:t>properti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data,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intelektual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663" y="757570"/>
            <a:ext cx="9905999" cy="5383347"/>
          </a:xfrm>
        </p:spPr>
        <p:txBody>
          <a:bodyPr/>
          <a:lstStyle/>
          <a:p>
            <a:r>
              <a:rPr lang="en-US" b="1" dirty="0" err="1" smtClean="0"/>
              <a:t>Kegagalan</a:t>
            </a:r>
            <a:r>
              <a:rPr lang="en-US" b="1" dirty="0"/>
              <a:t>/ </a:t>
            </a:r>
            <a:r>
              <a:rPr lang="en-US" b="1" dirty="0" smtClean="0"/>
              <a:t>Failure:</a:t>
            </a:r>
            <a:r>
              <a:rPr lang="en-US" dirty="0" smtClean="0"/>
              <a:t> </a:t>
            </a:r>
            <a:endParaRPr lang="en-US" dirty="0"/>
          </a:p>
          <a:p>
            <a:pPr marL="539750" indent="0">
              <a:buNone/>
            </a:pP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ketidakmampuan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Kompromi</a:t>
            </a:r>
            <a:r>
              <a:rPr lang="en-US" b="1" dirty="0" smtClean="0"/>
              <a:t>/Compromise</a:t>
            </a:r>
            <a:r>
              <a:rPr lang="en-US" dirty="0" smtClean="0"/>
              <a:t>: </a:t>
            </a:r>
          </a:p>
          <a:p>
            <a:pPr marL="539750" indent="0">
              <a:buNone/>
            </a:pPr>
            <a:r>
              <a:rPr lang="en-US" dirty="0" smtClean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beralasan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diundang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ofensif</a:t>
            </a:r>
            <a:r>
              <a:rPr lang="en-US" dirty="0"/>
              <a:t>, </a:t>
            </a:r>
            <a:r>
              <a:rPr lang="en-US" dirty="0" err="1"/>
              <a:t>pelanggaran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siluman</a:t>
            </a:r>
            <a:r>
              <a:rPr lang="en-US" dirty="0"/>
              <a:t>, yang </a:t>
            </a:r>
            <a:r>
              <a:rPr lang="en-US" dirty="0" err="1"/>
              <a:t>mengalahkan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merebut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bermusuhan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merugikan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gagasan</a:t>
            </a:r>
            <a:r>
              <a:rPr lang="en-US" dirty="0" smtClean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yang </a:t>
            </a:r>
            <a:r>
              <a:rPr lang="en-US" dirty="0" err="1"/>
              <a:t>mengakibatkan</a:t>
            </a:r>
            <a:r>
              <a:rPr lang="en-US" dirty="0"/>
              <a:t> shutdown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; </a:t>
            </a:r>
            <a:r>
              <a:rPr lang="en-US" dirty="0" err="1"/>
              <a:t>dan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yang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mode </a:t>
            </a:r>
            <a:r>
              <a:rPr lang="en-US" dirty="0" err="1"/>
              <a:t>terdegradasi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status </a:t>
            </a:r>
            <a:r>
              <a:rPr lang="en-US" dirty="0" err="1"/>
              <a:t>operasional</a:t>
            </a:r>
            <a:r>
              <a:rPr lang="en-US" dirty="0"/>
              <a:t>. </a:t>
            </a:r>
            <a:r>
              <a:rPr lang="en-US" dirty="0" err="1" smtClean="0"/>
              <a:t>kegagalan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/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IA-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IA </a:t>
            </a:r>
            <a:r>
              <a:rPr lang="en-US" dirty="0" err="1" smtClean="0"/>
              <a:t>terkait</a:t>
            </a:r>
            <a:r>
              <a:rPr lang="en-US" dirty="0" smtClean="0"/>
              <a:t>,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IA.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35" y="1164657"/>
            <a:ext cx="9509760" cy="4475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410" y="815322"/>
            <a:ext cx="9905999" cy="5614353"/>
          </a:xfrm>
        </p:spPr>
        <p:txBody>
          <a:bodyPr/>
          <a:lstStyle/>
          <a:p>
            <a:r>
              <a:rPr lang="en-US" b="1" dirty="0" err="1" smtClean="0"/>
              <a:t>Penyebab</a:t>
            </a:r>
            <a:r>
              <a:rPr lang="en-US" b="1" dirty="0"/>
              <a:t>/ </a:t>
            </a:r>
            <a:r>
              <a:rPr lang="en-US" b="1" dirty="0" smtClean="0"/>
              <a:t>Cause:</a:t>
            </a:r>
          </a:p>
          <a:p>
            <a:pPr marL="539750" indent="0">
              <a:buNone/>
            </a:pP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di mana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berbahaya</a:t>
            </a:r>
            <a:r>
              <a:rPr lang="en-US" dirty="0"/>
              <a:t> (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Cyber) </a:t>
            </a:r>
            <a:r>
              <a:rPr lang="en-US" dirty="0" err="1"/>
              <a:t>dimulai</a:t>
            </a:r>
            <a:r>
              <a:rPr lang="en-US" dirty="0"/>
              <a:t> —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. </a:t>
            </a:r>
            <a:r>
              <a:rPr lang="en-US" dirty="0" err="1"/>
              <a:t>Penyebabnya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disengaja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disengaja</a:t>
            </a:r>
            <a:r>
              <a:rPr lang="en-US" dirty="0"/>
              <a:t>, </a:t>
            </a:r>
            <a:r>
              <a:rPr lang="en-US" dirty="0" err="1"/>
              <a:t>ketidakcukupan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diinduksi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,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mode/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904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161" y="2216312"/>
            <a:ext cx="9905998" cy="1478570"/>
          </a:xfrm>
        </p:spPr>
        <p:txBody>
          <a:bodyPr/>
          <a:lstStyle/>
          <a:p>
            <a:r>
              <a:rPr lang="en-US" dirty="0" err="1"/>
              <a:t>Penyebab</a:t>
            </a:r>
            <a:r>
              <a:rPr lang="en-US" dirty="0"/>
              <a:t>, </a:t>
            </a:r>
            <a:r>
              <a:rPr lang="en-US" dirty="0" err="1"/>
              <a:t>luasnya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konsekuensi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/</a:t>
            </a:r>
            <a:r>
              <a:rPr lang="en-US" dirty="0" err="1"/>
              <a:t>kompromi</a:t>
            </a:r>
            <a:r>
              <a:rPr lang="en-US" dirty="0"/>
              <a:t> </a:t>
            </a:r>
            <a:r>
              <a:rPr lang="en-US" dirty="0" err="1"/>
              <a:t>dianalisis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1222</TotalTime>
  <Words>3151</Words>
  <Application>Microsoft Office PowerPoint</Application>
  <PresentationFormat>Widescreen</PresentationFormat>
  <Paragraphs>419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Symbol</vt:lpstr>
      <vt:lpstr>Times New Roman</vt:lpstr>
      <vt:lpstr>Trebuchet MS</vt:lpstr>
      <vt:lpstr>Tw Cen MT</vt:lpstr>
      <vt:lpstr>Wingdings</vt:lpstr>
      <vt:lpstr>Circuit</vt:lpstr>
      <vt:lpstr>Investigasi kecelakaan/kejadian</vt:lpstr>
      <vt:lpstr>Kegiatan berikut dilakukan saat melakukan penyelidikan kecelakaan/Kejadian: </vt:lpstr>
      <vt:lpstr>Beberapa istilah yang digunakan</vt:lpstr>
      <vt:lpstr>PowerPoint Presentation</vt:lpstr>
      <vt:lpstr>PowerPoint Presentation</vt:lpstr>
      <vt:lpstr>Tiga kategori kegagalan </vt:lpstr>
      <vt:lpstr>PowerPoint Presentation</vt:lpstr>
      <vt:lpstr>PowerPoint Presentation</vt:lpstr>
      <vt:lpstr>Penyebab, luasnya, dan konsekuensi dari kegagalan/kompromi dianalisis</vt:lpstr>
      <vt:lpstr>PowerPoint Presentation</vt:lpstr>
      <vt:lpstr>beberapa alasan kuat untuk menyelidiki kecelakaan/kejadian</vt:lpstr>
      <vt:lpstr>Perbandingan Hukum Dan Rekayasa Penyebab Kategori</vt:lpstr>
      <vt:lpstr>PowerPoint Presentation</vt:lpstr>
      <vt:lpstr>rekomendasi dalam perencanaan, koordinasi, dan pelatihan untuk mengatasi masalah : </vt:lpstr>
      <vt:lpstr>Gambaran tugas utama dari penyelidikan kecelakaan/kejadian</vt:lpstr>
      <vt:lpstr> Teknik Investigasi/penyelidikan selama kecelakaan/kejadian</vt:lpstr>
      <vt:lpstr>   Peran Investigasi Kecelakaan/kejadian Teknik IA</vt:lpstr>
      <vt:lpstr>PowerPoint Presentation</vt:lpstr>
      <vt:lpstr>Peran Investigasi Kecelakaan/kejadian Teknik IA</vt:lpstr>
      <vt:lpstr>Peran Investigasi Kecelakaan/kejadian Teknik IA</vt:lpstr>
      <vt:lpstr>PowerPoint Presentation</vt:lpstr>
      <vt:lpstr>Memulai Mekanisme Pemulihan Jangka Pendek </vt:lpstr>
      <vt:lpstr>Langkah Pemulihan Kecelakaan/kejadian</vt:lpstr>
      <vt:lpstr>Tindakan dan perintah pemulihan dapat melibatkan hal berikut:</vt:lpstr>
      <vt:lpstr>Laporan Kecelakaan/kejadian</vt:lpstr>
      <vt:lpstr>alasan untuk melaporkan kecelakaan/kejadian, di dalam dan di luar organisasi, dan manfaat yang akan diperoleh dari melakukannya.</vt:lpstr>
      <vt:lpstr>Menyebarkan Tindakan Remedial Jangka Panjang</vt:lpstr>
      <vt:lpstr>Laporan kecelakaan/kejadian: Bagian I-Deskripsi</vt:lpstr>
      <vt:lpstr>Laporan kecelakaan/kejadian: Bagian I-Deskripsi</vt:lpstr>
      <vt:lpstr>Laporan Kecelakaan/kejadian : Bagian II-Penilaian</vt:lpstr>
      <vt:lpstr>PowerPoint Presentation</vt:lpstr>
      <vt:lpstr>Pelajaran dari analisis laporan kecelakaan/kejadian, yang kemudian dapat dikerahkan sebagai langkah perbaikan:</vt:lpstr>
      <vt:lpstr>Evaluasi Masalah Hukum</vt:lpstr>
      <vt:lpstr>PowerPoint Presentation</vt:lpstr>
      <vt:lpstr>PowerPoint Presentation</vt:lpstr>
      <vt:lpstr>pemangku kepentingan harus menyadari dan hidup sampai tanggung jawab hukum ini</vt:lpstr>
      <vt:lpstr>Ringkasan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Kelemahan dan Ancaman</dc:title>
  <dc:creator>ASUS</dc:creator>
  <cp:lastModifiedBy>ASUS</cp:lastModifiedBy>
  <cp:revision>93</cp:revision>
  <dcterms:created xsi:type="dcterms:W3CDTF">2020-05-12T13:40:51Z</dcterms:created>
  <dcterms:modified xsi:type="dcterms:W3CDTF">2020-06-03T07:39:54Z</dcterms:modified>
</cp:coreProperties>
</file>