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605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19667" y="376770"/>
            <a:ext cx="8335429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53230" y="1879741"/>
            <a:ext cx="3810635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605"/>
            <a:ext cx="9817100" cy="735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3515" y="1054300"/>
            <a:ext cx="8586368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024" y="1810141"/>
            <a:ext cx="9027350" cy="491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01605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8329" y="3246974"/>
            <a:ext cx="1913470" cy="554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7370" y="3246974"/>
            <a:ext cx="740832" cy="554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98000" y="3246974"/>
            <a:ext cx="406400" cy="554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1229" y="3594103"/>
            <a:ext cx="5918200" cy="719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4017438"/>
            <a:ext cx="4711700" cy="550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93929" y="4889500"/>
            <a:ext cx="141817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29" y="4889500"/>
            <a:ext cx="14859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3729" y="4889500"/>
            <a:ext cx="1134532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30941" y="3253232"/>
            <a:ext cx="5509260" cy="208978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432810">
              <a:lnSpc>
                <a:spcPct val="100000"/>
              </a:lnSpc>
              <a:spcBef>
                <a:spcPts val="55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AIK21363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(3</a:t>
            </a:r>
            <a:r>
              <a:rPr dirty="0" sz="1900" spc="-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sks)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500" spc="10" b="0">
                <a:solidFill>
                  <a:srgbClr val="002060"/>
                </a:solidFill>
                <a:latin typeface="Bookman Old Style"/>
                <a:cs typeface="Bookman Old Style"/>
              </a:rPr>
              <a:t>Keamanan dan Jaminan</a:t>
            </a:r>
            <a:r>
              <a:rPr dirty="0" sz="2500" spc="-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500" spc="5" b="0">
                <a:solidFill>
                  <a:srgbClr val="002060"/>
                </a:solidFill>
                <a:latin typeface="Bookman Old Style"/>
                <a:cs typeface="Bookman Old Style"/>
              </a:rPr>
              <a:t>Informasi</a:t>
            </a:r>
            <a:endParaRPr sz="2500">
              <a:latin typeface="Bookman Old Style"/>
              <a:cs typeface="Bookman Old Style"/>
            </a:endParaRPr>
          </a:p>
          <a:p>
            <a:pPr marL="1114425">
              <a:lnSpc>
                <a:spcPct val="100000"/>
              </a:lnSpc>
              <a:spcBef>
                <a:spcPts val="1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Information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Assurance and</a:t>
            </a:r>
            <a:r>
              <a:rPr dirty="0" sz="1900" spc="10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endParaRPr sz="1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548890">
              <a:lnSpc>
                <a:spcPct val="100000"/>
              </a:lnSpc>
            </a:pP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Nurdin </a:t>
            </a:r>
            <a:r>
              <a:rPr dirty="0" sz="2300" spc="5" b="0">
                <a:solidFill>
                  <a:srgbClr val="002060"/>
                </a:solidFill>
                <a:latin typeface="Bookman Old Style"/>
                <a:cs typeface="Bookman Old Style"/>
              </a:rPr>
              <a:t>Bahtiar,</a:t>
            </a:r>
            <a:r>
              <a:rPr dirty="0" sz="2300" spc="-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M.T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3029" y="944038"/>
            <a:ext cx="3022600" cy="98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9970" y="1524000"/>
            <a:ext cx="5448299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3219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Chapter</a:t>
            </a:r>
            <a:r>
              <a:rPr dirty="0" spc="-45"/>
              <a:t> </a:t>
            </a:r>
            <a:r>
              <a:rPr dirty="0" spc="-5"/>
              <a:t>#1</a:t>
            </a:r>
          </a:p>
          <a:p>
            <a:pPr marL="3522345">
              <a:lnSpc>
                <a:spcPct val="100000"/>
              </a:lnSpc>
              <a:spcBef>
                <a:spcPts val="60"/>
              </a:spcBef>
            </a:pPr>
            <a:r>
              <a:rPr dirty="0" sz="2300" spc="10"/>
              <a:t>Foundational Concepts in</a:t>
            </a:r>
            <a:r>
              <a:rPr dirty="0" sz="2300" spc="25"/>
              <a:t> </a:t>
            </a:r>
            <a:r>
              <a:rPr dirty="0" sz="2300" spc="10"/>
              <a:t>Security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211674"/>
            <a:ext cx="6764870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300" y="626532"/>
            <a:ext cx="3039529" cy="77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230" y="300726"/>
            <a:ext cx="6332220" cy="857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5"/>
              </a:spcBef>
            </a:pPr>
            <a:r>
              <a:rPr dirty="0" sz="2700" spc="5" b="1">
                <a:latin typeface="Bookman Old Style"/>
                <a:cs typeface="Bookman Old Style"/>
              </a:rPr>
              <a:t>Authentication, authorization, and  access</a:t>
            </a:r>
            <a:r>
              <a:rPr dirty="0" sz="2700" spc="-10" b="1">
                <a:latin typeface="Bookman Old Style"/>
                <a:cs typeface="Bookman Old Style"/>
              </a:rPr>
              <a:t> </a:t>
            </a:r>
            <a:r>
              <a:rPr dirty="0" sz="2700" spc="5" b="1">
                <a:latin typeface="Bookman Old Style"/>
                <a:cs typeface="Bookman Old Style"/>
              </a:rPr>
              <a:t>control</a:t>
            </a:r>
            <a:endParaRPr sz="27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659765" indent="-527050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Wingdings"/>
              <a:buChar char=""/>
              <a:tabLst>
                <a:tab pos="659765" algn="l"/>
                <a:tab pos="660400" algn="l"/>
              </a:tabLst>
            </a:pPr>
            <a:r>
              <a:rPr dirty="0" spc="10"/>
              <a:t>Identifikasi</a:t>
            </a:r>
          </a:p>
          <a:p>
            <a:pPr marL="659765" marR="5080">
              <a:lnSpc>
                <a:spcPts val="2170"/>
              </a:lnSpc>
              <a:spcBef>
                <a:spcPts val="615"/>
              </a:spcBef>
            </a:pPr>
            <a:r>
              <a:rPr dirty="0" spc="15" b="0">
                <a:latin typeface="Bookman Old Style"/>
                <a:cs typeface="Bookman Old Style"/>
              </a:rPr>
              <a:t>Menghubungkan seorang pengguna dengan suatu </a:t>
            </a:r>
            <a:r>
              <a:rPr dirty="0" spc="10" b="0">
                <a:latin typeface="Bookman Old Style"/>
                <a:cs typeface="Bookman Old Style"/>
              </a:rPr>
              <a:t>aksi. </a:t>
            </a:r>
            <a:r>
              <a:rPr dirty="0" spc="15" b="0">
                <a:latin typeface="Bookman Old Style"/>
                <a:cs typeface="Bookman Old Style"/>
              </a:rPr>
              <a:t>Biasanya  menggunakan </a:t>
            </a:r>
            <a:r>
              <a:rPr dirty="0" spc="10" b="0">
                <a:latin typeface="Bookman Old Style"/>
                <a:cs typeface="Bookman Old Style"/>
              </a:rPr>
              <a:t>identifier (pengenal) seperti </a:t>
            </a:r>
            <a:r>
              <a:rPr dirty="0" spc="15" b="0">
                <a:latin typeface="Bookman Old Style"/>
                <a:cs typeface="Bookman Old Style"/>
              </a:rPr>
              <a:t>username, </a:t>
            </a:r>
            <a:r>
              <a:rPr dirty="0" spc="10" b="0">
                <a:latin typeface="Bookman Old Style"/>
                <a:cs typeface="Bookman Old Style"/>
              </a:rPr>
              <a:t>biometrik,</a:t>
            </a:r>
            <a:r>
              <a:rPr dirty="0" spc="125" b="0">
                <a:latin typeface="Bookman Old Style"/>
                <a:cs typeface="Bookman Old Style"/>
              </a:rPr>
              <a:t> </a:t>
            </a:r>
            <a:r>
              <a:rPr dirty="0" spc="10" b="0">
                <a:latin typeface="Bookman Old Style"/>
                <a:cs typeface="Bookman Old Style"/>
              </a:rPr>
              <a:t>dsb.</a:t>
            </a:r>
          </a:p>
          <a:p>
            <a:pPr marL="659765" indent="-527050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Font typeface="Wingdings"/>
              <a:buChar char=""/>
              <a:tabLst>
                <a:tab pos="659765" algn="l"/>
                <a:tab pos="660400" algn="l"/>
              </a:tabLst>
            </a:pPr>
            <a:r>
              <a:rPr dirty="0" spc="15"/>
              <a:t>Otentikasi</a:t>
            </a:r>
          </a:p>
          <a:p>
            <a:pPr marL="659765" marR="51435">
              <a:lnSpc>
                <a:spcPts val="2170"/>
              </a:lnSpc>
              <a:spcBef>
                <a:spcPts val="645"/>
              </a:spcBef>
            </a:pPr>
            <a:r>
              <a:rPr dirty="0" spc="15" b="0">
                <a:latin typeface="Bookman Old Style"/>
                <a:cs typeface="Bookman Old Style"/>
              </a:rPr>
              <a:t>Pembuktian </a:t>
            </a:r>
            <a:r>
              <a:rPr dirty="0" spc="10" b="0">
                <a:latin typeface="Bookman Old Style"/>
                <a:cs typeface="Bookman Old Style"/>
              </a:rPr>
              <a:t>terhadap seorang </a:t>
            </a:r>
            <a:r>
              <a:rPr dirty="0" spc="15" b="0">
                <a:latin typeface="Bookman Old Style"/>
                <a:cs typeface="Bookman Old Style"/>
              </a:rPr>
              <a:t>pengguna </a:t>
            </a:r>
            <a:r>
              <a:rPr dirty="0" spc="10" b="0">
                <a:latin typeface="Bookman Old Style"/>
                <a:cs typeface="Bookman Old Style"/>
              </a:rPr>
              <a:t>atau suatu proses. </a:t>
            </a:r>
            <a:r>
              <a:rPr dirty="0" spc="15" b="0">
                <a:latin typeface="Bookman Old Style"/>
                <a:cs typeface="Bookman Old Style"/>
              </a:rPr>
              <a:t>Karena  dengan menunjukkan </a:t>
            </a:r>
            <a:r>
              <a:rPr dirty="0" spc="10" b="0">
                <a:latin typeface="Bookman Old Style"/>
                <a:cs typeface="Bookman Old Style"/>
              </a:rPr>
              <a:t>secara </a:t>
            </a:r>
            <a:r>
              <a:rPr dirty="0" spc="5" b="0">
                <a:latin typeface="Bookman Old Style"/>
                <a:cs typeface="Bookman Old Style"/>
              </a:rPr>
              <a:t>fisik </a:t>
            </a:r>
            <a:r>
              <a:rPr dirty="0" spc="10" b="0">
                <a:latin typeface="Bookman Old Style"/>
                <a:cs typeface="Bookman Old Style"/>
              </a:rPr>
              <a:t>saja </a:t>
            </a:r>
            <a:r>
              <a:rPr dirty="0" spc="15" b="0">
                <a:latin typeface="Bookman Old Style"/>
                <a:cs typeface="Bookman Old Style"/>
              </a:rPr>
              <a:t>belum cukup, maka  dibutuhkan </a:t>
            </a:r>
            <a:r>
              <a:rPr dirty="0" spc="10" b="0">
                <a:latin typeface="Bookman Old Style"/>
                <a:cs typeface="Bookman Old Style"/>
              </a:rPr>
              <a:t>otentikasi </a:t>
            </a:r>
            <a:r>
              <a:rPr dirty="0" spc="15" b="0">
                <a:latin typeface="Bookman Old Style"/>
                <a:cs typeface="Bookman Old Style"/>
              </a:rPr>
              <a:t>yang </a:t>
            </a:r>
            <a:r>
              <a:rPr dirty="0" spc="10" b="0">
                <a:latin typeface="Bookman Old Style"/>
                <a:cs typeface="Bookman Old Style"/>
              </a:rPr>
              <a:t>biasanya </a:t>
            </a:r>
            <a:r>
              <a:rPr dirty="0" spc="15" b="0">
                <a:latin typeface="Bookman Old Style"/>
                <a:cs typeface="Bookman Old Style"/>
              </a:rPr>
              <a:t>berupa penggunaan username  dan </a:t>
            </a:r>
            <a:r>
              <a:rPr dirty="0" spc="10" b="0">
                <a:latin typeface="Bookman Old Style"/>
                <a:cs typeface="Bookman Old Style"/>
              </a:rPr>
              <a:t>password. </a:t>
            </a:r>
            <a:r>
              <a:rPr dirty="0" spc="5" b="0">
                <a:latin typeface="Bookman Old Style"/>
                <a:cs typeface="Bookman Old Style"/>
              </a:rPr>
              <a:t>It is </a:t>
            </a:r>
            <a:r>
              <a:rPr dirty="0" spc="15" b="0">
                <a:latin typeface="Bookman Old Style"/>
                <a:cs typeface="Bookman Old Style"/>
              </a:rPr>
              <a:t>about who, when, and</a:t>
            </a:r>
            <a:r>
              <a:rPr dirty="0" spc="40" b="0">
                <a:latin typeface="Bookman Old Style"/>
                <a:cs typeface="Bookman Old Style"/>
              </a:rPr>
              <a:t> </a:t>
            </a:r>
            <a:r>
              <a:rPr dirty="0" spc="15" b="0">
                <a:latin typeface="Bookman Old Style"/>
                <a:cs typeface="Bookman Old Style"/>
              </a:rPr>
              <a:t>how.</a:t>
            </a:r>
          </a:p>
          <a:p>
            <a:pPr marL="659765" indent="-527050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Font typeface="Wingdings"/>
              <a:buChar char=""/>
              <a:tabLst>
                <a:tab pos="659765" algn="l"/>
                <a:tab pos="660400" algn="l"/>
              </a:tabLst>
            </a:pPr>
            <a:r>
              <a:rPr dirty="0" spc="10"/>
              <a:t>Otorisasi</a:t>
            </a:r>
          </a:p>
          <a:p>
            <a:pPr marL="659765" marR="318770">
              <a:lnSpc>
                <a:spcPts val="2170"/>
              </a:lnSpc>
              <a:spcBef>
                <a:spcPts val="615"/>
              </a:spcBef>
            </a:pPr>
            <a:r>
              <a:rPr dirty="0" spc="10" b="0">
                <a:latin typeface="Bookman Old Style"/>
                <a:cs typeface="Bookman Old Style"/>
              </a:rPr>
              <a:t>Jika seseorang </a:t>
            </a:r>
            <a:r>
              <a:rPr dirty="0" spc="15" b="0">
                <a:latin typeface="Bookman Old Style"/>
                <a:cs typeface="Bookman Old Style"/>
              </a:rPr>
              <a:t>sudah </a:t>
            </a:r>
            <a:r>
              <a:rPr dirty="0" spc="10" b="0">
                <a:latin typeface="Bookman Old Style"/>
                <a:cs typeface="Bookman Old Style"/>
              </a:rPr>
              <a:t>teridentifikasi, </a:t>
            </a:r>
            <a:r>
              <a:rPr dirty="0" spc="15" b="0">
                <a:latin typeface="Bookman Old Style"/>
                <a:cs typeface="Bookman Old Style"/>
              </a:rPr>
              <a:t>hak dan wewenang apa yang  </a:t>
            </a:r>
            <a:r>
              <a:rPr dirty="0" spc="10" b="0">
                <a:latin typeface="Bookman Old Style"/>
                <a:cs typeface="Bookman Old Style"/>
              </a:rPr>
              <a:t>dimilikinya? Otorisasi-lah </a:t>
            </a:r>
            <a:r>
              <a:rPr dirty="0" spc="15" b="0">
                <a:latin typeface="Bookman Old Style"/>
                <a:cs typeface="Bookman Old Style"/>
              </a:rPr>
              <a:t>yang</a:t>
            </a:r>
            <a:r>
              <a:rPr dirty="0" spc="25" b="0">
                <a:latin typeface="Bookman Old Style"/>
                <a:cs typeface="Bookman Old Style"/>
              </a:rPr>
              <a:t> </a:t>
            </a:r>
            <a:r>
              <a:rPr dirty="0" spc="15" b="0">
                <a:latin typeface="Bookman Old Style"/>
                <a:cs typeface="Bookman Old Style"/>
              </a:rPr>
              <a:t>menjawabnya.</a:t>
            </a:r>
          </a:p>
          <a:p>
            <a:pPr marL="659765" indent="-5270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Font typeface="Wingdings"/>
              <a:buChar char=""/>
              <a:tabLst>
                <a:tab pos="659765" algn="l"/>
                <a:tab pos="660400" algn="l"/>
              </a:tabLst>
            </a:pPr>
            <a:r>
              <a:rPr dirty="0" spc="15"/>
              <a:t>Access</a:t>
            </a:r>
            <a:r>
              <a:rPr dirty="0" spc="5"/>
              <a:t> </a:t>
            </a:r>
            <a:r>
              <a:rPr dirty="0" spc="15"/>
              <a:t>Control</a:t>
            </a:r>
          </a:p>
          <a:p>
            <a:pPr marL="659765" marR="124460">
              <a:lnSpc>
                <a:spcPts val="2200"/>
              </a:lnSpc>
              <a:spcBef>
                <a:spcPts val="590"/>
              </a:spcBef>
            </a:pPr>
            <a:r>
              <a:rPr dirty="0" spc="15" b="0">
                <a:latin typeface="Bookman Old Style"/>
                <a:cs typeface="Bookman Old Style"/>
              </a:rPr>
              <a:t>Merupakan pembatasan </a:t>
            </a:r>
            <a:r>
              <a:rPr dirty="0" spc="5" b="0">
                <a:latin typeface="Bookman Old Style"/>
                <a:cs typeface="Bookman Old Style"/>
              </a:rPr>
              <a:t>selektif </a:t>
            </a:r>
            <a:r>
              <a:rPr dirty="0" spc="10" b="0">
                <a:latin typeface="Bookman Old Style"/>
                <a:cs typeface="Bookman Old Style"/>
              </a:rPr>
              <a:t>ke </a:t>
            </a:r>
            <a:r>
              <a:rPr dirty="0" spc="15" b="0">
                <a:latin typeface="Bookman Old Style"/>
                <a:cs typeface="Bookman Old Style"/>
              </a:rPr>
              <a:t>suatu </a:t>
            </a:r>
            <a:r>
              <a:rPr dirty="0" spc="10" b="0">
                <a:latin typeface="Bookman Old Style"/>
                <a:cs typeface="Bookman Old Style"/>
              </a:rPr>
              <a:t>tempat </a:t>
            </a:r>
            <a:r>
              <a:rPr dirty="0" spc="15" b="0">
                <a:latin typeface="Bookman Old Style"/>
                <a:cs typeface="Bookman Old Style"/>
              </a:rPr>
              <a:t>atau sumber daya  </a:t>
            </a:r>
            <a:r>
              <a:rPr dirty="0" spc="10" b="0">
                <a:latin typeface="Bookman Old Style"/>
                <a:cs typeface="Bookman Old Style"/>
              </a:rPr>
              <a:t>tertentu.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18372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133858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Ethics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348" y="6333151"/>
            <a:ext cx="1607820" cy="48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61594">
              <a:lnSpc>
                <a:spcPts val="1730"/>
              </a:lnSpc>
              <a:spcBef>
                <a:spcPts val="280"/>
              </a:spcBef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False solutions  impede</a:t>
            </a:r>
            <a:r>
              <a:rPr dirty="0" sz="1550" spc="-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progress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2770" y="1714500"/>
            <a:ext cx="1756829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12" y="1710780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2770" y="4576243"/>
            <a:ext cx="1756829" cy="1756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1512" y="4574896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49229" y="1727200"/>
            <a:ext cx="1756829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47158" y="1722629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9870" y="1714500"/>
            <a:ext cx="1756829" cy="175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98891" y="1710780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49229" y="4576243"/>
            <a:ext cx="1756829" cy="175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47158" y="4574896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99870" y="4576243"/>
            <a:ext cx="1756829" cy="1756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98891" y="4574896"/>
            <a:ext cx="1762125" cy="1761489"/>
          </a:xfrm>
          <a:custGeom>
            <a:avLst/>
            <a:gdLst/>
            <a:ahLst/>
            <a:cxnLst/>
            <a:rect l="l" t="t" r="r" b="b"/>
            <a:pathLst>
              <a:path w="1762125" h="1761489">
                <a:moveTo>
                  <a:pt x="0" y="0"/>
                </a:moveTo>
                <a:lnTo>
                  <a:pt x="1761663" y="0"/>
                </a:lnTo>
                <a:lnTo>
                  <a:pt x="1761663" y="1760863"/>
                </a:lnTo>
                <a:lnTo>
                  <a:pt x="0" y="1760863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59534" y="3484121"/>
            <a:ext cx="1426845" cy="7048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 indent="-1270">
              <a:lnSpc>
                <a:spcPts val="1730"/>
              </a:lnSpc>
              <a:spcBef>
                <a:spcPts val="280"/>
              </a:spcBef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Security is 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f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u</a:t>
            </a:r>
            <a:r>
              <a:rPr dirty="0" sz="1550" spc="5" b="0">
                <a:solidFill>
                  <a:srgbClr val="002060"/>
                </a:solidFill>
                <a:latin typeface="Bookman Old Style"/>
                <a:cs typeface="Bookman Old Style"/>
              </a:rPr>
              <a:t>n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d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a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m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ent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all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y  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difficult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7628" y="3522221"/>
            <a:ext cx="1360805" cy="48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74930" marR="5080" indent="-62865">
              <a:lnSpc>
                <a:spcPts val="1730"/>
              </a:lnSpc>
              <a:spcBef>
                <a:spcPts val="280"/>
              </a:spcBef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Security is</a:t>
            </a:r>
            <a:r>
              <a:rPr dirty="0" sz="1550" spc="-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an 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afterthought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99362" y="3539163"/>
            <a:ext cx="1360805" cy="48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06680" marR="5080" indent="-94615">
              <a:lnSpc>
                <a:spcPts val="1730"/>
              </a:lnSpc>
              <a:spcBef>
                <a:spcPts val="280"/>
              </a:spcBef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Security is</a:t>
            </a:r>
            <a:r>
              <a:rPr dirty="0" sz="1550" spc="-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an 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impediment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10944" y="6333151"/>
            <a:ext cx="1337945" cy="48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67970" marR="5080" indent="-255904">
              <a:lnSpc>
                <a:spcPts val="1730"/>
              </a:lnSpc>
              <a:spcBef>
                <a:spcPts val="280"/>
              </a:spcBef>
            </a:pP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Technology</a:t>
            </a:r>
            <a:r>
              <a:rPr dirty="0" sz="1550" spc="-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is  oversold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3384" y="6333151"/>
            <a:ext cx="2209800" cy="48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00050" marR="5080" indent="-387985">
              <a:lnSpc>
                <a:spcPts val="1730"/>
              </a:lnSpc>
              <a:spcBef>
                <a:spcPts val="280"/>
              </a:spcBef>
            </a:pP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The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problem is</a:t>
            </a:r>
            <a:r>
              <a:rPr dirty="0" sz="1550" spc="-8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people,  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not</a:t>
            </a:r>
            <a:r>
              <a:rPr dirty="0" sz="1550" spc="-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computers</a:t>
            </a:r>
            <a:endParaRPr sz="155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76409" y="6879299"/>
            <a:ext cx="99695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4146" y="3649341"/>
            <a:ext cx="237172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End of</a:t>
            </a:r>
            <a:r>
              <a:rPr dirty="0" sz="3500" spc="-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3500" spc="-10" b="0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034" y="330208"/>
            <a:ext cx="2087029" cy="98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44703"/>
            <a:ext cx="152908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Bookman Old Style"/>
                <a:cs typeface="Bookman Old Style"/>
              </a:rPr>
              <a:t>Materi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30" y="1862776"/>
            <a:ext cx="6542405" cy="18148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9750" indent="-5270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Confidentiality,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Integrity,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Availability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(CIA)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61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Risk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Management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65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Authentication, authorization,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access</a:t>
            </a:r>
            <a:r>
              <a:rPr dirty="0" sz="1900" spc="18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control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65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Ethics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83354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83907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Confidentiality, Integrity,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Availability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727318"/>
            <a:ext cx="8639810" cy="53536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39750" marR="158750" indent="-527050">
              <a:lnSpc>
                <a:spcPct val="102299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Confidentiality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(kerahasiaan),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Integrity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(integritas),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 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Availability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(ketersediaan)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3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(tiga)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pilar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utama dalam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arsitektur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informasi.</a:t>
            </a:r>
            <a:endParaRPr sz="1900">
              <a:latin typeface="Bookman Old Style"/>
              <a:cs typeface="Bookman Old Style"/>
            </a:endParaRPr>
          </a:p>
          <a:p>
            <a:pPr algn="just" marL="539750" marR="302895" indent="-527050">
              <a:lnSpc>
                <a:spcPct val="102299"/>
              </a:lnSpc>
              <a:spcBef>
                <a:spcPts val="1735"/>
              </a:spcBef>
              <a:buClr>
                <a:srgbClr val="000000"/>
              </a:buClr>
              <a:buFont typeface="Wingdings"/>
              <a:buChar char=""/>
              <a:tabLst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Privasi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kerahasiaan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pasangan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tak terpisahkan.  Terdapat alasan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jelas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mengapa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pelaku bisnis, individu,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maupun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pemerintah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penjagaan terhadap rahasia</a:t>
            </a:r>
            <a:r>
              <a:rPr dirty="0" sz="1900" spc="1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mereka.</a:t>
            </a:r>
            <a:endParaRPr sz="1900">
              <a:latin typeface="Bookman Old Style"/>
              <a:cs typeface="Bookman Old Style"/>
            </a:endParaRPr>
          </a:p>
          <a:p>
            <a:pPr lvl="1" marL="967740" marR="196850" indent="-346710">
              <a:lnSpc>
                <a:spcPct val="101899"/>
              </a:lnSpc>
              <a:spcBef>
                <a:spcPts val="1775"/>
              </a:spcBef>
              <a:buClr>
                <a:srgbClr val="000000"/>
              </a:buClr>
              <a:buFont typeface="Wingdings"/>
              <a:buChar char=""/>
              <a:tabLst>
                <a:tab pos="967740" algn="l"/>
                <a:tab pos="96837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Pelaku bisnis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menjaga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produk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pesaing.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internet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menjaga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aktivitas on-line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pantauan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mesin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pemasaran,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pemerintah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menjaga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 negara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melindungi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warga.</a:t>
            </a:r>
            <a:endParaRPr sz="1900">
              <a:latin typeface="Bookman Old Style"/>
              <a:cs typeface="Bookman Old Style"/>
            </a:endParaRPr>
          </a:p>
          <a:p>
            <a:pPr marL="539750" marR="481965" indent="-527050">
              <a:lnSpc>
                <a:spcPct val="102299"/>
              </a:lnSpc>
              <a:spcBef>
                <a:spcPts val="173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konteks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integritas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mengacu  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“</a:t>
            </a:r>
            <a:r>
              <a:rPr dirty="0" sz="1900" spc="10" b="0" i="1">
                <a:solidFill>
                  <a:srgbClr val="002060"/>
                </a:solidFill>
                <a:latin typeface="Bookman Old Style"/>
                <a:cs typeface="Bookman Old Style"/>
              </a:rPr>
              <a:t>Staying the </a:t>
            </a:r>
            <a:r>
              <a:rPr dirty="0" sz="1900" spc="15" b="0" i="1">
                <a:solidFill>
                  <a:srgbClr val="002060"/>
                </a:solidFill>
                <a:latin typeface="Bookman Old Style"/>
                <a:cs typeface="Bookman Old Style"/>
              </a:rPr>
              <a:t>same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”,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tetap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hal yang sama. Tentang  apakah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sesuatu itu telah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berubah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sejak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pertama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kali</a:t>
            </a:r>
            <a:r>
              <a:rPr dirty="0" sz="1900" spc="1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dibuat.</a:t>
            </a:r>
            <a:endParaRPr sz="1900">
              <a:latin typeface="Bookman Old Style"/>
              <a:cs typeface="Bookman Old Style"/>
            </a:endParaRPr>
          </a:p>
          <a:p>
            <a:pPr marL="539750" marR="5080" indent="-527050">
              <a:lnSpc>
                <a:spcPct val="102299"/>
              </a:lnSpc>
              <a:spcBef>
                <a:spcPts val="176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Praktek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menjamin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agar  software 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berfungsi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83354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83907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Confidentiality, Integrity,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Availability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883947"/>
            <a:ext cx="8643620" cy="35712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39750" marR="5080" indent="-527050">
              <a:lnSpc>
                <a:spcPct val="102299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tradisional,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fasilitas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dilindungi  karena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3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(tiga)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 alasan:</a:t>
            </a:r>
            <a:endParaRPr sz="1900">
              <a:latin typeface="Bookman Old Style"/>
              <a:cs typeface="Bookman Old Style"/>
            </a:endParaRPr>
          </a:p>
          <a:p>
            <a:pPr lvl="1" marL="1066165" indent="-494030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Font typeface="Wingdings"/>
              <a:buChar char=""/>
              <a:tabLst>
                <a:tab pos="1066165" algn="l"/>
                <a:tab pos="106680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Mencegah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terhadinya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pencurian atau kerusakan</a:t>
            </a:r>
            <a:r>
              <a:rPr dirty="0" sz="1900" spc="1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hardware</a:t>
            </a:r>
            <a:endParaRPr sz="1900">
              <a:latin typeface="Bookman Old Style"/>
              <a:cs typeface="Bookman Old Style"/>
            </a:endParaRPr>
          </a:p>
          <a:p>
            <a:pPr lvl="1" marL="1066165" indent="-49403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Font typeface="Wingdings"/>
              <a:buChar char=""/>
              <a:tabLst>
                <a:tab pos="1066165" algn="l"/>
                <a:tab pos="106680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Mencegah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terhadinya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pencurian atau kerusakan</a:t>
            </a:r>
            <a:r>
              <a:rPr dirty="0" sz="1900" spc="1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</a:t>
            </a:r>
            <a:endParaRPr sz="1900">
              <a:latin typeface="Bookman Old Style"/>
              <a:cs typeface="Bookman Old Style"/>
            </a:endParaRPr>
          </a:p>
          <a:p>
            <a:pPr lvl="1" marL="1066165" indent="-49403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Font typeface="Wingdings"/>
              <a:buChar char=""/>
              <a:tabLst>
                <a:tab pos="1066165" algn="l"/>
                <a:tab pos="106680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Mencegah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terjadinya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gangguan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layanan</a:t>
            </a:r>
            <a:endParaRPr sz="1900">
              <a:latin typeface="Bookman Old Style"/>
              <a:cs typeface="Bookman Old Style"/>
            </a:endParaRPr>
          </a:p>
          <a:p>
            <a:pPr marL="539750" marR="266065" indent="-527050">
              <a:lnSpc>
                <a:spcPct val="101400"/>
              </a:lnSpc>
              <a:spcBef>
                <a:spcPts val="178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Departemen Keamanan Amerika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Serikat (1985) telah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mengembangkan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definisi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komputer yang  didokumentasikan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“Trusted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Computer System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Evaluation  Criteria”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juga dikenal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“the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Orange</a:t>
            </a:r>
            <a:r>
              <a:rPr dirty="0" sz="1900" spc="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Book”.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83354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83907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Confidentiality, Integrity,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Availability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883947"/>
            <a:ext cx="4030345" cy="32073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39750" marR="5080" indent="-527050">
              <a:lnSpc>
                <a:spcPct val="102299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Trusted Computer System  Evaluation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Criteria</a:t>
            </a:r>
            <a:r>
              <a:rPr dirty="0" sz="1900" spc="6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Rating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.</a:t>
            </a:r>
            <a:endParaRPr sz="1900">
              <a:latin typeface="Bookman Old Style"/>
              <a:cs typeface="Bookman Old Style"/>
            </a:endParaRPr>
          </a:p>
          <a:p>
            <a:pPr marL="539750" marR="520065">
              <a:lnSpc>
                <a:spcPct val="102299"/>
              </a:lnSpc>
              <a:spcBef>
                <a:spcPts val="173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4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(empat) area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kebutuhan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setiap  kelasnya:</a:t>
            </a:r>
            <a:endParaRPr sz="1900">
              <a:latin typeface="Bookman Old Style"/>
              <a:cs typeface="Bookman Old Style"/>
            </a:endParaRPr>
          </a:p>
          <a:p>
            <a:pPr lvl="1" marL="967740" indent="-428625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Font typeface="Wingdings"/>
              <a:buChar char=""/>
              <a:tabLst>
                <a:tab pos="967740" algn="l"/>
                <a:tab pos="96837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policy</a:t>
            </a:r>
            <a:endParaRPr sz="1900">
              <a:latin typeface="Bookman Old Style"/>
              <a:cs typeface="Bookman Old Style"/>
            </a:endParaRPr>
          </a:p>
          <a:p>
            <a:pPr lvl="1" marL="967740" indent="-42862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"/>
              <a:tabLst>
                <a:tab pos="967740" algn="l"/>
                <a:tab pos="96837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Accountability</a:t>
            </a:r>
            <a:endParaRPr sz="1900">
              <a:latin typeface="Bookman Old Style"/>
              <a:cs typeface="Bookman Old Style"/>
            </a:endParaRPr>
          </a:p>
          <a:p>
            <a:pPr lvl="1" marL="967740" indent="-42862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"/>
              <a:tabLst>
                <a:tab pos="967740" algn="l"/>
                <a:tab pos="96837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Assurance</a:t>
            </a:r>
            <a:endParaRPr sz="1900">
              <a:latin typeface="Bookman Old Style"/>
              <a:cs typeface="Bookman Old Style"/>
            </a:endParaRPr>
          </a:p>
          <a:p>
            <a:pPr lvl="1" marL="967740" indent="-42862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Wingdings"/>
              <a:buChar char=""/>
              <a:tabLst>
                <a:tab pos="967740" algn="l"/>
                <a:tab pos="96837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Documentation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3870" y="2006605"/>
            <a:ext cx="4669370" cy="488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83354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83907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Confidentiality, Integrity,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Availability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672299"/>
            <a:ext cx="8547100" cy="5120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0" b="1">
                <a:solidFill>
                  <a:srgbClr val="002060"/>
                </a:solidFill>
                <a:latin typeface="Bookman Old Style"/>
                <a:cs typeface="Bookman Old Style"/>
              </a:rPr>
              <a:t>What </a:t>
            </a:r>
            <a:r>
              <a:rPr dirty="0" sz="2300" spc="5" b="1">
                <a:solidFill>
                  <a:srgbClr val="002060"/>
                </a:solidFill>
                <a:latin typeface="Bookman Old Style"/>
                <a:cs typeface="Bookman Old Style"/>
              </a:rPr>
              <a:t>is</a:t>
            </a:r>
            <a:r>
              <a:rPr dirty="0" sz="2300" spc="-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300" spc="10" b="1">
                <a:solidFill>
                  <a:srgbClr val="002060"/>
                </a:solidFill>
                <a:latin typeface="Bookman Old Style"/>
                <a:cs typeface="Bookman Old Style"/>
              </a:rPr>
              <a:t>security?</a:t>
            </a:r>
            <a:endParaRPr sz="2300">
              <a:latin typeface="Bookman Old Style"/>
              <a:cs typeface="Bookman Old Style"/>
            </a:endParaRPr>
          </a:p>
          <a:p>
            <a:pPr marL="539750" marR="875030" indent="-527050">
              <a:lnSpc>
                <a:spcPct val="102299"/>
              </a:lnSpc>
              <a:spcBef>
                <a:spcPts val="175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dapat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berarti berbeda 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orang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berbeda,  tergantung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konteksnya.</a:t>
            </a:r>
            <a:endParaRPr sz="1900">
              <a:latin typeface="Bookman Old Style"/>
              <a:cs typeface="Bookman Old Style"/>
            </a:endParaRPr>
          </a:p>
          <a:p>
            <a:pPr marL="539750" marR="5080" indent="-527050">
              <a:lnSpc>
                <a:spcPct val="102299"/>
              </a:lnSpc>
              <a:spcBef>
                <a:spcPts val="176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merujuk pada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kebijakan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menjelaskan  aturan untuk meggunakan sumber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daya. Jika kita tidak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menginginkan orang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berhak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kita,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mereka melakukannya,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berarti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pelanggaran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keamanan.</a:t>
            </a:r>
            <a:endParaRPr sz="1900">
              <a:latin typeface="Bookman Old Style"/>
              <a:cs typeface="Bookman Old Style"/>
            </a:endParaRPr>
          </a:p>
          <a:p>
            <a:pPr marL="539750" marR="210185" indent="-527050">
              <a:lnSpc>
                <a:spcPct val="101600"/>
              </a:lnSpc>
              <a:spcBef>
                <a:spcPts val="175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bisa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100%, serangan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saja terjadi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kapan pun.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satu 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kunci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mengatasi serangan adalah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mengetahui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pelakunya dan kapan</a:t>
            </a:r>
            <a:r>
              <a:rPr dirty="0" sz="1900" spc="114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melakukannya.</a:t>
            </a:r>
            <a:endParaRPr sz="1900">
              <a:latin typeface="Bookman Old Style"/>
              <a:cs typeface="Bookman Old Style"/>
            </a:endParaRPr>
          </a:p>
          <a:p>
            <a:pPr marL="539750" marR="1049655" indent="-527050">
              <a:lnSpc>
                <a:spcPct val="102299"/>
              </a:lnSpc>
              <a:spcBef>
                <a:spcPts val="176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audit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bukan 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teknologi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pencegahan  langsung,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mengetahui bahwa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ada sistem  akuntabilitas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dapat menghalangi penyerang</a:t>
            </a:r>
            <a:r>
              <a:rPr dirty="0" sz="1900" spc="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potensial.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83907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Confidentiality, Integrity,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Availability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Security</a:t>
            </a:r>
            <a:r>
              <a:rPr dirty="0" spc="0"/>
              <a:t> </a:t>
            </a:r>
            <a:r>
              <a:rPr dirty="0" spc="10"/>
              <a:t>Goal</a:t>
            </a:r>
          </a:p>
          <a:p>
            <a:pPr marL="539750" indent="-527050">
              <a:lnSpc>
                <a:spcPct val="100000"/>
              </a:lnSpc>
              <a:spcBef>
                <a:spcPts val="180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Prevention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2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Traceability </a:t>
            </a:r>
            <a:r>
              <a:rPr dirty="0" sz="1900" spc="15" b="0">
                <a:latin typeface="Bookman Old Style"/>
                <a:cs typeface="Bookman Old Style"/>
              </a:rPr>
              <a:t>and</a:t>
            </a:r>
            <a:r>
              <a:rPr dirty="0" sz="1900" spc="10" b="0">
                <a:latin typeface="Bookman Old Style"/>
                <a:cs typeface="Bookman Old Style"/>
              </a:rPr>
              <a:t> Auditing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latin typeface="Bookman Old Style"/>
                <a:cs typeface="Bookman Old Style"/>
              </a:rPr>
              <a:t>Monitoring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Privacy </a:t>
            </a:r>
            <a:r>
              <a:rPr dirty="0" sz="1900" spc="15" b="0">
                <a:latin typeface="Bookman Old Style"/>
                <a:cs typeface="Bookman Old Style"/>
              </a:rPr>
              <a:t>and </a:t>
            </a:r>
            <a:r>
              <a:rPr dirty="0" sz="1900" spc="10" b="0">
                <a:latin typeface="Bookman Old Style"/>
                <a:cs typeface="Bookman Old Style"/>
              </a:rPr>
              <a:t>Confidentiality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Multilevel</a:t>
            </a:r>
            <a:r>
              <a:rPr dirty="0" sz="1900" spc="5" b="0">
                <a:latin typeface="Bookman Old Style"/>
                <a:cs typeface="Bookman Old Style"/>
              </a:rPr>
              <a:t> </a:t>
            </a:r>
            <a:r>
              <a:rPr dirty="0" sz="1900" spc="10" b="0">
                <a:latin typeface="Bookman Old Style"/>
                <a:cs typeface="Bookman Old Style"/>
              </a:rPr>
              <a:t>Security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latin typeface="Bookman Old Style"/>
                <a:cs typeface="Bookman Old Style"/>
              </a:rPr>
              <a:t>Anonymity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Authentication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2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latin typeface="Bookman Old Style"/>
                <a:cs typeface="Bookman Old Style"/>
              </a:rPr>
              <a:t>Integrity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5346" y="1871270"/>
            <a:ext cx="3356610" cy="297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0" b="1">
                <a:solidFill>
                  <a:srgbClr val="002060"/>
                </a:solidFill>
                <a:latin typeface="Bookman Old Style"/>
                <a:cs typeface="Bookman Old Style"/>
              </a:rPr>
              <a:t>Software </a:t>
            </a:r>
            <a:r>
              <a:rPr dirty="0" sz="2300" spc="5" b="1">
                <a:solidFill>
                  <a:srgbClr val="002060"/>
                </a:solidFill>
                <a:latin typeface="Bookman Old Style"/>
                <a:cs typeface="Bookman Old Style"/>
              </a:rPr>
              <a:t>Project</a:t>
            </a:r>
            <a:r>
              <a:rPr dirty="0" sz="2300" spc="-2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300" spc="10" b="1">
                <a:solidFill>
                  <a:srgbClr val="002060"/>
                </a:solidFill>
                <a:latin typeface="Bookman Old Style"/>
                <a:cs typeface="Bookman Old Style"/>
              </a:rPr>
              <a:t>Goal</a:t>
            </a:r>
            <a:endParaRPr sz="23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0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Functionality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2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Usability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Efficiency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Time-to-market</a:t>
            </a:r>
            <a:endParaRPr sz="1900">
              <a:latin typeface="Bookman Old Style"/>
              <a:cs typeface="Bookman Old Style"/>
            </a:endParaRPr>
          </a:p>
          <a:p>
            <a:pPr marL="539750" indent="-52705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Simplicity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419103"/>
            <a:ext cx="3708400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508159"/>
            <a:ext cx="3274060" cy="4419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5" b="1">
                <a:latin typeface="Bookman Old Style"/>
                <a:cs typeface="Bookman Old Style"/>
              </a:rPr>
              <a:t>Risk</a:t>
            </a:r>
            <a:r>
              <a:rPr dirty="0" sz="2700" spc="-65" b="1">
                <a:latin typeface="Bookman Old Style"/>
                <a:cs typeface="Bookman Old Style"/>
              </a:rPr>
              <a:t> </a:t>
            </a:r>
            <a:r>
              <a:rPr dirty="0" sz="2700" spc="10" b="1">
                <a:latin typeface="Bookman Old Style"/>
                <a:cs typeface="Bookman Old Style"/>
              </a:rPr>
              <a:t>management</a:t>
            </a:r>
            <a:endParaRPr sz="27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862776"/>
            <a:ext cx="8719820" cy="36899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539750" marR="403225" indent="-527050">
              <a:lnSpc>
                <a:spcPts val="2170"/>
              </a:lnSpc>
              <a:spcBef>
                <a:spcPts val="29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Menyeimbangkan antara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tujuan 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tujuan proyek  perangkat lunak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persoalan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mudah.</a:t>
            </a:r>
            <a:endParaRPr sz="1900">
              <a:latin typeface="Bookman Old Style"/>
              <a:cs typeface="Bookman Old Style"/>
            </a:endParaRPr>
          </a:p>
          <a:p>
            <a:pPr marL="539750" marR="33020">
              <a:lnSpc>
                <a:spcPts val="3900"/>
              </a:lnSpc>
              <a:spcBef>
                <a:spcPts val="375"/>
              </a:spcBef>
              <a:tabLst>
                <a:tab pos="4463415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Usability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vs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Authentication	</a:t>
            </a:r>
            <a:r>
              <a:rPr dirty="0" sz="1900" spc="25">
                <a:solidFill>
                  <a:srgbClr val="002060"/>
                </a:solidFill>
                <a:latin typeface="Wingdings"/>
                <a:cs typeface="Wingdings"/>
              </a:rPr>
              <a:t></a:t>
            </a:r>
            <a:r>
              <a:rPr dirty="0" sz="1900" spc="2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Mana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harus didahulukan?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Multilevel Security vs Efficiency </a:t>
            </a:r>
            <a:r>
              <a:rPr dirty="0" sz="1900" spc="25">
                <a:solidFill>
                  <a:srgbClr val="002060"/>
                </a:solidFill>
                <a:latin typeface="Wingdings"/>
                <a:cs typeface="Wingdings"/>
              </a:rPr>
              <a:t></a:t>
            </a:r>
            <a:r>
              <a:rPr dirty="0" sz="1900" spc="2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yg lebih</a:t>
            </a:r>
            <a:r>
              <a:rPr dirty="0" sz="1900" spc="3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penting?</a:t>
            </a:r>
            <a:endParaRPr sz="1900">
              <a:latin typeface="Bookman Old Style"/>
              <a:cs typeface="Bookman Old Style"/>
            </a:endParaRPr>
          </a:p>
          <a:p>
            <a:pPr marL="539750" marR="5080" indent="-527050">
              <a:lnSpc>
                <a:spcPts val="2170"/>
              </a:lnSpc>
              <a:spcBef>
                <a:spcPts val="1415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Jawaban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pertanyaan-pertanyaan tersebut serupa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dgn pembahasan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tentang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sebagai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manajemen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Hanya  yang memahami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kontekslah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dapat memberikan keputusan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cerdas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bijak.</a:t>
            </a:r>
            <a:endParaRPr sz="1900">
              <a:latin typeface="Bookman Old Style"/>
              <a:cs typeface="Bookman Old Style"/>
            </a:endParaRPr>
          </a:p>
          <a:p>
            <a:pPr marL="539750" marR="611505" indent="-527050">
              <a:lnSpc>
                <a:spcPts val="2170"/>
              </a:lnSpc>
              <a:spcBef>
                <a:spcPts val="1760"/>
              </a:spcBef>
              <a:buClr>
                <a:srgbClr val="000000"/>
              </a:buClr>
              <a:buFont typeface="Wingdings"/>
              <a:buChar char=""/>
              <a:tabLst>
                <a:tab pos="539750" algn="l"/>
                <a:tab pos="540385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Manajemen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 perangkat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lunak 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sekedar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  keamanan,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mencakup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,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reliability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1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safety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419103"/>
            <a:ext cx="3708400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508159"/>
            <a:ext cx="3274060" cy="4419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5" b="1">
                <a:latin typeface="Bookman Old Style"/>
                <a:cs typeface="Bookman Old Style"/>
              </a:rPr>
              <a:t>Risk</a:t>
            </a:r>
            <a:r>
              <a:rPr dirty="0" sz="2700" spc="-65" b="1">
                <a:latin typeface="Bookman Old Style"/>
                <a:cs typeface="Bookman Old Style"/>
              </a:rPr>
              <a:t> </a:t>
            </a:r>
            <a:r>
              <a:rPr dirty="0" sz="2700" spc="10" b="1">
                <a:latin typeface="Bookman Old Style"/>
                <a:cs typeface="Bookman Old Style"/>
              </a:rPr>
              <a:t>management</a:t>
            </a:r>
            <a:endParaRPr sz="27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862776"/>
            <a:ext cx="833120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tahapan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penting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mengelola resiko perangkat</a:t>
            </a:r>
            <a:r>
              <a:rPr dirty="0" sz="1900" spc="30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lunak: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5913" y="3013227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4" y="0"/>
                </a:lnTo>
                <a:lnTo>
                  <a:pt x="8776964" y="441413"/>
                </a:lnTo>
                <a:lnTo>
                  <a:pt x="0" y="441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5913" y="3013227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5" y="0"/>
                </a:lnTo>
                <a:lnTo>
                  <a:pt x="8776965" y="441402"/>
                </a:lnTo>
                <a:lnTo>
                  <a:pt x="0" y="441402"/>
                </a:lnTo>
                <a:lnTo>
                  <a:pt x="0" y="0"/>
                </a:lnTo>
                <a:close/>
              </a:path>
            </a:pathLst>
          </a:custGeom>
          <a:ln w="9268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2770" y="2734737"/>
            <a:ext cx="6227229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9770" y="2781303"/>
            <a:ext cx="3191929" cy="541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34757" y="2754693"/>
            <a:ext cx="6143879" cy="517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5913" y="3807764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4" y="0"/>
                </a:lnTo>
                <a:lnTo>
                  <a:pt x="8776964" y="441401"/>
                </a:lnTo>
                <a:lnTo>
                  <a:pt x="0" y="441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5913" y="3807764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5" y="0"/>
                </a:lnTo>
                <a:lnTo>
                  <a:pt x="8776965" y="441402"/>
                </a:lnTo>
                <a:lnTo>
                  <a:pt x="0" y="441402"/>
                </a:lnTo>
                <a:lnTo>
                  <a:pt x="0" y="0"/>
                </a:lnTo>
                <a:close/>
              </a:path>
            </a:pathLst>
          </a:custGeom>
          <a:ln w="9268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92770" y="3530608"/>
            <a:ext cx="6227229" cy="601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19770" y="3572933"/>
            <a:ext cx="5782729" cy="54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34757" y="3549218"/>
            <a:ext cx="6143879" cy="517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5913" y="4602276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4" y="0"/>
                </a:lnTo>
                <a:lnTo>
                  <a:pt x="8776964" y="441413"/>
                </a:lnTo>
                <a:lnTo>
                  <a:pt x="0" y="441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5913" y="4602276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5" y="0"/>
                </a:lnTo>
                <a:lnTo>
                  <a:pt x="8776965" y="441402"/>
                </a:lnTo>
                <a:lnTo>
                  <a:pt x="0" y="441402"/>
                </a:lnTo>
                <a:lnTo>
                  <a:pt x="0" y="0"/>
                </a:lnTo>
                <a:close/>
              </a:path>
            </a:pathLst>
          </a:custGeom>
          <a:ln w="9268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2770" y="4326470"/>
            <a:ext cx="6227229" cy="596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9770" y="4368803"/>
            <a:ext cx="5367870" cy="541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34757" y="4343743"/>
            <a:ext cx="6143879" cy="517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5913" y="5396801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4" y="0"/>
                </a:lnTo>
                <a:lnTo>
                  <a:pt x="8776964" y="441413"/>
                </a:lnTo>
                <a:lnTo>
                  <a:pt x="0" y="441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5913" y="5396801"/>
            <a:ext cx="8776970" cy="441959"/>
          </a:xfrm>
          <a:custGeom>
            <a:avLst/>
            <a:gdLst/>
            <a:ahLst/>
            <a:cxnLst/>
            <a:rect l="l" t="t" r="r" b="b"/>
            <a:pathLst>
              <a:path w="8776970" h="441960">
                <a:moveTo>
                  <a:pt x="0" y="0"/>
                </a:moveTo>
                <a:lnTo>
                  <a:pt x="8776965" y="0"/>
                </a:lnTo>
                <a:lnTo>
                  <a:pt x="8776965" y="441402"/>
                </a:lnTo>
                <a:lnTo>
                  <a:pt x="0" y="441402"/>
                </a:lnTo>
                <a:lnTo>
                  <a:pt x="0" y="0"/>
                </a:lnTo>
                <a:close/>
              </a:path>
            </a:pathLst>
          </a:custGeom>
          <a:ln w="9268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92770" y="5118108"/>
            <a:ext cx="6227229" cy="6011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19770" y="5164674"/>
            <a:ext cx="4301070" cy="541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34757" y="5138267"/>
            <a:ext cx="6143879" cy="5170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79536" y="2840675"/>
            <a:ext cx="5465445" cy="26784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Identify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security risk</a:t>
            </a:r>
            <a:r>
              <a:rPr dirty="0" sz="1750" spc="-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early</a:t>
            </a:r>
            <a:endParaRPr sz="1750">
              <a:latin typeface="Bookman Old Style"/>
              <a:cs typeface="Bookman Old Style"/>
            </a:endParaRPr>
          </a:p>
          <a:p>
            <a:pPr marL="12700" marR="5080">
              <a:lnSpc>
                <a:spcPts val="6270"/>
              </a:lnSpc>
              <a:spcBef>
                <a:spcPts val="865"/>
              </a:spcBef>
            </a:pP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Understand the implications </a:t>
            </a:r>
            <a:r>
              <a:rPr dirty="0" sz="1750" spc="0" b="0">
                <a:solidFill>
                  <a:srgbClr val="002060"/>
                </a:solidFill>
                <a:latin typeface="Bookman Old Style"/>
                <a:cs typeface="Bookman Old Style"/>
              </a:rPr>
              <a:t>in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light of</a:t>
            </a:r>
            <a:r>
              <a:rPr dirty="0" sz="1750" spc="-1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experience 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Create </a:t>
            </a:r>
            <a:r>
              <a:rPr dirty="0" sz="1750" spc="0" b="0">
                <a:solidFill>
                  <a:srgbClr val="002060"/>
                </a:solidFill>
                <a:latin typeface="Bookman Old Style"/>
                <a:cs typeface="Bookman Old Style"/>
              </a:rPr>
              <a:t>an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architecture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that addresses the risk 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Rigorously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test </a:t>
            </a:r>
            <a:r>
              <a:rPr dirty="0" sz="1750" spc="0" b="0">
                <a:solidFill>
                  <a:srgbClr val="002060"/>
                </a:solidFill>
                <a:latin typeface="Bookman Old Style"/>
                <a:cs typeface="Bookman Old Style"/>
              </a:rPr>
              <a:t>a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system for</a:t>
            </a:r>
            <a:r>
              <a:rPr dirty="0" sz="1750" spc="-4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endParaRPr sz="17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2018-04-05T04:26:20Z</dcterms:created>
  <dcterms:modified xsi:type="dcterms:W3CDTF">2018-04-05T04:26:20Z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2018-04-05T00:00:00Z</vt:filetime>
  </property>
</Properties>
</file>