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002060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002060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002060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002060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31800" y="101599"/>
            <a:ext cx="9817100" cy="7353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229" y="241477"/>
            <a:ext cx="8786940" cy="972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rgbClr val="002060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53193" y="3253232"/>
            <a:ext cx="8587013" cy="2089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002060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1800" y="101599"/>
            <a:ext cx="9817100" cy="735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08333" y="3246965"/>
            <a:ext cx="1913467" cy="5545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87366" y="3246965"/>
            <a:ext cx="740833" cy="5545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98000" y="3246965"/>
            <a:ext cx="406400" cy="5545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41233" y="3594100"/>
            <a:ext cx="5918200" cy="7196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92700" y="4017433"/>
            <a:ext cx="4711700" cy="5503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93933" y="4889499"/>
            <a:ext cx="1418167" cy="660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11533" y="4889499"/>
            <a:ext cx="1485900" cy="660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703733" y="4889499"/>
            <a:ext cx="1134533" cy="660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0" rIns="0" bIns="0" rtlCol="0" vert="horz">
            <a:spAutoFit/>
          </a:bodyPr>
          <a:lstStyle/>
          <a:p>
            <a:pPr marL="6510020">
              <a:lnSpc>
                <a:spcPct val="100000"/>
              </a:lnSpc>
              <a:spcBef>
                <a:spcPts val="550"/>
              </a:spcBef>
            </a:pPr>
            <a:r>
              <a:rPr dirty="0" spc="15"/>
              <a:t>AIK21363 </a:t>
            </a:r>
            <a:r>
              <a:rPr dirty="0" spc="10"/>
              <a:t>(3</a:t>
            </a:r>
            <a:r>
              <a:rPr dirty="0" spc="-50"/>
              <a:t> </a:t>
            </a:r>
            <a:r>
              <a:rPr dirty="0" spc="10"/>
              <a:t>sks)</a:t>
            </a:r>
          </a:p>
          <a:p>
            <a:pPr marL="3089910">
              <a:lnSpc>
                <a:spcPct val="100000"/>
              </a:lnSpc>
              <a:spcBef>
                <a:spcPts val="585"/>
              </a:spcBef>
            </a:pPr>
            <a:r>
              <a:rPr dirty="0" sz="2500" spc="10"/>
              <a:t>Keamanan dan Jaminan</a:t>
            </a:r>
            <a:r>
              <a:rPr dirty="0" sz="2500" spc="-5"/>
              <a:t> </a:t>
            </a:r>
            <a:r>
              <a:rPr dirty="0" sz="2500" spc="5"/>
              <a:t>Informasi</a:t>
            </a:r>
            <a:endParaRPr sz="2500"/>
          </a:p>
          <a:p>
            <a:pPr marL="4191635">
              <a:lnSpc>
                <a:spcPct val="100000"/>
              </a:lnSpc>
              <a:spcBef>
                <a:spcPts val="195"/>
              </a:spcBef>
            </a:pPr>
            <a:r>
              <a:rPr dirty="0" spc="10"/>
              <a:t>Information </a:t>
            </a:r>
            <a:r>
              <a:rPr dirty="0" spc="15"/>
              <a:t>Assurance and</a:t>
            </a:r>
            <a:r>
              <a:rPr dirty="0" spc="105"/>
              <a:t> </a:t>
            </a:r>
            <a:r>
              <a:rPr dirty="0" spc="10"/>
              <a:t>Security</a:t>
            </a:r>
          </a:p>
          <a:p>
            <a:pPr marL="3077210"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3077210">
              <a:lnSpc>
                <a:spcPct val="100000"/>
              </a:lnSpc>
              <a:spcBef>
                <a:spcPts val="25"/>
              </a:spcBef>
            </a:pPr>
            <a:endParaRPr sz="1850">
              <a:latin typeface="Times New Roman"/>
              <a:cs typeface="Times New Roman"/>
            </a:endParaRPr>
          </a:p>
          <a:p>
            <a:pPr marL="5625465">
              <a:lnSpc>
                <a:spcPct val="100000"/>
              </a:lnSpc>
            </a:pPr>
            <a:r>
              <a:rPr dirty="0" sz="2300" spc="10"/>
              <a:t>Nurdin </a:t>
            </a:r>
            <a:r>
              <a:rPr dirty="0" sz="2300" spc="5"/>
              <a:t>Bahtiar,</a:t>
            </a:r>
            <a:r>
              <a:rPr dirty="0" sz="2300" spc="-25"/>
              <a:t> </a:t>
            </a:r>
            <a:r>
              <a:rPr dirty="0" sz="2300" spc="10"/>
              <a:t>M.T</a:t>
            </a:r>
            <a:endParaRPr sz="2300"/>
          </a:p>
        </p:txBody>
      </p:sp>
      <p:sp>
        <p:nvSpPr>
          <p:cNvPr id="12" name="object 12"/>
          <p:cNvSpPr/>
          <p:nvPr/>
        </p:nvSpPr>
        <p:spPr>
          <a:xfrm>
            <a:off x="6913033" y="944033"/>
            <a:ext cx="3022600" cy="98213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486400" y="1523999"/>
            <a:ext cx="4351867" cy="6604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657913" y="1054300"/>
            <a:ext cx="3981450" cy="91884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28445">
              <a:lnSpc>
                <a:spcPct val="100000"/>
              </a:lnSpc>
              <a:spcBef>
                <a:spcPts val="95"/>
              </a:spcBef>
            </a:pPr>
            <a:r>
              <a:rPr dirty="0" sz="3500" spc="-5" b="0">
                <a:latin typeface="Bookman Old Style"/>
                <a:cs typeface="Bookman Old Style"/>
              </a:rPr>
              <a:t>Chapter</a:t>
            </a:r>
            <a:r>
              <a:rPr dirty="0" sz="3500" spc="-45" b="0">
                <a:latin typeface="Bookman Old Style"/>
                <a:cs typeface="Bookman Old Style"/>
              </a:rPr>
              <a:t> </a:t>
            </a:r>
            <a:r>
              <a:rPr dirty="0" sz="3500" spc="-5" b="0">
                <a:latin typeface="Bookman Old Style"/>
                <a:cs typeface="Bookman Old Style"/>
              </a:rPr>
              <a:t>#2</a:t>
            </a:r>
            <a:endParaRPr sz="35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2300" spc="10" b="0">
                <a:latin typeface="Bookman Old Style"/>
                <a:cs typeface="Bookman Old Style"/>
              </a:rPr>
              <a:t>Principles </a:t>
            </a:r>
            <a:r>
              <a:rPr dirty="0" sz="2300" spc="5" b="0">
                <a:latin typeface="Bookman Old Style"/>
                <a:cs typeface="Bookman Old Style"/>
              </a:rPr>
              <a:t>of </a:t>
            </a:r>
            <a:r>
              <a:rPr dirty="0" sz="2300" spc="10" b="0">
                <a:latin typeface="Bookman Old Style"/>
                <a:cs typeface="Bookman Old Style"/>
              </a:rPr>
              <a:t>Secure</a:t>
            </a:r>
            <a:r>
              <a:rPr dirty="0" sz="2300" spc="-25" b="0">
                <a:latin typeface="Bookman Old Style"/>
                <a:cs typeface="Bookman Old Style"/>
              </a:rPr>
              <a:t> </a:t>
            </a:r>
            <a:r>
              <a:rPr dirty="0" sz="2300" spc="10" b="0">
                <a:latin typeface="Bookman Old Style"/>
                <a:cs typeface="Bookman Old Style"/>
              </a:rPr>
              <a:t>Design</a:t>
            </a:r>
            <a:endParaRPr sz="23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667" y="139699"/>
            <a:ext cx="8758767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9667" y="613832"/>
            <a:ext cx="1655232" cy="876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0"/>
              </a:spcBef>
            </a:pPr>
            <a:r>
              <a:rPr dirty="0"/>
              <a:t>Software </a:t>
            </a:r>
            <a:r>
              <a:rPr dirty="0" spc="0"/>
              <a:t>Security Personnel </a:t>
            </a:r>
            <a:r>
              <a:rPr dirty="0"/>
              <a:t>in the Life  Cycle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53229" y="1727310"/>
            <a:ext cx="8768080" cy="5425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Perancangan </a:t>
            </a:r>
            <a:r>
              <a:rPr dirty="0" sz="1900" spc="25" b="1">
                <a:solidFill>
                  <a:srgbClr val="002060"/>
                </a:solidFill>
                <a:latin typeface="Bookman Old Style"/>
                <a:cs typeface="Bookman Old Style"/>
              </a:rPr>
              <a:t>Keamanan</a:t>
            </a:r>
            <a:endParaRPr sz="1900">
              <a:latin typeface="Bookman Old Style"/>
              <a:cs typeface="Bookman Old Style"/>
            </a:endParaRPr>
          </a:p>
          <a:p>
            <a:pPr marL="12700" marR="115570">
              <a:lnSpc>
                <a:spcPct val="102299"/>
              </a:lnSpc>
              <a:spcBef>
                <a:spcPts val="1730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Keahlian analisis yg baik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merupakan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syarat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kritis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dalam merancang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yg  baik. Beberapa saran bagi teknisi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keamanan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agar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mereka fokus</a:t>
            </a:r>
            <a:r>
              <a:rPr dirty="0" sz="1900" spc="16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pada:</a:t>
            </a:r>
            <a:endParaRPr sz="1900">
              <a:latin typeface="Bookman Old Style"/>
              <a:cs typeface="Bookman Old Style"/>
            </a:endParaRPr>
          </a:p>
          <a:p>
            <a:pPr marL="346075" indent="-333375">
              <a:lnSpc>
                <a:spcPct val="100000"/>
              </a:lnSpc>
              <a:spcBef>
                <a:spcPts val="650"/>
              </a:spcBef>
              <a:buClr>
                <a:srgbClr val="000000"/>
              </a:buClr>
              <a:buFont typeface="Wingdings"/>
              <a:buChar char=""/>
              <a:tabLst>
                <a:tab pos="346075" algn="l"/>
                <a:tab pos="346710" algn="l"/>
              </a:tabLst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Bagaimana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data mengalir di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antara komponen</a:t>
            </a:r>
            <a:r>
              <a:rPr dirty="0" sz="1900" spc="5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sistem</a:t>
            </a:r>
            <a:endParaRPr sz="1900">
              <a:latin typeface="Bookman Old Style"/>
              <a:cs typeface="Bookman Old Style"/>
            </a:endParaRPr>
          </a:p>
          <a:p>
            <a:pPr marL="346075" marR="34290" indent="-333375">
              <a:lnSpc>
                <a:spcPct val="102299"/>
              </a:lnSpc>
              <a:spcBef>
                <a:spcPts val="565"/>
              </a:spcBef>
              <a:buClr>
                <a:srgbClr val="000000"/>
              </a:buClr>
              <a:buFont typeface="Wingdings"/>
              <a:buChar char=""/>
              <a:tabLst>
                <a:tab pos="346075" algn="l"/>
                <a:tab pos="346710" algn="l"/>
              </a:tabLst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Setiap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pengguna,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peran,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dan wewenang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baik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dinyatakan secara  eksplisit </a:t>
            </a:r>
            <a:r>
              <a:rPr dirty="0" sz="1900" spc="25" b="0">
                <a:solidFill>
                  <a:srgbClr val="002060"/>
                </a:solidFill>
                <a:latin typeface="Bookman Old Style"/>
                <a:cs typeface="Bookman Old Style"/>
              </a:rPr>
              <a:t>maupun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implisit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dimasukkan dalam</a:t>
            </a:r>
            <a:r>
              <a:rPr dirty="0" sz="1900" spc="6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perancangan</a:t>
            </a:r>
            <a:endParaRPr sz="1900">
              <a:latin typeface="Bookman Old Style"/>
              <a:cs typeface="Bookman Old Style"/>
            </a:endParaRPr>
          </a:p>
          <a:p>
            <a:pPr marL="346075" indent="-333375">
              <a:lnSpc>
                <a:spcPct val="100000"/>
              </a:lnSpc>
              <a:spcBef>
                <a:spcPts val="650"/>
              </a:spcBef>
              <a:buClr>
                <a:srgbClr val="000000"/>
              </a:buClr>
              <a:buFont typeface="Wingdings"/>
              <a:buChar char=""/>
              <a:tabLst>
                <a:tab pos="346075" algn="l"/>
                <a:tab pos="346710" algn="l"/>
              </a:tabLst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Hubungan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terpercaya dari setiap</a:t>
            </a:r>
            <a:r>
              <a:rPr dirty="0" sz="1900" spc="3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komponen</a:t>
            </a:r>
            <a:endParaRPr sz="1900">
              <a:latin typeface="Bookman Old Style"/>
              <a:cs typeface="Bookman Old Style"/>
            </a:endParaRPr>
          </a:p>
          <a:p>
            <a:pPr marL="346075" marR="236854" indent="-333375">
              <a:lnSpc>
                <a:spcPct val="100899"/>
              </a:lnSpc>
              <a:spcBef>
                <a:spcPts val="595"/>
              </a:spcBef>
              <a:buClr>
                <a:srgbClr val="000000"/>
              </a:buClr>
              <a:buFont typeface="Wingdings"/>
              <a:buChar char=""/>
              <a:tabLst>
                <a:tab pos="346075" algn="l"/>
                <a:tab pos="346710" algn="l"/>
              </a:tabLst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Solusi potensial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apapun 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dapat diterapkan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pada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masalah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teridentifikasi</a:t>
            </a:r>
            <a:endParaRPr sz="19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814"/>
              </a:spcBef>
            </a:pP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Implementasi</a:t>
            </a:r>
            <a:endParaRPr sz="1900">
              <a:latin typeface="Bookman Old Style"/>
              <a:cs typeface="Bookman Old Style"/>
            </a:endParaRPr>
          </a:p>
          <a:p>
            <a:pPr marL="12700" marR="5080">
              <a:lnSpc>
                <a:spcPct val="102299"/>
              </a:lnSpc>
              <a:spcBef>
                <a:spcPts val="1730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Jelas, kita percaya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bahwa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praktek rekayasa software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baik penting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dalam membangun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software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aman.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Kita juga berkeyakinan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bahwa  waktu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paling berharga saat praktek rekayasa software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baik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adalah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saat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perancangan,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oleh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karenanya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kita tidak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dapat mengabaikan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hasil  dari implementasinya.</a:t>
            </a:r>
            <a:endParaRPr sz="19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667" y="139699"/>
            <a:ext cx="8758767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9667" y="613832"/>
            <a:ext cx="1655232" cy="876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0"/>
              </a:spcBef>
            </a:pPr>
            <a:r>
              <a:rPr dirty="0"/>
              <a:t>Software </a:t>
            </a:r>
            <a:r>
              <a:rPr dirty="0" spc="0"/>
              <a:t>Security Personnel </a:t>
            </a:r>
            <a:r>
              <a:rPr dirty="0"/>
              <a:t>in the Life  Cycle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53229" y="1727310"/>
            <a:ext cx="8806815" cy="14293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Pengujian</a:t>
            </a:r>
            <a:r>
              <a:rPr dirty="0" sz="1900" spc="10" b="1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25" b="1">
                <a:solidFill>
                  <a:srgbClr val="002060"/>
                </a:solidFill>
                <a:latin typeface="Bookman Old Style"/>
                <a:cs typeface="Bookman Old Style"/>
              </a:rPr>
              <a:t>Keamanan</a:t>
            </a:r>
            <a:endParaRPr sz="1900">
              <a:latin typeface="Bookman Old Style"/>
              <a:cs typeface="Bookman Old Style"/>
            </a:endParaRPr>
          </a:p>
          <a:p>
            <a:pPr marL="12700" marR="5080">
              <a:lnSpc>
                <a:spcPct val="102299"/>
              </a:lnSpc>
              <a:spcBef>
                <a:spcPts val="1730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Pekerjaan lain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dapat dilakukan oleh teknisi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keamanan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adalah  pengujian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keamanan, yang mungkin dgn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serangkaian risiko potensial di  tangannya,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meskipun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sulit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untuk</a:t>
            </a:r>
            <a:r>
              <a:rPr dirty="0" sz="1900" spc="3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dilakukan.</a:t>
            </a:r>
            <a:endParaRPr sz="19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4153" y="3649333"/>
            <a:ext cx="2371725" cy="558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500" spc="-5" b="0">
                <a:solidFill>
                  <a:srgbClr val="002060"/>
                </a:solidFill>
                <a:latin typeface="Bookman Old Style"/>
                <a:cs typeface="Bookman Old Style"/>
              </a:rPr>
              <a:t>End of</a:t>
            </a:r>
            <a:r>
              <a:rPr dirty="0" sz="3500" spc="-8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3500" spc="-5" b="0">
                <a:solidFill>
                  <a:srgbClr val="002060"/>
                </a:solidFill>
                <a:latin typeface="Bookman Old Style"/>
                <a:cs typeface="Bookman Old Style"/>
              </a:rPr>
              <a:t>File</a:t>
            </a:r>
            <a:endParaRPr sz="35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667" y="376766"/>
            <a:ext cx="8521700" cy="87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229" y="478544"/>
            <a:ext cx="8027034" cy="497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To </a:t>
            </a:r>
            <a:r>
              <a:rPr dirty="0" spc="0"/>
              <a:t>Open </a:t>
            </a:r>
            <a:r>
              <a:rPr dirty="0"/>
              <a:t>Source ot Not to </a:t>
            </a:r>
            <a:r>
              <a:rPr dirty="0" spc="0"/>
              <a:t>Open</a:t>
            </a:r>
            <a:r>
              <a:rPr dirty="0" spc="155"/>
              <a:t> </a:t>
            </a:r>
            <a:r>
              <a:rPr dirty="0"/>
              <a:t>Source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29" y="1727310"/>
            <a:ext cx="8681720" cy="461264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225425">
              <a:lnSpc>
                <a:spcPct val="102299"/>
              </a:lnSpc>
              <a:spcBef>
                <a:spcPts val="80"/>
              </a:spcBef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Mengembangkan program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secara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open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source sepertinya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membuat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permasalahan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keamanan dalam kode program mudah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ditemukan.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Masalahnya, siapakah yang menemukan bug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(kecacatan)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dalam kode  program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tersebut?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orang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baik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ataukah orang</a:t>
            </a:r>
            <a:r>
              <a:rPr dirty="0" sz="1900" spc="2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jahat?</a:t>
            </a:r>
            <a:endParaRPr sz="1900">
              <a:latin typeface="Bookman Old Style"/>
              <a:cs typeface="Bookman Old Style"/>
            </a:endParaRPr>
          </a:p>
          <a:p>
            <a:pPr marL="12700" marR="539750">
              <a:lnSpc>
                <a:spcPct val="102299"/>
              </a:lnSpc>
              <a:spcBef>
                <a:spcPts val="1735"/>
              </a:spcBef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Meskipun ditemukan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oleh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orang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baik,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orang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jahat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akan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mengeksploitasi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kelemahan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tersebut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untuk waktu 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lama.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Menginformasikan kepada pengguna untuk mengupgrade program  merupakan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proses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lebih lambat dibandingkan cepatnya  penyebaran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bug / kelemahan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tersebut di kalangan</a:t>
            </a:r>
            <a:r>
              <a:rPr dirty="0" sz="1900" spc="9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hacker.</a:t>
            </a:r>
            <a:endParaRPr sz="1900">
              <a:latin typeface="Bookman Old Style"/>
              <a:cs typeface="Bookman Old Style"/>
            </a:endParaRPr>
          </a:p>
          <a:p>
            <a:pPr marL="12700" marR="5080">
              <a:lnSpc>
                <a:spcPct val="102299"/>
              </a:lnSpc>
              <a:spcBef>
                <a:spcPts val="1735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Misalnya,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sebuah bug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terkenal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dalam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Cold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Fusion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server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 ditemukan pada Desember 1998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terus-menerus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muncul dalam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headline berita selama beberapa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tahun. Meskipun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kehadiran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bug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ini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hanya muncul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hingga April 1999, tetapi serangan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diakibatkannya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masih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terdengar hingga Juli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1999.</a:t>
            </a:r>
            <a:endParaRPr sz="19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667" y="376766"/>
            <a:ext cx="8521700" cy="87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229" y="478544"/>
            <a:ext cx="8027034" cy="497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To </a:t>
            </a:r>
            <a:r>
              <a:rPr dirty="0" spc="0"/>
              <a:t>Open </a:t>
            </a:r>
            <a:r>
              <a:rPr dirty="0"/>
              <a:t>Source ot Not to </a:t>
            </a:r>
            <a:r>
              <a:rPr dirty="0" spc="0"/>
              <a:t>Open</a:t>
            </a:r>
            <a:r>
              <a:rPr dirty="0" spc="155"/>
              <a:t> </a:t>
            </a:r>
            <a:r>
              <a:rPr dirty="0"/>
              <a:t>Source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29" y="1727310"/>
            <a:ext cx="8658225" cy="372364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80"/>
              </a:spcBef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Di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lain hal, jika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pengembang memutuskan untuk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tidak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membagi kode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program,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mungkin akan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ada masalah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lain. Disebabkan karena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kemungkinan bahwa kebanyakan orang 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menganalisis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program  Anda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terhadap masalah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keamanan program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memiliki motivasi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 kurang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baik, sehingga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mereka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akhirnya tidak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berbagi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temuannya  dengan Anda.</a:t>
            </a:r>
            <a:endParaRPr sz="1900">
              <a:latin typeface="Bookman Old Style"/>
              <a:cs typeface="Bookman Old Style"/>
            </a:endParaRPr>
          </a:p>
          <a:p>
            <a:pPr marL="12700" marR="157480">
              <a:lnSpc>
                <a:spcPct val="101899"/>
              </a:lnSpc>
              <a:spcBef>
                <a:spcPts val="1739"/>
              </a:spcBef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Dengan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tidak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membuat kodenya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terbuka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atau memutuskan untuk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tidak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open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source,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program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menjadi lebih sukar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untuk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dianalisis oleh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orang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lain, sehingga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kurang kemungkinan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bagi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orang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lain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untuk  membantu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memperbaiki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program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jika terdapat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bug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atau</a:t>
            </a:r>
            <a:r>
              <a:rPr dirty="0" sz="1900" spc="20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kekurangan.</a:t>
            </a:r>
            <a:endParaRPr sz="19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814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Jadi,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apa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pilihan</a:t>
            </a:r>
            <a:r>
              <a:rPr dirty="0" sz="1900" spc="2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Anda?</a:t>
            </a:r>
            <a:endParaRPr sz="19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667" y="376766"/>
            <a:ext cx="5689600" cy="87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229" y="478544"/>
            <a:ext cx="5190490" cy="497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Multiple </a:t>
            </a:r>
            <a:r>
              <a:rPr dirty="0" spc="0"/>
              <a:t>layer</a:t>
            </a:r>
            <a:r>
              <a:rPr dirty="0" spc="40"/>
              <a:t> </a:t>
            </a:r>
            <a:r>
              <a:rPr dirty="0"/>
              <a:t>protection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29" y="1727310"/>
            <a:ext cx="8434070" cy="446468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12700" marR="198755">
              <a:lnSpc>
                <a:spcPct val="102299"/>
              </a:lnSpc>
              <a:spcBef>
                <a:spcPts val="80"/>
              </a:spcBef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Keamanan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meliputi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aspek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internal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eksternal. Kontrol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terhadap  aspek keamanan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internal diimplementasikan melalui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hardware dan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software dari sistem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terkait.</a:t>
            </a:r>
            <a:endParaRPr sz="1900">
              <a:latin typeface="Bookman Old Style"/>
              <a:cs typeface="Bookman Old Style"/>
            </a:endParaRPr>
          </a:p>
          <a:p>
            <a:pPr marL="12700" marR="264795">
              <a:lnSpc>
                <a:spcPct val="102299"/>
              </a:lnSpc>
              <a:spcBef>
                <a:spcPts val="1735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Agar kontrol internal menjadi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efektif,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harus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diseimbangkan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dengan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kontrol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keamanan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eksternal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mengelola akses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fisik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terhadap  sistem tersebut.</a:t>
            </a:r>
            <a:endParaRPr sz="1900">
              <a:latin typeface="Bookman Old Style"/>
              <a:cs typeface="Bookman Old Style"/>
            </a:endParaRPr>
          </a:p>
          <a:p>
            <a:pPr marL="12700" marR="5080">
              <a:lnSpc>
                <a:spcPct val="102299"/>
              </a:lnSpc>
              <a:spcBef>
                <a:spcPts val="1764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Kontrol eksternal menliputi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semua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aktifitas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untuk memelihara  keamanan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sistem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tidak dapat dilakukan oleh sistem itu</a:t>
            </a:r>
            <a:r>
              <a:rPr dirty="0" sz="1900" spc="21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sendiri.</a:t>
            </a:r>
            <a:endParaRPr sz="19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Kontrol eksternal dibagi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dalam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tiga</a:t>
            </a:r>
            <a:r>
              <a:rPr dirty="0" sz="1900" spc="2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kelas:</a:t>
            </a:r>
            <a:endParaRPr sz="1900">
              <a:latin typeface="Bookman Old Style"/>
              <a:cs typeface="Bookman Old Style"/>
            </a:endParaRPr>
          </a:p>
          <a:p>
            <a:pPr marL="457200" indent="-4445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AutoNum type="arabicPeriod"/>
              <a:tabLst>
                <a:tab pos="457200" algn="l"/>
                <a:tab pos="457834" algn="l"/>
              </a:tabLst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Keamanan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fisik</a:t>
            </a:r>
            <a:endParaRPr sz="1900">
              <a:latin typeface="Bookman Old Style"/>
              <a:cs typeface="Bookman Old Style"/>
            </a:endParaRPr>
          </a:p>
          <a:p>
            <a:pPr marL="457200" indent="-4445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AutoNum type="arabicPeriod"/>
              <a:tabLst>
                <a:tab pos="457200" algn="l"/>
                <a:tab pos="457834" algn="l"/>
              </a:tabLst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Keamanan</a:t>
            </a:r>
            <a:r>
              <a:rPr dirty="0" sz="1900" spc="2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personil</a:t>
            </a:r>
            <a:endParaRPr sz="1900">
              <a:latin typeface="Bookman Old Style"/>
              <a:cs typeface="Bookman Old Style"/>
            </a:endParaRPr>
          </a:p>
          <a:p>
            <a:pPr marL="457200" indent="-444500">
              <a:lnSpc>
                <a:spcPct val="100000"/>
              </a:lnSpc>
              <a:spcBef>
                <a:spcPts val="650"/>
              </a:spcBef>
              <a:buClr>
                <a:srgbClr val="000000"/>
              </a:buClr>
              <a:buAutoNum type="arabicPeriod"/>
              <a:tabLst>
                <a:tab pos="457200" algn="l"/>
                <a:tab pos="457834" algn="l"/>
              </a:tabLst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Keamanan</a:t>
            </a:r>
            <a:r>
              <a:rPr dirty="0" sz="1900" spc="2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prosedur</a:t>
            </a:r>
            <a:endParaRPr sz="19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667" y="376766"/>
            <a:ext cx="5689600" cy="87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229" y="478544"/>
            <a:ext cx="5190490" cy="497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Multiple </a:t>
            </a:r>
            <a:r>
              <a:rPr dirty="0" spc="0"/>
              <a:t>layer</a:t>
            </a:r>
            <a:r>
              <a:rPr dirty="0" spc="40"/>
              <a:t> </a:t>
            </a:r>
            <a:r>
              <a:rPr dirty="0"/>
              <a:t>protection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29" y="1727310"/>
            <a:ext cx="8728710" cy="512953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00" spc="25" b="1">
                <a:solidFill>
                  <a:srgbClr val="002060"/>
                </a:solidFill>
                <a:latin typeface="Bookman Old Style"/>
                <a:cs typeface="Bookman Old Style"/>
              </a:rPr>
              <a:t>Keamanan</a:t>
            </a:r>
            <a:r>
              <a:rPr dirty="0" sz="1900" spc="10" b="1">
                <a:solidFill>
                  <a:srgbClr val="002060"/>
                </a:solidFill>
                <a:latin typeface="Bookman Old Style"/>
                <a:cs typeface="Bookman Old Style"/>
              </a:rPr>
              <a:t> fisik</a:t>
            </a:r>
            <a:endParaRPr sz="1900">
              <a:latin typeface="Bookman Old Style"/>
              <a:cs typeface="Bookman Old Style"/>
            </a:endParaRPr>
          </a:p>
          <a:p>
            <a:pPr marL="12700" marR="5080">
              <a:lnSpc>
                <a:spcPct val="102299"/>
              </a:lnSpc>
              <a:spcBef>
                <a:spcPts val="1730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Kontrol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keamanan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fisik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(mengunci ruang, menyewa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penjaga, dsb)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merupakan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salah satu bagian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menyeluruh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dari solusi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keamanan untuk 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fasilitas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komputer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terpusat, tetapi jika sendirian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ia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tidak </a:t>
            </a:r>
            <a:r>
              <a:rPr dirty="0" sz="1900" spc="25" b="0">
                <a:solidFill>
                  <a:srgbClr val="002060"/>
                </a:solidFill>
                <a:latin typeface="Bookman Old Style"/>
                <a:cs typeface="Bookman Old Style"/>
              </a:rPr>
              <a:t>mampu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mengatasi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permasalahan dalam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sistem terdistribusi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banyak  penggunanya. Dengan adanya perkembangan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jaringan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komputer yang  semakin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meningkat, peran dari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keamanan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fisik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ini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menjadi semakin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berkurang.</a:t>
            </a:r>
            <a:endParaRPr sz="19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814"/>
              </a:spcBef>
            </a:pPr>
            <a:r>
              <a:rPr dirty="0" sz="1900" spc="25" b="1">
                <a:solidFill>
                  <a:srgbClr val="002060"/>
                </a:solidFill>
                <a:latin typeface="Bookman Old Style"/>
                <a:cs typeface="Bookman Old Style"/>
              </a:rPr>
              <a:t>Keamanan</a:t>
            </a: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1">
                <a:solidFill>
                  <a:srgbClr val="002060"/>
                </a:solidFill>
                <a:latin typeface="Bookman Old Style"/>
                <a:cs typeface="Bookman Old Style"/>
              </a:rPr>
              <a:t>personil</a:t>
            </a:r>
            <a:endParaRPr sz="1900">
              <a:latin typeface="Bookman Old Style"/>
              <a:cs typeface="Bookman Old Style"/>
            </a:endParaRPr>
          </a:p>
          <a:p>
            <a:pPr marL="12700" marR="176530">
              <a:lnSpc>
                <a:spcPct val="102299"/>
              </a:lnSpc>
              <a:spcBef>
                <a:spcPts val="1695"/>
              </a:spcBef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Keamanan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personil melindungi teknik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digunakan pegawai dalam  memutuskan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siapa saja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dipercaya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dalam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suatu organisasi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dan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informasi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digunakan. Kebanyakan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tata kelola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perusahaan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memiliki prosedur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dimana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kejelasan tingkat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keamanan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ditandai ke  setiap individu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berdasarkan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investigasi latar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belakang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personal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dan  (mungkin) pengukuran tambahan</a:t>
            </a:r>
            <a:r>
              <a:rPr dirty="0" sz="1900" spc="2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lainnya.</a:t>
            </a:r>
            <a:endParaRPr sz="19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667" y="376766"/>
            <a:ext cx="5689600" cy="87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229" y="478544"/>
            <a:ext cx="5190490" cy="497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Multiple </a:t>
            </a:r>
            <a:r>
              <a:rPr dirty="0" spc="0"/>
              <a:t>layer</a:t>
            </a:r>
            <a:r>
              <a:rPr dirty="0" spc="40"/>
              <a:t> </a:t>
            </a:r>
            <a:r>
              <a:rPr dirty="0"/>
              <a:t>protection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29" y="1727310"/>
            <a:ext cx="8208009" cy="202183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00" spc="25" b="1">
                <a:solidFill>
                  <a:srgbClr val="002060"/>
                </a:solidFill>
                <a:latin typeface="Bookman Old Style"/>
                <a:cs typeface="Bookman Old Style"/>
              </a:rPr>
              <a:t>Keamanan</a:t>
            </a:r>
            <a:r>
              <a:rPr dirty="0" sz="1900" spc="10" b="1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prosedur</a:t>
            </a:r>
            <a:endParaRPr sz="1900">
              <a:latin typeface="Bookman Old Style"/>
              <a:cs typeface="Bookman Old Style"/>
            </a:endParaRPr>
          </a:p>
          <a:p>
            <a:pPr marL="12700" marR="5080">
              <a:lnSpc>
                <a:spcPct val="102299"/>
              </a:lnSpc>
              <a:spcBef>
                <a:spcPts val="1730"/>
              </a:spcBef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Keamanan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prosedur meliputi proses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dalam memberi wewenang  pengguna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terhadap suatu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alat,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penanganan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input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dan output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fisik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(seperti hasil cetak, dsb), instalasi perangkat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lunak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sistem,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penggunaan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terminal,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dan melakukan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pekerjaan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detil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lain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tak  terhitung dari sistem administrasi</a:t>
            </a:r>
            <a:r>
              <a:rPr dirty="0" sz="1900" spc="2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sehari-hari.</a:t>
            </a:r>
            <a:endParaRPr sz="19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667" y="376766"/>
            <a:ext cx="5689600" cy="87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229" y="478544"/>
            <a:ext cx="5190490" cy="497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Multiple </a:t>
            </a:r>
            <a:r>
              <a:rPr dirty="0" spc="0"/>
              <a:t>layer</a:t>
            </a:r>
            <a:r>
              <a:rPr dirty="0" spc="40"/>
              <a:t> </a:t>
            </a:r>
            <a:r>
              <a:rPr dirty="0"/>
              <a:t>protection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12326" y="6820007"/>
            <a:ext cx="5024755" cy="320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System Boundary and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Security</a:t>
            </a:r>
            <a:r>
              <a:rPr dirty="0" sz="1900" spc="5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Perimeter</a:t>
            </a:r>
            <a:endParaRPr sz="19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49600" y="1701799"/>
            <a:ext cx="4347632" cy="5046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48607" y="1698934"/>
            <a:ext cx="4352925" cy="5050790"/>
          </a:xfrm>
          <a:custGeom>
            <a:avLst/>
            <a:gdLst/>
            <a:ahLst/>
            <a:cxnLst/>
            <a:rect l="l" t="t" r="r" b="b"/>
            <a:pathLst>
              <a:path w="4352925" h="5050790">
                <a:moveTo>
                  <a:pt x="0" y="0"/>
                </a:moveTo>
                <a:lnTo>
                  <a:pt x="4352572" y="0"/>
                </a:lnTo>
                <a:lnTo>
                  <a:pt x="4352572" y="5050265"/>
                </a:lnTo>
                <a:lnTo>
                  <a:pt x="0" y="5050265"/>
                </a:lnTo>
                <a:lnTo>
                  <a:pt x="0" y="0"/>
                </a:lnTo>
                <a:close/>
              </a:path>
            </a:pathLst>
          </a:custGeom>
          <a:ln w="9271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667" y="139699"/>
            <a:ext cx="8758767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9667" y="613832"/>
            <a:ext cx="1655232" cy="876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0"/>
              </a:spcBef>
            </a:pPr>
            <a:r>
              <a:rPr dirty="0"/>
              <a:t>Software </a:t>
            </a:r>
            <a:r>
              <a:rPr dirty="0" spc="0"/>
              <a:t>Security Personnel </a:t>
            </a:r>
            <a:r>
              <a:rPr dirty="0"/>
              <a:t>in the Life  Cycle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53229" y="1727310"/>
            <a:ext cx="8690610" cy="453644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854075">
              <a:lnSpc>
                <a:spcPct val="102299"/>
              </a:lnSpc>
              <a:spcBef>
                <a:spcPts val="80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Pekerjaan lain dari seorang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pimpinan dalam keamanan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software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adalah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ia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harus bertanggung jawab untuk meyakinkan bahwa  keamanan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terjamin setiap fase siklus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hidup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rekayasa</a:t>
            </a:r>
            <a:r>
              <a:rPr dirty="0" sz="1900" spc="12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software.</a:t>
            </a:r>
            <a:endParaRPr sz="19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Menentukan kebutuhan</a:t>
            </a:r>
            <a:endParaRPr sz="1900">
              <a:latin typeface="Bookman Old Style"/>
              <a:cs typeface="Bookman Old Style"/>
            </a:endParaRPr>
          </a:p>
          <a:p>
            <a:pPr marL="12700" marR="5080">
              <a:lnSpc>
                <a:spcPct val="102299"/>
              </a:lnSpc>
              <a:spcBef>
                <a:spcPts val="1735"/>
              </a:spcBef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Dalam mengembangkan sejumlah kebutuhan keamanan,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teknisi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harus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focus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dalam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mengidentifikasi hal apa saja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harus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dilindungi, dari  siapa (hal apa)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ia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harus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dilindungi,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berapa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lama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sistem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harus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terlindungi, meliputi data atau informasi penting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</a:t>
            </a:r>
            <a:r>
              <a:rPr dirty="0" sz="1900" spc="5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ada.</a:t>
            </a:r>
            <a:endParaRPr sz="1900">
              <a:latin typeface="Bookman Old Style"/>
              <a:cs typeface="Bookman Old Style"/>
            </a:endParaRPr>
          </a:p>
          <a:p>
            <a:pPr algn="just" marL="12700" marR="171450">
              <a:lnSpc>
                <a:spcPct val="101600"/>
              </a:lnSpc>
              <a:spcBef>
                <a:spcPts val="1750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Setelah itu, teknisi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harus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mengidentifikasi sejumlah besar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kebutuhan  keamanan 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paling penting. Biasanya terdapat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banyak kebutuhan  keamanan yang harus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diidentifikasi sesuai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dengan</a:t>
            </a:r>
            <a:r>
              <a:rPr dirty="0" sz="1900" spc="5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pekerjaan.</a:t>
            </a:r>
            <a:endParaRPr sz="1900">
              <a:latin typeface="Bookman Old Style"/>
              <a:cs typeface="Bookman Old Style"/>
            </a:endParaRPr>
          </a:p>
          <a:p>
            <a:pPr marL="12700" marR="721995">
              <a:lnSpc>
                <a:spcPct val="102299"/>
              </a:lnSpc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Misalnya,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kebutuhan 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bisa jadi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muncul: “Produk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ini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minimal  harus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lebih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aman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dari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dimiliki oleh rata-rata</a:t>
            </a:r>
            <a:r>
              <a:rPr dirty="0" sz="1900" spc="8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pesaing”.</a:t>
            </a:r>
            <a:endParaRPr sz="19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667" y="139699"/>
            <a:ext cx="8758767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9667" y="613832"/>
            <a:ext cx="1655232" cy="876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0"/>
              </a:spcBef>
            </a:pPr>
            <a:r>
              <a:rPr dirty="0"/>
              <a:t>Software </a:t>
            </a:r>
            <a:r>
              <a:rPr dirty="0" spc="0"/>
              <a:t>Security Personnel </a:t>
            </a:r>
            <a:r>
              <a:rPr dirty="0"/>
              <a:t>in the Life  Cycle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53229" y="1727310"/>
            <a:ext cx="8657590" cy="37236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Penilaian terhadap resiko</a:t>
            </a:r>
            <a:endParaRPr sz="1900">
              <a:latin typeface="Bookman Old Style"/>
              <a:cs typeface="Bookman Old Style"/>
            </a:endParaRPr>
          </a:p>
          <a:p>
            <a:pPr marL="12700" marR="5080">
              <a:lnSpc>
                <a:spcPct val="102299"/>
              </a:lnSpc>
              <a:spcBef>
                <a:spcPts val="1730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Pendekatan berbasis resiko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efektif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membutuhkan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seorang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ahli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kemananan. Manajer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resiko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harus dapat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mengidentifikasi situasi  saat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serangan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potensial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menuju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sistem,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karena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beberapa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serangan  unik pernah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melintas di kepala mereka.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Sayangnya,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bagi beberapa ahli  hal tersebut sulit</a:t>
            </a:r>
            <a:r>
              <a:rPr dirty="0" sz="1900" spc="2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dijumpai.</a:t>
            </a:r>
            <a:endParaRPr sz="1900">
              <a:latin typeface="Bookman Old Style"/>
              <a:cs typeface="Bookman Old Style"/>
            </a:endParaRPr>
          </a:p>
          <a:p>
            <a:pPr marL="12700" marR="34925">
              <a:lnSpc>
                <a:spcPct val="102000"/>
              </a:lnSpc>
              <a:spcBef>
                <a:spcPts val="1770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Identifikasi resiko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bekerja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dengan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baik saat kita memiliki  spesifikasi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detil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dari sistem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dikaji.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Percuma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saja memiliki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sumber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daya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definitif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untuk mengetahui bagaimana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aksi sistem saat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terjadi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keadaan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khusus,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kalau tidak memiliki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pengetahuan akan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sistem  tersebut.</a:t>
            </a:r>
            <a:endParaRPr sz="19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2018-04-05T04:27:52Z</dcterms:created>
  <dcterms:modified xsi:type="dcterms:W3CDTF">2018-04-05T04:27:52Z</dcterms:modified>
</cp:coreProperties>
</file>