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3706" y="1054300"/>
            <a:ext cx="8585987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229" y="1727310"/>
            <a:ext cx="8786940" cy="372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2060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101599"/>
            <a:ext cx="9817100" cy="735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8333" y="3246965"/>
            <a:ext cx="1913467" cy="554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7366" y="3246965"/>
            <a:ext cx="740833" cy="554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98000" y="3246965"/>
            <a:ext cx="406400" cy="554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1233" y="3594100"/>
            <a:ext cx="5918200" cy="719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2700" y="4017433"/>
            <a:ext cx="4711700" cy="55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93933" y="4889499"/>
            <a:ext cx="1418167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33" y="4889499"/>
            <a:ext cx="14859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03733" y="4889499"/>
            <a:ext cx="1134533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30946" y="3253232"/>
            <a:ext cx="5509260" cy="208978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432810">
              <a:lnSpc>
                <a:spcPct val="100000"/>
              </a:lnSpc>
              <a:spcBef>
                <a:spcPts val="55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AIK21363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(3</a:t>
            </a:r>
            <a:r>
              <a:rPr dirty="0" sz="1900" spc="-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sks)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500" spc="10" b="0">
                <a:solidFill>
                  <a:srgbClr val="002060"/>
                </a:solidFill>
                <a:latin typeface="Bookman Old Style"/>
                <a:cs typeface="Bookman Old Style"/>
              </a:rPr>
              <a:t>Keamanan dan Jaminan</a:t>
            </a:r>
            <a:r>
              <a:rPr dirty="0" sz="2500" spc="-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500" spc="5" b="0">
                <a:solidFill>
                  <a:srgbClr val="002060"/>
                </a:solidFill>
                <a:latin typeface="Bookman Old Style"/>
                <a:cs typeface="Bookman Old Style"/>
              </a:rPr>
              <a:t>Informasi</a:t>
            </a:r>
            <a:endParaRPr sz="2500">
              <a:latin typeface="Bookman Old Style"/>
              <a:cs typeface="Bookman Old Style"/>
            </a:endParaRPr>
          </a:p>
          <a:p>
            <a:pPr marL="1114425">
              <a:lnSpc>
                <a:spcPct val="100000"/>
              </a:lnSpc>
              <a:spcBef>
                <a:spcPts val="1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Information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Assurance and</a:t>
            </a:r>
            <a:r>
              <a:rPr dirty="0" sz="1900" spc="10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Security</a:t>
            </a:r>
            <a:endParaRPr sz="1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548255">
              <a:lnSpc>
                <a:spcPct val="100000"/>
              </a:lnSpc>
            </a:pP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Nurdin </a:t>
            </a:r>
            <a:r>
              <a:rPr dirty="0" sz="2300" spc="5" b="0">
                <a:solidFill>
                  <a:srgbClr val="002060"/>
                </a:solidFill>
                <a:latin typeface="Bookman Old Style"/>
                <a:cs typeface="Bookman Old Style"/>
              </a:rPr>
              <a:t>Bahtiar,</a:t>
            </a:r>
            <a:r>
              <a:rPr dirty="0" sz="2300" spc="-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2300" spc="10" b="0">
                <a:solidFill>
                  <a:srgbClr val="002060"/>
                </a:solidFill>
                <a:latin typeface="Bookman Old Style"/>
                <a:cs typeface="Bookman Old Style"/>
              </a:rPr>
              <a:t>M.T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3033" y="944033"/>
            <a:ext cx="3022600" cy="9821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11333" y="1523999"/>
            <a:ext cx="3826932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3283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Chapter</a:t>
            </a:r>
            <a:r>
              <a:rPr dirty="0" spc="-45"/>
              <a:t> </a:t>
            </a:r>
            <a:r>
              <a:rPr dirty="0" spc="-5"/>
              <a:t>#3</a:t>
            </a:r>
          </a:p>
          <a:p>
            <a:pPr marL="5142230">
              <a:lnSpc>
                <a:spcPct val="100000"/>
              </a:lnSpc>
              <a:spcBef>
                <a:spcPts val="60"/>
              </a:spcBef>
            </a:pPr>
            <a:r>
              <a:rPr dirty="0" sz="2300" spc="10"/>
              <a:t>Defensive</a:t>
            </a:r>
            <a:r>
              <a:rPr dirty="0" sz="2300" spc="-30"/>
              <a:t> </a:t>
            </a:r>
            <a:r>
              <a:rPr dirty="0" sz="2300" spc="10"/>
              <a:t>Programming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84963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78670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Input validation </a:t>
            </a:r>
            <a:r>
              <a:rPr dirty="0" sz="3100" spc="0" b="1">
                <a:latin typeface="Bookman Old Style"/>
                <a:cs typeface="Bookman Old Style"/>
              </a:rPr>
              <a:t>and data</a:t>
            </a:r>
            <a:r>
              <a:rPr dirty="0" sz="3100" spc="14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sanitization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762365" cy="5501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Biometric Authentication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Otentikasi biometric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pengukuran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atau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karakteristik  dari perilaku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manusia dan 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karakteristik tersebut sebagai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ukuran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otentikasinya.</a:t>
            </a:r>
            <a:endParaRPr sz="1900">
              <a:latin typeface="Bookman Old Style"/>
              <a:cs typeface="Bookman Old Style"/>
            </a:endParaRPr>
          </a:p>
          <a:p>
            <a:pPr marL="12700" marR="11430">
              <a:lnSpc>
                <a:spcPct val="102299"/>
              </a:lnSpc>
              <a:spcBef>
                <a:spcPts val="60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tipe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berbeda dari otentikasi biometric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meliputi sidik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jari,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fitur mata,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maupun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fitur</a:t>
            </a:r>
            <a:r>
              <a:rPr dirty="0" sz="1900" spc="7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wajah.</a:t>
            </a:r>
            <a:endParaRPr sz="1900">
              <a:latin typeface="Bookman Old Style"/>
              <a:cs typeface="Bookman Old Style"/>
            </a:endParaRPr>
          </a:p>
          <a:p>
            <a:pPr marL="12700" marR="325755">
              <a:lnSpc>
                <a:spcPct val="102299"/>
              </a:lnSpc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Sedangkan contoh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perilaku biometric meliputi tanda tangan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cetak suara.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Cryptographic Authentication</a:t>
            </a:r>
            <a:endParaRPr sz="1900">
              <a:latin typeface="Bookman Old Style"/>
              <a:cs typeface="Bookman Old Style"/>
            </a:endParaRPr>
          </a:p>
          <a:p>
            <a:pPr marL="12700" marR="26670">
              <a:lnSpc>
                <a:spcPct val="102299"/>
              </a:lnSpc>
              <a:spcBef>
                <a:spcPts val="169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matematika dan sebuah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rahasia digital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mengotentikasi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Tipe otentikasi ini dapat dilihat sebagai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sebuah analog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digital seperti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physical token.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Meskipun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akses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peralatan input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cenderung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tetapi jenis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sering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terjadi.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Penting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diketahui,  informasi otentikasi kriptografi dapat dicuri.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Sayangnya,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tersebut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tergolong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 mudah.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4153" y="3649333"/>
            <a:ext cx="237172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End of</a:t>
            </a:r>
            <a:r>
              <a:rPr dirty="0" sz="3500" spc="-8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3500" spc="-5" b="0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709660" cy="50571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361950">
              <a:lnSpc>
                <a:spcPct val="102299"/>
              </a:lnSpc>
              <a:spcBef>
                <a:spcPts val="8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Diceritakan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Alice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Bob 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pekerja 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perusahaan  yang sama.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Melalui email,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memutuskan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bertemu saat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siang, sepakat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bertemu di lobby saat</a:t>
            </a:r>
            <a:r>
              <a:rPr dirty="0" sz="1900" spc="10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istirahat.</a:t>
            </a:r>
            <a:endParaRPr sz="1900">
              <a:latin typeface="Bookman Old Style"/>
              <a:cs typeface="Bookman Old Style"/>
            </a:endParaRPr>
          </a:p>
          <a:p>
            <a:pPr marL="12700" marR="175895">
              <a:lnSpc>
                <a:spcPct val="102299"/>
              </a:lnSpc>
              <a:spcBef>
                <a:spcPts val="173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tetapi,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menyepakati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bertemu di lobby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mana, apakah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lobby lantai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1 ataukah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lobby dekat kantor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 masing-masing.</a:t>
            </a:r>
            <a:endParaRPr sz="1900">
              <a:latin typeface="Bookman Old Style"/>
              <a:cs typeface="Bookman Old Style"/>
            </a:endParaRPr>
          </a:p>
          <a:p>
            <a:pPr marL="12700" marR="62230">
              <a:lnSpc>
                <a:spcPct val="101600"/>
              </a:lnSpc>
              <a:spcBef>
                <a:spcPts val="1785"/>
              </a:spcBef>
            </a:pP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Jam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12.15 Alice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menunggu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lobby kantor dekat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lift,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menunggu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Bob.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 Bob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juga datang,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akhirnya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Alice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menuju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 lobby lantai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1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berharap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Bob 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sana.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Bob 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sana, berarti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selesai. 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bagaimana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Bob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sana?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 jadi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Bob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juga berpikiran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sama.</a:t>
            </a:r>
            <a:endParaRPr sz="1900">
              <a:latin typeface="Bookman Old Style"/>
              <a:cs typeface="Bookman Old Style"/>
            </a:endParaRPr>
          </a:p>
          <a:p>
            <a:pPr marL="12700" marR="160020">
              <a:lnSpc>
                <a:spcPct val="102299"/>
              </a:lnSpc>
              <a:spcBef>
                <a:spcPts val="1764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Bob 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Alice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masing-masing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berasumsi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bahwa 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lainnya  berada di tempat lain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sedang menunggu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lalu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keduanya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bergerak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menuju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lift,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mereka sedang mengalami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race condition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(kondisi</a:t>
            </a:r>
            <a:r>
              <a:rPr dirty="0" sz="1900" spc="8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pacu).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152400">
              <a:lnSpc>
                <a:spcPct val="102299"/>
              </a:lnSpc>
              <a:spcBef>
                <a:spcPts val="80"/>
              </a:spcBef>
            </a:pPr>
            <a:r>
              <a:rPr dirty="0" spc="15"/>
              <a:t>Race </a:t>
            </a:r>
            <a:r>
              <a:rPr dirty="0" spc="10"/>
              <a:t>condition </a:t>
            </a:r>
            <a:r>
              <a:rPr dirty="0" spc="5"/>
              <a:t>terjadi </a:t>
            </a:r>
            <a:r>
              <a:rPr dirty="0" spc="10"/>
              <a:t>saat </a:t>
            </a:r>
            <a:r>
              <a:rPr dirty="0" spc="15"/>
              <a:t>suatu asumsi yang </a:t>
            </a:r>
            <a:r>
              <a:rPr dirty="0" spc="10"/>
              <a:t>benar </a:t>
            </a:r>
            <a:r>
              <a:rPr dirty="0" spc="15"/>
              <a:t>harus </a:t>
            </a:r>
            <a:r>
              <a:rPr dirty="0" spc="10"/>
              <a:t>ditahan  </a:t>
            </a:r>
            <a:r>
              <a:rPr dirty="0" spc="15"/>
              <a:t>untuk </a:t>
            </a:r>
            <a:r>
              <a:rPr dirty="0" spc="10"/>
              <a:t>sesaat, </a:t>
            </a:r>
            <a:r>
              <a:rPr dirty="0" spc="15"/>
              <a:t>yang </a:t>
            </a:r>
            <a:r>
              <a:rPr dirty="0" spc="10"/>
              <a:t>biasanya tidak dilakukan. </a:t>
            </a:r>
            <a:r>
              <a:rPr dirty="0" spc="15"/>
              <a:t>Berapapun waktu yang  dibutuhkan </a:t>
            </a:r>
            <a:r>
              <a:rPr dirty="0" spc="10"/>
              <a:t>tidak</a:t>
            </a:r>
            <a:r>
              <a:rPr dirty="0" spc="25"/>
              <a:t> </a:t>
            </a:r>
            <a:r>
              <a:rPr dirty="0" spc="10"/>
              <a:t>masalah.</a:t>
            </a:r>
          </a:p>
          <a:p>
            <a:pPr marL="12700" marR="259079">
              <a:lnSpc>
                <a:spcPct val="102299"/>
              </a:lnSpc>
              <a:spcBef>
                <a:spcPts val="1735"/>
              </a:spcBef>
            </a:pPr>
            <a:r>
              <a:rPr dirty="0" spc="15"/>
              <a:t>Dalam </a:t>
            </a:r>
            <a:r>
              <a:rPr dirty="0" spc="10"/>
              <a:t>setiap race condition terdapat </a:t>
            </a:r>
            <a:r>
              <a:rPr dirty="0" spc="15"/>
              <a:t>suatu </a:t>
            </a:r>
            <a:r>
              <a:rPr dirty="0" spc="15" b="1">
                <a:latin typeface="Bookman Old Style"/>
                <a:cs typeface="Bookman Old Style"/>
              </a:rPr>
              <a:t>window </a:t>
            </a:r>
            <a:r>
              <a:rPr dirty="0" spc="10" b="1">
                <a:latin typeface="Bookman Old Style"/>
                <a:cs typeface="Bookman Old Style"/>
              </a:rPr>
              <a:t>of vulnerability  </a:t>
            </a:r>
            <a:r>
              <a:rPr dirty="0" spc="10"/>
              <a:t>yaitu saat </a:t>
            </a:r>
            <a:r>
              <a:rPr dirty="0" spc="15"/>
              <a:t>dimana </a:t>
            </a:r>
            <a:r>
              <a:rPr dirty="0" spc="10"/>
              <a:t>kita </a:t>
            </a:r>
            <a:r>
              <a:rPr dirty="0" spc="15"/>
              <a:t>menghilangkan asumsi yang mengarah pada  </a:t>
            </a:r>
            <a:r>
              <a:rPr dirty="0" spc="10"/>
              <a:t>perilaku </a:t>
            </a:r>
            <a:r>
              <a:rPr dirty="0" spc="15"/>
              <a:t>yang </a:t>
            </a:r>
            <a:r>
              <a:rPr dirty="0" spc="10"/>
              <a:t>tidak</a:t>
            </a:r>
            <a:r>
              <a:rPr dirty="0" spc="25"/>
              <a:t> </a:t>
            </a:r>
            <a:r>
              <a:rPr dirty="0" spc="10"/>
              <a:t>benar.</a:t>
            </a:r>
          </a:p>
          <a:p>
            <a:pPr marL="12700" marR="5080">
              <a:lnSpc>
                <a:spcPct val="101899"/>
              </a:lnSpc>
              <a:spcBef>
                <a:spcPts val="1775"/>
              </a:spcBef>
            </a:pPr>
            <a:r>
              <a:rPr dirty="0" spc="15"/>
              <a:t>Untuk kasus </a:t>
            </a:r>
            <a:r>
              <a:rPr dirty="0" spc="10"/>
              <a:t>Alice </a:t>
            </a:r>
            <a:r>
              <a:rPr dirty="0" spc="15"/>
              <a:t>dan Bob </a:t>
            </a:r>
            <a:r>
              <a:rPr dirty="0" spc="10"/>
              <a:t>di atas, </a:t>
            </a:r>
            <a:r>
              <a:rPr dirty="0" spc="15"/>
              <a:t>window </a:t>
            </a:r>
            <a:r>
              <a:rPr dirty="0" spc="10"/>
              <a:t>of vulnerability </a:t>
            </a:r>
            <a:r>
              <a:rPr dirty="0" spc="5"/>
              <a:t>terjadi </a:t>
            </a:r>
            <a:r>
              <a:rPr dirty="0" spc="10"/>
              <a:t>saat  Alice berada di </a:t>
            </a:r>
            <a:r>
              <a:rPr dirty="0" spc="15"/>
              <a:t>dalam </a:t>
            </a:r>
            <a:r>
              <a:rPr dirty="0" spc="5"/>
              <a:t>lift </a:t>
            </a:r>
            <a:r>
              <a:rPr dirty="0" spc="10"/>
              <a:t>mencari </a:t>
            </a:r>
            <a:r>
              <a:rPr dirty="0" spc="15"/>
              <a:t>Bob sedangkan Bob sedang </a:t>
            </a:r>
            <a:r>
              <a:rPr dirty="0" spc="10"/>
              <a:t>mencari  Alice. Bisa jadi Alice keluar </a:t>
            </a:r>
            <a:r>
              <a:rPr dirty="0" spc="5"/>
              <a:t>lift </a:t>
            </a:r>
            <a:r>
              <a:rPr dirty="0" spc="10"/>
              <a:t>saat </a:t>
            </a:r>
            <a:r>
              <a:rPr dirty="0" spc="15"/>
              <a:t>Bob menutup </a:t>
            </a:r>
            <a:r>
              <a:rPr dirty="0" spc="10"/>
              <a:t>pintu </a:t>
            </a:r>
            <a:r>
              <a:rPr dirty="0" spc="5"/>
              <a:t>lift. </a:t>
            </a:r>
            <a:r>
              <a:rPr dirty="0" spc="15"/>
              <a:t>Keduanya  </a:t>
            </a:r>
            <a:r>
              <a:rPr dirty="0" spc="10"/>
              <a:t>tidak </a:t>
            </a:r>
            <a:r>
              <a:rPr dirty="0" spc="15"/>
              <a:t>pernah</a:t>
            </a:r>
            <a:r>
              <a:rPr dirty="0" spc="25"/>
              <a:t> </a:t>
            </a:r>
            <a:r>
              <a:rPr dirty="0" spc="10"/>
              <a:t>bertemu.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0">
              <a:lnSpc>
                <a:spcPct val="102299"/>
              </a:lnSpc>
              <a:spcBef>
                <a:spcPts val="80"/>
              </a:spcBef>
            </a:pPr>
            <a:r>
              <a:rPr dirty="0" spc="15"/>
              <a:t>Race </a:t>
            </a:r>
            <a:r>
              <a:rPr dirty="0" spc="10"/>
              <a:t>condition dapat </a:t>
            </a:r>
            <a:r>
              <a:rPr dirty="0" spc="5"/>
              <a:t>terjadi </a:t>
            </a:r>
            <a:r>
              <a:rPr dirty="0" spc="10"/>
              <a:t>ketika </a:t>
            </a:r>
            <a:r>
              <a:rPr dirty="0" spc="15"/>
              <a:t>dua </a:t>
            </a:r>
            <a:r>
              <a:rPr dirty="0" spc="10"/>
              <a:t>operasi </a:t>
            </a:r>
            <a:r>
              <a:rPr dirty="0" spc="15"/>
              <a:t>atau </a:t>
            </a:r>
            <a:r>
              <a:rPr dirty="0" spc="10"/>
              <a:t>lebih </a:t>
            </a:r>
            <a:r>
              <a:rPr dirty="0" spc="5"/>
              <a:t>terjadi  </a:t>
            </a:r>
            <a:r>
              <a:rPr dirty="0" spc="15"/>
              <a:t>kemudian </a:t>
            </a:r>
            <a:r>
              <a:rPr dirty="0" spc="10"/>
              <a:t>salah satu operasi berikutnya </a:t>
            </a:r>
            <a:r>
              <a:rPr dirty="0" spc="15"/>
              <a:t>bergantung pada </a:t>
            </a:r>
            <a:r>
              <a:rPr dirty="0" spc="10"/>
              <a:t>sebelumnya.  Saat berada </a:t>
            </a:r>
            <a:r>
              <a:rPr dirty="0" spc="15"/>
              <a:t>pada dua </a:t>
            </a:r>
            <a:r>
              <a:rPr dirty="0" spc="10"/>
              <a:t>interval kejadian tersebut, penyerang dapat  </a:t>
            </a:r>
            <a:r>
              <a:rPr dirty="0" spc="15"/>
              <a:t>melakukan </a:t>
            </a:r>
            <a:r>
              <a:rPr dirty="0" spc="10"/>
              <a:t>sesuatu </a:t>
            </a:r>
            <a:r>
              <a:rPr dirty="0" spc="15"/>
              <a:t>yang mengubah </a:t>
            </a:r>
            <a:r>
              <a:rPr dirty="0" spc="10"/>
              <a:t>perilaku sistem melalui cara </a:t>
            </a:r>
            <a:r>
              <a:rPr dirty="0" spc="15"/>
              <a:t>yang  </a:t>
            </a:r>
            <a:r>
              <a:rPr dirty="0" spc="10"/>
              <a:t>tidak diantisipasi oleh </a:t>
            </a:r>
            <a:r>
              <a:rPr dirty="0" spc="15"/>
              <a:t>pengembang</a:t>
            </a:r>
            <a:r>
              <a:rPr dirty="0" spc="30"/>
              <a:t> </a:t>
            </a:r>
            <a:r>
              <a:rPr dirty="0" spc="10"/>
              <a:t>program.</a:t>
            </a:r>
          </a:p>
          <a:p>
            <a:pPr marL="12700" marR="5080">
              <a:lnSpc>
                <a:spcPct val="102299"/>
              </a:lnSpc>
              <a:spcBef>
                <a:spcPts val="1735"/>
              </a:spcBef>
            </a:pPr>
            <a:r>
              <a:rPr dirty="0" spc="10"/>
              <a:t>Istilah “race condition” mengimplikasikan “berpacu” </a:t>
            </a:r>
            <a:r>
              <a:rPr dirty="0" spc="15"/>
              <a:t>antara </a:t>
            </a:r>
            <a:r>
              <a:rPr dirty="0" spc="10"/>
              <a:t>penyerang  </a:t>
            </a:r>
            <a:r>
              <a:rPr dirty="0" spc="15"/>
              <a:t>dan pengembang. </a:t>
            </a:r>
            <a:r>
              <a:rPr dirty="0" spc="10"/>
              <a:t>Penyerang berpacu </a:t>
            </a:r>
            <a:r>
              <a:rPr dirty="0" spc="15"/>
              <a:t>untuk menggagalkan </a:t>
            </a:r>
            <a:r>
              <a:rPr dirty="0" spc="10"/>
              <a:t>sistem </a:t>
            </a:r>
            <a:r>
              <a:rPr dirty="0" spc="15"/>
              <a:t>yang  </a:t>
            </a:r>
            <a:r>
              <a:rPr dirty="0" spc="10"/>
              <a:t>dibuat </a:t>
            </a:r>
            <a:r>
              <a:rPr dirty="0" spc="15"/>
              <a:t>pengembang dalam suatu </a:t>
            </a:r>
            <a:r>
              <a:rPr dirty="0" spc="10"/>
              <a:t>interval</a:t>
            </a:r>
            <a:r>
              <a:rPr dirty="0" spc="15"/>
              <a:t> waktu.</a:t>
            </a:r>
          </a:p>
          <a:p>
            <a:pPr marL="12700" marR="680085">
              <a:lnSpc>
                <a:spcPct val="101600"/>
              </a:lnSpc>
              <a:spcBef>
                <a:spcPts val="1785"/>
              </a:spcBef>
            </a:pPr>
            <a:r>
              <a:rPr dirty="0" spc="15"/>
              <a:t>Serangan yang </a:t>
            </a:r>
            <a:r>
              <a:rPr dirty="0" spc="10"/>
              <a:t>cepat tersebut dapat </a:t>
            </a:r>
            <a:r>
              <a:rPr dirty="0" spc="15"/>
              <a:t>membuat perubahan yang  merusak dalam suatu </a:t>
            </a:r>
            <a:r>
              <a:rPr dirty="0" spc="10"/>
              <a:t>situasi </a:t>
            </a:r>
            <a:r>
              <a:rPr dirty="0" spc="15"/>
              <a:t>yang </a:t>
            </a:r>
            <a:r>
              <a:rPr dirty="0" spc="10"/>
              <a:t>tidak </a:t>
            </a:r>
            <a:r>
              <a:rPr dirty="0" spc="15"/>
              <a:t>/ belum </a:t>
            </a:r>
            <a:r>
              <a:rPr dirty="0" spc="10"/>
              <a:t>diantisipasi oleh  </a:t>
            </a:r>
            <a:r>
              <a:rPr dirty="0" spc="15"/>
              <a:t>pengembang.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236584" cy="5044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upaya 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mengantisipasi race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condition: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Time-of-Check, Time-of-Use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(TOCTOU)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Misalnya,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program yang sedang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berjalan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harus memberikan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batasan terhadap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suatu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diubah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jika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sedang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dibuka oleh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seorang pengguna. Pengguna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root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mengubah semua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diinginkan,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karenanya program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terlindungi dari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perubahan  apapun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kecuali diijinkan oleh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sebenarnya.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Secure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File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Access</a:t>
            </a:r>
            <a:endParaRPr sz="1900">
              <a:latin typeface="Bookman Old Style"/>
              <a:cs typeface="Bookman Old Style"/>
            </a:endParaRPr>
          </a:p>
          <a:p>
            <a:pPr marL="12700" marR="120650">
              <a:lnSpc>
                <a:spcPct val="101499"/>
              </a:lnSpc>
              <a:spcBef>
                <a:spcPts val="171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baik jika kita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memanipulasi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memberikan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garansi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keamanan. Sayangnya,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sebelumnya blm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tentu 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digunakan,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karena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perintah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tidak  memiliki alternative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beroperasi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descriptor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file,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misalnya </a:t>
            </a:r>
            <a:r>
              <a:rPr dirty="0" sz="1900" spc="15" b="1">
                <a:solidFill>
                  <a:srgbClr val="002060"/>
                </a:solidFill>
                <a:latin typeface="Courier New"/>
                <a:cs typeface="Courier New"/>
              </a:rPr>
              <a:t>link(), mkdir(), mknod(), rmdir(), symlink(),  unmount(), </a:t>
            </a:r>
            <a:r>
              <a:rPr dirty="0" sz="1900" spc="10" b="1">
                <a:solidFill>
                  <a:srgbClr val="002060"/>
                </a:solidFill>
                <a:latin typeface="Courier New"/>
                <a:cs typeface="Courier New"/>
              </a:rPr>
              <a:t>unlink()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</a:t>
            </a:r>
            <a:r>
              <a:rPr dirty="0" sz="1900" spc="4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Courier New"/>
                <a:cs typeface="Courier New"/>
              </a:rPr>
              <a:t>utime()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705850" cy="5057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Temporary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Files</a:t>
            </a:r>
            <a:endParaRPr sz="1900">
              <a:latin typeface="Bookman Old Style"/>
              <a:cs typeface="Bookman Old Style"/>
            </a:endParaRPr>
          </a:p>
          <a:p>
            <a:pPr marL="12700" marR="8255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Membuat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temporer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ruang shared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seperti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/tmp merupakan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praktis. Tetapi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temporer ini rentan terhadap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masalah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potensial seperti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file-file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biasa, karena penyerang cerdas dapat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menebak nama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menjadi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target.</a:t>
            </a:r>
            <a:endParaRPr sz="1900">
              <a:latin typeface="Bookman Old Style"/>
              <a:cs typeface="Bookman Old Style"/>
            </a:endParaRPr>
          </a:p>
          <a:p>
            <a:pPr algn="just" marL="12700" marR="643255">
              <a:lnSpc>
                <a:spcPct val="102299"/>
              </a:lnSpc>
              <a:spcBef>
                <a:spcPts val="1764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mengatasi situasi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ini,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terdapat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fungsi library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 bahasa C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meng-generate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temporer,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sayangnya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 fungsi tersebut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kurang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aman.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Locking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satu cara primitive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baik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mengatasi race condition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mengunci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filenya. Tetapi karena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penguncian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sistem operasi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pilihan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dapat disesuaikan oleh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pengguna, maka harus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diupayakan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suatu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kesepakatan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Bersama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sehingga kejahatan dapat</a:t>
            </a:r>
            <a:r>
              <a:rPr dirty="0" sz="1900" spc="3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dicegah.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366125" cy="48329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79400">
              <a:lnSpc>
                <a:spcPct val="102299"/>
              </a:lnSpc>
              <a:spcBef>
                <a:spcPts val="8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rekomendasi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strategi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membuat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temporer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aman, khususnya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berada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shared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directory: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Pick a prefix for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yout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filename. For example,</a:t>
            </a:r>
            <a:r>
              <a:rPr dirty="0" sz="1900" spc="6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Courier New"/>
                <a:cs typeface="Courier New"/>
              </a:rPr>
              <a:t>/tmp/my_app</a:t>
            </a:r>
            <a:endParaRPr sz="1900">
              <a:latin typeface="Courier New"/>
              <a:cs typeface="Courier New"/>
            </a:endParaRPr>
          </a:p>
          <a:p>
            <a:pPr marL="457200" marR="662940" indent="-444500">
              <a:lnSpc>
                <a:spcPct val="102299"/>
              </a:lnSpc>
              <a:spcBef>
                <a:spcPts val="70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Generate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at least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64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bits of high-quality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randomness from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  cryptographically secure source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Base64 encode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the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random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bits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Concatenate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the prefix with the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encoded random</a:t>
            </a:r>
            <a:r>
              <a:rPr dirty="0" sz="1900" spc="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data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Set </a:t>
            </a:r>
            <a:r>
              <a:rPr dirty="0" sz="1900" spc="15" b="1">
                <a:solidFill>
                  <a:srgbClr val="002060"/>
                </a:solidFill>
                <a:latin typeface="Courier New"/>
                <a:cs typeface="Courier New"/>
              </a:rPr>
              <a:t>umask</a:t>
            </a:r>
            <a:r>
              <a:rPr dirty="0" sz="1900" spc="-509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appropriately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Use </a:t>
            </a:r>
            <a:r>
              <a:rPr dirty="0" sz="1900" spc="15" b="1">
                <a:solidFill>
                  <a:srgbClr val="002060"/>
                </a:solidFill>
                <a:latin typeface="Courier New"/>
                <a:cs typeface="Courier New"/>
              </a:rPr>
              <a:t>fopen()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to create the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opening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in the proper</a:t>
            </a:r>
            <a:r>
              <a:rPr dirty="0" sz="1900" spc="11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mode</a:t>
            </a:r>
            <a:endParaRPr sz="1900">
              <a:latin typeface="Bookman Old Style"/>
              <a:cs typeface="Bookman Old Style"/>
            </a:endParaRPr>
          </a:p>
          <a:p>
            <a:pPr algn="just" marL="457200" marR="5080" indent="-444500">
              <a:lnSpc>
                <a:spcPct val="102299"/>
              </a:lnSpc>
              <a:spcBef>
                <a:spcPts val="665"/>
              </a:spcBef>
              <a:buClr>
                <a:srgbClr val="000000"/>
              </a:buClr>
              <a:buAutoNum type="arabicPeriod"/>
              <a:tabLst>
                <a:tab pos="457834" algn="l"/>
              </a:tabLst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Unless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the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 disk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mounted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off the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network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(which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not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recommended), delete the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immediately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using </a:t>
            </a:r>
            <a:r>
              <a:rPr dirty="0" sz="1900" spc="10" b="1">
                <a:solidFill>
                  <a:srgbClr val="002060"/>
                </a:solidFill>
                <a:latin typeface="Courier New"/>
                <a:cs typeface="Courier New"/>
              </a:rPr>
              <a:t>unlink()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. Don’t  worry, the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does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not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go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away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until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you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close</a:t>
            </a:r>
            <a:r>
              <a:rPr dirty="0" sz="1900" spc="3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it.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Perform reads, writes,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and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seeks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on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the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file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as</a:t>
            </a:r>
            <a:r>
              <a:rPr dirty="0" sz="1900" spc="6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necessary</a:t>
            </a:r>
            <a:endParaRPr sz="1900">
              <a:latin typeface="Bookman Old Style"/>
              <a:cs typeface="Bookman Old Style"/>
            </a:endParaRPr>
          </a:p>
          <a:p>
            <a:pPr marL="457200" indent="-4445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AutoNum type="arabicPeriod"/>
              <a:tabLst>
                <a:tab pos="457200" algn="l"/>
                <a:tab pos="457834" algn="l"/>
              </a:tabLst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Finally, close the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 file.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36957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320167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0" b="1">
                <a:latin typeface="Bookman Old Style"/>
                <a:cs typeface="Bookman Old Style"/>
              </a:rPr>
              <a:t>Race</a:t>
            </a:r>
            <a:r>
              <a:rPr dirty="0" sz="3100" spc="-1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Condition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560435" cy="2614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Dikatakan bahwa sangat susah untuk men-debug program konkuren.  Race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condition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merupakan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hal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penting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terkait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kemanan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masalah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konkurensi.</a:t>
            </a:r>
            <a:endParaRPr sz="1900">
              <a:latin typeface="Bookman Old Style"/>
              <a:cs typeface="Bookman Old Style"/>
            </a:endParaRPr>
          </a:p>
          <a:p>
            <a:pPr marL="12700" marR="342900">
              <a:lnSpc>
                <a:spcPct val="102299"/>
              </a:lnSpc>
              <a:spcBef>
                <a:spcPts val="1735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Direkomendasikan untuk menghindari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ultithread system jika bisa  dilakukan secara singlethread.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Dengan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kata lain, saat kita bekerja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dalam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suatu sistem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tie-critical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multiprocessing,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jangan  melupakan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race condition!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Rancang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perlindungan,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hati-hatilah  terhadap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asumsi yang Anda buat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saat bekerja.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667" y="376766"/>
            <a:ext cx="8496300" cy="8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29" y="478544"/>
            <a:ext cx="78670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b="1">
                <a:latin typeface="Bookman Old Style"/>
                <a:cs typeface="Bookman Old Style"/>
              </a:rPr>
              <a:t>Input validation </a:t>
            </a:r>
            <a:r>
              <a:rPr dirty="0" sz="3100" spc="0" b="1">
                <a:latin typeface="Bookman Old Style"/>
                <a:cs typeface="Bookman Old Style"/>
              </a:rPr>
              <a:t>and data</a:t>
            </a:r>
            <a:r>
              <a:rPr dirty="0" sz="3100" spc="140" b="1">
                <a:latin typeface="Bookman Old Style"/>
                <a:cs typeface="Bookman Old Style"/>
              </a:rPr>
              <a:t> </a:t>
            </a:r>
            <a:r>
              <a:rPr dirty="0" sz="3100" b="1">
                <a:latin typeface="Bookman Old Style"/>
                <a:cs typeface="Bookman Old Style"/>
              </a:rPr>
              <a:t>sanitization</a:t>
            </a:r>
            <a:endParaRPr sz="3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229" y="1727310"/>
            <a:ext cx="8616315" cy="47612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Beberapa tipe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mekanisme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otentikasi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bisa</a:t>
            </a:r>
            <a:r>
              <a:rPr dirty="0" sz="1900" spc="55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diterapkan: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Host-Based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Authentication</a:t>
            </a:r>
            <a:endParaRPr sz="1900">
              <a:latin typeface="Bookman Old Style"/>
              <a:cs typeface="Bookman Old Style"/>
            </a:endParaRPr>
          </a:p>
          <a:p>
            <a:pPr marL="12700" marR="5080">
              <a:lnSpc>
                <a:spcPct val="102299"/>
              </a:lnSpc>
              <a:spcBef>
                <a:spcPts val="1730"/>
              </a:spcBef>
            </a:pP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Cara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mengotentikasi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komunikasi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via jaringan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adalah  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alamat Internet Protokol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(IP)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 menghubungkan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koneksi. Misalnya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produk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firewall.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Kadangkala juga 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perangkat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Domain Name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Service (DNS), lalu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me-look up  menggunakan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alamat IP tadi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untuk</a:t>
            </a:r>
            <a:r>
              <a:rPr dirty="0" sz="1900" spc="50" b="0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mengotentikasinya.</a:t>
            </a:r>
            <a:endParaRPr sz="1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1900" spc="10" b="1">
                <a:solidFill>
                  <a:srgbClr val="002060"/>
                </a:solidFill>
                <a:latin typeface="Bookman Old Style"/>
                <a:cs typeface="Bookman Old Style"/>
              </a:rPr>
              <a:t>Physical</a:t>
            </a:r>
            <a:r>
              <a:rPr dirty="0" sz="1900" spc="5" b="1">
                <a:solidFill>
                  <a:srgbClr val="002060"/>
                </a:solidFill>
                <a:latin typeface="Bookman Old Style"/>
                <a:cs typeface="Bookman Old Style"/>
              </a:rPr>
              <a:t> </a:t>
            </a:r>
            <a:r>
              <a:rPr dirty="0" sz="1900" spc="15" b="1">
                <a:solidFill>
                  <a:srgbClr val="002060"/>
                </a:solidFill>
                <a:latin typeface="Bookman Old Style"/>
                <a:cs typeface="Bookman Old Style"/>
              </a:rPr>
              <a:t>Token</a:t>
            </a:r>
            <a:endParaRPr sz="1900">
              <a:latin typeface="Bookman Old Style"/>
              <a:cs typeface="Bookman Old Style"/>
            </a:endParaRPr>
          </a:p>
          <a:p>
            <a:pPr marL="12700" marR="31115">
              <a:lnSpc>
                <a:spcPct val="102299"/>
              </a:lnSpc>
              <a:spcBef>
                <a:spcPts val="1695"/>
              </a:spcBef>
            </a:pP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Salah sat dari teknik </a:t>
            </a:r>
            <a:r>
              <a:rPr dirty="0" sz="1900" spc="25" b="0">
                <a:solidFill>
                  <a:srgbClr val="002060"/>
                </a:solidFill>
                <a:latin typeface="Bookman Old Style"/>
                <a:cs typeface="Bookman Old Style"/>
              </a:rPr>
              <a:t>umum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dari otentikasi adalah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menggunkan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token 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fisik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seperti kunci, kartu kredit, atau kartu pintar.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Tanpa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token </a:t>
            </a:r>
            <a:r>
              <a:rPr dirty="0" sz="1900" spc="5" b="0">
                <a:solidFill>
                  <a:srgbClr val="002060"/>
                </a:solidFill>
                <a:latin typeface="Bookman Old Style"/>
                <a:cs typeface="Bookman Old Style"/>
              </a:rPr>
              <a:t>fisk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tersebut, otentikasi tidak dapat dilakukan. Jenis otentikasi ini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banyak  digunakan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secara luas, tetapi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masih banyak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permasalahan </a:t>
            </a:r>
            <a:r>
              <a:rPr dirty="0" sz="1900" spc="15" b="0">
                <a:solidFill>
                  <a:srgbClr val="002060"/>
                </a:solidFill>
                <a:latin typeface="Bookman Old Style"/>
                <a:cs typeface="Bookman Old Style"/>
              </a:rPr>
              <a:t>yang  </a:t>
            </a:r>
            <a:r>
              <a:rPr dirty="0" sz="1900" spc="10" b="0">
                <a:solidFill>
                  <a:srgbClr val="002060"/>
                </a:solidFill>
                <a:latin typeface="Bookman Old Style"/>
                <a:cs typeface="Bookman Old Style"/>
              </a:rPr>
              <a:t>timbul.</a:t>
            </a:r>
            <a:endParaRPr sz="1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2018-04-05T04:29:35Z</dcterms:created>
  <dcterms:modified xsi:type="dcterms:W3CDTF">2018-04-05T04:29:35Z</dcterms:modified>
</cp:coreProperties>
</file>