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800" y="101605"/>
            <a:ext cx="9817100" cy="735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3807" y="1054300"/>
            <a:ext cx="8585784" cy="91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7799" y="1706147"/>
            <a:ext cx="8817800" cy="357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101605"/>
            <a:ext cx="9817100" cy="735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8329" y="3246974"/>
            <a:ext cx="1913470" cy="554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7370" y="3246974"/>
            <a:ext cx="740832" cy="554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98000" y="3246974"/>
            <a:ext cx="406400" cy="554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1229" y="3594103"/>
            <a:ext cx="5918200" cy="719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4017438"/>
            <a:ext cx="4711700" cy="550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93929" y="4889500"/>
            <a:ext cx="141817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1529" y="4889500"/>
            <a:ext cx="14859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03729" y="4889500"/>
            <a:ext cx="1134532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30941" y="3253232"/>
            <a:ext cx="5509260" cy="208978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432810">
              <a:lnSpc>
                <a:spcPct val="100000"/>
              </a:lnSpc>
              <a:spcBef>
                <a:spcPts val="55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AIK21363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(3</a:t>
            </a:r>
            <a:r>
              <a:rPr dirty="0" sz="1900" spc="-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sks)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500" spc="10" b="0">
                <a:solidFill>
                  <a:srgbClr val="002060"/>
                </a:solidFill>
                <a:latin typeface="Bookman Old Style"/>
                <a:cs typeface="Bookman Old Style"/>
              </a:rPr>
              <a:t>Keamanan dan Jaminan</a:t>
            </a:r>
            <a:r>
              <a:rPr dirty="0" sz="2500" spc="-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500" spc="5" b="0">
                <a:solidFill>
                  <a:srgbClr val="002060"/>
                </a:solidFill>
                <a:latin typeface="Bookman Old Style"/>
                <a:cs typeface="Bookman Old Style"/>
              </a:rPr>
              <a:t>Informasi</a:t>
            </a:r>
            <a:endParaRPr sz="2500">
              <a:latin typeface="Bookman Old Style"/>
              <a:cs typeface="Bookman Old Style"/>
            </a:endParaRPr>
          </a:p>
          <a:p>
            <a:pPr marL="1114425">
              <a:lnSpc>
                <a:spcPct val="100000"/>
              </a:lnSpc>
              <a:spcBef>
                <a:spcPts val="19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Information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Assurance and</a:t>
            </a:r>
            <a:r>
              <a:rPr dirty="0" sz="1900" spc="10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Security</a:t>
            </a:r>
            <a:endParaRPr sz="1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2548890">
              <a:lnSpc>
                <a:spcPct val="100000"/>
              </a:lnSpc>
            </a:pPr>
            <a:r>
              <a:rPr dirty="0" sz="2300" spc="10" b="0">
                <a:solidFill>
                  <a:srgbClr val="002060"/>
                </a:solidFill>
                <a:latin typeface="Bookman Old Style"/>
                <a:cs typeface="Bookman Old Style"/>
              </a:rPr>
              <a:t>Nurdin </a:t>
            </a:r>
            <a:r>
              <a:rPr dirty="0" sz="2300" spc="5" b="0">
                <a:solidFill>
                  <a:srgbClr val="002060"/>
                </a:solidFill>
                <a:latin typeface="Bookman Old Style"/>
                <a:cs typeface="Bookman Old Style"/>
              </a:rPr>
              <a:t>Bahtiar,</a:t>
            </a:r>
            <a:r>
              <a:rPr dirty="0" sz="2300" spc="-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300" spc="10" b="0">
                <a:solidFill>
                  <a:srgbClr val="002060"/>
                </a:solidFill>
                <a:latin typeface="Bookman Old Style"/>
                <a:cs typeface="Bookman Old Style"/>
              </a:rPr>
              <a:t>M.T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13029" y="944038"/>
            <a:ext cx="3022600" cy="9821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06629" y="1524000"/>
            <a:ext cx="3331629" cy="660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13219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Chapter</a:t>
            </a:r>
            <a:r>
              <a:rPr dirty="0" spc="-45"/>
              <a:t> </a:t>
            </a:r>
            <a:r>
              <a:rPr dirty="0" spc="-5"/>
              <a:t>#4</a:t>
            </a:r>
          </a:p>
          <a:p>
            <a:pPr marL="5636260">
              <a:lnSpc>
                <a:spcPct val="100000"/>
              </a:lnSpc>
              <a:spcBef>
                <a:spcPts val="60"/>
              </a:spcBef>
            </a:pPr>
            <a:r>
              <a:rPr dirty="0" sz="2300" spc="10"/>
              <a:t>Threats and</a:t>
            </a:r>
            <a:r>
              <a:rPr dirty="0" sz="2300" spc="-65"/>
              <a:t> </a:t>
            </a:r>
            <a:r>
              <a:rPr dirty="0" sz="2300" spc="10"/>
              <a:t>Attacks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834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854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Trojan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Horse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3776247"/>
            <a:ext cx="8729980" cy="29660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219710">
              <a:lnSpc>
                <a:spcPts val="2170"/>
              </a:lnSpc>
              <a:spcBef>
                <a:spcPts val="29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Salah satu jenis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khusus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menggandakan 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diri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via 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jaringan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</a:t>
            </a:r>
            <a:r>
              <a:rPr dirty="0" sz="1900" spc="10" b="1" i="1">
                <a:solidFill>
                  <a:srgbClr val="002060"/>
                </a:solidFill>
                <a:latin typeface="Bookman Old Style"/>
                <a:cs typeface="Bookman Old Style"/>
              </a:rPr>
              <a:t>virus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(Cohen,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1984).</a:t>
            </a:r>
            <a:endParaRPr sz="1900">
              <a:latin typeface="Bookman Old Style"/>
              <a:cs typeface="Bookman Old Style"/>
            </a:endParaRPr>
          </a:p>
          <a:p>
            <a:pPr marL="12700" marR="221615">
              <a:lnSpc>
                <a:spcPts val="2170"/>
              </a:lnSpc>
              <a:spcBef>
                <a:spcPts val="116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Infeksi sistem melalui virus biasanya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membutuhkan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keahlian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khusus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programmer, tetapi sekali menginfeksi dapat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membahayakan keseluruhan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susah untuk</a:t>
            </a:r>
            <a:r>
              <a:rPr dirty="0" sz="1900" spc="1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dihilangkan.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Contoh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Horse: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95800"/>
              </a:lnSpc>
              <a:spcBef>
                <a:spcPts val="111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program permainan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“Adventure”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menggunakan waktu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idle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lengah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memindai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direktori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dan membiarkan  semua orang mengakses semua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korban,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</a:t>
            </a:r>
            <a:r>
              <a:rPr dirty="0" sz="1900" spc="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sebagainya..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4300" y="1687690"/>
            <a:ext cx="2670644" cy="193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9664" y="1683055"/>
            <a:ext cx="2680335" cy="1941195"/>
          </a:xfrm>
          <a:custGeom>
            <a:avLst/>
            <a:gdLst/>
            <a:ahLst/>
            <a:cxnLst/>
            <a:rect l="l" t="t" r="r" b="b"/>
            <a:pathLst>
              <a:path w="2680335" h="1941195">
                <a:moveTo>
                  <a:pt x="0" y="0"/>
                </a:moveTo>
                <a:lnTo>
                  <a:pt x="2679917" y="0"/>
                </a:lnTo>
                <a:lnTo>
                  <a:pt x="2679917" y="1940567"/>
                </a:lnTo>
                <a:lnTo>
                  <a:pt x="0" y="1940567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834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854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Trojan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Horse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674682"/>
            <a:ext cx="8900795" cy="5410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45465">
              <a:lnSpc>
                <a:spcPct val="153500"/>
              </a:lnSpc>
              <a:spcBef>
                <a:spcPts val="9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upaya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dilakukan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menghalangi serangan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Horse: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1450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Restricting Access Control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Flexibility</a:t>
            </a:r>
            <a:endParaRPr sz="1900">
              <a:latin typeface="Bookman Old Style"/>
              <a:cs typeface="Bookman Old Style"/>
            </a:endParaRPr>
          </a:p>
          <a:p>
            <a:pPr marL="361950" marR="5080">
              <a:lnSpc>
                <a:spcPct val="94700"/>
              </a:lnSpc>
              <a:spcBef>
                <a:spcPts val="117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melumpuhkan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berbagai tipe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mekanisme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 kontrol. 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bisa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mengganti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 akses kontrolnya,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bisa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melakukannya. Oleh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karenanya,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diharapkan 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sembarangan dalam menyebarkan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file-file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 tersebut, sehingga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serangan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untuk menembus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control dapat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dikurangi.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1085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Procedural</a:t>
            </a:r>
            <a:r>
              <a:rPr dirty="0" sz="1900" spc="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Controls</a:t>
            </a:r>
            <a:endParaRPr sz="1900">
              <a:latin typeface="Bookman Old Style"/>
              <a:cs typeface="Bookman Old Style"/>
            </a:endParaRPr>
          </a:p>
          <a:p>
            <a:pPr marL="361950" marR="377825">
              <a:lnSpc>
                <a:spcPts val="2170"/>
              </a:lnSpc>
              <a:spcBef>
                <a:spcPts val="121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Melalui general-purpose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OS,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 skema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praktis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 mendeteksi Trojan Horse. Apalagi jika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SO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mengijinkan seseorang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membuat program sekehendaknya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(seperti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penggunaan 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command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files,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macros, dsb). Secara procedural,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 seharusnya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diberi peringatan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menjalankan program apapun  dalam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SO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 tersebut.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834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854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Trojan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Horse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577324"/>
            <a:ext cx="8841105" cy="476694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1145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System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Controls: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No programming</a:t>
            </a:r>
            <a:endParaRPr sz="1900">
              <a:latin typeface="Bookman Old Style"/>
              <a:cs typeface="Bookman Old Style"/>
            </a:endParaRPr>
          </a:p>
          <a:p>
            <a:pPr marL="361950" marR="167005">
              <a:lnSpc>
                <a:spcPts val="2170"/>
              </a:lnSpc>
              <a:spcBef>
                <a:spcPts val="121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mengeliminasi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semua kemungkinan untuk membuat kode  program program apapun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sistem, kita memiliki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kemungkinan  untuk membatasi pengunaan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menjalankan program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kecil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sekalipun.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1030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Scrutinizing Vendor Software</a:t>
            </a:r>
            <a:endParaRPr sz="1900">
              <a:latin typeface="Bookman Old Style"/>
              <a:cs typeface="Bookman Old Style"/>
            </a:endParaRPr>
          </a:p>
          <a:p>
            <a:pPr marL="361950" marR="5080">
              <a:lnSpc>
                <a:spcPts val="2170"/>
              </a:lnSpc>
              <a:spcBef>
                <a:spcPts val="118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Kemungkinan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praktis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dilakukan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meneliti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vendor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menyepakati update software 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vendor  dalam bentuk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source code serta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meneliti secara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manual akan  adanya kode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perusak di situsnya,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kemudian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dikompilasi secara</a:t>
            </a:r>
            <a:r>
              <a:rPr dirty="0" sz="1900" spc="2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lokal.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Mandatory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Controls</a:t>
            </a:r>
            <a:endParaRPr sz="1900">
              <a:latin typeface="Bookman Old Style"/>
              <a:cs typeface="Bookman Old Style"/>
            </a:endParaRPr>
          </a:p>
          <a:p>
            <a:pPr marL="361950" marR="59055">
              <a:lnSpc>
                <a:spcPts val="2170"/>
              </a:lnSpc>
              <a:spcBef>
                <a:spcPts val="121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 bawah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control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ketat, 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kemungkinan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tertahan karena berarti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melanggar akses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diberikan.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21844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3370" y="376770"/>
            <a:ext cx="1274229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2370" y="376770"/>
            <a:ext cx="2747429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480060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Privacy dan</a:t>
            </a:r>
            <a:r>
              <a:rPr dirty="0" sz="3100" spc="55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anonymity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230" y="4390076"/>
            <a:ext cx="8553450" cy="19926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1031240">
              <a:lnSpc>
                <a:spcPts val="2170"/>
              </a:lnSpc>
              <a:spcBef>
                <a:spcPts val="29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banyak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kasus, 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banyak alasan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menyimpan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menjaga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privasi.</a:t>
            </a:r>
            <a:endParaRPr sz="1900">
              <a:latin typeface="Bookman Old Style"/>
              <a:cs typeface="Bookman Old Style"/>
            </a:endParaRPr>
          </a:p>
          <a:p>
            <a:pPr marL="12700" marR="20320">
              <a:lnSpc>
                <a:spcPts val="2170"/>
              </a:lnSpc>
              <a:spcBef>
                <a:spcPts val="116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Sayangnya,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tidak benar-benar dibuat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ini.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 didisain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dijalankan 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sebuah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mesin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menyelesaikan  pekerjaannya.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Jangan pernah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berharap software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menjaga semua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privasi</a:t>
            </a:r>
            <a:r>
              <a:rPr dirty="0" sz="1900" spc="2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800" y="1405470"/>
            <a:ext cx="9804400" cy="2671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21844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3370" y="376770"/>
            <a:ext cx="1274229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2370" y="376770"/>
            <a:ext cx="2747429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480060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Privacy dan</a:t>
            </a:r>
            <a:r>
              <a:rPr dirty="0" sz="3100" spc="55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anonymity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1910" y="3853954"/>
            <a:ext cx="4323905" cy="2669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7274" y="3849320"/>
            <a:ext cx="4333240" cy="2679065"/>
          </a:xfrm>
          <a:custGeom>
            <a:avLst/>
            <a:gdLst/>
            <a:ahLst/>
            <a:cxnLst/>
            <a:rect l="l" t="t" r="r" b="b"/>
            <a:pathLst>
              <a:path w="4333240" h="2679065">
                <a:moveTo>
                  <a:pt x="0" y="0"/>
                </a:moveTo>
                <a:lnTo>
                  <a:pt x="4333172" y="0"/>
                </a:lnTo>
                <a:lnTo>
                  <a:pt x="4333172" y="2678700"/>
                </a:lnTo>
                <a:lnTo>
                  <a:pt x="0" y="2678700"/>
                </a:lnTo>
                <a:lnTo>
                  <a:pt x="0" y="0"/>
                </a:lnTo>
                <a:close/>
              </a:path>
            </a:pathLst>
          </a:custGeom>
          <a:ln w="927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27940" marR="438784">
              <a:lnSpc>
                <a:spcPts val="2170"/>
              </a:lnSpc>
              <a:spcBef>
                <a:spcPts val="295"/>
              </a:spcBef>
            </a:pPr>
            <a:r>
              <a:rPr dirty="0" spc="15"/>
              <a:t>Anonymity </a:t>
            </a:r>
            <a:r>
              <a:rPr dirty="0" spc="10"/>
              <a:t>bagaikan </a:t>
            </a:r>
            <a:r>
              <a:rPr dirty="0" spc="15"/>
              <a:t>pedang </a:t>
            </a:r>
            <a:r>
              <a:rPr dirty="0" spc="10"/>
              <a:t>bermata </a:t>
            </a:r>
            <a:r>
              <a:rPr dirty="0" spc="15"/>
              <a:t>ganda. </a:t>
            </a:r>
            <a:r>
              <a:rPr dirty="0" spc="10"/>
              <a:t>Terdapat pertimbangan  sosial </a:t>
            </a:r>
            <a:r>
              <a:rPr dirty="0" spc="15"/>
              <a:t>untuk penggunaan anonymous </a:t>
            </a:r>
            <a:r>
              <a:rPr dirty="0" spc="5"/>
              <a:t>ini.</a:t>
            </a:r>
          </a:p>
          <a:p>
            <a:pPr marL="27940" marR="5080">
              <a:lnSpc>
                <a:spcPts val="2170"/>
              </a:lnSpc>
              <a:spcBef>
                <a:spcPts val="1160"/>
              </a:spcBef>
            </a:pPr>
            <a:r>
              <a:rPr dirty="0" spc="15"/>
              <a:t>Anonymity </a:t>
            </a:r>
            <a:r>
              <a:rPr dirty="0" spc="10"/>
              <a:t>dapat </a:t>
            </a:r>
            <a:r>
              <a:rPr dirty="0" spc="15"/>
              <a:t>berguna </a:t>
            </a:r>
            <a:r>
              <a:rPr dirty="0" spc="10"/>
              <a:t>misalnya jika </a:t>
            </a:r>
            <a:r>
              <a:rPr dirty="0" spc="15"/>
              <a:t>digunakan </a:t>
            </a:r>
            <a:r>
              <a:rPr dirty="0" spc="10"/>
              <a:t>oleh pasien </a:t>
            </a:r>
            <a:r>
              <a:rPr dirty="0" spc="15"/>
              <a:t>AIDS  yang mendiskusikan </a:t>
            </a:r>
            <a:r>
              <a:rPr dirty="0" spc="10"/>
              <a:t>tentang penyakit </a:t>
            </a:r>
            <a:r>
              <a:rPr dirty="0" spc="15"/>
              <a:t>mereka </a:t>
            </a:r>
            <a:r>
              <a:rPr dirty="0" spc="10"/>
              <a:t>di internet. Tetapi  </a:t>
            </a:r>
            <a:r>
              <a:rPr dirty="0" spc="15"/>
              <a:t>anonymity akan merugikan </a:t>
            </a:r>
            <a:r>
              <a:rPr dirty="0" spc="10"/>
              <a:t>misalnya jika </a:t>
            </a:r>
            <a:r>
              <a:rPr dirty="0" spc="15"/>
              <a:t>digunakan </a:t>
            </a:r>
            <a:r>
              <a:rPr dirty="0" spc="10"/>
              <a:t>oleh pelaku ujaran  kebencian, </a:t>
            </a:r>
            <a:r>
              <a:rPr dirty="0" spc="15"/>
              <a:t>ancaman </a:t>
            </a:r>
            <a:r>
              <a:rPr dirty="0" spc="10"/>
              <a:t>teroris, </a:t>
            </a:r>
            <a:r>
              <a:rPr dirty="0" spc="15"/>
              <a:t>dan</a:t>
            </a:r>
            <a:r>
              <a:rPr dirty="0" spc="35"/>
              <a:t> </a:t>
            </a:r>
            <a:r>
              <a:rPr dirty="0" spc="10"/>
              <a:t>sebagainya.</a:t>
            </a:r>
          </a:p>
          <a:p>
            <a:pPr marL="15240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38040" marR="636905">
              <a:lnSpc>
                <a:spcPts val="2170"/>
              </a:lnSpc>
            </a:pPr>
            <a:r>
              <a:rPr dirty="0" spc="15"/>
              <a:t>Sama halnya dengan </a:t>
            </a:r>
            <a:r>
              <a:rPr dirty="0" spc="10"/>
              <a:t>privasi,  </a:t>
            </a:r>
            <a:r>
              <a:rPr dirty="0" spc="15"/>
              <a:t>keputusan penggunaan  anonymity merupakan aspek  </a:t>
            </a:r>
            <a:r>
              <a:rPr dirty="0" spc="10"/>
              <a:t>penting bagi </a:t>
            </a:r>
            <a:r>
              <a:rPr dirty="0" spc="15"/>
              <a:t>keamanan  </a:t>
            </a:r>
            <a:r>
              <a:rPr dirty="0" spc="10"/>
              <a:t>perangkat</a:t>
            </a:r>
            <a:r>
              <a:rPr dirty="0" spc="15"/>
              <a:t> </a:t>
            </a:r>
            <a:r>
              <a:rPr dirty="0" spc="10"/>
              <a:t>lunak.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21844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3370" y="376770"/>
            <a:ext cx="1274229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2370" y="376770"/>
            <a:ext cx="2747429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480060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Privacy dan</a:t>
            </a:r>
            <a:r>
              <a:rPr dirty="0" sz="3100" spc="55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anonymity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230" y="1629947"/>
            <a:ext cx="8674100" cy="52266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3213100" marR="5080">
              <a:lnSpc>
                <a:spcPts val="2170"/>
              </a:lnSpc>
              <a:spcBef>
                <a:spcPts val="295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Cookies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regular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oleh situs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e-commerce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ingin mempelajari perilaku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konsumen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mereka.</a:t>
            </a:r>
            <a:endParaRPr sz="1900">
              <a:latin typeface="Bookman Old Style"/>
              <a:cs typeface="Bookman Old Style"/>
            </a:endParaRPr>
          </a:p>
          <a:p>
            <a:pPr marL="3213100" marR="194310">
              <a:lnSpc>
                <a:spcPts val="2170"/>
              </a:lnSpc>
              <a:spcBef>
                <a:spcPts val="116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Cookies-lah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membuat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pembelian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tiket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pesawat menjadi lebih cepat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</a:t>
            </a:r>
            <a:r>
              <a:rPr dirty="0" sz="1900" spc="9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mudah.</a:t>
            </a:r>
            <a:endParaRPr sz="1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56845">
              <a:lnSpc>
                <a:spcPts val="2170"/>
              </a:lnSpc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akan mengingat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identitas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seperti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username dan  password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sehingga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perlu mengetikkan itu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semua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mengunjungi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situs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tertentu.</a:t>
            </a:r>
            <a:endParaRPr sz="1900">
              <a:latin typeface="Bookman Old Style"/>
              <a:cs typeface="Bookman Old Style"/>
            </a:endParaRPr>
          </a:p>
          <a:p>
            <a:pPr marL="12700" marR="55880">
              <a:lnSpc>
                <a:spcPts val="2170"/>
              </a:lnSpc>
              <a:spcBef>
                <a:spcPts val="116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tetapi,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cookies juga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oleh pihak tertentu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melihat demografi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 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pengguna. Hal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inilah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diimpikan oleh para sales,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merupakan mimpi buruk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seorang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pengacara.</a:t>
            </a:r>
            <a:endParaRPr sz="1900">
              <a:latin typeface="Bookman Old Style"/>
              <a:cs typeface="Bookman Old Style"/>
            </a:endParaRPr>
          </a:p>
          <a:p>
            <a:pPr marL="12700" marR="205740">
              <a:lnSpc>
                <a:spcPct val="95500"/>
              </a:lnSpc>
              <a:spcBef>
                <a:spcPts val="110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 para arsitek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pengembang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seharusnya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berpikir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berhati-hati tentang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apa yang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terjadi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terkumpul pada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software mereka.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Dapatkah dibuang? Bagaimana caranya? Apakah  kemudahan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didapat lebih berharga daripada</a:t>
            </a:r>
            <a:r>
              <a:rPr dirty="0" sz="1900" spc="1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resikonya?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8404" y="1703577"/>
            <a:ext cx="2781921" cy="1557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3767" y="1698943"/>
            <a:ext cx="2791460" cy="1566545"/>
          </a:xfrm>
          <a:custGeom>
            <a:avLst/>
            <a:gdLst/>
            <a:ahLst/>
            <a:cxnLst/>
            <a:rect l="l" t="t" r="r" b="b"/>
            <a:pathLst>
              <a:path w="2791460" h="1566545">
                <a:moveTo>
                  <a:pt x="2791193" y="0"/>
                </a:moveTo>
                <a:lnTo>
                  <a:pt x="0" y="0"/>
                </a:lnTo>
                <a:lnTo>
                  <a:pt x="0" y="1566436"/>
                </a:lnTo>
                <a:lnTo>
                  <a:pt x="2791193" y="1566436"/>
                </a:lnTo>
                <a:lnTo>
                  <a:pt x="2791193" y="0"/>
                </a:lnTo>
                <a:close/>
              </a:path>
            </a:pathLst>
          </a:custGeom>
          <a:ln w="9269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4146" y="3649341"/>
            <a:ext cx="237172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End of</a:t>
            </a:r>
            <a:r>
              <a:rPr dirty="0" sz="3500" spc="-6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3500" spc="-10" b="0">
                <a:solidFill>
                  <a:srgbClr val="002060"/>
                </a:solidFill>
                <a:latin typeface="Bookman Old Style"/>
                <a:cs typeface="Bookman Old Style"/>
              </a:rPr>
              <a:t>File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91929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9430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Pendahuluan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727318"/>
            <a:ext cx="8518525" cy="43167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Komputer merupakan sebuah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mesin deterministik.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Karena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itulah,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komputer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handal dalam menciptakan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benar-benar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acak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(random).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Beda dengan manusia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melakukan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sesuatu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kehendaknya.</a:t>
            </a:r>
            <a:endParaRPr sz="1900">
              <a:latin typeface="Bookman Old Style"/>
              <a:cs typeface="Bookman Old Style"/>
            </a:endParaRPr>
          </a:p>
          <a:p>
            <a:pPr marL="12700" marR="279400">
              <a:lnSpc>
                <a:spcPct val="102299"/>
              </a:lnSpc>
              <a:spcBef>
                <a:spcPts val="173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seorang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penyerang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merekam semua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dilakukan  komputer,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berarti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lagi.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Atau, 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seorang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penyerang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mengetahui 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algoritma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menghasilkan  eksekusi dari algoritma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termasuk masukannya, maka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lagi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rahasia.</a:t>
            </a:r>
            <a:endParaRPr sz="1900">
              <a:latin typeface="Bookman Old Style"/>
              <a:cs typeface="Bookman Old Style"/>
            </a:endParaRPr>
          </a:p>
          <a:p>
            <a:pPr marL="12700" marR="41275">
              <a:lnSpc>
                <a:spcPct val="102299"/>
              </a:lnSpc>
              <a:spcBef>
                <a:spcPts val="173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Mungkinkah sebuah komputer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menghasilkan bilangan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random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tanpa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perhitungan tertentu?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Tentu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saja tidak bisa.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ada  mekanisme yang membuat komputer melakukan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pekerjaan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menghasilkan sesuatu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bisa ditebak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olah</a:t>
            </a:r>
            <a:r>
              <a:rPr dirty="0" sz="1900" spc="1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manusia.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91929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9430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Pendahuluan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727318"/>
            <a:ext cx="8449310" cy="335152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88900">
              <a:lnSpc>
                <a:spcPct val="102299"/>
              </a:lnSpc>
              <a:spcBef>
                <a:spcPts val="8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Karena komputer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dapat menghasilkan bilangan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random, maka  komputer harus menghitungnya menggunakan 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algoritma  tertentu.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Algoritma tersebut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dinamakan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Pseudo-Random Number</a:t>
            </a:r>
            <a:r>
              <a:rPr dirty="0" sz="1900" spc="27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Generators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(PRNG).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jenis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PRNG yang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umum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antaranya*: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Linear Congruential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Generator,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The Blum-Blum-Shub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PRNG,</a:t>
            </a:r>
            <a:endParaRPr sz="1900">
              <a:latin typeface="Bookman Old Style"/>
              <a:cs typeface="Bookman Old Style"/>
            </a:endParaRPr>
          </a:p>
          <a:p>
            <a:pPr marL="346075" indent="-3333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The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Tiny</a:t>
            </a:r>
            <a:r>
              <a:rPr dirty="0" sz="1900" spc="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PRNG.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230" y="6316247"/>
            <a:ext cx="700532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b="0">
                <a:solidFill>
                  <a:srgbClr val="002060"/>
                </a:solidFill>
                <a:latin typeface="Bookman Old Style"/>
                <a:cs typeface="Bookman Old Style"/>
              </a:rPr>
              <a:t>*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Diserahkan kepada mahasiswa </a:t>
            </a: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mendalami PRNG </a:t>
            </a:r>
            <a:r>
              <a:rPr dirty="0" sz="1550" spc="0" b="0">
                <a:solidFill>
                  <a:srgbClr val="002060"/>
                </a:solidFill>
                <a:latin typeface="Bookman Old Style"/>
                <a:cs typeface="Bookman Old Style"/>
              </a:rPr>
              <a:t>secara</a:t>
            </a:r>
            <a:r>
              <a:rPr dirty="0" sz="1550" spc="-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550" b="0">
                <a:solidFill>
                  <a:srgbClr val="002060"/>
                </a:solidFill>
                <a:latin typeface="Bookman Old Style"/>
                <a:cs typeface="Bookman Old Style"/>
              </a:rPr>
              <a:t>teknis.</a:t>
            </a:r>
            <a:endParaRPr sz="15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19769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5929" y="376770"/>
            <a:ext cx="664632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19870" y="376770"/>
            <a:ext cx="1968500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3129" y="376770"/>
            <a:ext cx="2578100" cy="876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0" y="376770"/>
            <a:ext cx="2637370" cy="876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51649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Prinsip-prinsip arsitektur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spc="0" b="1">
                <a:latin typeface="Bookman Old Style"/>
                <a:cs typeface="Bookman Old Style"/>
              </a:rPr>
              <a:t>keamanan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230" y="1577324"/>
            <a:ext cx="8735695" cy="410654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Prinsip-prinsip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mendisain arsitektur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r>
              <a:rPr dirty="0" sz="1900" spc="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system: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Pertimbangkan keamanan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sejak</a:t>
            </a: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awal</a:t>
            </a:r>
            <a:endParaRPr sz="1900">
              <a:latin typeface="Bookman Old Style"/>
              <a:cs typeface="Bookman Old Style"/>
            </a:endParaRPr>
          </a:p>
          <a:p>
            <a:pPr marL="361950" marR="144145">
              <a:lnSpc>
                <a:spcPct val="102299"/>
              </a:lnSpc>
              <a:spcBef>
                <a:spcPts val="56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memang bukan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tujuan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utama dalam pengembangan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aman,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tetapi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dipikirkan tentang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sejak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awal.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085"/>
              </a:spcBef>
              <a:buAutoNum type="arabicPeriod" startAt="2"/>
              <a:tabLst>
                <a:tab pos="343535" algn="l"/>
              </a:tabLst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Antisipasi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kebutuhan keamanan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di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masa</a:t>
            </a:r>
            <a:r>
              <a:rPr dirty="0" sz="1900" spc="5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depan</a:t>
            </a:r>
            <a:endParaRPr sz="1900">
              <a:latin typeface="Bookman Old Style"/>
              <a:cs typeface="Bookman Old Style"/>
            </a:endParaRPr>
          </a:p>
          <a:p>
            <a:pPr marL="361950" marR="5080">
              <a:lnSpc>
                <a:spcPct val="102000"/>
              </a:lnSpc>
              <a:spcBef>
                <a:spcPts val="57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Arsitektur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disiapkan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jauh-jauh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hari,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 menangani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fitur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potensial,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meskipun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  rencana untuk menggunakannya. Biasanya hanya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perlu sedikit  biaya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perangkat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tambahan untuk keamanan masa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depan,  karena itu sedikit biaya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hilang 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diantisipasi  tersebut 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pernah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dibutuhkan.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19769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5929" y="376770"/>
            <a:ext cx="664632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19870" y="376770"/>
            <a:ext cx="1968500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3129" y="376770"/>
            <a:ext cx="2578100" cy="876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0" y="376770"/>
            <a:ext cx="2637370" cy="876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51649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Prinsip-prinsip arsitektur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spc="0" b="1">
                <a:latin typeface="Bookman Old Style"/>
                <a:cs typeface="Bookman Old Style"/>
              </a:rPr>
              <a:t>keamanan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230" y="1577324"/>
            <a:ext cx="8686165" cy="531749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145"/>
              </a:spcBef>
              <a:buAutoNum type="arabicPeriod" startAt="3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Kurangi dan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batasi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ruang kontrol</a:t>
            </a: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endParaRPr sz="1900">
              <a:latin typeface="Bookman Old Style"/>
              <a:cs typeface="Bookman Old Style"/>
            </a:endParaRPr>
          </a:p>
          <a:p>
            <a:pPr marL="361950" marR="169545">
              <a:lnSpc>
                <a:spcPts val="2170"/>
              </a:lnSpc>
              <a:spcBef>
                <a:spcPts val="121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mencapai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tingkat kepercayaan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tinggi terhadap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perancang harus meminimalkan ukuran  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kompleksitas bagian-bagian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berkaitan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keamanan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desain internal. Alasan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utama mengapa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operasi tidak 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aman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ukurannya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besar, sehingga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menyebabkan  ketidakmampuan dalam mengendalikan keseluruhan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030"/>
              </a:spcBef>
              <a:buAutoNum type="arabicPeriod" startAt="4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Terapkan hak</a:t>
            </a: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istimewa</a:t>
            </a:r>
            <a:endParaRPr sz="1900">
              <a:latin typeface="Bookman Old Style"/>
              <a:cs typeface="Bookman Old Style"/>
            </a:endParaRPr>
          </a:p>
          <a:p>
            <a:pPr marL="361950" marR="440690">
              <a:lnSpc>
                <a:spcPts val="2130"/>
              </a:lnSpc>
              <a:spcBef>
                <a:spcPts val="124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Subjek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sebaiknya diberi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istimewa lebih 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diperlukan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memungkinkan mereka melakukan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pekerjaan</a:t>
            </a:r>
            <a:r>
              <a:rPr dirty="0" sz="1900" spc="1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mereka.</a:t>
            </a:r>
            <a:endParaRPr sz="1900">
              <a:latin typeface="Bookman Old Style"/>
              <a:cs typeface="Bookman Old Style"/>
            </a:endParaRPr>
          </a:p>
          <a:p>
            <a:pPr marL="361950" marR="240665">
              <a:lnSpc>
                <a:spcPts val="2170"/>
              </a:lnSpc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itu, kerusakan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disebabkan oleh error perangkat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lunak atau rusak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jadi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terbatas.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030"/>
              </a:spcBef>
              <a:buAutoNum type="arabicPeriod" startAt="5"/>
              <a:tabLst>
                <a:tab pos="343535" algn="l"/>
              </a:tabLst>
            </a:pPr>
            <a:r>
              <a:rPr dirty="0" sz="1900" spc="25" b="1">
                <a:solidFill>
                  <a:srgbClr val="002060"/>
                </a:solidFill>
                <a:latin typeface="Bookman Old Style"/>
                <a:cs typeface="Bookman Old Style"/>
              </a:rPr>
              <a:t>Membangun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struktur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fungsi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yang relevan dengan</a:t>
            </a:r>
            <a:r>
              <a:rPr dirty="0" sz="1900" spc="100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endParaRPr sz="1900">
              <a:latin typeface="Bookman Old Style"/>
              <a:cs typeface="Bookman Old Style"/>
            </a:endParaRPr>
          </a:p>
          <a:p>
            <a:pPr marL="361950" marR="5080">
              <a:lnSpc>
                <a:spcPts val="2170"/>
              </a:lnSpc>
              <a:spcBef>
                <a:spcPts val="118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Penting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bahwa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arsitektur 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aspek keamanannya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relevan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mudah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diidentifikasi sehingga sebagian besar sistem  dapat diperiksa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</a:t>
            </a:r>
            <a:r>
              <a:rPr dirty="0" sz="1900" spc="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cepat.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19769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5929" y="376770"/>
            <a:ext cx="664632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19870" y="376770"/>
            <a:ext cx="1968500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3129" y="376770"/>
            <a:ext cx="2578100" cy="876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0" y="376770"/>
            <a:ext cx="2637370" cy="876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751649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Prinsip-prinsip arsitektur</a:t>
            </a:r>
            <a:r>
              <a:rPr dirty="0" sz="3100" spc="100" b="1">
                <a:latin typeface="Bookman Old Style"/>
                <a:cs typeface="Bookman Old Style"/>
              </a:rPr>
              <a:t> </a:t>
            </a:r>
            <a:r>
              <a:rPr dirty="0" sz="3100" spc="0" b="1">
                <a:latin typeface="Bookman Old Style"/>
                <a:cs typeface="Bookman Old Style"/>
              </a:rPr>
              <a:t>keamanan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230" y="1577324"/>
            <a:ext cx="8652510" cy="511810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145"/>
              </a:spcBef>
              <a:buAutoNum type="arabicPeriod" startAt="6"/>
              <a:tabLst>
                <a:tab pos="343535" algn="l"/>
              </a:tabLst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Buat keamanan yang bersahabat</a:t>
            </a:r>
            <a:endParaRPr sz="1900">
              <a:latin typeface="Bookman Old Style"/>
              <a:cs typeface="Bookman Old Style"/>
            </a:endParaRPr>
          </a:p>
          <a:p>
            <a:pPr marL="361950" marR="848994">
              <a:lnSpc>
                <a:spcPts val="2170"/>
              </a:lnSpc>
              <a:spcBef>
                <a:spcPts val="121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Tiga prinsip berikut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seharusnya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tertanam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pikiran saat  berupaya mendisain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mekanisme</a:t>
            </a:r>
            <a:r>
              <a:rPr dirty="0" sz="1900" spc="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keamanan:</a:t>
            </a:r>
            <a:endParaRPr sz="1900">
              <a:latin typeface="Bookman Old Style"/>
              <a:cs typeface="Bookman Old Style"/>
            </a:endParaRPr>
          </a:p>
          <a:p>
            <a:pPr lvl="1" marL="695325" indent="-333375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Wingdings"/>
              <a:buChar char=""/>
              <a:tabLst>
                <a:tab pos="695325" algn="l"/>
                <a:tab pos="69596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seharusnya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berimbas pihak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taat</a:t>
            </a:r>
            <a:r>
              <a:rPr dirty="0" sz="1900" spc="204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peraturan</a:t>
            </a:r>
            <a:endParaRPr sz="1900">
              <a:latin typeface="Bookman Old Style"/>
              <a:cs typeface="Bookman Old Style"/>
            </a:endParaRPr>
          </a:p>
          <a:p>
            <a:pPr lvl="1" marL="695325" indent="-333375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/>
              <a:buChar char=""/>
              <a:tabLst>
                <a:tab pos="695325" algn="l"/>
                <a:tab pos="695960" algn="l"/>
              </a:tabLst>
            </a:pP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Mudah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untuk memberi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 akses</a:t>
            </a:r>
            <a:endParaRPr sz="1900">
              <a:latin typeface="Bookman Old Style"/>
              <a:cs typeface="Bookman Old Style"/>
            </a:endParaRPr>
          </a:p>
          <a:p>
            <a:pPr lvl="1" marL="695325" indent="-333375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Font typeface="Wingdings"/>
              <a:buChar char=""/>
              <a:tabLst>
                <a:tab pos="695325" algn="l"/>
                <a:tab pos="695960" algn="l"/>
              </a:tabLst>
            </a:pP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Mudah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untuk membatasi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akses.</a:t>
            </a:r>
            <a:endParaRPr sz="1900">
              <a:latin typeface="Bookman Old Style"/>
              <a:cs typeface="Bookman Old Style"/>
            </a:endParaRPr>
          </a:p>
          <a:p>
            <a:pPr marL="342900" indent="-330200">
              <a:lnSpc>
                <a:spcPct val="100000"/>
              </a:lnSpc>
              <a:spcBef>
                <a:spcPts val="1050"/>
              </a:spcBef>
              <a:buAutoNum type="arabicPeriod" startAt="7"/>
              <a:tabLst>
                <a:tab pos="343535" algn="l"/>
              </a:tabLst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bergantung pada kerahasiaan</a:t>
            </a:r>
            <a:r>
              <a:rPr dirty="0" sz="1900" spc="3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keamanan</a:t>
            </a:r>
            <a:endParaRPr sz="1900">
              <a:latin typeface="Bookman Old Style"/>
              <a:cs typeface="Bookman Old Style"/>
            </a:endParaRPr>
          </a:p>
          <a:p>
            <a:pPr marL="361950" marR="42545">
              <a:lnSpc>
                <a:spcPct val="94700"/>
              </a:lnSpc>
              <a:spcBef>
                <a:spcPts val="117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Kecuali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penanganan kunci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enkripsi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sandi, tujuan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utama  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menghindari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kerahasiaan bagian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apa pun. 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kata lain, tidak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aman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 mengasumsikan bahwa 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 sistem  karena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memiliki informasi</a:t>
            </a:r>
            <a:r>
              <a:rPr dirty="0" sz="1900" spc="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akses.</a:t>
            </a:r>
            <a:endParaRPr sz="1900">
              <a:latin typeface="Bookman Old Style"/>
              <a:cs typeface="Bookman Old Style"/>
            </a:endParaRPr>
          </a:p>
          <a:p>
            <a:pPr marL="361950" marR="379730">
              <a:lnSpc>
                <a:spcPct val="95800"/>
              </a:lnSpc>
              <a:spcBef>
                <a:spcPts val="114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Tentu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saja, penetrasi tentu lebih sulit tanpa informasi, tapi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pernah tahu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apa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didapat penetrator,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 asumsi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paling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aman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penetrator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tahu banyak</a:t>
            </a:r>
            <a:r>
              <a:rPr dirty="0" sz="1900" spc="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834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854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Trojan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Horse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6327" y="1621475"/>
            <a:ext cx="6522084" cy="485013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372745">
              <a:lnSpc>
                <a:spcPct val="92100"/>
              </a:lnSpc>
              <a:spcBef>
                <a:spcPts val="280"/>
              </a:spcBef>
            </a:pPr>
            <a:r>
              <a:rPr dirty="0" sz="1750" b="1">
                <a:solidFill>
                  <a:srgbClr val="002060"/>
                </a:solidFill>
                <a:latin typeface="Bookman Old Style"/>
                <a:cs typeface="Bookman Old Style"/>
              </a:rPr>
              <a:t>Kuda </a:t>
            </a:r>
            <a:r>
              <a:rPr dirty="0" sz="1750" spc="-5" b="1">
                <a:solidFill>
                  <a:srgbClr val="002060"/>
                </a:solidFill>
                <a:latin typeface="Bookman Old Style"/>
                <a:cs typeface="Bookman Old Style"/>
              </a:rPr>
              <a:t>Troya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adalah salah satu kisah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Perang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Troya  mengenai tipu daya yang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dilakukan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oleh orang-orang  Yunani untuk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memasuki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kota Troya dan memenangkan 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perang.</a:t>
            </a:r>
            <a:endParaRPr sz="1750">
              <a:latin typeface="Bookman Old Style"/>
              <a:cs typeface="Bookman Old Style"/>
            </a:endParaRPr>
          </a:p>
          <a:p>
            <a:pPr marL="12700" marR="356235">
              <a:lnSpc>
                <a:spcPct val="93100"/>
              </a:lnSpc>
              <a:spcBef>
                <a:spcPts val="1175"/>
              </a:spcBef>
            </a:pP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Menurut versi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awalnya, setelah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pengepungan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selama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10 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tahun tidak membuahkan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hasil,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orang-orang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Yunani 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membangun sebuah kuda kayu raksasa dan 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menyembunyikan beberapa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orang di</a:t>
            </a:r>
            <a:r>
              <a:rPr dirty="0" sz="1750" spc="-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dalamnya.</a:t>
            </a:r>
            <a:endParaRPr sz="1750">
              <a:latin typeface="Bookman Old Style"/>
              <a:cs typeface="Bookman Old Style"/>
            </a:endParaRPr>
          </a:p>
          <a:p>
            <a:pPr marL="12700" marR="177800">
              <a:lnSpc>
                <a:spcPts val="1970"/>
              </a:lnSpc>
              <a:spcBef>
                <a:spcPts val="1170"/>
              </a:spcBef>
            </a:pP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Orang-orang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Yunani berpura-pura berlayar pergi,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dan  orang-orang Troya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menarik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kuda kayu ini ke kota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mereka 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sebagai lambang</a:t>
            </a:r>
            <a:r>
              <a:rPr dirty="0" sz="1750" spc="-2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kemenangan.</a:t>
            </a:r>
            <a:endParaRPr sz="1750">
              <a:latin typeface="Bookman Old Style"/>
              <a:cs typeface="Bookman Old Style"/>
            </a:endParaRPr>
          </a:p>
          <a:p>
            <a:pPr marL="12700" marR="5080">
              <a:lnSpc>
                <a:spcPct val="93100"/>
              </a:lnSpc>
              <a:spcBef>
                <a:spcPts val="1095"/>
              </a:spcBef>
            </a:pP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Malamnya pasukan Yunani keluar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dari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kuda kayu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tersebut 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membuka pintu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gerbang untuk pasukan Yunani  lainnya, yang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kembali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mendatangi kota Troya dengan  memanfaatkan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persembunyian</a:t>
            </a:r>
            <a:r>
              <a:rPr dirty="0" sz="1750" spc="-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malam.</a:t>
            </a:r>
            <a:endParaRPr sz="1750">
              <a:latin typeface="Bookman Old Style"/>
              <a:cs typeface="Bookman Old Style"/>
            </a:endParaRPr>
          </a:p>
          <a:p>
            <a:pPr marL="12700" marR="1005840">
              <a:lnSpc>
                <a:spcPts val="1930"/>
              </a:lnSpc>
              <a:spcBef>
                <a:spcPts val="1235"/>
              </a:spcBef>
            </a:pP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Orang-orang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Yunani memasuki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kota Troya dan 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menghancurkannya, </a:t>
            </a:r>
            <a:r>
              <a:rPr dirty="0" sz="1750" b="0">
                <a:solidFill>
                  <a:srgbClr val="002060"/>
                </a:solidFill>
                <a:latin typeface="Bookman Old Style"/>
                <a:cs typeface="Bookman Old Style"/>
              </a:rPr>
              <a:t>sehingga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mengakhiri</a:t>
            </a:r>
            <a:r>
              <a:rPr dirty="0" sz="175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750" spc="-5" b="0">
                <a:solidFill>
                  <a:srgbClr val="002060"/>
                </a:solidFill>
                <a:latin typeface="Bookman Old Style"/>
                <a:cs typeface="Bookman Old Style"/>
              </a:rPr>
              <a:t>perang.</a:t>
            </a:r>
            <a:endParaRPr sz="17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0467" y="1612912"/>
            <a:ext cx="2595029" cy="2442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13035" y="7044351"/>
            <a:ext cx="414782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b="0">
                <a:latin typeface="Bookman Old Style"/>
                <a:cs typeface="Bookman Old Style"/>
              </a:rPr>
              <a:t>https://id.wikipedia.org/wiki/Kuda_Troya</a:t>
            </a:r>
            <a:endParaRPr sz="15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834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854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Trojan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Horse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706147"/>
            <a:ext cx="8714740" cy="47650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346075">
              <a:lnSpc>
                <a:spcPts val="2170"/>
              </a:lnSpc>
              <a:spcBef>
                <a:spcPts val="29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referensi mendefinisikan Tojan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 dua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kalimat:</a:t>
            </a:r>
            <a:endParaRPr sz="1900">
              <a:latin typeface="Bookman Old Style"/>
              <a:cs typeface="Bookman Old Style"/>
            </a:endParaRPr>
          </a:p>
          <a:p>
            <a:pPr marL="441959" marR="223520">
              <a:lnSpc>
                <a:spcPct val="94500"/>
              </a:lnSpc>
              <a:spcBef>
                <a:spcPts val="1155"/>
              </a:spcBef>
            </a:pP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Trojan Horse </a:t>
            </a:r>
            <a:r>
              <a:rPr dirty="0" sz="1900" spc="25" b="1" i="1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program atau subrutine komputer  </a:t>
            </a: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25" b="1" i="1">
                <a:solidFill>
                  <a:srgbClr val="002060"/>
                </a:solidFill>
                <a:latin typeface="Bookman Old Style"/>
                <a:cs typeface="Bookman Old Style"/>
              </a:rPr>
              <a:t>muncul </a:t>
            </a: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saat pengguna </a:t>
            </a:r>
            <a:r>
              <a:rPr dirty="0" sz="1900" spc="25" b="1" i="1">
                <a:solidFill>
                  <a:srgbClr val="002060"/>
                </a:solidFill>
                <a:latin typeface="Bookman Old Style"/>
                <a:cs typeface="Bookman Old Style"/>
              </a:rPr>
              <a:t>menjalankan </a:t>
            </a: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suatu perintah  </a:t>
            </a:r>
            <a:r>
              <a:rPr dirty="0" sz="1900" spc="10" b="1" i="1">
                <a:solidFill>
                  <a:srgbClr val="002060"/>
                </a:solidFill>
                <a:latin typeface="Bookman Old Style"/>
                <a:cs typeface="Bookman Old Style"/>
              </a:rPr>
              <a:t>legal tertentu </a:t>
            </a: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tetapi sembari </a:t>
            </a:r>
            <a:r>
              <a:rPr dirty="0" sz="1900" spc="25" b="1" i="1">
                <a:solidFill>
                  <a:srgbClr val="002060"/>
                </a:solidFill>
                <a:latin typeface="Bookman Old Style"/>
                <a:cs typeface="Bookman Old Style"/>
              </a:rPr>
              <a:t>menjalankan </a:t>
            </a: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aksi </a:t>
            </a:r>
            <a:r>
              <a:rPr dirty="0" sz="1900" spc="10" b="1" i="1">
                <a:solidFill>
                  <a:srgbClr val="002060"/>
                </a:solidFill>
                <a:latin typeface="Bookman Old Style"/>
                <a:cs typeface="Bookman Old Style"/>
              </a:rPr>
              <a:t>illegal </a:t>
            </a:r>
            <a:r>
              <a:rPr dirty="0" sz="1900" spc="15" b="1" i="1">
                <a:solidFill>
                  <a:srgbClr val="002060"/>
                </a:solidFill>
                <a:latin typeface="Bookman Old Style"/>
                <a:cs typeface="Bookman Old Style"/>
              </a:rPr>
              <a:t>tanpa  sepengetahuan pengguna.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(Morie Gasser)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95000"/>
              </a:lnSpc>
              <a:spcBef>
                <a:spcPts val="116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disematkan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pengolah kata,  kompiler,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games. 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yang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efektif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memiliki efek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jelas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keluaran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diharapkan program,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kerusakannya  mungkin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pernah</a:t>
            </a:r>
            <a:r>
              <a:rPr dirty="0" sz="1900" spc="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terdeteksi.</a:t>
            </a:r>
            <a:endParaRPr sz="1900">
              <a:latin typeface="Bookman Old Style"/>
              <a:cs typeface="Bookman Old Style"/>
            </a:endParaRPr>
          </a:p>
          <a:p>
            <a:pPr marL="12700" marR="549910">
              <a:lnSpc>
                <a:spcPts val="2170"/>
              </a:lnSpc>
              <a:spcBef>
                <a:spcPts val="121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sederhana dalam bentuk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teks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diam-diam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salinan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semua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tertentu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diedit,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menyimpan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 lokasi tertentu,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kemudian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pelaku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mengaksesnya</a:t>
            </a:r>
            <a:r>
              <a:rPr dirty="0" sz="1900" spc="1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kemudian.</a:t>
            </a:r>
            <a:endParaRPr sz="1900">
              <a:latin typeface="Bookman Old Style"/>
              <a:cs typeface="Bookman Old Style"/>
            </a:endParaRPr>
          </a:p>
          <a:p>
            <a:pPr marL="12700" marR="396240">
              <a:lnSpc>
                <a:spcPts val="2170"/>
              </a:lnSpc>
              <a:spcBef>
                <a:spcPts val="116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Korbannya adalah 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program,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sedangkan pelakunya adalah  pengembang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program.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70"/>
            <a:ext cx="318347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30" y="478547"/>
            <a:ext cx="26854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Trojan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Horse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30" y="1577324"/>
            <a:ext cx="8964295" cy="571944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Hal-hal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dibutuhkan agar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eksekusi Trojan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Horse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berjalan</a:t>
            </a:r>
            <a:r>
              <a:rPr dirty="0" sz="1900" spc="1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sukses:</a:t>
            </a:r>
            <a:endParaRPr sz="1900">
              <a:latin typeface="Bookman Old Style"/>
              <a:cs typeface="Bookman Old Style"/>
            </a:endParaRPr>
          </a:p>
          <a:p>
            <a:pPr marL="346075" marR="186055" indent="-333375">
              <a:lnSpc>
                <a:spcPts val="2170"/>
              </a:lnSpc>
              <a:spcBef>
                <a:spcPts val="1215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(pelaku)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menulis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(atau memodifikasi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program  yang sudah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ada)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menjalankan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illegal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menimbulkan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kecurigaan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program.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  sebaiknya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menarik atau berguna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bagi</a:t>
            </a:r>
            <a:r>
              <a:rPr dirty="0" sz="1900" spc="8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pengguna.</a:t>
            </a:r>
            <a:endParaRPr sz="1900">
              <a:latin typeface="Bookman Old Style"/>
              <a:cs typeface="Bookman Old Style"/>
            </a:endParaRPr>
          </a:p>
          <a:p>
            <a:pPr marL="346075" marR="5080" indent="-333375">
              <a:lnSpc>
                <a:spcPts val="2170"/>
              </a:lnSpc>
              <a:spcBef>
                <a:spcPts val="1160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 harus mempunyai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membuat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  diakses 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(dengan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membiarkan pengguna mengaksesnya)  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memasukannya 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system</a:t>
            </a:r>
            <a:r>
              <a:rPr dirty="0" sz="1900" spc="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library.</a:t>
            </a:r>
            <a:endParaRPr sz="1900">
              <a:latin typeface="Bookman Old Style"/>
              <a:cs typeface="Bookman Old Style"/>
            </a:endParaRPr>
          </a:p>
          <a:p>
            <a:pPr marL="346075" marR="182880" indent="-333375">
              <a:lnSpc>
                <a:spcPct val="94500"/>
              </a:lnSpc>
              <a:spcBef>
                <a:spcPts val="1155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 harus membuat korban menjalankan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ini  dilakukan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memasukkannya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program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biasa diakses 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normal atau 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sengaja  dilakukan 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</a:t>
            </a:r>
            <a:r>
              <a:rPr dirty="0" sz="1900" spc="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langsung.</a:t>
            </a:r>
            <a:endParaRPr sz="1900">
              <a:latin typeface="Bookman Old Style"/>
              <a:cs typeface="Bookman Old Style"/>
            </a:endParaRPr>
          </a:p>
          <a:p>
            <a:pPr marL="346075" marR="304165" indent="-333375">
              <a:lnSpc>
                <a:spcPts val="2170"/>
              </a:lnSpc>
              <a:spcBef>
                <a:spcPts val="1215"/>
              </a:spcBef>
              <a:buClr>
                <a:srgbClr val="000000"/>
              </a:buClr>
              <a:buFont typeface="Wingdings"/>
              <a:buChar char=""/>
              <a:tabLst>
                <a:tab pos="346710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berbagai 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mengambil  keuntungan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aksi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illegal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tersebut. 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digunakan untuk  mengambil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informasi rahasia,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buat penyimpanan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meletakkan 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diakses 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kemudian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hari.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ini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mudah untuk mendaatkan hak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korban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system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Anda.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2018-04-05T04:32:26Z</dcterms:created>
  <dcterms:modified xsi:type="dcterms:W3CDTF">2018-04-05T04:32:26Z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2018-04-05T00:00:00Z</vt:filetime>
  </property>
</Properties>
</file>