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1800" y="101599"/>
            <a:ext cx="9817100" cy="7353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229" y="266867"/>
            <a:ext cx="8786940" cy="916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3193" y="3253232"/>
            <a:ext cx="8587013" cy="2089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Relationship Id="rId4" Type="http://schemas.openxmlformats.org/officeDocument/2006/relationships/image" Target="../media/image1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800" y="101599"/>
            <a:ext cx="9817100" cy="735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8333" y="3246965"/>
            <a:ext cx="1913467" cy="554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87366" y="3246965"/>
            <a:ext cx="740833" cy="5545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98000" y="3246965"/>
            <a:ext cx="406400" cy="5545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1233" y="3594100"/>
            <a:ext cx="5918200" cy="7196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92700" y="4017433"/>
            <a:ext cx="4711700" cy="5503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93933" y="4889499"/>
            <a:ext cx="1418167" cy="660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11533" y="4889499"/>
            <a:ext cx="1485900" cy="66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03733" y="4889499"/>
            <a:ext cx="1134533" cy="66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marL="6510020">
              <a:lnSpc>
                <a:spcPct val="100000"/>
              </a:lnSpc>
              <a:spcBef>
                <a:spcPts val="550"/>
              </a:spcBef>
            </a:pPr>
            <a:r>
              <a:rPr dirty="0" spc="15"/>
              <a:t>AIK21363 </a:t>
            </a:r>
            <a:r>
              <a:rPr dirty="0" spc="10"/>
              <a:t>(3</a:t>
            </a:r>
            <a:r>
              <a:rPr dirty="0" spc="-50"/>
              <a:t> </a:t>
            </a:r>
            <a:r>
              <a:rPr dirty="0" spc="10"/>
              <a:t>sks)</a:t>
            </a:r>
          </a:p>
          <a:p>
            <a:pPr marL="3089910">
              <a:lnSpc>
                <a:spcPct val="100000"/>
              </a:lnSpc>
              <a:spcBef>
                <a:spcPts val="585"/>
              </a:spcBef>
            </a:pPr>
            <a:r>
              <a:rPr dirty="0" sz="2500" spc="10"/>
              <a:t>Keamanan dan Jaminan</a:t>
            </a:r>
            <a:r>
              <a:rPr dirty="0" sz="2500" spc="-5"/>
              <a:t> </a:t>
            </a:r>
            <a:r>
              <a:rPr dirty="0" sz="2500" spc="5"/>
              <a:t>Informasi</a:t>
            </a:r>
            <a:endParaRPr sz="2500"/>
          </a:p>
          <a:p>
            <a:pPr marL="4191635">
              <a:lnSpc>
                <a:spcPct val="100000"/>
              </a:lnSpc>
              <a:spcBef>
                <a:spcPts val="195"/>
              </a:spcBef>
            </a:pPr>
            <a:r>
              <a:rPr dirty="0" spc="10"/>
              <a:t>Information </a:t>
            </a:r>
            <a:r>
              <a:rPr dirty="0" spc="15"/>
              <a:t>Assurance and</a:t>
            </a:r>
            <a:r>
              <a:rPr dirty="0" spc="105"/>
              <a:t> </a:t>
            </a:r>
            <a:r>
              <a:rPr dirty="0" spc="10"/>
              <a:t>Security</a:t>
            </a:r>
          </a:p>
          <a:p>
            <a:pPr marL="3077210"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077210"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5625465">
              <a:lnSpc>
                <a:spcPct val="100000"/>
              </a:lnSpc>
            </a:pPr>
            <a:r>
              <a:rPr dirty="0" sz="2300" spc="10"/>
              <a:t>Nurdin </a:t>
            </a:r>
            <a:r>
              <a:rPr dirty="0" sz="2300" spc="5"/>
              <a:t>Bahtiar,</a:t>
            </a:r>
            <a:r>
              <a:rPr dirty="0" sz="2300" spc="-25"/>
              <a:t> </a:t>
            </a:r>
            <a:r>
              <a:rPr dirty="0" sz="2300" spc="10"/>
              <a:t>M.T</a:t>
            </a:r>
            <a:endParaRPr sz="2300"/>
          </a:p>
        </p:txBody>
      </p:sp>
      <p:sp>
        <p:nvSpPr>
          <p:cNvPr id="12" name="object 12"/>
          <p:cNvSpPr/>
          <p:nvPr/>
        </p:nvSpPr>
        <p:spPr>
          <a:xfrm>
            <a:off x="6913033" y="944033"/>
            <a:ext cx="3022600" cy="9821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46900" y="1523999"/>
            <a:ext cx="2891367" cy="660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119969" y="1054300"/>
            <a:ext cx="2519680" cy="91884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dirty="0" sz="3500" spc="-5" b="0">
                <a:latin typeface="Bookman Old Style"/>
                <a:cs typeface="Bookman Old Style"/>
              </a:rPr>
              <a:t>Chapter</a:t>
            </a:r>
            <a:r>
              <a:rPr dirty="0" sz="3500" spc="-45" b="0">
                <a:latin typeface="Bookman Old Style"/>
                <a:cs typeface="Bookman Old Style"/>
              </a:rPr>
              <a:t> </a:t>
            </a:r>
            <a:r>
              <a:rPr dirty="0" sz="3500" spc="-5" b="0">
                <a:latin typeface="Bookman Old Style"/>
                <a:cs typeface="Bookman Old Style"/>
              </a:rPr>
              <a:t>#5</a:t>
            </a:r>
            <a:endParaRPr sz="35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2300" spc="10" b="0">
                <a:latin typeface="Bookman Old Style"/>
                <a:cs typeface="Bookman Old Style"/>
              </a:rPr>
              <a:t>Network</a:t>
            </a:r>
            <a:r>
              <a:rPr dirty="0" sz="2300" spc="-50" b="0">
                <a:latin typeface="Bookman Old Style"/>
                <a:cs typeface="Bookman Old Style"/>
              </a:rPr>
              <a:t> </a:t>
            </a:r>
            <a:r>
              <a:rPr dirty="0" sz="2300" spc="10" b="0">
                <a:latin typeface="Bookman Old Style"/>
                <a:cs typeface="Bookman Old Style"/>
              </a:rPr>
              <a:t>Security</a:t>
            </a:r>
            <a:endParaRPr sz="23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600" y="397932"/>
            <a:ext cx="2019300" cy="821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91832" y="397932"/>
            <a:ext cx="1655232" cy="821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87233" y="397932"/>
            <a:ext cx="2518832" cy="8212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42000" y="397932"/>
            <a:ext cx="2171700" cy="8212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229" y="487001"/>
            <a:ext cx="6816725" cy="472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Strategi </a:t>
            </a:r>
            <a:r>
              <a:rPr dirty="0" spc="10"/>
              <a:t>dalam </a:t>
            </a:r>
            <a:r>
              <a:rPr dirty="0" spc="5"/>
              <a:t>Keamanan</a:t>
            </a:r>
            <a:r>
              <a:rPr dirty="0" spc="-45"/>
              <a:t> </a:t>
            </a:r>
            <a:r>
              <a:rPr dirty="0" spc="0"/>
              <a:t>Software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229" y="1727310"/>
            <a:ext cx="8731250" cy="44646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30"/>
              </a:spcBef>
              <a:buAutoNum type="arabicPeriod" startAt="7"/>
              <a:tabLst>
                <a:tab pos="343535" algn="l"/>
              </a:tabLst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Promote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Privacy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3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Banyak pengguna mempertimbangkan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privasi sebagai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aspek keamanan 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dianggap penting.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Jangan mencoba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hal-hal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mengorbankan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privasi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pengguna.</a:t>
            </a:r>
            <a:endParaRPr sz="1900">
              <a:latin typeface="Bookman Old Style"/>
              <a:cs typeface="Bookman Old Style"/>
            </a:endParaRPr>
          </a:p>
          <a:p>
            <a:pPr marL="12700" marR="41910">
              <a:lnSpc>
                <a:spcPct val="102299"/>
              </a:lnSpc>
              <a:spcBef>
                <a:spcPts val="1764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Bertidaklah secerdas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mungkin 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melindungi informasi personal  dari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pengguna.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Bisa jadi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Anda akan mendengar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hal-hal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horor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tentang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kode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perusak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mengakses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data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customer dalam web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server.</a:t>
            </a:r>
            <a:endParaRPr sz="1900">
              <a:latin typeface="Bookman Old Style"/>
              <a:cs typeface="Bookman Old Style"/>
            </a:endParaRPr>
          </a:p>
          <a:p>
            <a:pPr marL="342900" indent="-330200">
              <a:lnSpc>
                <a:spcPct val="100000"/>
              </a:lnSpc>
              <a:spcBef>
                <a:spcPts val="1785"/>
              </a:spcBef>
              <a:buAutoNum type="arabicPeriod" startAt="8"/>
              <a:tabLst>
                <a:tab pos="343535" algn="l"/>
              </a:tabLst>
            </a:pPr>
            <a:r>
              <a:rPr dirty="0" sz="1900" spc="25" b="1">
                <a:solidFill>
                  <a:srgbClr val="002060"/>
                </a:solidFill>
                <a:latin typeface="Bookman Old Style"/>
                <a:cs typeface="Bookman Old Style"/>
              </a:rPr>
              <a:t>Remember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That Hiding Secrets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Is</a:t>
            </a:r>
            <a:r>
              <a:rPr dirty="0" sz="1900" spc="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Hard</a:t>
            </a:r>
            <a:endParaRPr sz="1900">
              <a:latin typeface="Bookman Old Style"/>
              <a:cs typeface="Bookman Old Style"/>
            </a:endParaRPr>
          </a:p>
          <a:p>
            <a:pPr marL="12700" marR="264160">
              <a:lnSpc>
                <a:spcPct val="102299"/>
              </a:lnSpc>
              <a:spcBef>
                <a:spcPts val="173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seringkali berbicara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mengenai menjaga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rahasia.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menginginkan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data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mereka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bocor.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Kunci harus diamankan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secara rahasia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menghindari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eavesdropping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</a:t>
            </a:r>
            <a:r>
              <a:rPr dirty="0" sz="1900" spc="11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tampering.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600" y="397932"/>
            <a:ext cx="2019300" cy="821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91832" y="397932"/>
            <a:ext cx="1655232" cy="821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87233" y="397932"/>
            <a:ext cx="2518832" cy="8212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42000" y="397932"/>
            <a:ext cx="2171700" cy="8212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229" y="487001"/>
            <a:ext cx="6816725" cy="472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Strategi </a:t>
            </a:r>
            <a:r>
              <a:rPr dirty="0" spc="10"/>
              <a:t>dalam </a:t>
            </a:r>
            <a:r>
              <a:rPr dirty="0" spc="5"/>
              <a:t>Keamanan</a:t>
            </a:r>
            <a:r>
              <a:rPr dirty="0" spc="-45"/>
              <a:t> </a:t>
            </a:r>
            <a:r>
              <a:rPr dirty="0" spc="0"/>
              <a:t>Software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229" y="1727310"/>
            <a:ext cx="8644890" cy="4168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30"/>
              </a:spcBef>
              <a:buAutoNum type="arabicPeriod" startAt="9"/>
              <a:tabLst>
                <a:tab pos="343535" algn="l"/>
              </a:tabLst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Be Reluctant to</a:t>
            </a:r>
            <a:r>
              <a:rPr dirty="0" sz="1900" spc="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Trust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3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Pada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umumnya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orang menyembunyikan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rahasia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program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sisi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client,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asumsinya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hal itu bakalan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aman.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Padahal user bisa saja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menyalahgunakan wewenang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itu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mencuri semua</a:t>
            </a:r>
            <a:r>
              <a:rPr dirty="0" sz="1900" spc="6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datanya.</a:t>
            </a:r>
            <a:endParaRPr sz="1900">
              <a:latin typeface="Bookman Old Style"/>
              <a:cs typeface="Bookman Old Style"/>
            </a:endParaRPr>
          </a:p>
          <a:p>
            <a:pPr marL="12700" marR="13970">
              <a:lnSpc>
                <a:spcPct val="102299"/>
              </a:lnSpc>
              <a:spcBef>
                <a:spcPts val="1764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Server tidak didisain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percaya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pada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client, begitupun sebaliknya.  Baik server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maupun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client rentan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mendapat</a:t>
            </a:r>
            <a:r>
              <a:rPr dirty="0" sz="1900" spc="4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serangan.</a:t>
            </a:r>
            <a:endParaRPr sz="1900">
              <a:latin typeface="Bookman Old Style"/>
              <a:cs typeface="Bookman Old Style"/>
            </a:endParaRPr>
          </a:p>
          <a:p>
            <a:pPr marL="506730" indent="-494030">
              <a:lnSpc>
                <a:spcPct val="100000"/>
              </a:lnSpc>
              <a:spcBef>
                <a:spcPts val="1820"/>
              </a:spcBef>
              <a:buAutoNum type="arabicPeriod" startAt="10"/>
              <a:tabLst>
                <a:tab pos="507365" algn="l"/>
              </a:tabLst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Use Your </a:t>
            </a:r>
            <a:r>
              <a:rPr dirty="0" sz="1900" spc="25" b="1">
                <a:solidFill>
                  <a:srgbClr val="002060"/>
                </a:solidFill>
                <a:latin typeface="Bookman Old Style"/>
                <a:cs typeface="Bookman Old Style"/>
              </a:rPr>
              <a:t>Community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Resources</a:t>
            </a:r>
            <a:endParaRPr sz="1900">
              <a:latin typeface="Bookman Old Style"/>
              <a:cs typeface="Bookman Old Style"/>
            </a:endParaRPr>
          </a:p>
          <a:p>
            <a:pPr algn="just" marL="12700" marR="130175">
              <a:lnSpc>
                <a:spcPct val="101899"/>
              </a:lnSpc>
              <a:spcBef>
                <a:spcPts val="1745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Meskipun bukanlah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ide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bagus 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mengikuti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apa yang orang  lakukan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secara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membabi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buta, tetapi dikatakan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bahwa banyak orang  yang melakukannya. Mengulangi penggunaan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tanpa kegagalan dapat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meningkatkan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kepercayaan. Publik telah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melakukannya dengan</a:t>
            </a:r>
            <a:r>
              <a:rPr dirty="0" sz="1900" spc="20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baik.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4153" y="3649333"/>
            <a:ext cx="2371725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5" b="0">
                <a:solidFill>
                  <a:srgbClr val="002060"/>
                </a:solidFill>
                <a:latin typeface="Bookman Old Style"/>
                <a:cs typeface="Bookman Old Style"/>
              </a:rPr>
              <a:t>End of</a:t>
            </a:r>
            <a:r>
              <a:rPr dirty="0" sz="3500" spc="-8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3500" spc="-5" b="0">
                <a:solidFill>
                  <a:srgbClr val="002060"/>
                </a:solidFill>
                <a:latin typeface="Bookman Old Style"/>
                <a:cs typeface="Bookman Old Style"/>
              </a:rPr>
              <a:t>File</a:t>
            </a:r>
            <a:endParaRPr sz="35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600" y="397932"/>
            <a:ext cx="8661400" cy="821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87001"/>
            <a:ext cx="8197215" cy="472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Network </a:t>
            </a:r>
            <a:r>
              <a:rPr dirty="0" spc="0"/>
              <a:t>Specific Threat </a:t>
            </a:r>
            <a:r>
              <a:rPr dirty="0" spc="5"/>
              <a:t>and </a:t>
            </a:r>
            <a:r>
              <a:rPr dirty="0" spc="0"/>
              <a:t>Attack</a:t>
            </a:r>
            <a:r>
              <a:rPr dirty="0" spc="-60"/>
              <a:t> </a:t>
            </a:r>
            <a:r>
              <a:rPr dirty="0" spc="5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29" y="4356210"/>
            <a:ext cx="8842375" cy="25387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Denial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of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Service</a:t>
            </a:r>
            <a:r>
              <a:rPr dirty="0" sz="1900" spc="0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(DoS)</a:t>
            </a:r>
            <a:endParaRPr sz="1900">
              <a:latin typeface="Bookman Old Style"/>
              <a:cs typeface="Bookman Old Style"/>
            </a:endParaRPr>
          </a:p>
          <a:p>
            <a:pPr marL="12700" marR="43815">
              <a:lnSpc>
                <a:spcPct val="101899"/>
              </a:lnSpc>
              <a:spcBef>
                <a:spcPts val="1739"/>
              </a:spcBef>
            </a:pP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DoS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didefinisikan sebagai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pengurangan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kinerja sistem secara  sementara,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suatu gangguan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memaksa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dilakukannya restart  secara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manual, atau suatu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kecelakaan besar akibat dari hilangnya data  secara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permanen.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64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Sayangnya, meskipun kehandalan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operasi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komputer merupakan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hal  penting,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DoS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bukan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topik penelitian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komputer yang</a:t>
            </a:r>
            <a:r>
              <a:rPr dirty="0" sz="1900" spc="21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menarik.</a:t>
            </a:r>
            <a:endParaRPr sz="19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0198" y="1688827"/>
            <a:ext cx="3287307" cy="25151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5562" y="1684193"/>
            <a:ext cx="3296920" cy="2524760"/>
          </a:xfrm>
          <a:custGeom>
            <a:avLst/>
            <a:gdLst/>
            <a:ahLst/>
            <a:cxnLst/>
            <a:rect l="l" t="t" r="r" b="b"/>
            <a:pathLst>
              <a:path w="3296920" h="2524760">
                <a:moveTo>
                  <a:pt x="0" y="0"/>
                </a:moveTo>
                <a:lnTo>
                  <a:pt x="3296580" y="0"/>
                </a:lnTo>
                <a:lnTo>
                  <a:pt x="3296580" y="2524422"/>
                </a:lnTo>
                <a:lnTo>
                  <a:pt x="0" y="2524422"/>
                </a:lnTo>
                <a:lnTo>
                  <a:pt x="0" y="0"/>
                </a:lnTo>
                <a:close/>
              </a:path>
            </a:pathLst>
          </a:custGeom>
          <a:ln w="9270">
            <a:solidFill>
              <a:srgbClr val="00B0F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600" y="397932"/>
            <a:ext cx="8661400" cy="821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87001"/>
            <a:ext cx="8197215" cy="472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Network </a:t>
            </a:r>
            <a:r>
              <a:rPr dirty="0" spc="0"/>
              <a:t>Specific Threat </a:t>
            </a:r>
            <a:r>
              <a:rPr dirty="0" spc="5"/>
              <a:t>and </a:t>
            </a:r>
            <a:r>
              <a:rPr dirty="0" spc="0"/>
              <a:t>Attack</a:t>
            </a:r>
            <a:r>
              <a:rPr dirty="0" spc="-60"/>
              <a:t> </a:t>
            </a:r>
            <a:r>
              <a:rPr dirty="0" spc="5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0957" y="1799277"/>
            <a:ext cx="8847455" cy="17259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30"/>
              </a:spcBef>
            </a:pPr>
            <a:r>
              <a:rPr dirty="0" sz="1900" spc="25" b="1">
                <a:solidFill>
                  <a:srgbClr val="002060"/>
                </a:solidFill>
                <a:latin typeface="Bookman Old Style"/>
                <a:cs typeface="Bookman Old Style"/>
              </a:rPr>
              <a:t>S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p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oof</a:t>
            </a:r>
            <a:r>
              <a:rPr dirty="0" sz="1900" spc="20" b="1">
                <a:solidFill>
                  <a:srgbClr val="002060"/>
                </a:solidFill>
                <a:latin typeface="Bookman Old Style"/>
                <a:cs typeface="Bookman Old Style"/>
              </a:rPr>
              <a:t>in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g</a:t>
            </a:r>
            <a:endParaRPr sz="1900">
              <a:latin typeface="Bookman Old Style"/>
              <a:cs typeface="Bookman Old Style"/>
            </a:endParaRPr>
          </a:p>
          <a:p>
            <a:pPr algn="r" marL="12700" marR="5080" indent="591820">
              <a:lnSpc>
                <a:spcPct val="102299"/>
              </a:lnSpc>
              <a:spcBef>
                <a:spcPts val="173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Teknik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digunakan untuk memperoleh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akses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</a:t>
            </a:r>
            <a:r>
              <a:rPr dirty="0" sz="1900" spc="14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sah</a:t>
            </a:r>
            <a:r>
              <a:rPr dirty="0" sz="1900" spc="3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suatu komputer atau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informasi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dimana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penyerang</a:t>
            </a:r>
            <a:r>
              <a:rPr dirty="0" sz="1900" spc="17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berhubungan</a:t>
            </a:r>
            <a:r>
              <a:rPr dirty="0" sz="1900" spc="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 dengan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berpura-pura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memalsukan bahwa mereka</a:t>
            </a:r>
            <a:r>
              <a:rPr dirty="0" sz="1900" spc="204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adalah</a:t>
            </a:r>
            <a:endParaRPr sz="1900">
              <a:latin typeface="Bookman Old Style"/>
              <a:cs typeface="Bookman Old Style"/>
            </a:endParaRPr>
          </a:p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host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dipercaya.</a:t>
            </a:r>
            <a:endParaRPr sz="19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39215" y="3928097"/>
            <a:ext cx="5934769" cy="2966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34578" y="3923462"/>
            <a:ext cx="5944235" cy="2975610"/>
          </a:xfrm>
          <a:custGeom>
            <a:avLst/>
            <a:gdLst/>
            <a:ahLst/>
            <a:cxnLst/>
            <a:rect l="l" t="t" r="r" b="b"/>
            <a:pathLst>
              <a:path w="5944234" h="2975609">
                <a:moveTo>
                  <a:pt x="0" y="0"/>
                </a:moveTo>
                <a:lnTo>
                  <a:pt x="5944043" y="0"/>
                </a:lnTo>
                <a:lnTo>
                  <a:pt x="5944043" y="2975304"/>
                </a:lnTo>
                <a:lnTo>
                  <a:pt x="0" y="2975304"/>
                </a:lnTo>
                <a:lnTo>
                  <a:pt x="0" y="0"/>
                </a:lnTo>
                <a:close/>
              </a:path>
            </a:pathLst>
          </a:custGeom>
          <a:ln w="9269">
            <a:solidFill>
              <a:srgbClr val="00B0F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600" y="397932"/>
            <a:ext cx="8661400" cy="821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87001"/>
            <a:ext cx="8197215" cy="472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Network </a:t>
            </a:r>
            <a:r>
              <a:rPr dirty="0" spc="0"/>
              <a:t>Specific Threat </a:t>
            </a:r>
            <a:r>
              <a:rPr dirty="0" spc="5"/>
              <a:t>and </a:t>
            </a:r>
            <a:r>
              <a:rPr dirty="0" spc="0"/>
              <a:t>Attack</a:t>
            </a:r>
            <a:r>
              <a:rPr dirty="0" spc="-60"/>
              <a:t> </a:t>
            </a:r>
            <a:r>
              <a:rPr dirty="0" spc="5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29" y="1727310"/>
            <a:ext cx="8624570" cy="28390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Sniffing dan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Man-in-the-middle</a:t>
            </a:r>
            <a:endParaRPr sz="1900">
              <a:latin typeface="Bookman Old Style"/>
              <a:cs typeface="Bookman Old Style"/>
            </a:endParaRPr>
          </a:p>
          <a:p>
            <a:pPr algn="just" marL="12700" marR="5080">
              <a:lnSpc>
                <a:spcPct val="102299"/>
              </a:lnSpc>
              <a:spcBef>
                <a:spcPts val="173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Sniffing: tindakan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penyadapan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dilakukan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jaringan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tujuan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mencuri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data-data pribadi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ataupun account orang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lain.</a:t>
            </a:r>
            <a:endParaRPr sz="1900">
              <a:latin typeface="Bookman Old Style"/>
              <a:cs typeface="Bookman Old Style"/>
            </a:endParaRPr>
          </a:p>
          <a:p>
            <a:pPr marL="12700" marR="147955">
              <a:lnSpc>
                <a:spcPct val="102299"/>
              </a:lnSpc>
              <a:spcBef>
                <a:spcPts val="1764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Man-in-the-middle: Paket data sniff berada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antara dua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titik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point lalu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komputer yang digunakan 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sniff berpura-pura seolah-olah  menjadi menjadi salah satu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ujung sambungan. Sehingga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berpotensi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mencuri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data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atau mengacaukan</a:t>
            </a:r>
            <a:r>
              <a:rPr dirty="0" sz="1900" spc="3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komunikasi.</a:t>
            </a:r>
            <a:endParaRPr sz="19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1092" y="4781064"/>
            <a:ext cx="3126572" cy="2082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6456" y="4776430"/>
            <a:ext cx="3136265" cy="2091689"/>
          </a:xfrm>
          <a:custGeom>
            <a:avLst/>
            <a:gdLst/>
            <a:ahLst/>
            <a:cxnLst/>
            <a:rect l="l" t="t" r="r" b="b"/>
            <a:pathLst>
              <a:path w="3136265" h="2091690">
                <a:moveTo>
                  <a:pt x="0" y="0"/>
                </a:moveTo>
                <a:lnTo>
                  <a:pt x="3135845" y="0"/>
                </a:lnTo>
                <a:lnTo>
                  <a:pt x="3135845" y="2091400"/>
                </a:lnTo>
                <a:lnTo>
                  <a:pt x="0" y="2091400"/>
                </a:lnTo>
                <a:lnTo>
                  <a:pt x="0" y="0"/>
                </a:lnTo>
                <a:close/>
              </a:path>
            </a:pathLst>
          </a:custGeom>
          <a:ln w="9270">
            <a:solidFill>
              <a:srgbClr val="00B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45000" y="4779433"/>
            <a:ext cx="3771900" cy="2087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600" y="397932"/>
            <a:ext cx="8661400" cy="821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87001"/>
            <a:ext cx="8197215" cy="472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Network </a:t>
            </a:r>
            <a:r>
              <a:rPr dirty="0" spc="0"/>
              <a:t>Specific Threat </a:t>
            </a:r>
            <a:r>
              <a:rPr dirty="0" spc="5"/>
              <a:t>and </a:t>
            </a:r>
            <a:r>
              <a:rPr dirty="0" spc="0"/>
              <a:t>Attack</a:t>
            </a:r>
            <a:r>
              <a:rPr dirty="0" spc="-60"/>
              <a:t> </a:t>
            </a:r>
            <a:r>
              <a:rPr dirty="0" spc="5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0688" y="5401849"/>
            <a:ext cx="8624570" cy="1429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242050">
              <a:lnSpc>
                <a:spcPct val="100000"/>
              </a:lnSpc>
              <a:spcBef>
                <a:spcPts val="130"/>
              </a:spcBef>
            </a:pP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Traffic</a:t>
            </a:r>
            <a:r>
              <a:rPr dirty="0" sz="1900" spc="50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redirection</a:t>
            </a:r>
            <a:endParaRPr sz="1900">
              <a:latin typeface="Bookman Old Style"/>
              <a:cs typeface="Bookman Old Style"/>
            </a:endParaRPr>
          </a:p>
          <a:p>
            <a:pPr algn="r" marL="12700" marR="5080" indent="152400">
              <a:lnSpc>
                <a:spcPct val="102299"/>
              </a:lnSpc>
              <a:spcBef>
                <a:spcPts val="173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Teknik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mengendalikan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jalur transmisi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suatu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paket</a:t>
            </a:r>
            <a:r>
              <a:rPr dirty="0" sz="1900" spc="15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pada</a:t>
            </a:r>
            <a:r>
              <a:rPr dirty="0" sz="1900" spc="3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suatu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jaringan, sehingga paket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dikirim tidak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akan memperdulikan</a:t>
            </a:r>
            <a:r>
              <a:rPr dirty="0" sz="1900" spc="21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jalur</a:t>
            </a:r>
            <a:endParaRPr sz="1900">
              <a:latin typeface="Bookman Old Style"/>
              <a:cs typeface="Bookman Old Style"/>
            </a:endParaRPr>
          </a:p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dilaluinya ke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alamat yang</a:t>
            </a:r>
            <a:r>
              <a:rPr dirty="0" sz="1900" spc="9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dituju.</a:t>
            </a:r>
            <a:endParaRPr sz="19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28618" y="1777719"/>
            <a:ext cx="5822609" cy="3423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23981" y="1773084"/>
            <a:ext cx="5832475" cy="3432810"/>
          </a:xfrm>
          <a:custGeom>
            <a:avLst/>
            <a:gdLst/>
            <a:ahLst/>
            <a:cxnLst/>
            <a:rect l="l" t="t" r="r" b="b"/>
            <a:pathLst>
              <a:path w="5832475" h="3432810">
                <a:moveTo>
                  <a:pt x="0" y="0"/>
                </a:moveTo>
                <a:lnTo>
                  <a:pt x="5831882" y="0"/>
                </a:lnTo>
                <a:lnTo>
                  <a:pt x="5831882" y="3432777"/>
                </a:lnTo>
                <a:lnTo>
                  <a:pt x="0" y="3432777"/>
                </a:lnTo>
                <a:lnTo>
                  <a:pt x="0" y="0"/>
                </a:lnTo>
                <a:close/>
              </a:path>
            </a:pathLst>
          </a:custGeom>
          <a:ln w="9269">
            <a:solidFill>
              <a:srgbClr val="00B0F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600" y="177800"/>
            <a:ext cx="8665632" cy="821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600" y="618066"/>
            <a:ext cx="2057400" cy="82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10"/>
              </a:spcBef>
            </a:pPr>
            <a:r>
              <a:rPr dirty="0" spc="10"/>
              <a:t>Use </a:t>
            </a:r>
            <a:r>
              <a:rPr dirty="0" spc="5"/>
              <a:t>of </a:t>
            </a:r>
            <a:r>
              <a:rPr dirty="0" spc="0"/>
              <a:t>cryptography </a:t>
            </a:r>
            <a:r>
              <a:rPr dirty="0" spc="5"/>
              <a:t>for data and </a:t>
            </a:r>
            <a:r>
              <a:rPr dirty="0" spc="0"/>
              <a:t>network  security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3229" y="1727310"/>
            <a:ext cx="7860665" cy="5001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Developers Are Not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Cryptographers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3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sebuah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jargon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sering dianaikan oleh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pengembang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perangkat lunak: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“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Never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“roll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your own”</a:t>
            </a:r>
            <a:r>
              <a:rPr dirty="0" sz="1900" spc="60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cryptography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!</a:t>
            </a:r>
            <a:endParaRPr sz="1900">
              <a:latin typeface="Bookman Old Style"/>
              <a:cs typeface="Bookman Old Style"/>
            </a:endParaRPr>
          </a:p>
          <a:p>
            <a:pPr marL="12700" marR="540385">
              <a:lnSpc>
                <a:spcPct val="102299"/>
              </a:lnSpc>
              <a:spcBef>
                <a:spcPts val="1764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Membuat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algoritma kriptografi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bukan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hal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mudah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serta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membutuhkan pemahaman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studi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</a:t>
            </a:r>
            <a:r>
              <a:rPr dirty="0" sz="1900" spc="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mendalam.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1900" spc="25" b="1">
                <a:solidFill>
                  <a:srgbClr val="002060"/>
                </a:solidFill>
                <a:latin typeface="Bookman Old Style"/>
                <a:cs typeface="Bookman Old Style"/>
              </a:rPr>
              <a:t>Common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Cryptographic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 Libraries</a:t>
            </a:r>
            <a:endParaRPr sz="1900">
              <a:latin typeface="Bookman Old Style"/>
              <a:cs typeface="Bookman Old Style"/>
            </a:endParaRPr>
          </a:p>
          <a:p>
            <a:pPr marL="346075" indent="-333375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Font typeface="Wingdings"/>
              <a:buChar char=""/>
              <a:tabLst>
                <a:tab pos="346075" algn="l"/>
                <a:tab pos="346710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Cryptlib</a:t>
            </a:r>
            <a:endParaRPr sz="1900">
              <a:latin typeface="Bookman Old Style"/>
              <a:cs typeface="Bookman Old Style"/>
            </a:endParaRPr>
          </a:p>
          <a:p>
            <a:pPr marL="346075" indent="-333375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Font typeface="Wingdings"/>
              <a:buChar char=""/>
              <a:tabLst>
                <a:tab pos="346075" algn="l"/>
                <a:tab pos="346710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OpenSSL</a:t>
            </a:r>
            <a:endParaRPr sz="1900">
              <a:latin typeface="Bookman Old Style"/>
              <a:cs typeface="Bookman Old Style"/>
            </a:endParaRPr>
          </a:p>
          <a:p>
            <a:pPr marL="346075" indent="-333375">
              <a:lnSpc>
                <a:spcPct val="100000"/>
              </a:lnSpc>
              <a:spcBef>
                <a:spcPts val="650"/>
              </a:spcBef>
              <a:buClr>
                <a:srgbClr val="000000"/>
              </a:buClr>
              <a:buFont typeface="Wingdings"/>
              <a:buChar char=""/>
              <a:tabLst>
                <a:tab pos="346075" algn="l"/>
                <a:tab pos="346710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Crypto++</a:t>
            </a:r>
            <a:endParaRPr sz="1900">
              <a:latin typeface="Bookman Old Style"/>
              <a:cs typeface="Bookman Old Style"/>
            </a:endParaRPr>
          </a:p>
          <a:p>
            <a:pPr marL="346075" indent="-333375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Font typeface="Wingdings"/>
              <a:buChar char=""/>
              <a:tabLst>
                <a:tab pos="346075" algn="l"/>
                <a:tab pos="346710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BSAFE</a:t>
            </a:r>
            <a:endParaRPr sz="1900">
              <a:latin typeface="Bookman Old Style"/>
              <a:cs typeface="Bookman Old Style"/>
            </a:endParaRPr>
          </a:p>
          <a:p>
            <a:pPr marL="346075" indent="-333375">
              <a:lnSpc>
                <a:spcPct val="100000"/>
              </a:lnSpc>
              <a:spcBef>
                <a:spcPts val="650"/>
              </a:spcBef>
              <a:buClr>
                <a:srgbClr val="000000"/>
              </a:buClr>
              <a:buFont typeface="Wingdings"/>
              <a:buChar char=""/>
              <a:tabLst>
                <a:tab pos="346075" algn="l"/>
                <a:tab pos="346710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Cryptix</a:t>
            </a:r>
            <a:endParaRPr sz="1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Materi cryptografi akan </a:t>
            </a:r>
            <a:r>
              <a:rPr dirty="0" sz="1550" spc="-5" b="0">
                <a:solidFill>
                  <a:srgbClr val="002060"/>
                </a:solidFill>
                <a:latin typeface="Bookman Old Style"/>
                <a:cs typeface="Bookman Old Style"/>
              </a:rPr>
              <a:t>disajikan </a:t>
            </a: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dalam bab</a:t>
            </a:r>
            <a:r>
              <a:rPr dirty="0" sz="1550" spc="-3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tersendiri.</a:t>
            </a:r>
            <a:endParaRPr sz="15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600" y="397932"/>
            <a:ext cx="2019300" cy="821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91832" y="397932"/>
            <a:ext cx="1655232" cy="821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87233" y="397932"/>
            <a:ext cx="2518832" cy="8212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42000" y="397932"/>
            <a:ext cx="2171700" cy="8212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229" y="487001"/>
            <a:ext cx="6816725" cy="472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Strategi </a:t>
            </a:r>
            <a:r>
              <a:rPr dirty="0" spc="10"/>
              <a:t>dalam </a:t>
            </a:r>
            <a:r>
              <a:rPr dirty="0" spc="5"/>
              <a:t>Keamanan</a:t>
            </a:r>
            <a:r>
              <a:rPr dirty="0" spc="-45"/>
              <a:t> </a:t>
            </a:r>
            <a:r>
              <a:rPr dirty="0" spc="0"/>
              <a:t>Software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229" y="1727310"/>
            <a:ext cx="8733155" cy="44646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43535" algn="l"/>
              </a:tabLst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Secure the Weakest Link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3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Para praktisi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mengumpamakan 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seperti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sebuah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rantai.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Kekuatan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dari rantai tersebut tergantung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pada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bagian terlemah.  Sistem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software juga demikian,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dari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suatu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  disetarakan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komponen</a:t>
            </a:r>
            <a:r>
              <a:rPr dirty="0" sz="1900" spc="4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terlemahnya.</a:t>
            </a:r>
            <a:endParaRPr sz="1900">
              <a:latin typeface="Bookman Old Style"/>
              <a:cs typeface="Bookman Old Style"/>
            </a:endParaRPr>
          </a:p>
          <a:p>
            <a:pPr marL="342900" indent="-330200">
              <a:lnSpc>
                <a:spcPct val="100000"/>
              </a:lnSpc>
              <a:spcBef>
                <a:spcPts val="1814"/>
              </a:spcBef>
              <a:buAutoNum type="arabicPeriod" startAt="2"/>
              <a:tabLst>
                <a:tab pos="343535" algn="l"/>
              </a:tabLst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Practise Defense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in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 Depth</a:t>
            </a:r>
            <a:endParaRPr sz="1900">
              <a:latin typeface="Bookman Old Style"/>
              <a:cs typeface="Bookman Old Style"/>
            </a:endParaRPr>
          </a:p>
          <a:p>
            <a:pPr marL="12700" marR="318135">
              <a:lnSpc>
                <a:spcPct val="100899"/>
              </a:lnSpc>
              <a:spcBef>
                <a:spcPts val="176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“</a:t>
            </a:r>
            <a:r>
              <a:rPr dirty="0" sz="1900" spc="15" b="0" i="1">
                <a:solidFill>
                  <a:srgbClr val="002060"/>
                </a:solidFill>
                <a:latin typeface="Bookman Old Style"/>
                <a:cs typeface="Bookman Old Style"/>
              </a:rPr>
              <a:t>Have a </a:t>
            </a:r>
            <a:r>
              <a:rPr dirty="0" sz="1900" spc="10" b="0" i="1">
                <a:solidFill>
                  <a:srgbClr val="002060"/>
                </a:solidFill>
                <a:latin typeface="Bookman Old Style"/>
                <a:cs typeface="Bookman Old Style"/>
              </a:rPr>
              <a:t>series </a:t>
            </a:r>
            <a:r>
              <a:rPr dirty="0" sz="1900" spc="5" b="0" i="1">
                <a:solidFill>
                  <a:srgbClr val="002060"/>
                </a:solidFill>
                <a:latin typeface="Bookman Old Style"/>
                <a:cs typeface="Bookman Old Style"/>
              </a:rPr>
              <a:t>of </a:t>
            </a:r>
            <a:r>
              <a:rPr dirty="0" sz="1900" spc="10" b="0" i="1">
                <a:solidFill>
                  <a:srgbClr val="002060"/>
                </a:solidFill>
                <a:latin typeface="Bookman Old Style"/>
                <a:cs typeface="Bookman Old Style"/>
              </a:rPr>
              <a:t>defenses so </a:t>
            </a:r>
            <a:r>
              <a:rPr dirty="0" sz="1900" spc="5" b="0" i="1">
                <a:solidFill>
                  <a:srgbClr val="002060"/>
                </a:solidFill>
                <a:latin typeface="Bookman Old Style"/>
                <a:cs typeface="Bookman Old Style"/>
              </a:rPr>
              <a:t>that if </a:t>
            </a:r>
            <a:r>
              <a:rPr dirty="0" sz="1900" spc="15" b="0" i="1">
                <a:solidFill>
                  <a:srgbClr val="002060"/>
                </a:solidFill>
                <a:latin typeface="Bookman Old Style"/>
                <a:cs typeface="Bookman Old Style"/>
              </a:rPr>
              <a:t>an </a:t>
            </a:r>
            <a:r>
              <a:rPr dirty="0" sz="1900" spc="10" b="0" i="1">
                <a:solidFill>
                  <a:srgbClr val="002060"/>
                </a:solidFill>
                <a:latin typeface="Bookman Old Style"/>
                <a:cs typeface="Bookman Old Style"/>
              </a:rPr>
              <a:t>error </a:t>
            </a:r>
            <a:r>
              <a:rPr dirty="0" sz="1900" spc="5" b="0" i="1">
                <a:solidFill>
                  <a:srgbClr val="002060"/>
                </a:solidFill>
                <a:latin typeface="Bookman Old Style"/>
                <a:cs typeface="Bookman Old Style"/>
              </a:rPr>
              <a:t>isn’t </a:t>
            </a:r>
            <a:r>
              <a:rPr dirty="0" sz="1900" spc="10" b="0" i="1">
                <a:solidFill>
                  <a:srgbClr val="002060"/>
                </a:solidFill>
                <a:latin typeface="Bookman Old Style"/>
                <a:cs typeface="Bookman Old Style"/>
              </a:rPr>
              <a:t>caught </a:t>
            </a:r>
            <a:r>
              <a:rPr dirty="0" sz="1900" spc="15" b="0" i="1">
                <a:solidFill>
                  <a:srgbClr val="002060"/>
                </a:solidFill>
                <a:latin typeface="Bookman Old Style"/>
                <a:cs typeface="Bookman Old Style"/>
              </a:rPr>
              <a:t>by </a:t>
            </a:r>
            <a:r>
              <a:rPr dirty="0" sz="1900" spc="10" b="0" i="1">
                <a:solidFill>
                  <a:srgbClr val="002060"/>
                </a:solidFill>
                <a:latin typeface="Bookman Old Style"/>
                <a:cs typeface="Bookman Old Style"/>
              </a:rPr>
              <a:t>one, </a:t>
            </a:r>
            <a:r>
              <a:rPr dirty="0" sz="1900" spc="5" b="0" i="1">
                <a:solidFill>
                  <a:srgbClr val="002060"/>
                </a:solidFill>
                <a:latin typeface="Bookman Old Style"/>
                <a:cs typeface="Bookman Old Style"/>
              </a:rPr>
              <a:t>it </a:t>
            </a:r>
            <a:r>
              <a:rPr dirty="0" sz="1900" spc="10" b="0" i="1">
                <a:solidFill>
                  <a:srgbClr val="002060"/>
                </a:solidFill>
                <a:latin typeface="Bookman Old Style"/>
                <a:cs typeface="Bookman Old Style"/>
              </a:rPr>
              <a:t>will  </a:t>
            </a:r>
            <a:r>
              <a:rPr dirty="0" sz="1900" spc="10" b="0" i="1">
                <a:solidFill>
                  <a:srgbClr val="002060"/>
                </a:solidFill>
                <a:latin typeface="Bookman Old Style"/>
                <a:cs typeface="Bookman Old Style"/>
              </a:rPr>
              <a:t>probably be caught </a:t>
            </a:r>
            <a:r>
              <a:rPr dirty="0" sz="1900" spc="15" b="0" i="1">
                <a:solidFill>
                  <a:srgbClr val="002060"/>
                </a:solidFill>
                <a:latin typeface="Bookman Old Style"/>
                <a:cs typeface="Bookman Old Style"/>
              </a:rPr>
              <a:t>by </a:t>
            </a:r>
            <a:r>
              <a:rPr dirty="0" sz="1900" spc="10" b="0" i="1">
                <a:solidFill>
                  <a:srgbClr val="002060"/>
                </a:solidFill>
                <a:latin typeface="Bookman Old Style"/>
                <a:cs typeface="Bookman Old Style"/>
              </a:rPr>
              <a:t>another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.”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[MacLennan,</a:t>
            </a:r>
            <a:r>
              <a:rPr dirty="0" sz="1900" spc="3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1987].</a:t>
            </a:r>
            <a:endParaRPr sz="1900">
              <a:latin typeface="Bookman Old Style"/>
              <a:cs typeface="Bookman Old Style"/>
            </a:endParaRPr>
          </a:p>
          <a:p>
            <a:pPr marL="12700" marR="222885">
              <a:lnSpc>
                <a:spcPct val="102299"/>
              </a:lnSpc>
              <a:spcBef>
                <a:spcPts val="1765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Mengapa 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sebuah bank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lebih tinggi dibandingkan di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sebuah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toko serba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ada? Karena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sana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pengukuran  (pengawasan) 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secara rutin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melindungi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bank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tersebut.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Semakin banyak pengukuran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dilakukan,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semakin</a:t>
            </a:r>
            <a:r>
              <a:rPr dirty="0" sz="1900" spc="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aman.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600" y="397932"/>
            <a:ext cx="2019300" cy="821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91832" y="397932"/>
            <a:ext cx="1655232" cy="821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87233" y="397932"/>
            <a:ext cx="2518832" cy="8212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42000" y="397932"/>
            <a:ext cx="2171700" cy="8212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229" y="487001"/>
            <a:ext cx="6816725" cy="472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Strategi </a:t>
            </a:r>
            <a:r>
              <a:rPr dirty="0" spc="10"/>
              <a:t>dalam </a:t>
            </a:r>
            <a:r>
              <a:rPr dirty="0" spc="5"/>
              <a:t>Keamanan</a:t>
            </a:r>
            <a:r>
              <a:rPr dirty="0" spc="-45"/>
              <a:t> </a:t>
            </a:r>
            <a:r>
              <a:rPr dirty="0" spc="0"/>
              <a:t>Software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229" y="1727310"/>
            <a:ext cx="8616950" cy="52774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30"/>
              </a:spcBef>
              <a:buAutoNum type="arabicPeriod" startAt="3"/>
              <a:tabLst>
                <a:tab pos="343535" algn="l"/>
              </a:tabLst>
            </a:pP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Fail</a:t>
            </a:r>
            <a:r>
              <a:rPr dirty="0" sz="1900" spc="0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Securely</a:t>
            </a:r>
            <a:endParaRPr sz="1900">
              <a:latin typeface="Bookman Old Style"/>
              <a:cs typeface="Bookman Old Style"/>
            </a:endParaRPr>
          </a:p>
          <a:p>
            <a:pPr marL="12700" marR="184150">
              <a:lnSpc>
                <a:spcPct val="102299"/>
              </a:lnSpc>
              <a:spcBef>
                <a:spcPts val="173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Permasalahannya adalah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saat sistem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melakukan suatu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kegagalan,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ia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akan menunjukkan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perilaku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rawan. Pada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beberapa sistem,  penyerang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akan menunggu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kesalahan itu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terjadi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berupaya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masuk.</a:t>
            </a:r>
            <a:endParaRPr sz="1900">
              <a:latin typeface="Bookman Old Style"/>
              <a:cs typeface="Bookman Old Style"/>
            </a:endParaRPr>
          </a:p>
          <a:p>
            <a:pPr marL="342900" indent="-330200">
              <a:lnSpc>
                <a:spcPct val="100000"/>
              </a:lnSpc>
              <a:spcBef>
                <a:spcPts val="1814"/>
              </a:spcBef>
              <a:buAutoNum type="arabicPeriod" startAt="4"/>
              <a:tabLst>
                <a:tab pos="343535" algn="l"/>
              </a:tabLst>
            </a:pP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Follow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the Principle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of Least</a:t>
            </a:r>
            <a:r>
              <a:rPr dirty="0" sz="1900" spc="3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Privilege</a:t>
            </a:r>
            <a:endParaRPr sz="1900">
              <a:latin typeface="Bookman Old Style"/>
              <a:cs typeface="Bookman Old Style"/>
            </a:endParaRPr>
          </a:p>
          <a:p>
            <a:pPr algn="just" marL="12700" marR="5080">
              <a:lnSpc>
                <a:spcPct val="101600"/>
              </a:lnSpc>
              <a:spcBef>
                <a:spcPts val="174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Prinsip ini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mengatakan bahwa hanya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akses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minimum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diperlukan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melakukan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operasi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diijinkan,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akses tersebut diijinkan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hanya untuk waktu minimum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pula. [Saltzer,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1975]</a:t>
            </a:r>
            <a:endParaRPr sz="1900">
              <a:latin typeface="Bookman Old Style"/>
              <a:cs typeface="Bookman Old Style"/>
            </a:endParaRPr>
          </a:p>
          <a:p>
            <a:pPr marL="12700" marR="37465">
              <a:lnSpc>
                <a:spcPct val="102299"/>
              </a:lnSpc>
              <a:spcBef>
                <a:spcPts val="1764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Jika kita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memberikan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sebagian akses sistem kepada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orang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lain, selalu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ada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resiko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bahwa orang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tersebut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melanggar kepercayaan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kita berikan.</a:t>
            </a:r>
            <a:endParaRPr sz="1900">
              <a:latin typeface="Bookman Old Style"/>
              <a:cs typeface="Bookman Old Style"/>
            </a:endParaRPr>
          </a:p>
          <a:p>
            <a:pPr marL="12700" marR="127000">
              <a:lnSpc>
                <a:spcPct val="102299"/>
              </a:lnSpc>
              <a:spcBef>
                <a:spcPts val="173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Contoh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lain: jika kita ingin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menyewa sebuah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villa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saat liburan,  sebaiknya kita tidak menitipkan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kunci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saat kita tidak berada di</a:t>
            </a:r>
            <a:r>
              <a:rPr dirty="0" sz="1900" spc="27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sana.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600" y="397932"/>
            <a:ext cx="2019300" cy="821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91832" y="397932"/>
            <a:ext cx="1655232" cy="821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87233" y="397932"/>
            <a:ext cx="2518832" cy="8212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42000" y="397932"/>
            <a:ext cx="2171700" cy="8212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229" y="487001"/>
            <a:ext cx="6816725" cy="472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Strategi </a:t>
            </a:r>
            <a:r>
              <a:rPr dirty="0" spc="10"/>
              <a:t>dalam </a:t>
            </a:r>
            <a:r>
              <a:rPr dirty="0" spc="5"/>
              <a:t>Keamanan</a:t>
            </a:r>
            <a:r>
              <a:rPr dirty="0" spc="-45"/>
              <a:t> </a:t>
            </a:r>
            <a:r>
              <a:rPr dirty="0" spc="0"/>
              <a:t>Software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229" y="1727310"/>
            <a:ext cx="8448040" cy="4980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30"/>
              </a:spcBef>
              <a:buAutoNum type="arabicPeriod" startAt="5"/>
              <a:tabLst>
                <a:tab pos="343535" algn="l"/>
              </a:tabLst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Compartmentalize</a:t>
            </a:r>
            <a:endParaRPr sz="1900">
              <a:latin typeface="Bookman Old Style"/>
              <a:cs typeface="Bookman Old Style"/>
            </a:endParaRPr>
          </a:p>
          <a:p>
            <a:pPr marL="12700" marR="62865">
              <a:lnSpc>
                <a:spcPct val="102299"/>
              </a:lnSpc>
              <a:spcBef>
                <a:spcPts val="173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Ide dasarnya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adalah 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meminimalisir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jumlah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kerusakan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terjadi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pada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 saat mengistirahatkan sistem menjadi  sesedikit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mungkin. Biasanya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dilakukan saat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masih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mengisolasi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kode 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memiliki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hak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keamanan.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64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Contoh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lain: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bagimana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jika saat liburan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Anda butuh orang untuk  memberi makan hewan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piaraan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Anda? Haruskah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kita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memberi kunci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pintu? Sebaiknya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hanya memberi kunci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pintu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kandang</a:t>
            </a:r>
            <a:r>
              <a:rPr dirty="0" sz="1900" spc="6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saja.</a:t>
            </a:r>
            <a:endParaRPr sz="1900">
              <a:latin typeface="Bookman Old Style"/>
              <a:cs typeface="Bookman Old Style"/>
            </a:endParaRPr>
          </a:p>
          <a:p>
            <a:pPr marL="342900" indent="-330200">
              <a:lnSpc>
                <a:spcPct val="100000"/>
              </a:lnSpc>
              <a:spcBef>
                <a:spcPts val="1785"/>
              </a:spcBef>
              <a:buAutoNum type="arabicPeriod" startAt="6"/>
              <a:tabLst>
                <a:tab pos="343535" algn="l"/>
              </a:tabLst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Keep </a:t>
            </a:r>
            <a:r>
              <a:rPr dirty="0" sz="1900" spc="5" b="1">
                <a:solidFill>
                  <a:srgbClr val="002060"/>
                </a:solidFill>
                <a:latin typeface="Bookman Old Style"/>
                <a:cs typeface="Bookman Old Style"/>
              </a:rPr>
              <a:t>It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Simple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The KISS mantra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is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pervasive: “Keep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It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Simple,</a:t>
            </a:r>
            <a:r>
              <a:rPr dirty="0" sz="1900" spc="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Stupid!”</a:t>
            </a:r>
            <a:endParaRPr sz="1900">
              <a:latin typeface="Bookman Old Style"/>
              <a:cs typeface="Bookman Old Style"/>
            </a:endParaRPr>
          </a:p>
          <a:p>
            <a:pPr marL="12700" marR="72390">
              <a:lnSpc>
                <a:spcPct val="102299"/>
              </a:lnSpc>
              <a:spcBef>
                <a:spcPts val="173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Motto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ini berlaku jika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aspek 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memiliki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cakupan yang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luas. Kompleksitas 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meningkatkan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resiko timbulnya</a:t>
            </a:r>
            <a:r>
              <a:rPr dirty="0" sz="1900" spc="21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masalah.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Hindarilah kompleksitas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hindarilah</a:t>
            </a:r>
            <a:r>
              <a:rPr dirty="0" sz="1900" spc="5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masalah.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2018-04-05T04:34:55Z</dcterms:created>
  <dcterms:modified xsi:type="dcterms:W3CDTF">2018-04-05T04:34:55Z</dcterms:modified>
</cp:coreProperties>
</file>