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BF92-B399-4F7E-BD6D-C44306BD6874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4C47-05FD-4F5B-AF6E-5D952C05235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BF92-B399-4F7E-BD6D-C44306BD6874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4C47-05FD-4F5B-AF6E-5D952C05235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BF92-B399-4F7E-BD6D-C44306BD6874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4C47-05FD-4F5B-AF6E-5D952C05235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BF92-B399-4F7E-BD6D-C44306BD6874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4C47-05FD-4F5B-AF6E-5D952C05235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BF92-B399-4F7E-BD6D-C44306BD6874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4C47-05FD-4F5B-AF6E-5D952C05235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BF92-B399-4F7E-BD6D-C44306BD6874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4C47-05FD-4F5B-AF6E-5D952C05235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BF92-B399-4F7E-BD6D-C44306BD6874}" type="datetimeFigureOut">
              <a:rPr lang="en-ID" smtClean="0"/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4C47-05FD-4F5B-AF6E-5D952C05235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BF92-B399-4F7E-BD6D-C44306BD6874}" type="datetimeFigureOut">
              <a:rPr lang="en-ID" smtClean="0"/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4C47-05FD-4F5B-AF6E-5D952C05235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BF92-B399-4F7E-BD6D-C44306BD6874}" type="datetimeFigureOut">
              <a:rPr lang="en-ID" smtClean="0"/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4C47-05FD-4F5B-AF6E-5D952C05235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BF92-B399-4F7E-BD6D-C44306BD6874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4C47-05FD-4F5B-AF6E-5D952C05235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BF92-B399-4F7E-BD6D-C44306BD6874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4C47-05FD-4F5B-AF6E-5D952C05235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BBF92-B399-4F7E-BD6D-C44306BD6874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F4C47-05FD-4F5B-AF6E-5D952C052353}" type="slidenum">
              <a:rPr lang="en-ID" smtClean="0"/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Membangun</a:t>
            </a:r>
            <a:r>
              <a:rPr lang="fr-FR" dirty="0"/>
              <a:t> Ide </a:t>
            </a:r>
            <a:r>
              <a:rPr lang="fr-FR" dirty="0" err="1"/>
              <a:t>Kreatif</a:t>
            </a:r>
            <a:r>
              <a:rPr lang="fr-FR" dirty="0"/>
              <a:t> dan </a:t>
            </a:r>
            <a:r>
              <a:rPr lang="fr-FR" dirty="0" err="1"/>
              <a:t>Inovatif</a:t>
            </a:r>
            <a:r>
              <a:rPr lang="fr-FR" dirty="0"/>
              <a:t> 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Kegunaan</a:t>
            </a:r>
            <a:r>
              <a:rPr lang="en-ID" dirty="0"/>
              <a:t> Pola </a:t>
            </a:r>
            <a:r>
              <a:rPr lang="en-ID" dirty="0" err="1"/>
              <a:t>Pikir</a:t>
            </a:r>
            <a:r>
              <a:rPr lang="en-ID" dirty="0"/>
              <a:t> </a:t>
            </a:r>
            <a:r>
              <a:rPr lang="en-ID" dirty="0" err="1"/>
              <a:t>Kreatif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gagasan</a:t>
            </a:r>
            <a:r>
              <a:rPr lang="en-ID" dirty="0"/>
              <a:t>, ide, </a:t>
            </a:r>
            <a:r>
              <a:rPr lang="en-ID" dirty="0" err="1"/>
              <a:t>peluang</a:t>
            </a:r>
            <a:r>
              <a:rPr lang="en-ID" dirty="0"/>
              <a:t>, dan </a:t>
            </a:r>
            <a:r>
              <a:rPr lang="en-ID" dirty="0" err="1"/>
              <a:t>inspirasi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. 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kesulitan</a:t>
            </a:r>
            <a:r>
              <a:rPr lang="en-ID" dirty="0"/>
              <a:t> dan </a:t>
            </a:r>
            <a:r>
              <a:rPr lang="en-ID" dirty="0" err="1"/>
              <a:t>kegagalan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pemikiran</a:t>
            </a:r>
            <a:r>
              <a:rPr lang="en-ID" dirty="0"/>
              <a:t>. 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yang </a:t>
            </a:r>
            <a:r>
              <a:rPr lang="en-ID" dirty="0" err="1"/>
              <a:t>inovatif</a:t>
            </a:r>
            <a:r>
              <a:rPr lang="en-ID" dirty="0"/>
              <a:t>. 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penemuan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. 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. 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keterbatasan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kekuatan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keunggulan</a:t>
            </a:r>
            <a:r>
              <a:rPr lang="en-ID" dirty="0"/>
              <a:t>. </a:t>
            </a:r>
            <a:endParaRPr lang="en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18261" t="21435" r="38370" b="15085"/>
          <a:stretch>
            <a:fillRect/>
          </a:stretch>
        </p:blipFill>
        <p:spPr>
          <a:xfrm>
            <a:off x="1775789" y="427965"/>
            <a:ext cx="8150087" cy="60649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Faktor-faktor</a:t>
            </a:r>
            <a:r>
              <a:rPr lang="en-ID" dirty="0"/>
              <a:t> </a:t>
            </a:r>
            <a:r>
              <a:rPr lang="en-ID" dirty="0" err="1"/>
              <a:t>Pendukung</a:t>
            </a:r>
            <a:r>
              <a:rPr lang="en-ID" dirty="0"/>
              <a:t> </a:t>
            </a:r>
            <a:r>
              <a:rPr lang="en-ID" dirty="0" err="1"/>
              <a:t>Keberhasilan</a:t>
            </a:r>
            <a:r>
              <a:rPr lang="en-ID" dirty="0"/>
              <a:t> </a:t>
            </a:r>
            <a:r>
              <a:rPr lang="en-ID" dirty="0" err="1"/>
              <a:t>Inovasi</a:t>
            </a:r>
            <a:r>
              <a:rPr lang="en-ID" dirty="0"/>
              <a:t> (James B. Quinn)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D" dirty="0" err="1"/>
              <a:t>Berorientasi</a:t>
            </a:r>
            <a:r>
              <a:rPr lang="en-ID" dirty="0"/>
              <a:t> pasar,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: </a:t>
            </a:r>
            <a:r>
              <a:rPr lang="en-ID" dirty="0" err="1"/>
              <a:t>pesaing</a:t>
            </a:r>
            <a:r>
              <a:rPr lang="en-ID" dirty="0"/>
              <a:t>, </a:t>
            </a:r>
            <a:r>
              <a:rPr lang="en-ID" dirty="0" err="1"/>
              <a:t>persaingan</a:t>
            </a:r>
            <a:r>
              <a:rPr lang="en-ID" dirty="0"/>
              <a:t>,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persaingan</a:t>
            </a:r>
            <a:r>
              <a:rPr lang="en-ID" dirty="0"/>
              <a:t>, </a:t>
            </a:r>
            <a:r>
              <a:rPr lang="en-ID" dirty="0" err="1"/>
              <a:t>penentu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, dan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. 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/>
              <a:t>Mampu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tambah</a:t>
            </a:r>
            <a:r>
              <a:rPr lang="en-ID" dirty="0"/>
              <a:t>. 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unsur</a:t>
            </a:r>
            <a:r>
              <a:rPr lang="en-ID" dirty="0"/>
              <a:t> </a:t>
            </a:r>
            <a:r>
              <a:rPr lang="en-ID" dirty="0" err="1"/>
              <a:t>efisiensi</a:t>
            </a:r>
            <a:r>
              <a:rPr lang="en-ID" dirty="0"/>
              <a:t> dan </a:t>
            </a:r>
            <a:r>
              <a:rPr lang="en-ID" dirty="0" err="1"/>
              <a:t>efektivitas</a:t>
            </a:r>
            <a:r>
              <a:rPr lang="en-ID" dirty="0"/>
              <a:t>. 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/>
              <a:t>Harus </a:t>
            </a:r>
            <a:r>
              <a:rPr lang="en-ID" dirty="0" err="1"/>
              <a:t>sejalan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visi</a:t>
            </a:r>
            <a:r>
              <a:rPr lang="en-ID" dirty="0"/>
              <a:t> dan </a:t>
            </a:r>
            <a:r>
              <a:rPr lang="en-ID" dirty="0" err="1"/>
              <a:t>misi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. 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/>
              <a:t>Harus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ditingkatkan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mewujudkan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inovasi</a:t>
            </a:r>
            <a:r>
              <a:rPr lang="en-ID" dirty="0"/>
              <a:t> yang </a:t>
            </a:r>
            <a:r>
              <a:rPr lang="en-ID" dirty="0" err="1"/>
              <a:t>berkelanjutan</a:t>
            </a:r>
            <a:r>
              <a:rPr lang="en-ID" dirty="0"/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Jenis-jenis</a:t>
            </a:r>
            <a:r>
              <a:rPr lang="en-ID" dirty="0"/>
              <a:t> </a:t>
            </a:r>
            <a:r>
              <a:rPr lang="en-ID" dirty="0" err="1"/>
              <a:t>Inovasi</a:t>
            </a:r>
            <a:r>
              <a:rPr lang="en-ID" dirty="0"/>
              <a:t> 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: </a:t>
            </a:r>
            <a:r>
              <a:rPr lang="en-ID" dirty="0" err="1"/>
              <a:t>isi</a:t>
            </a:r>
            <a:r>
              <a:rPr lang="en-ID" dirty="0"/>
              <a:t>, </a:t>
            </a:r>
            <a:r>
              <a:rPr lang="en-ID" dirty="0" err="1"/>
              <a:t>kemasan</a:t>
            </a:r>
            <a:r>
              <a:rPr lang="en-ID" dirty="0"/>
              <a:t>. 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Inovasi</a:t>
            </a:r>
            <a:r>
              <a:rPr lang="en-ID" dirty="0"/>
              <a:t> Marketing: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menjual</a:t>
            </a:r>
            <a:r>
              <a:rPr lang="en-ID" dirty="0"/>
              <a:t>, </a:t>
            </a:r>
            <a:r>
              <a:rPr lang="en-ID" dirty="0" err="1"/>
              <a:t>distribusi</a:t>
            </a:r>
            <a:r>
              <a:rPr lang="en-ID" dirty="0"/>
              <a:t>, </a:t>
            </a:r>
            <a:r>
              <a:rPr lang="en-ID" dirty="0" err="1"/>
              <a:t>mengiklankan</a:t>
            </a:r>
            <a:r>
              <a:rPr lang="en-ID" dirty="0"/>
              <a:t>, dan lain-lain. 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Informasi</a:t>
            </a:r>
            <a:r>
              <a:rPr lang="en-ID" dirty="0"/>
              <a:t> Proses: </a:t>
            </a:r>
            <a:r>
              <a:rPr lang="en-ID" dirty="0" err="1"/>
              <a:t>penciptaan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, </a:t>
            </a:r>
            <a:r>
              <a:rPr lang="en-ID" dirty="0" err="1"/>
              <a:t>produksi</a:t>
            </a:r>
            <a:r>
              <a:rPr lang="en-ID" dirty="0"/>
              <a:t>,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pengemasan</a:t>
            </a:r>
            <a:r>
              <a:rPr lang="en-ID" dirty="0"/>
              <a:t>, dan lain-lain. 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Teknikal</a:t>
            </a:r>
            <a:r>
              <a:rPr lang="en-ID" dirty="0"/>
              <a:t>: </a:t>
            </a:r>
            <a:r>
              <a:rPr lang="en-ID" dirty="0" err="1"/>
              <a:t>disain</a:t>
            </a:r>
            <a:r>
              <a:rPr lang="en-ID" dirty="0"/>
              <a:t>, </a:t>
            </a:r>
            <a:r>
              <a:rPr lang="en-ID" dirty="0" err="1"/>
              <a:t>pengawasan</a:t>
            </a:r>
            <a:r>
              <a:rPr lang="en-ID" dirty="0"/>
              <a:t>, </a:t>
            </a:r>
            <a:r>
              <a:rPr lang="en-ID" dirty="0" err="1"/>
              <a:t>pengerjaan</a:t>
            </a:r>
            <a:r>
              <a:rPr lang="en-ID" dirty="0"/>
              <a:t>, dan lain-lain. 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/>
              <a:t>Teknik </a:t>
            </a:r>
            <a:r>
              <a:rPr lang="en-ID" dirty="0" err="1"/>
              <a:t>Administrasi</a:t>
            </a:r>
            <a:r>
              <a:rPr lang="en-ID" dirty="0"/>
              <a:t>: </a:t>
            </a:r>
            <a:r>
              <a:rPr lang="en-ID" dirty="0" err="1"/>
              <a:t>pembuatan</a:t>
            </a:r>
            <a:r>
              <a:rPr lang="en-ID" dirty="0"/>
              <a:t>, </a:t>
            </a:r>
            <a:r>
              <a:rPr lang="en-ID" dirty="0" err="1"/>
              <a:t>pengumpulan</a:t>
            </a:r>
            <a:r>
              <a:rPr lang="en-ID" dirty="0"/>
              <a:t>, dan </a:t>
            </a:r>
            <a:r>
              <a:rPr lang="en-ID" dirty="0" err="1"/>
              <a:t>penyimpanan</a:t>
            </a:r>
            <a:r>
              <a:rPr lang="en-ID" dirty="0"/>
              <a:t> data. </a:t>
            </a:r>
            <a:endParaRPr lang="en-ID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17718" t="33228" r="37608" b="7942"/>
          <a:stretch>
            <a:fillRect/>
          </a:stretch>
        </p:blipFill>
        <p:spPr>
          <a:xfrm>
            <a:off x="2213113" y="1690688"/>
            <a:ext cx="7010400" cy="40325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Prinsip Dasar Kreativitas dalam Proses Bisnis Menurut Masbukhin P. (2006): 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Mengantarkan</a:t>
            </a:r>
            <a:r>
              <a:rPr lang="en-ID" dirty="0"/>
              <a:t> supply (</a:t>
            </a:r>
            <a:r>
              <a:rPr lang="en-ID" dirty="0" err="1"/>
              <a:t>pasokan</a:t>
            </a:r>
            <a:r>
              <a:rPr lang="en-ID" dirty="0"/>
              <a:t> / </a:t>
            </a:r>
            <a:r>
              <a:rPr lang="en-ID" dirty="0" err="1"/>
              <a:t>sumber</a:t>
            </a:r>
            <a:r>
              <a:rPr lang="en-ID" dirty="0"/>
              <a:t>) </a:t>
            </a:r>
            <a:r>
              <a:rPr lang="en-ID" dirty="0" err="1"/>
              <a:t>ke</a:t>
            </a:r>
            <a:r>
              <a:rPr lang="en-ID" dirty="0"/>
              <a:t> demand (</a:t>
            </a:r>
            <a:r>
              <a:rPr lang="en-ID" dirty="0" err="1"/>
              <a:t>permintaan</a:t>
            </a:r>
            <a:r>
              <a:rPr lang="en-ID" dirty="0"/>
              <a:t>). </a:t>
            </a:r>
            <a:endParaRPr lang="en-ID" dirty="0"/>
          </a:p>
          <a:p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pembentuk</a:t>
            </a:r>
            <a:r>
              <a:rPr lang="en-ID" dirty="0"/>
              <a:t>: - </a:t>
            </a:r>
            <a:r>
              <a:rPr lang="en-ID" dirty="0" err="1"/>
              <a:t>Sumber</a:t>
            </a:r>
            <a:r>
              <a:rPr lang="en-ID" dirty="0"/>
              <a:t> (</a:t>
            </a:r>
            <a:r>
              <a:rPr lang="en-ID" dirty="0" err="1"/>
              <a:t>pasokan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/</a:t>
            </a:r>
            <a:r>
              <a:rPr lang="en-ID" dirty="0" err="1"/>
              <a:t>jasa</a:t>
            </a:r>
            <a:r>
              <a:rPr lang="en-ID" dirty="0"/>
              <a:t>) - Proses - </a:t>
            </a:r>
            <a:r>
              <a:rPr lang="en-ID" dirty="0" err="1"/>
              <a:t>Permintaan</a:t>
            </a:r>
            <a:r>
              <a:rPr lang="en-ID" dirty="0"/>
              <a:t> </a:t>
            </a:r>
            <a:endParaRPr lang="en-ID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17826" t="24641" r="41413" b="17085"/>
          <a:stretch>
            <a:fillRect/>
          </a:stretch>
        </p:blipFill>
        <p:spPr>
          <a:xfrm>
            <a:off x="1974574" y="0"/>
            <a:ext cx="7726018" cy="62101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Kreativitas</a:t>
            </a:r>
            <a:r>
              <a:rPr lang="en-ID" dirty="0"/>
              <a:t> dan </a:t>
            </a:r>
            <a:r>
              <a:rPr lang="en-ID" dirty="0" err="1"/>
              <a:t>Inovasi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Kreativitas</a:t>
            </a:r>
            <a:r>
              <a:rPr lang="en-ID" dirty="0"/>
              <a:t> –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ide </a:t>
            </a:r>
            <a:r>
              <a:rPr lang="en-ID" dirty="0" err="1"/>
              <a:t>baru</a:t>
            </a:r>
            <a:r>
              <a:rPr lang="en-ID" dirty="0"/>
              <a:t> dan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dan </a:t>
            </a:r>
            <a:r>
              <a:rPr lang="en-ID" dirty="0" err="1"/>
              <a:t>peluang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 err="1"/>
              <a:t>Inovasi</a:t>
            </a:r>
            <a:r>
              <a:rPr lang="en-ID" dirty="0"/>
              <a:t> –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kreatif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peluang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upaya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.</a:t>
            </a:r>
            <a:endParaRPr lang="en-ID" dirty="0"/>
          </a:p>
          <a:p>
            <a:r>
              <a:rPr lang="en-US" dirty="0"/>
              <a:t>“Creativity is thinking up new things. Innovation is doing new things.” (Theodore Levitt).</a:t>
            </a:r>
            <a:endParaRPr lang="en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Ciri-ciri Kepribadian Inovatif (Everett E. Hagen)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D" dirty="0"/>
              <a:t>Terbuka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pengalaman</a:t>
            </a:r>
            <a:r>
              <a:rPr lang="en-ID" dirty="0"/>
              <a:t>. 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Kreatif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berimajinasi</a:t>
            </a:r>
            <a:r>
              <a:rPr lang="en-ID" dirty="0"/>
              <a:t>.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Cakap</a:t>
            </a:r>
            <a:r>
              <a:rPr lang="en-ID" dirty="0"/>
              <a:t> dan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keyakinan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 dirty="0" err="1"/>
              <a:t>dirinya</a:t>
            </a:r>
            <a:r>
              <a:rPr lang="en-ID" dirty="0"/>
              <a:t> dan </a:t>
            </a:r>
            <a:r>
              <a:rPr lang="en-ID" dirty="0" err="1"/>
              <a:t>teguh</a:t>
            </a:r>
            <a:r>
              <a:rPr lang="en-ID" dirty="0"/>
              <a:t> </a:t>
            </a:r>
            <a:r>
              <a:rPr lang="en-ID" dirty="0" err="1"/>
              <a:t>pendirian</a:t>
            </a:r>
            <a:r>
              <a:rPr lang="en-ID" dirty="0"/>
              <a:t>. 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kepuasan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menghadapi</a:t>
            </a:r>
            <a:r>
              <a:rPr lang="en-ID" dirty="0"/>
              <a:t> dan </a:t>
            </a:r>
            <a:r>
              <a:rPr lang="en-ID" dirty="0" err="1"/>
              <a:t>memecahkan</a:t>
            </a:r>
            <a:r>
              <a:rPr lang="en-ID" dirty="0"/>
              <a:t> </a:t>
            </a:r>
            <a:r>
              <a:rPr lang="en-ID" dirty="0" err="1"/>
              <a:t>persoalan</a:t>
            </a:r>
            <a:r>
              <a:rPr lang="en-ID" dirty="0"/>
              <a:t>. 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dan </a:t>
            </a:r>
            <a:r>
              <a:rPr lang="en-ID" dirty="0" err="1"/>
              <a:t>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berprestasi</a:t>
            </a:r>
            <a:r>
              <a:rPr lang="en-ID" dirty="0"/>
              <a:t>. 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kecerdasan</a:t>
            </a:r>
            <a:r>
              <a:rPr lang="en-ID" dirty="0"/>
              <a:t> dan </a:t>
            </a:r>
            <a:r>
              <a:rPr lang="en-ID" dirty="0" err="1"/>
              <a:t>energik</a:t>
            </a:r>
            <a:r>
              <a:rPr lang="en-ID" dirty="0"/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19133" t="28782" r="38478" b="11285"/>
          <a:stretch>
            <a:fillRect/>
          </a:stretch>
        </p:blipFill>
        <p:spPr>
          <a:xfrm>
            <a:off x="2332382" y="1690688"/>
            <a:ext cx="7527235" cy="41081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Proses </a:t>
            </a:r>
            <a:r>
              <a:rPr lang="en-ID" dirty="0" err="1"/>
              <a:t>Kreatif</a:t>
            </a:r>
            <a:r>
              <a:rPr lang="en-ID" dirty="0"/>
              <a:t> 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Zimmerer</a:t>
            </a:r>
            <a:r>
              <a:rPr lang="en-ID" dirty="0"/>
              <a:t> (1996): 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Persiapan</a:t>
            </a:r>
            <a:r>
              <a:rPr lang="en-ID" dirty="0"/>
              <a:t> (Preparation),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pendidikan</a:t>
            </a:r>
            <a:r>
              <a:rPr lang="en-ID" dirty="0"/>
              <a:t> formal, </a:t>
            </a:r>
            <a:r>
              <a:rPr lang="en-ID" dirty="0" err="1"/>
              <a:t>pengalaman</a:t>
            </a:r>
            <a:r>
              <a:rPr lang="en-ID" dirty="0"/>
              <a:t>, </a:t>
            </a:r>
            <a:r>
              <a:rPr lang="en-ID" dirty="0" err="1"/>
              <a:t>magang</a:t>
            </a:r>
            <a:r>
              <a:rPr lang="en-ID" dirty="0"/>
              <a:t>, dan </a:t>
            </a:r>
            <a:r>
              <a:rPr lang="en-ID" dirty="0" err="1"/>
              <a:t>pengalaman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Penyelidikan</a:t>
            </a:r>
            <a:r>
              <a:rPr lang="en-ID" dirty="0"/>
              <a:t> (Investigation),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 </a:t>
            </a:r>
            <a:r>
              <a:rPr lang="en-ID" dirty="0" err="1"/>
              <a:t>mendalam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. 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Transformasi</a:t>
            </a:r>
            <a:r>
              <a:rPr lang="en-ID" dirty="0"/>
              <a:t> (Transformation),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persamaan</a:t>
            </a:r>
            <a:r>
              <a:rPr lang="en-ID" dirty="0"/>
              <a:t> dan </a:t>
            </a:r>
            <a:r>
              <a:rPr lang="en-ID" dirty="0" err="1"/>
              <a:t>perbedaan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terkumpul</a:t>
            </a:r>
            <a:r>
              <a:rPr lang="en-ID" dirty="0"/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Proses </a:t>
            </a:r>
            <a:r>
              <a:rPr lang="en-ID" dirty="0" err="1"/>
              <a:t>Kreatif</a:t>
            </a:r>
            <a:r>
              <a:rPr lang="en-ID" dirty="0"/>
              <a:t> 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4. </a:t>
            </a:r>
            <a:r>
              <a:rPr lang="en-ID" dirty="0" err="1"/>
              <a:t>Penetasan</a:t>
            </a:r>
            <a:r>
              <a:rPr lang="en-ID" dirty="0"/>
              <a:t> (Incubation), </a:t>
            </a:r>
            <a:r>
              <a:rPr lang="en-ID" dirty="0" err="1"/>
              <a:t>penyiapan</a:t>
            </a:r>
            <a:r>
              <a:rPr lang="en-ID" dirty="0"/>
              <a:t> </a:t>
            </a:r>
            <a:r>
              <a:rPr lang="en-ID" dirty="0" err="1"/>
              <a:t>pikiran</a:t>
            </a:r>
            <a:r>
              <a:rPr lang="en-ID" dirty="0"/>
              <a:t>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sadar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merenungkan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terkumpul</a:t>
            </a:r>
            <a:r>
              <a:rPr lang="en-ID" dirty="0"/>
              <a:t>. 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5. </a:t>
            </a:r>
            <a:r>
              <a:rPr lang="en-ID" dirty="0" err="1"/>
              <a:t>Penerangan</a:t>
            </a:r>
            <a:r>
              <a:rPr lang="en-ID" dirty="0"/>
              <a:t> (Illumination), </a:t>
            </a:r>
            <a:r>
              <a:rPr lang="en-ID" dirty="0" err="1"/>
              <a:t>muncul</a:t>
            </a:r>
            <a:r>
              <a:rPr lang="en-ID" dirty="0"/>
              <a:t> pada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penetasan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pemecahan</a:t>
            </a:r>
            <a:r>
              <a:rPr lang="en-ID" dirty="0"/>
              <a:t> </a:t>
            </a:r>
            <a:r>
              <a:rPr lang="en-ID" dirty="0" err="1"/>
              <a:t>spontan</a:t>
            </a:r>
            <a:r>
              <a:rPr lang="en-ID" dirty="0"/>
              <a:t> yang </a:t>
            </a:r>
            <a:r>
              <a:rPr lang="en-ID" dirty="0" err="1"/>
              <a:t>menyebabkan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terang</a:t>
            </a:r>
            <a:r>
              <a:rPr lang="en-ID" dirty="0"/>
              <a:t>. 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6. </a:t>
            </a:r>
            <a:r>
              <a:rPr lang="en-ID" dirty="0" err="1"/>
              <a:t>Pengujian</a:t>
            </a:r>
            <a:r>
              <a:rPr lang="en-ID" dirty="0"/>
              <a:t> (Verification), </a:t>
            </a:r>
            <a:r>
              <a:rPr lang="en-ID" dirty="0" err="1"/>
              <a:t>menyangkut</a:t>
            </a:r>
            <a:r>
              <a:rPr lang="en-ID" dirty="0"/>
              <a:t> </a:t>
            </a:r>
            <a:r>
              <a:rPr lang="en-ID" dirty="0" err="1"/>
              <a:t>validasi</a:t>
            </a:r>
            <a:r>
              <a:rPr lang="en-ID" dirty="0"/>
              <a:t> </a:t>
            </a:r>
            <a:r>
              <a:rPr lang="en-ID" dirty="0" err="1"/>
              <a:t>keakuratan</a:t>
            </a:r>
            <a:r>
              <a:rPr lang="en-ID" dirty="0"/>
              <a:t> dan </a:t>
            </a:r>
            <a:r>
              <a:rPr lang="en-ID" dirty="0" err="1"/>
              <a:t>manfaat</a:t>
            </a:r>
            <a:r>
              <a:rPr lang="en-ID" dirty="0"/>
              <a:t> ide-ide yang </a:t>
            </a:r>
            <a:r>
              <a:rPr lang="en-ID" dirty="0" err="1"/>
              <a:t>muncul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pada masa </a:t>
            </a:r>
            <a:r>
              <a:rPr lang="en-ID" dirty="0" err="1"/>
              <a:t>percobaan</a:t>
            </a:r>
            <a:r>
              <a:rPr lang="en-ID" dirty="0"/>
              <a:t> . 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7. </a:t>
            </a:r>
            <a:r>
              <a:rPr lang="en-ID" dirty="0" err="1"/>
              <a:t>Implementasi</a:t>
            </a:r>
            <a:r>
              <a:rPr lang="en-ID" dirty="0"/>
              <a:t> (Implementation),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transformasi</a:t>
            </a:r>
            <a:r>
              <a:rPr lang="en-ID" dirty="0"/>
              <a:t> ide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praktek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Teknik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Proses </a:t>
            </a:r>
            <a:r>
              <a:rPr lang="en-ID" dirty="0" err="1"/>
              <a:t>Kreatif</a:t>
            </a:r>
            <a:r>
              <a:rPr lang="en-ID" dirty="0"/>
              <a:t> 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D" dirty="0"/>
              <a:t>Brainstorming: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menciptakan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ide </a:t>
            </a:r>
            <a:r>
              <a:rPr lang="en-ID" dirty="0" err="1"/>
              <a:t>besar</a:t>
            </a:r>
            <a:r>
              <a:rPr lang="en-ID" dirty="0"/>
              <a:t> yang </a:t>
            </a:r>
            <a:r>
              <a:rPr lang="en-ID" dirty="0" err="1"/>
              <a:t>baru</a:t>
            </a:r>
            <a:r>
              <a:rPr lang="en-ID" dirty="0"/>
              <a:t> dan </a:t>
            </a:r>
            <a:r>
              <a:rPr lang="en-ID" dirty="0" err="1"/>
              <a:t>imaginatif</a:t>
            </a:r>
            <a:r>
              <a:rPr lang="en-ID" dirty="0"/>
              <a:t>. 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/>
              <a:t>Mind-mapping: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teknis</a:t>
            </a:r>
            <a:r>
              <a:rPr lang="en-ID" dirty="0"/>
              <a:t> </a:t>
            </a:r>
            <a:r>
              <a:rPr lang="en-ID" dirty="0" err="1"/>
              <a:t>grafis</a:t>
            </a:r>
            <a:r>
              <a:rPr lang="en-ID" dirty="0"/>
              <a:t> yang </a:t>
            </a:r>
            <a:r>
              <a:rPr lang="en-ID" dirty="0" err="1"/>
              <a:t>mendorong</a:t>
            </a:r>
            <a:r>
              <a:rPr lang="en-ID" dirty="0"/>
              <a:t> </a:t>
            </a:r>
            <a:r>
              <a:rPr lang="en-ID" dirty="0" err="1"/>
              <a:t>berpikir</a:t>
            </a:r>
            <a:r>
              <a:rPr lang="en-ID" dirty="0"/>
              <a:t> pada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dirty="0" err="1"/>
              <a:t>otak</a:t>
            </a:r>
            <a:r>
              <a:rPr lang="en-ID" dirty="0"/>
              <a:t>, </a:t>
            </a:r>
            <a:r>
              <a:rPr lang="en-ID" dirty="0" err="1"/>
              <a:t>secara</a:t>
            </a:r>
            <a:r>
              <a:rPr lang="en-ID" dirty="0"/>
              <a:t> visual </a:t>
            </a:r>
            <a:r>
              <a:rPr lang="en-ID" dirty="0" err="1"/>
              <a:t>menampilkan</a:t>
            </a:r>
            <a:r>
              <a:rPr lang="en-ID" dirty="0"/>
              <a:t> relationship </a:t>
            </a:r>
            <a:r>
              <a:rPr lang="en-ID" dirty="0" err="1"/>
              <a:t>diantara</a:t>
            </a:r>
            <a:r>
              <a:rPr lang="en-ID" dirty="0"/>
              <a:t> ide-ide, dan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. 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/>
              <a:t>Rapid prototyping: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ide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model </a:t>
            </a:r>
            <a:r>
              <a:rPr lang="en-ID" dirty="0" err="1"/>
              <a:t>nyata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kekurangan</a:t>
            </a:r>
            <a:r>
              <a:rPr lang="en-ID" dirty="0"/>
              <a:t> dan </a:t>
            </a:r>
            <a:r>
              <a:rPr lang="en-ID" dirty="0" err="1"/>
              <a:t>membawa</a:t>
            </a:r>
            <a:r>
              <a:rPr lang="en-ID" dirty="0"/>
              <a:t> pada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perancangan</a:t>
            </a:r>
            <a:r>
              <a:rPr lang="en-ID" dirty="0"/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Dasar Pola </a:t>
            </a:r>
            <a:r>
              <a:rPr lang="en-ID" dirty="0" err="1"/>
              <a:t>Pikir</a:t>
            </a:r>
            <a:r>
              <a:rPr lang="en-ID" dirty="0"/>
              <a:t> </a:t>
            </a:r>
            <a:r>
              <a:rPr lang="en-ID" dirty="0" err="1"/>
              <a:t>Kreatif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D" dirty="0" err="1"/>
              <a:t>Memposisikan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 </a:t>
            </a:r>
            <a:r>
              <a:rPr lang="en-ID" dirty="0" err="1"/>
              <a:t>berlawanan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yang lain. 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Berpikir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yang </a:t>
            </a:r>
            <a:r>
              <a:rPr lang="en-ID" dirty="0" err="1"/>
              <a:t>spektakuler</a:t>
            </a:r>
            <a:r>
              <a:rPr lang="en-ID" dirty="0"/>
              <a:t>. 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Berpikir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detail.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berpikir</a:t>
            </a:r>
            <a:r>
              <a:rPr lang="en-ID" dirty="0"/>
              <a:t> yang </a:t>
            </a:r>
            <a:r>
              <a:rPr lang="en-ID" dirty="0" err="1"/>
              <a:t>sempurna</a:t>
            </a:r>
            <a:r>
              <a:rPr lang="en-ID" dirty="0"/>
              <a:t>. 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berpikir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pasti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.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kesulitan</a:t>
            </a:r>
            <a:r>
              <a:rPr lang="en-ID" dirty="0"/>
              <a:t> dan </a:t>
            </a:r>
            <a:r>
              <a:rPr lang="en-ID" dirty="0" err="1"/>
              <a:t>inspirasi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melekatkan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. 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pikir</a:t>
            </a:r>
            <a:r>
              <a:rPr lang="en-ID" dirty="0"/>
              <a:t> </a:t>
            </a:r>
            <a:r>
              <a:rPr lang="en-ID" dirty="0" err="1"/>
              <a:t>imajinasi</a:t>
            </a:r>
            <a:r>
              <a:rPr lang="en-ID" dirty="0"/>
              <a:t> yang </a:t>
            </a:r>
            <a:r>
              <a:rPr lang="en-ID" dirty="0" err="1"/>
              <a:t>kuat</a:t>
            </a:r>
            <a:r>
              <a:rPr lang="en-ID" dirty="0"/>
              <a:t> (knowledge 1%, </a:t>
            </a:r>
            <a:r>
              <a:rPr lang="en-ID" dirty="0" err="1"/>
              <a:t>imaginasi</a:t>
            </a:r>
            <a:r>
              <a:rPr lang="en-ID" dirty="0"/>
              <a:t> 99%).</a:t>
            </a:r>
            <a:endParaRPr lang="en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18479" t="32842" r="43370" b="14379"/>
          <a:stretch>
            <a:fillRect/>
          </a:stretch>
        </p:blipFill>
        <p:spPr>
          <a:xfrm>
            <a:off x="1630018" y="1272210"/>
            <a:ext cx="8335617" cy="47442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3697</Words>
  <Application>WPS Presentation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Membangun Ide Kreatif dan Inovatif </vt:lpstr>
      <vt:lpstr>Kreativitas dan Inovasi</vt:lpstr>
      <vt:lpstr>Ciri-ciri Kepribadian Inovatif (Everett E. Hagen)</vt:lpstr>
      <vt:lpstr>PowerPoint 演示文稿</vt:lpstr>
      <vt:lpstr>Proses Kreatif </vt:lpstr>
      <vt:lpstr>Proses Kreatif </vt:lpstr>
      <vt:lpstr>Teknik untuk meningkatkan Proses Kreatif </vt:lpstr>
      <vt:lpstr>Dasar Pola Pikir Kreatif</vt:lpstr>
      <vt:lpstr>PowerPoint 演示文稿</vt:lpstr>
      <vt:lpstr>Kegunaan Pola Pikir Kreatif</vt:lpstr>
      <vt:lpstr>PowerPoint 演示文稿</vt:lpstr>
      <vt:lpstr>Faktor-faktor Pendukung Keberhasilan Inovasi (James B. Quinn)</vt:lpstr>
      <vt:lpstr>Jenis-jenis Inovasi </vt:lpstr>
      <vt:lpstr>PowerPoint 演示文稿</vt:lpstr>
      <vt:lpstr>Prinsip Dasar Kreativitas dalam Proses Bisnis Menurut Masbukhin P. (2006):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Membangun Ide Kreatif dan Inovatif</dc:title>
  <dc:creator>Dinar Mutiara Kusumo Nugraheni</dc:creator>
  <cp:lastModifiedBy>TOSHIBA</cp:lastModifiedBy>
  <cp:revision>5</cp:revision>
  <dcterms:created xsi:type="dcterms:W3CDTF">2020-09-03T23:08:00Z</dcterms:created>
  <dcterms:modified xsi:type="dcterms:W3CDTF">2020-09-18T05:53:02Z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1033-11.2.0.9665</vt:lpwstr>
  </property>
</Properties>
</file>