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5" r:id="rId10"/>
    <p:sldId id="268" r:id="rId11"/>
    <p:sldId id="267" r:id="rId12"/>
    <p:sldId id="266" r:id="rId13"/>
    <p:sldId id="26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88364" autoAdjust="0"/>
  </p:normalViewPr>
  <p:slideViewPr>
    <p:cSldViewPr snapToGrid="0">
      <p:cViewPr varScale="1">
        <p:scale>
          <a:sx n="75" d="100"/>
          <a:sy n="75" d="100"/>
        </p:scale>
        <p:origin x="6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5F2E7-F1AF-4060-85DE-A346EF48D320}" type="datetimeFigureOut">
              <a:rPr lang="id-ID" smtClean="0"/>
              <a:t>21/08/2019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E3C9F-28B7-49E3-A166-F7F936FD512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52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Sistem terdistribusi merupakan kumpulan dari banyak komputer yang saling berkomunikasi. Beberapa aspek hardware dan komposisinya, cara komunikasi,</a:t>
            </a:r>
            <a:r>
              <a:rPr lang="id-ID" baseline="0" dirty="0" smtClean="0"/>
              <a:t> networking, termasuk bagaimana security-nya. Dalam melakukan desain.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E3C9F-28B7-49E3-A166-F7F936FD512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2066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Thread</a:t>
            </a:r>
            <a:r>
              <a:rPr lang="id-ID" baseline="0" dirty="0" smtClean="0"/>
              <a:t> belum dijelaskan di sini.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E3C9F-28B7-49E3-A166-F7F936FD5124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919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Layering : vertical</a:t>
            </a:r>
            <a:r>
              <a:rPr lang="id-ID" baseline="0" dirty="0" smtClean="0"/>
              <a:t> organization, layer of abstraction.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E3C9F-28B7-49E3-A166-F7F936FD5124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595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5A84-B9E4-4047-8402-5F4458535F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F702-F340-4FC3-B7B3-0E51322A79D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60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5A84-B9E4-4047-8402-5F4458535F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F702-F340-4FC3-B7B3-0E51322A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0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5A84-B9E4-4047-8402-5F4458535F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F702-F340-4FC3-B7B3-0E51322A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6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5A84-B9E4-4047-8402-5F4458535F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F702-F340-4FC3-B7B3-0E51322A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9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5A84-B9E4-4047-8402-5F4458535F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F702-F340-4FC3-B7B3-0E51322A79D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58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5A84-B9E4-4047-8402-5F4458535F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F702-F340-4FC3-B7B3-0E51322A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5A84-B9E4-4047-8402-5F4458535F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F702-F340-4FC3-B7B3-0E51322A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5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5A84-B9E4-4047-8402-5F4458535F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F702-F340-4FC3-B7B3-0E51322A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85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5A84-B9E4-4047-8402-5F4458535F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F702-F340-4FC3-B7B3-0E51322A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2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CE5A84-B9E4-4047-8402-5F4458535F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6CF702-F340-4FC3-B7B3-0E51322A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5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5A84-B9E4-4047-8402-5F4458535F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F702-F340-4FC3-B7B3-0E51322A7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CE5A84-B9E4-4047-8402-5F4458535F59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6CF702-F340-4FC3-B7B3-0E51322A79D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31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5BC7-1E59-4430-95AD-28B3AE5C3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Model Sistem dan Arsitektur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6F2D8-D4DD-4102-836A-DDD9C6A52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/>
              <a:t>Panji wisnu Wirawan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Model Fundamental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Menggambarkan karakteristik dari sistem terdistribusi.</a:t>
            </a:r>
          </a:p>
          <a:p>
            <a:r>
              <a:rPr lang="id-ID" sz="2800" dirty="0" smtClean="0"/>
              <a:t>Model Fundamental : </a:t>
            </a:r>
          </a:p>
          <a:p>
            <a:pPr lvl="1"/>
            <a:r>
              <a:rPr lang="id-ID" sz="2800" dirty="0" smtClean="0"/>
              <a:t>Interaction</a:t>
            </a:r>
          </a:p>
          <a:p>
            <a:pPr lvl="1"/>
            <a:r>
              <a:rPr lang="id-ID" sz="2800" dirty="0" smtClean="0"/>
              <a:t>Failure </a:t>
            </a:r>
          </a:p>
          <a:p>
            <a:pPr lvl="1"/>
            <a:r>
              <a:rPr lang="id-ID" sz="2800" dirty="0" smtClean="0"/>
              <a:t>Security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91838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Review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1. Apa yang dimaksud dengan paradigma dalam sistem terdistribusi? </a:t>
            </a:r>
          </a:p>
          <a:p>
            <a:r>
              <a:rPr lang="id-ID" sz="2400" dirty="0" smtClean="0"/>
              <a:t>2. Sebutkan jenis paradigma yang ada dalam sistem terdistribusi !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27590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Architectural Pattern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Menunjukkan pola-pola penyusunan elemen dalam arsitektur sistem terdistribusi, yang umum dilakukan.</a:t>
            </a:r>
          </a:p>
          <a:p>
            <a:r>
              <a:rPr lang="id-ID" sz="2400" dirty="0" smtClean="0"/>
              <a:t>Architectural pattern untuk problem domain tertentu.</a:t>
            </a:r>
          </a:p>
          <a:p>
            <a:r>
              <a:rPr lang="id-ID" sz="2400" dirty="0" smtClean="0"/>
              <a:t>Architectural pattern : </a:t>
            </a:r>
          </a:p>
          <a:p>
            <a:pPr lvl="1"/>
            <a:r>
              <a:rPr lang="id-ID" sz="2400" dirty="0" smtClean="0"/>
              <a:t>Layering </a:t>
            </a:r>
          </a:p>
          <a:p>
            <a:pPr lvl="1"/>
            <a:r>
              <a:rPr lang="id-ID" sz="2400" dirty="0" smtClean="0"/>
              <a:t>Tiered Architecture</a:t>
            </a:r>
          </a:p>
          <a:p>
            <a:pPr lvl="1"/>
            <a:r>
              <a:rPr lang="id-ID" sz="2400" dirty="0" smtClean="0"/>
              <a:t>Thin / thick client</a:t>
            </a:r>
          </a:p>
          <a:p>
            <a:pPr lvl="1"/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5041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0A02-3F8A-4D65-AB12-6B202DC8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Kesimpulan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397BF-11CC-434F-B0E7-0D29EF963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Model arsitektur diperlukan untuk membentuk bagaimana elemen-elemen (objek, dll ) sistem terdistribusi disusun.</a:t>
            </a:r>
          </a:p>
          <a:p>
            <a:r>
              <a:rPr lang="id-ID" sz="2400" dirty="0" smtClean="0"/>
              <a:t>Model arsitektur yang umum dideskripsikan dalam pattern / style.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26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Minggu Depan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Kuliah dan “Demo” message queue.</a:t>
            </a:r>
          </a:p>
          <a:p>
            <a:r>
              <a:rPr lang="id-ID" sz="2800" dirty="0" smtClean="0"/>
              <a:t>Dipersiapkan : </a:t>
            </a:r>
          </a:p>
          <a:p>
            <a:r>
              <a:rPr lang="id-ID" sz="2800" dirty="0" smtClean="0"/>
              <a:t>-RabbitMQ</a:t>
            </a:r>
          </a:p>
          <a:p>
            <a:r>
              <a:rPr lang="id-ID" sz="2800" dirty="0" smtClean="0"/>
              <a:t>-Java</a:t>
            </a:r>
          </a:p>
          <a:p>
            <a:r>
              <a:rPr lang="id-ID" sz="2800" dirty="0" smtClean="0"/>
              <a:t>-Python 3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65112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BA25D-AE16-421F-B52A-65E11367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694D-F007-46B4-B5AB-3254CD523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Model Sistem</a:t>
            </a:r>
          </a:p>
          <a:p>
            <a:r>
              <a:rPr lang="id-ID" dirty="0" smtClean="0"/>
              <a:t>Model Fisik</a:t>
            </a:r>
          </a:p>
          <a:p>
            <a:r>
              <a:rPr lang="id-ID" dirty="0" smtClean="0"/>
              <a:t>Model Arsitektur</a:t>
            </a:r>
            <a:endParaRPr lang="id-ID" dirty="0"/>
          </a:p>
          <a:p>
            <a:r>
              <a:rPr lang="id-ID" dirty="0" smtClean="0"/>
              <a:t>Model Fundamental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6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D72A-8E05-4356-8C11-AB96EC7A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Model Sistem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85CC1-0026-406A-B936-9EE79501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Model : representasi sederhana, abstrak, bertujuan memberikan gambaran mengenai desain sistem terdistribusi.</a:t>
            </a:r>
          </a:p>
          <a:p>
            <a:r>
              <a:rPr lang="id-ID" sz="2800" dirty="0"/>
              <a:t>3 kelompok model : </a:t>
            </a:r>
          </a:p>
          <a:p>
            <a:pPr lvl="1"/>
            <a:r>
              <a:rPr lang="id-ID" sz="2800" dirty="0"/>
              <a:t>Model Fisik</a:t>
            </a:r>
          </a:p>
          <a:p>
            <a:pPr lvl="1"/>
            <a:r>
              <a:rPr lang="id-ID" sz="2800" dirty="0"/>
              <a:t>Model Arsitektur</a:t>
            </a:r>
          </a:p>
          <a:p>
            <a:pPr lvl="1"/>
            <a:r>
              <a:rPr lang="id-ID" sz="2800" dirty="0"/>
              <a:t>Model </a:t>
            </a:r>
            <a:r>
              <a:rPr lang="id-ID" sz="2800" dirty="0" smtClean="0"/>
              <a:t>Fundamental</a:t>
            </a:r>
          </a:p>
        </p:txBody>
      </p:sp>
    </p:spTree>
    <p:extLst>
      <p:ext uri="{BB962C8B-B14F-4D97-AF65-F5344CB8AC3E}">
        <p14:creationId xmlns:p14="http://schemas.microsoft.com/office/powerpoint/2010/main" val="284254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Model Fisik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Berkaitan dengan bagaimana sistem terdistribusi secara fisik disusun, termasuk jaringan yang menghubungkan antar elemen dalam sistem terdistribusi.</a:t>
            </a:r>
          </a:p>
          <a:p>
            <a:r>
              <a:rPr lang="id-ID" sz="2400" dirty="0" smtClean="0"/>
              <a:t>Melibatkan pengetahuan mengenai jaringan komputer (topologi, model jaringan, tidak dibahas secara detail dalam mata kuliah ini).</a:t>
            </a:r>
          </a:p>
          <a:p>
            <a:r>
              <a:rPr lang="id-ID" sz="2400" dirty="0" smtClean="0"/>
              <a:t>Pada awalnya, sistem terdistribusi hanya melibatkan beberapa komputer lokal yang saling berkomunikasi. </a:t>
            </a:r>
          </a:p>
          <a:p>
            <a:r>
              <a:rPr lang="id-ID" sz="2400" dirty="0" smtClean="0"/>
              <a:t>Dalam perkembangannya, dengan adanya internet, skalabilitasnya bertambah melibatkan banyak komputer, peralatan lain (sensor, mobile device) bahkan antar sistem terdistribusi bekerja bersama.</a:t>
            </a:r>
          </a:p>
          <a:p>
            <a:pPr lvl="1"/>
            <a:r>
              <a:rPr lang="id-ID" sz="2400" dirty="0" smtClean="0"/>
              <a:t>Menyebabkan terbentuknya beberapa standar </a:t>
            </a:r>
            <a:r>
              <a:rPr lang="id-ID" sz="2400" i="1" dirty="0" smtClean="0"/>
              <a:t>middleware</a:t>
            </a:r>
            <a:r>
              <a:rPr lang="id-ID" sz="2400" dirty="0" smtClean="0"/>
              <a:t>.</a:t>
            </a:r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88359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F7C7-8F68-4612-97EC-5F358255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Model Arsitektur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E93B0-2991-4E0D-A386-D69725187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Arsitektur : struktur komponen / elemen dan bagiamana interaksi / komunikasinya.</a:t>
            </a:r>
          </a:p>
          <a:p>
            <a:r>
              <a:rPr lang="id-ID" sz="2400" dirty="0" smtClean="0"/>
              <a:t>Memberikan gambaran konsisten mengenai desain sistem terdistribusi, melalui architectural pattern/style.</a:t>
            </a:r>
          </a:p>
          <a:p>
            <a:r>
              <a:rPr lang="id-ID" sz="2400" dirty="0" smtClean="0"/>
              <a:t>Aspek-aspek dalam komunikasi antar elemen dalam sistem terdistribusi : </a:t>
            </a:r>
          </a:p>
          <a:p>
            <a:pPr lvl="1"/>
            <a:r>
              <a:rPr lang="id-ID" sz="2400" dirty="0" smtClean="0"/>
              <a:t>Entitas : apa saja yang berkomunikasi dalam sistem terdistribusi.</a:t>
            </a:r>
          </a:p>
          <a:p>
            <a:pPr lvl="1"/>
            <a:r>
              <a:rPr lang="id-ID" sz="2400" dirty="0" smtClean="0"/>
              <a:t>Paradigma : bagaiamana komunikasi dilakukan.</a:t>
            </a:r>
          </a:p>
          <a:p>
            <a:pPr lvl="1"/>
            <a:r>
              <a:rPr lang="id-ID" sz="2400" i="1" dirty="0" smtClean="0"/>
              <a:t>Roles &amp; Responsibilities</a:t>
            </a:r>
            <a:r>
              <a:rPr lang="id-ID" sz="2400" dirty="0" smtClean="0"/>
              <a:t> : peran  dan tanggung jawab masing-masing elemen.</a:t>
            </a:r>
          </a:p>
          <a:p>
            <a:pPr lvl="1"/>
            <a:r>
              <a:rPr lang="id-ID" sz="2400" i="1" dirty="0" smtClean="0"/>
              <a:t>Placement</a:t>
            </a:r>
            <a:r>
              <a:rPr lang="id-ID" sz="2400" dirty="0" smtClean="0"/>
              <a:t> : bagaimana entitas ditempatkan dalam sistem terdistribusi.</a:t>
            </a:r>
          </a:p>
        </p:txBody>
      </p:sp>
    </p:spTree>
    <p:extLst>
      <p:ext uri="{BB962C8B-B14F-4D97-AF65-F5344CB8AC3E}">
        <p14:creationId xmlns:p14="http://schemas.microsoft.com/office/powerpoint/2010/main" val="256762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B200-7772-4D0B-8A76-474A0DA3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Entitas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D319E-01E5-4B79-8AFD-2A2D5068C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d-ID" dirty="0" smtClean="0"/>
              <a:t>Secara garis besar, entitas adalah nodes (komputer, mobile phones, peralatan embedded).</a:t>
            </a:r>
          </a:p>
          <a:p>
            <a:r>
              <a:rPr lang="id-ID" dirty="0"/>
              <a:t>Dari sisi pemrograman, entitas adalah : </a:t>
            </a:r>
          </a:p>
          <a:p>
            <a:pPr lvl="1"/>
            <a:r>
              <a:rPr lang="id-ID" sz="2000" i="1" dirty="0"/>
              <a:t>Objects</a:t>
            </a:r>
          </a:p>
          <a:p>
            <a:pPr lvl="1"/>
            <a:r>
              <a:rPr lang="id-ID" sz="2000" i="1" dirty="0"/>
              <a:t>Components</a:t>
            </a:r>
          </a:p>
          <a:p>
            <a:pPr lvl="1"/>
            <a:r>
              <a:rPr lang="id-ID" sz="2000" i="1" dirty="0"/>
              <a:t>Web services</a:t>
            </a:r>
            <a:r>
              <a:rPr lang="id-ID" sz="2000" dirty="0"/>
              <a:t> </a:t>
            </a:r>
          </a:p>
          <a:p>
            <a:r>
              <a:rPr lang="id-ID" b="1" dirty="0"/>
              <a:t>Object &amp; Components</a:t>
            </a:r>
          </a:p>
          <a:p>
            <a:pPr lvl="1"/>
            <a:r>
              <a:rPr lang="id-ID" sz="2000" dirty="0"/>
              <a:t>Menggunakan konsep object oriented dalam sistem terdistribusi (object yang tersebar).</a:t>
            </a:r>
          </a:p>
          <a:p>
            <a:pPr lvl="1"/>
            <a:r>
              <a:rPr lang="id-ID" sz="2000" dirty="0"/>
              <a:t>Object merupakan dekomposisi dari problem domain.</a:t>
            </a:r>
          </a:p>
          <a:p>
            <a:pPr lvl="1"/>
            <a:r>
              <a:rPr lang="id-ID" sz="2000" dirty="0"/>
              <a:t>Object diakses menggunakan </a:t>
            </a:r>
            <a:r>
              <a:rPr lang="id-ID" sz="2000" i="1" dirty="0"/>
              <a:t>interface definition language </a:t>
            </a:r>
            <a:r>
              <a:rPr lang="id-ID" sz="2000" dirty="0"/>
              <a:t>(IDL).</a:t>
            </a:r>
          </a:p>
          <a:p>
            <a:pPr lvl="1"/>
            <a:r>
              <a:rPr lang="id-ID" sz="2000" dirty="0"/>
              <a:t>Component seperti halnya objek,  namun memberikan problem oriented abstraction</a:t>
            </a:r>
            <a:r>
              <a:rPr lang="id-ID" sz="2000" dirty="0" smtClean="0"/>
              <a:t>.</a:t>
            </a:r>
            <a:endParaRPr lang="id-ID" sz="2000" b="1" dirty="0" smtClean="0"/>
          </a:p>
          <a:p>
            <a:r>
              <a:rPr lang="id-ID" b="1" dirty="0" smtClean="0"/>
              <a:t>Web </a:t>
            </a:r>
            <a:r>
              <a:rPr lang="id-ID" b="1" dirty="0"/>
              <a:t>services</a:t>
            </a:r>
          </a:p>
          <a:p>
            <a:pPr lvl="1"/>
            <a:r>
              <a:rPr lang="id-ID" sz="2000" dirty="0"/>
              <a:t>Menggunakan standar web untuk memberikan services.</a:t>
            </a:r>
          </a:p>
          <a:p>
            <a:endParaRPr lang="id-ID" b="1" dirty="0" smtClean="0"/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333471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9C65-F16C-424F-AE8D-DBEC010D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Paradigma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9ADD1-F02C-4B1C-B222-9F31CBF94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Menggambarkan bagaimana komunikasi dalam sistem terdistribusi dibentuk.</a:t>
            </a:r>
          </a:p>
          <a:p>
            <a:r>
              <a:rPr lang="id-ID" sz="2400" dirty="0" smtClean="0"/>
              <a:t>Pradigma dalam komunikasi sistem terdistirbusi : </a:t>
            </a:r>
          </a:p>
          <a:p>
            <a:pPr lvl="1"/>
            <a:r>
              <a:rPr lang="id-ID" sz="2400" dirty="0" smtClean="0"/>
              <a:t>Interprocess communication</a:t>
            </a:r>
          </a:p>
          <a:p>
            <a:pPr lvl="1"/>
            <a:r>
              <a:rPr lang="id-ID" sz="2400" dirty="0" smtClean="0"/>
              <a:t>Remote invocation</a:t>
            </a:r>
          </a:p>
          <a:p>
            <a:pPr lvl="1"/>
            <a:r>
              <a:rPr lang="id-ID" sz="2400" dirty="0" smtClean="0"/>
              <a:t>Indirect communication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238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Roles &amp; Responsibilities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800" dirty="0" smtClean="0"/>
              <a:t>Setiap elemen memiliki peran dan tanggung jawab dalam sistem terdistribusi untuk membentuk arsitektur secara keseluruhan.</a:t>
            </a:r>
          </a:p>
          <a:p>
            <a:r>
              <a:rPr lang="id-ID" sz="2800" dirty="0" smtClean="0"/>
              <a:t>Terdapat 2 style yang umum : </a:t>
            </a:r>
          </a:p>
          <a:p>
            <a:pPr lvl="1"/>
            <a:r>
              <a:rPr lang="id-ID" sz="2800" dirty="0" smtClean="0"/>
              <a:t>Client – Server</a:t>
            </a:r>
          </a:p>
          <a:p>
            <a:pPr lvl="1"/>
            <a:r>
              <a:rPr lang="id-ID" sz="2800" dirty="0" smtClean="0"/>
              <a:t>Peer-to-Peer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64659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Placement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Sistem terdistribusi memiliki banyak node / elemen untuk melakukan komputasi.</a:t>
            </a:r>
          </a:p>
          <a:p>
            <a:r>
              <a:rPr lang="id-ID" sz="2400" dirty="0" smtClean="0"/>
              <a:t>Elemen-elemen untuk melakukan komputasi memerlukan ‘penempatan’ untuk menjadi bagian dalam sistem terdistribusi.</a:t>
            </a:r>
          </a:p>
          <a:p>
            <a:r>
              <a:rPr lang="id-ID" sz="2400" dirty="0" smtClean="0"/>
              <a:t>Penempatan elemen menentukan pola komunikasi yang dapat terjadi.</a:t>
            </a:r>
          </a:p>
          <a:p>
            <a:r>
              <a:rPr lang="id-ID" sz="2400" dirty="0" smtClean="0"/>
              <a:t>Placement yang dapat terjadi : </a:t>
            </a:r>
          </a:p>
          <a:p>
            <a:pPr lvl="1"/>
            <a:r>
              <a:rPr lang="id-ID" sz="2400" dirty="0" smtClean="0"/>
              <a:t>Mapping of service to multiple server</a:t>
            </a:r>
          </a:p>
          <a:p>
            <a:pPr lvl="1"/>
            <a:r>
              <a:rPr lang="id-ID" sz="2400" dirty="0" smtClean="0"/>
              <a:t>Caching </a:t>
            </a:r>
          </a:p>
          <a:p>
            <a:pPr lvl="1"/>
            <a:r>
              <a:rPr lang="id-ID" sz="2400" dirty="0" smtClean="0"/>
              <a:t>Mobile code</a:t>
            </a:r>
          </a:p>
          <a:p>
            <a:pPr lvl="1"/>
            <a:r>
              <a:rPr lang="id-ID" sz="2400" dirty="0" smtClean="0"/>
              <a:t>Mobile agent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15498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3184</TotalTime>
  <Words>547</Words>
  <Application>Microsoft Office PowerPoint</Application>
  <PresentationFormat>Widescreen</PresentationFormat>
  <Paragraphs>91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Retrospect</vt:lpstr>
      <vt:lpstr>Model Sistem dan Arsitektur</vt:lpstr>
      <vt:lpstr>Agenda</vt:lpstr>
      <vt:lpstr>Model Sistem</vt:lpstr>
      <vt:lpstr>Model Fisik</vt:lpstr>
      <vt:lpstr>Model Arsitektur</vt:lpstr>
      <vt:lpstr>Entitas</vt:lpstr>
      <vt:lpstr>Paradigma</vt:lpstr>
      <vt:lpstr>Roles &amp; Responsibilities</vt:lpstr>
      <vt:lpstr>Placement</vt:lpstr>
      <vt:lpstr>Model Fundamental </vt:lpstr>
      <vt:lpstr>Review</vt:lpstr>
      <vt:lpstr>Architectural Pattern </vt:lpstr>
      <vt:lpstr>Kesimpulan</vt:lpstr>
      <vt:lpstr>Minggu Depan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dan Arsitektur</dc:title>
  <dc:creator>panji wisnu w</dc:creator>
  <cp:lastModifiedBy>panji wisnu w</cp:lastModifiedBy>
  <cp:revision>107</cp:revision>
  <cp:lastPrinted>2019-08-21T00:52:18Z</cp:lastPrinted>
  <dcterms:created xsi:type="dcterms:W3CDTF">2017-08-22T07:10:31Z</dcterms:created>
  <dcterms:modified xsi:type="dcterms:W3CDTF">2019-08-22T01:37:42Z</dcterms:modified>
</cp:coreProperties>
</file>