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5143500" cx="9144000"/>
  <p:notesSz cx="6858000" cy="9144000"/>
  <p:embeddedFontLst>
    <p:embeddedFont>
      <p:font typeface="Amatic SC"/>
      <p:regular r:id="rId90"/>
      <p:bold r:id="rId91"/>
    </p:embeddedFont>
    <p:embeddedFont>
      <p:font typeface="Source Code Pro"/>
      <p:regular r:id="rId92"/>
      <p:bold r:id="rId9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AmaticSC-bold.fntdata"/><Relationship Id="rId90" Type="http://schemas.openxmlformats.org/officeDocument/2006/relationships/font" Target="fonts/AmaticSC-regular.fntdata"/><Relationship Id="rId93" Type="http://schemas.openxmlformats.org/officeDocument/2006/relationships/font" Target="fonts/SourceCodePro-bold.fntdata"/><Relationship Id="rId92" Type="http://schemas.openxmlformats.org/officeDocument/2006/relationships/font" Target="fonts/SourceCodePro-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59" name="Shape 15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65" name="Shape 16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71" name="Shape 17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78" name="Shape 17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84" name="Shape 18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90" name="Shape 19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96" name="Shape 19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04" name="Shape 20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11" name="Shape 21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17" name="Shape 21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69" name="Shape 6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23" name="Shape 22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29" name="Shape 22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35" name="Shape 23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41" name="Shape 24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48" name="Shape 24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54" name="Shape 25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60" name="Shape 26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66" name="Shape 26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73" name="Shape 27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80" name="Shape 28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5" name="Shape 7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87" name="Shape 28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93" name="Shape 29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00" name="Shape 30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06" name="Shape 30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12" name="Shape 31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18" name="Shape 31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24" name="Shape 32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30" name="Shape 33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36" name="Shape 33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42" name="Shape 34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88" name="Shape 8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48" name="Shape 34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54" name="Shape 35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60" name="Shape 36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66" name="Shape 36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72" name="Shape 37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78" name="Shape 37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84" name="Shape 38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90" name="Shape 39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396" name="Shape 39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03" name="Shape 40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01" name="Shape 10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10" name="Shape 41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16" name="Shape 41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22" name="Shape 42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29" name="Shape 42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35" name="Shape 43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41" name="Shape 44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48" name="Shape 44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54" name="Shape 45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60" name="Shape 46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66" name="Shape 46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13" name="Shape 11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72" name="Shape 47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78" name="Shape 47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84" name="Shape 48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91" name="Shape 49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498" name="Shape 49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04" name="Shape 50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11" name="Shape 51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18" name="Shape 51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24" name="Shape 52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30" name="Shape 53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26" name="Shape 12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36" name="Shape 53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42" name="Shape 54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48" name="Shape 54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554" name="Shape 55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611" name="Shape 61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686" name="Shape 68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692" name="Shape 69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699" name="Shape 69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06" name="Shape 70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13" name="Shape 71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39" name="Shape 13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8" name="Shape 718"/>
        <p:cNvGrpSpPr/>
        <p:nvPr/>
      </p:nvGrpSpPr>
      <p:grpSpPr>
        <a:xfrm>
          <a:off x="0" y="0"/>
          <a:ext cx="0" cy="0"/>
          <a:chOff x="0" y="0"/>
          <a:chExt cx="0" cy="0"/>
        </a:xfrm>
      </p:grpSpPr>
      <p:sp>
        <p:nvSpPr>
          <p:cNvPr id="719" name="Shape 71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20" name="Shape 72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5" name="Shape 725"/>
        <p:cNvGrpSpPr/>
        <p:nvPr/>
      </p:nvGrpSpPr>
      <p:grpSpPr>
        <a:xfrm>
          <a:off x="0" y="0"/>
          <a:ext cx="0" cy="0"/>
          <a:chOff x="0" y="0"/>
          <a:chExt cx="0" cy="0"/>
        </a:xfrm>
      </p:grpSpPr>
      <p:sp>
        <p:nvSpPr>
          <p:cNvPr id="726" name="Shape 72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27" name="Shape 72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2" name="Shape 732"/>
        <p:cNvGrpSpPr/>
        <p:nvPr/>
      </p:nvGrpSpPr>
      <p:grpSpPr>
        <a:xfrm>
          <a:off x="0" y="0"/>
          <a:ext cx="0" cy="0"/>
          <a:chOff x="0" y="0"/>
          <a:chExt cx="0" cy="0"/>
        </a:xfrm>
      </p:grpSpPr>
      <p:sp>
        <p:nvSpPr>
          <p:cNvPr id="733" name="Shape 733"/>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34" name="Shape 73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9" name="Shape 739"/>
        <p:cNvGrpSpPr/>
        <p:nvPr/>
      </p:nvGrpSpPr>
      <p:grpSpPr>
        <a:xfrm>
          <a:off x="0" y="0"/>
          <a:ext cx="0" cy="0"/>
          <a:chOff x="0" y="0"/>
          <a:chExt cx="0" cy="0"/>
        </a:xfrm>
      </p:grpSpPr>
      <p:sp>
        <p:nvSpPr>
          <p:cNvPr id="740" name="Shape 74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41" name="Shape 74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5" name="Shape 745"/>
        <p:cNvGrpSpPr/>
        <p:nvPr/>
      </p:nvGrpSpPr>
      <p:grpSpPr>
        <a:xfrm>
          <a:off x="0" y="0"/>
          <a:ext cx="0" cy="0"/>
          <a:chOff x="0" y="0"/>
          <a:chExt cx="0" cy="0"/>
        </a:xfrm>
      </p:grpSpPr>
      <p:sp>
        <p:nvSpPr>
          <p:cNvPr id="746" name="Shape 74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47" name="Shape 74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53" name="Shape 15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1" name="Shape 51"/>
        <p:cNvGrpSpPr/>
        <p:nvPr/>
      </p:nvGrpSpPr>
      <p:grpSpPr>
        <a:xfrm>
          <a:off x="0" y="0"/>
          <a:ext cx="0" cy="0"/>
          <a:chOff x="0" y="0"/>
          <a:chExt cx="0" cy="0"/>
        </a:xfrm>
      </p:grpSpPr>
      <p:sp>
        <p:nvSpPr>
          <p:cNvPr id="52" name="Shape 52"/>
          <p:cNvSpPr txBox="1"/>
          <p:nvPr>
            <p:ph type="title"/>
          </p:nvPr>
        </p:nvSpPr>
        <p:spPr>
          <a:xfrm>
            <a:off x="685800" y="457200"/>
            <a:ext cx="7772400" cy="857400"/>
          </a:xfrm>
          <a:prstGeom prst="rect">
            <a:avLst/>
          </a:prstGeom>
          <a:noFill/>
          <a:ln>
            <a:noFill/>
          </a:ln>
        </p:spPr>
        <p:txBody>
          <a:bodyPr anchorCtr="0" anchor="ctr" bIns="91425" lIns="91425" rIns="91425" tIns="91425"/>
          <a:lstStyle>
            <a:lvl1pPr rtl="0" algn="ctr">
              <a:spcBef>
                <a:spcPts val="0"/>
              </a:spcBef>
              <a:spcAft>
                <a:spcPts val="0"/>
              </a:spcAft>
              <a:defRPr sz="4400">
                <a:solidFill>
                  <a:schemeClr val="dk2"/>
                </a:solidFill>
                <a:latin typeface="Times New Roman"/>
                <a:ea typeface="Times New Roman"/>
                <a:cs typeface="Times New Roman"/>
                <a:sym typeface="Times New Roman"/>
              </a:defRPr>
            </a:lvl1pPr>
            <a:lvl2pPr rtl="0" algn="ctr">
              <a:spcBef>
                <a:spcPts val="0"/>
              </a:spcBef>
              <a:spcAft>
                <a:spcPts val="0"/>
              </a:spcAft>
              <a:defRPr sz="4400">
                <a:solidFill>
                  <a:schemeClr val="dk2"/>
                </a:solidFill>
                <a:latin typeface="Times New Roman"/>
                <a:ea typeface="Times New Roman"/>
                <a:cs typeface="Times New Roman"/>
                <a:sym typeface="Times New Roman"/>
              </a:defRPr>
            </a:lvl2pPr>
            <a:lvl3pPr rtl="0" algn="ctr">
              <a:spcBef>
                <a:spcPts val="0"/>
              </a:spcBef>
              <a:spcAft>
                <a:spcPts val="0"/>
              </a:spcAft>
              <a:defRPr sz="4400">
                <a:solidFill>
                  <a:schemeClr val="dk2"/>
                </a:solidFill>
                <a:latin typeface="Times New Roman"/>
                <a:ea typeface="Times New Roman"/>
                <a:cs typeface="Times New Roman"/>
                <a:sym typeface="Times New Roman"/>
              </a:defRPr>
            </a:lvl3pPr>
            <a:lvl4pPr rtl="0" algn="ctr">
              <a:spcBef>
                <a:spcPts val="0"/>
              </a:spcBef>
              <a:spcAft>
                <a:spcPts val="0"/>
              </a:spcAft>
              <a:defRPr sz="4400">
                <a:solidFill>
                  <a:schemeClr val="dk2"/>
                </a:solidFill>
                <a:latin typeface="Times New Roman"/>
                <a:ea typeface="Times New Roman"/>
                <a:cs typeface="Times New Roman"/>
                <a:sym typeface="Times New Roman"/>
              </a:defRPr>
            </a:lvl4pPr>
            <a:lvl5pPr rtl="0" algn="ctr">
              <a:spcBef>
                <a:spcPts val="0"/>
              </a:spcBef>
              <a:spcAft>
                <a:spcPts val="0"/>
              </a:spcAft>
              <a:defRPr sz="4400">
                <a:solidFill>
                  <a:schemeClr val="dk2"/>
                </a:solidFill>
                <a:latin typeface="Times New Roman"/>
                <a:ea typeface="Times New Roman"/>
                <a:cs typeface="Times New Roman"/>
                <a:sym typeface="Times New Roman"/>
              </a:defRPr>
            </a:lvl5pPr>
            <a:lvl6pPr marL="457200" rtl="0" algn="ctr">
              <a:spcBef>
                <a:spcPts val="0"/>
              </a:spcBef>
              <a:spcAft>
                <a:spcPts val="0"/>
              </a:spcAft>
              <a:defRPr sz="4400">
                <a:solidFill>
                  <a:schemeClr val="dk2"/>
                </a:solidFill>
                <a:latin typeface="Times New Roman"/>
                <a:ea typeface="Times New Roman"/>
                <a:cs typeface="Times New Roman"/>
                <a:sym typeface="Times New Roman"/>
              </a:defRPr>
            </a:lvl6pPr>
            <a:lvl7pPr marL="914400" rtl="0" algn="ctr">
              <a:spcBef>
                <a:spcPts val="0"/>
              </a:spcBef>
              <a:spcAft>
                <a:spcPts val="0"/>
              </a:spcAft>
              <a:defRPr sz="4400">
                <a:solidFill>
                  <a:schemeClr val="dk2"/>
                </a:solidFill>
                <a:latin typeface="Times New Roman"/>
                <a:ea typeface="Times New Roman"/>
                <a:cs typeface="Times New Roman"/>
                <a:sym typeface="Times New Roman"/>
              </a:defRPr>
            </a:lvl7pPr>
            <a:lvl8pPr marL="1371600" rtl="0" algn="ctr">
              <a:spcBef>
                <a:spcPts val="0"/>
              </a:spcBef>
              <a:spcAft>
                <a:spcPts val="0"/>
              </a:spcAft>
              <a:defRPr sz="4400">
                <a:solidFill>
                  <a:schemeClr val="dk2"/>
                </a:solidFill>
                <a:latin typeface="Times New Roman"/>
                <a:ea typeface="Times New Roman"/>
                <a:cs typeface="Times New Roman"/>
                <a:sym typeface="Times New Roman"/>
              </a:defRPr>
            </a:lvl8pPr>
            <a:lvl9pPr marL="1828800" rtl="0" algn="ctr">
              <a:spcBef>
                <a:spcPts val="0"/>
              </a:spcBef>
              <a:spcAft>
                <a:spcPts val="0"/>
              </a:spcAft>
              <a:defRPr sz="4400">
                <a:solidFill>
                  <a:schemeClr val="dk2"/>
                </a:solidFill>
                <a:latin typeface="Times New Roman"/>
                <a:ea typeface="Times New Roman"/>
                <a:cs typeface="Times New Roman"/>
                <a:sym typeface="Times New Roman"/>
              </a:defRPr>
            </a:lvl9pPr>
          </a:lstStyle>
          <a:p/>
        </p:txBody>
      </p:sp>
      <p:sp>
        <p:nvSpPr>
          <p:cNvPr id="53" name="Shape 53"/>
          <p:cNvSpPr txBox="1"/>
          <p:nvPr>
            <p:ph idx="1" type="body"/>
          </p:nvPr>
        </p:nvSpPr>
        <p:spPr>
          <a:xfrm>
            <a:off x="685800" y="1485900"/>
            <a:ext cx="7772400" cy="3086099"/>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Times New Roman"/>
              <a:buChar char="•"/>
              <a:defRPr sz="3200">
                <a:solidFill>
                  <a:schemeClr val="dk1"/>
                </a:solidFill>
                <a:latin typeface="Times New Roman"/>
                <a:ea typeface="Times New Roman"/>
                <a:cs typeface="Times New Roman"/>
                <a:sym typeface="Times New Roman"/>
              </a:defRPr>
            </a:lvl1pPr>
            <a:lvl2pPr indent="-107950" marL="742950" rtl="0" algn="l">
              <a:spcBef>
                <a:spcPts val="560"/>
              </a:spcBef>
              <a:spcAft>
                <a:spcPts val="0"/>
              </a:spcAft>
              <a:buClr>
                <a:schemeClr val="dk1"/>
              </a:buClr>
              <a:buFont typeface="Times New Roman"/>
              <a:buChar char="–"/>
              <a:defRPr sz="2800">
                <a:solidFill>
                  <a:schemeClr val="dk1"/>
                </a:solidFill>
                <a:latin typeface="Times New Roman"/>
                <a:ea typeface="Times New Roman"/>
                <a:cs typeface="Times New Roman"/>
                <a:sym typeface="Times New Roman"/>
              </a:defRPr>
            </a:lvl2pPr>
            <a:lvl3pPr indent="-76200" marL="1143000" rtl="0" algn="l">
              <a:spcBef>
                <a:spcPts val="480"/>
              </a:spcBef>
              <a:spcAft>
                <a:spcPts val="0"/>
              </a:spcAft>
              <a:buClr>
                <a:schemeClr val="dk1"/>
              </a:buClr>
              <a:buFont typeface="Times New Roman"/>
              <a:buChar char="•"/>
              <a:defRPr sz="2400">
                <a:solidFill>
                  <a:schemeClr val="dk1"/>
                </a:solidFill>
                <a:latin typeface="Times New Roman"/>
                <a:ea typeface="Times New Roman"/>
                <a:cs typeface="Times New Roman"/>
                <a:sym typeface="Times New Roman"/>
              </a:defRPr>
            </a:lvl3pPr>
            <a:lvl4pPr indent="-101600" marL="1600200" rtl="0" algn="l">
              <a:spcBef>
                <a:spcPts val="400"/>
              </a:spcBef>
              <a:spcAft>
                <a:spcPts val="0"/>
              </a:spcAft>
              <a:buClr>
                <a:schemeClr val="dk1"/>
              </a:buClr>
              <a:buFont typeface="Times New Roman"/>
              <a:buChar char="–"/>
              <a:defRPr sz="2000">
                <a:solidFill>
                  <a:schemeClr val="dk1"/>
                </a:solidFill>
                <a:latin typeface="Times New Roman"/>
                <a:ea typeface="Times New Roman"/>
                <a:cs typeface="Times New Roman"/>
                <a:sym typeface="Times New Roman"/>
              </a:defRPr>
            </a:lvl4pPr>
            <a:lvl5pPr indent="-101600" marL="2057400" rtl="0" algn="l">
              <a:spcBef>
                <a:spcPts val="400"/>
              </a:spcBef>
              <a:spcAft>
                <a:spcPts val="0"/>
              </a:spcAft>
              <a:buClr>
                <a:schemeClr val="dk1"/>
              </a:buClr>
              <a:buFont typeface="Times New Roman"/>
              <a:buChar char="»"/>
              <a:defRPr sz="2000">
                <a:solidFill>
                  <a:schemeClr val="dk1"/>
                </a:solidFill>
                <a:latin typeface="Times New Roman"/>
                <a:ea typeface="Times New Roman"/>
                <a:cs typeface="Times New Roman"/>
                <a:sym typeface="Times New Roman"/>
              </a:defRPr>
            </a:lvl5pPr>
            <a:lvl6pPr indent="-101600" marL="2514600" rtl="0" algn="l">
              <a:spcBef>
                <a:spcPts val="400"/>
              </a:spcBef>
              <a:spcAft>
                <a:spcPts val="0"/>
              </a:spcAft>
              <a:buClr>
                <a:schemeClr val="dk1"/>
              </a:buClr>
              <a:buFont typeface="Times New Roman"/>
              <a:buChar char="»"/>
              <a:defRPr sz="2000">
                <a:solidFill>
                  <a:schemeClr val="dk1"/>
                </a:solidFill>
                <a:latin typeface="Times New Roman"/>
                <a:ea typeface="Times New Roman"/>
                <a:cs typeface="Times New Roman"/>
                <a:sym typeface="Times New Roman"/>
              </a:defRPr>
            </a:lvl6pPr>
            <a:lvl7pPr indent="-101600" marL="2971800" rtl="0" algn="l">
              <a:spcBef>
                <a:spcPts val="400"/>
              </a:spcBef>
              <a:spcAft>
                <a:spcPts val="0"/>
              </a:spcAft>
              <a:buClr>
                <a:schemeClr val="dk1"/>
              </a:buClr>
              <a:buFont typeface="Times New Roman"/>
              <a:buChar char="»"/>
              <a:defRPr sz="2000">
                <a:solidFill>
                  <a:schemeClr val="dk1"/>
                </a:solidFill>
                <a:latin typeface="Times New Roman"/>
                <a:ea typeface="Times New Roman"/>
                <a:cs typeface="Times New Roman"/>
                <a:sym typeface="Times New Roman"/>
              </a:defRPr>
            </a:lvl7pPr>
            <a:lvl8pPr indent="-101600" marL="3429000" rtl="0" algn="l">
              <a:spcBef>
                <a:spcPts val="400"/>
              </a:spcBef>
              <a:spcAft>
                <a:spcPts val="0"/>
              </a:spcAft>
              <a:buClr>
                <a:schemeClr val="dk1"/>
              </a:buClr>
              <a:buFont typeface="Times New Roman"/>
              <a:buChar char="»"/>
              <a:defRPr sz="2000">
                <a:solidFill>
                  <a:schemeClr val="dk1"/>
                </a:solidFill>
                <a:latin typeface="Times New Roman"/>
                <a:ea typeface="Times New Roman"/>
                <a:cs typeface="Times New Roman"/>
                <a:sym typeface="Times New Roman"/>
              </a:defRPr>
            </a:lvl8pPr>
            <a:lvl9pPr indent="-101600" marL="3886200" rtl="0" algn="l">
              <a:spcBef>
                <a:spcPts val="400"/>
              </a:spcBef>
              <a:spcAft>
                <a:spcPts val="0"/>
              </a:spcAft>
              <a:buClr>
                <a:schemeClr val="dk1"/>
              </a:buClr>
              <a:buFont typeface="Times New Roman"/>
              <a:buChar char="»"/>
              <a:defRPr sz="2000">
                <a:solidFill>
                  <a:schemeClr val="dk1"/>
                </a:solidFill>
                <a:latin typeface="Times New Roman"/>
                <a:ea typeface="Times New Roman"/>
                <a:cs typeface="Times New Roman"/>
                <a:sym typeface="Times New Roman"/>
              </a:defRPr>
            </a:lvl9pPr>
          </a:lstStyle>
          <a:p/>
        </p:txBody>
      </p:sp>
      <p:sp>
        <p:nvSpPr>
          <p:cNvPr id="54" name="Shape 54"/>
          <p:cNvSpPr txBox="1"/>
          <p:nvPr>
            <p:ph idx="10" type="dt"/>
          </p:nvPr>
        </p:nvSpPr>
        <p:spPr>
          <a:xfrm>
            <a:off x="685800" y="4686300"/>
            <a:ext cx="1904999" cy="34289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1pPr>
            <a:lvl2pPr indent="0" marL="4572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2pPr>
            <a:lvl3pPr indent="0" marL="9144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3pPr>
            <a:lvl4pPr indent="0" marL="13716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4pPr>
            <a:lvl5pPr indent="0" marL="18288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5pPr>
            <a:lvl6pPr indent="0" marL="22860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6pPr>
            <a:lvl7pPr indent="0" marL="32004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7pPr>
            <a:lvl8pPr indent="0" marL="45720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8pPr>
            <a:lvl9pPr indent="0" marL="64008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1" type="ftr"/>
          </p:nvPr>
        </p:nvSpPr>
        <p:spPr>
          <a:xfrm>
            <a:off x="3124200" y="4686300"/>
            <a:ext cx="2895600" cy="34289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1pPr>
            <a:lvl2pPr indent="0" marL="4572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2pPr>
            <a:lvl3pPr indent="0" marL="9144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3pPr>
            <a:lvl4pPr indent="0" marL="13716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4pPr>
            <a:lvl5pPr indent="0" marL="18288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5pPr>
            <a:lvl6pPr indent="0" marL="22860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6pPr>
            <a:lvl7pPr indent="0" marL="32004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7pPr>
            <a:lvl8pPr indent="0" marL="45720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8pPr>
            <a:lvl9pPr indent="0" marL="6400800" marR="0" rtl="0" algn="l">
              <a:lnSpc>
                <a:spcPct val="100000"/>
              </a:lnSpc>
              <a:spcBef>
                <a:spcPts val="0"/>
              </a:spcBef>
              <a:spcAft>
                <a:spcPts val="0"/>
              </a:spcAft>
              <a:defRPr b="0" baseline="0" i="0" sz="24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2" type="sldNum"/>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0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0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0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0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0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0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3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3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3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3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11700" y="392150"/>
            <a:ext cx="8520599" cy="2690399"/>
          </a:xfrm>
          <a:prstGeom prst="rect">
            <a:avLst/>
          </a:prstGeom>
        </p:spPr>
        <p:txBody>
          <a:bodyPr anchorCtr="0" anchor="ctr" bIns="91425" lIns="91425" rIns="91425" tIns="91425">
            <a:noAutofit/>
          </a:bodyPr>
          <a:lstStyle/>
          <a:p>
            <a:pPr>
              <a:spcBef>
                <a:spcPts val="0"/>
              </a:spcBef>
              <a:buNone/>
            </a:pPr>
            <a:r>
              <a:rPr lang="en-GB"/>
              <a:t>Kumpulan Materi Kuliah</a:t>
            </a:r>
          </a:p>
        </p:txBody>
      </p:sp>
      <p:sp>
        <p:nvSpPr>
          <p:cNvPr id="59" name="Shape 59"/>
          <p:cNvSpPr txBox="1"/>
          <p:nvPr>
            <p:ph idx="1" type="subTitle"/>
          </p:nvPr>
        </p:nvSpPr>
        <p:spPr>
          <a:xfrm>
            <a:off x="311700" y="3890400"/>
            <a:ext cx="8520599" cy="706200"/>
          </a:xfrm>
          <a:prstGeom prst="rect">
            <a:avLst/>
          </a:prstGeom>
        </p:spPr>
        <p:txBody>
          <a:bodyPr anchorCtr="0" anchor="ctr" bIns="91425" lIns="91425" rIns="91425" tIns="91425">
            <a:noAutofit/>
          </a:bodyPr>
          <a:lstStyle/>
          <a:p>
            <a:pPr>
              <a:spcBef>
                <a:spcPts val="0"/>
              </a:spcBef>
              <a:buNone/>
            </a:pPr>
            <a:r>
              <a:rPr lang="en-GB"/>
              <a:t>http://hendroagungs.blogspot.co.id/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56" name="Shape 156"/>
          <p:cNvSpPr txBox="1"/>
          <p:nvPr>
            <p:ph idx="1" type="body"/>
          </p:nvPr>
        </p:nvSpPr>
        <p:spPr>
          <a:xfrm>
            <a:off x="685800" y="100700"/>
            <a:ext cx="7772400" cy="30860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25000"/>
              <a:buFont typeface="Times New Roman"/>
              <a:buNone/>
            </a:pPr>
            <a:r>
              <a:rPr b="1" baseline="0" i="0" lang="en-GB" sz="2800" u="none" cap="none" strike="noStrike">
                <a:solidFill>
                  <a:srgbClr val="000000"/>
                </a:solidFill>
                <a:latin typeface="Times New Roman"/>
                <a:ea typeface="Times New Roman"/>
                <a:cs typeface="Times New Roman"/>
                <a:sym typeface="Times New Roman"/>
              </a:rPr>
              <a:t>	</a:t>
            </a:r>
            <a:r>
              <a:rPr b="1" baseline="0" i="0" lang="en-GB" sz="2400" u="none" cap="none" strike="noStrike">
                <a:solidFill>
                  <a:srgbClr val="000000"/>
                </a:solidFill>
                <a:latin typeface="Times New Roman"/>
                <a:ea typeface="Times New Roman"/>
                <a:cs typeface="Times New Roman"/>
                <a:sym typeface="Times New Roman"/>
              </a:rPr>
              <a:t>Contoh 1. </a:t>
            </a:r>
            <a:r>
              <a:rPr b="0" baseline="0" i="0" lang="en-GB" sz="2400" u="none" cap="none" strike="noStrike">
                <a:solidFill>
                  <a:srgbClr val="000000"/>
                </a:solidFill>
                <a:latin typeface="Times New Roman"/>
                <a:ea typeface="Times New Roman"/>
                <a:cs typeface="Times New Roman"/>
                <a:sym typeface="Times New Roman"/>
              </a:rPr>
              <a:t>Semua pernyataan di bawah ini adalah proposisi:</a:t>
            </a:r>
          </a:p>
          <a:p>
            <a:pPr indent="-342900" lvl="0" marL="342900" marR="0" rtl="0" algn="just">
              <a:lnSpc>
                <a:spcPct val="90000"/>
              </a:lnSpc>
              <a:spcBef>
                <a:spcPts val="56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a:t>
            </a:r>
            <a:r>
              <a:rPr b="0" baseline="0" i="0" lang="en-GB" sz="2200" u="none" cap="none" strike="noStrike">
                <a:solidFill>
                  <a:srgbClr val="000000"/>
                </a:solidFill>
                <a:latin typeface="Times New Roman"/>
                <a:ea typeface="Times New Roman"/>
                <a:cs typeface="Times New Roman"/>
                <a:sym typeface="Times New Roman"/>
              </a:rPr>
              <a:t>(a)  13 adalah bilangan ganjil</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(b)  Soekarno adalah alumnus UGM.</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(c)  1 + 1 = 2</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(d)  8 ≥ akar kuadrat dari 8 + 8</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(e)  Ada monyet di bulan</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(f)  Hari ini adalah hari Rabu</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(g) Untuk sembarang bilangan bulat </a:t>
            </a:r>
            <a:r>
              <a:rPr b="0" baseline="0" i="1" lang="en-GB" sz="2200" u="none" cap="none" strike="noStrike">
                <a:solidFill>
                  <a:srgbClr val="000000"/>
                </a:solidFill>
                <a:latin typeface="Times New Roman"/>
                <a:ea typeface="Times New Roman"/>
                <a:cs typeface="Times New Roman"/>
                <a:sym typeface="Times New Roman"/>
              </a:rPr>
              <a:t>n</a:t>
            </a:r>
            <a:r>
              <a:rPr b="0" baseline="0" i="0" lang="en-GB" sz="2200" u="none" cap="none" strike="noStrike">
                <a:solidFill>
                  <a:srgbClr val="000000"/>
                </a:solidFill>
                <a:latin typeface="Times New Roman"/>
                <a:ea typeface="Times New Roman"/>
                <a:cs typeface="Times New Roman"/>
                <a:sym typeface="Times New Roman"/>
              </a:rPr>
              <a:t> ≥ 0, maka</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2</a:t>
            </a:r>
            <a:r>
              <a:rPr b="0" baseline="0" i="1" lang="en-GB" sz="2200" u="none" cap="none" strike="noStrike">
                <a:solidFill>
                  <a:srgbClr val="000000"/>
                </a:solidFill>
                <a:latin typeface="Times New Roman"/>
                <a:ea typeface="Times New Roman"/>
                <a:cs typeface="Times New Roman"/>
                <a:sym typeface="Times New Roman"/>
              </a:rPr>
              <a:t>n</a:t>
            </a:r>
            <a:r>
              <a:rPr b="0" baseline="0" i="0" lang="en-GB" sz="2200" u="none" cap="none" strike="noStrike">
                <a:solidFill>
                  <a:srgbClr val="000000"/>
                </a:solidFill>
                <a:latin typeface="Times New Roman"/>
                <a:ea typeface="Times New Roman"/>
                <a:cs typeface="Times New Roman"/>
                <a:sym typeface="Times New Roman"/>
              </a:rPr>
              <a:t> adalah bilangan genap</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(h) </a:t>
            </a:r>
            <a:r>
              <a:rPr b="0" baseline="0" i="1" lang="en-GB" sz="2200" u="none" cap="none" strike="noStrike">
                <a:solidFill>
                  <a:srgbClr val="000000"/>
                </a:solidFill>
                <a:latin typeface="Times New Roman"/>
                <a:ea typeface="Times New Roman"/>
                <a:cs typeface="Times New Roman"/>
                <a:sym typeface="Times New Roman"/>
              </a:rPr>
              <a:t>  x</a:t>
            </a:r>
            <a:r>
              <a:rPr b="0" baseline="0" i="0" lang="en-GB" sz="2200" u="none" cap="none" strike="noStrike">
                <a:solidFill>
                  <a:srgbClr val="000000"/>
                </a:solidFill>
                <a:latin typeface="Times New Roman"/>
                <a:ea typeface="Times New Roman"/>
                <a:cs typeface="Times New Roman"/>
                <a:sym typeface="Times New Roman"/>
              </a:rPr>
              <a:t> + </a:t>
            </a:r>
            <a:r>
              <a:rPr b="0" baseline="0" i="1" lang="en-GB" sz="2200" u="none" cap="none" strike="noStrike">
                <a:solidFill>
                  <a:srgbClr val="000000"/>
                </a:solidFill>
                <a:latin typeface="Times New Roman"/>
                <a:ea typeface="Times New Roman"/>
                <a:cs typeface="Times New Roman"/>
                <a:sym typeface="Times New Roman"/>
              </a:rPr>
              <a:t>y</a:t>
            </a:r>
            <a:r>
              <a:rPr b="0" baseline="0" i="0" lang="en-GB" sz="2200" u="none" cap="none" strike="noStrike">
                <a:solidFill>
                  <a:srgbClr val="000000"/>
                </a:solidFill>
                <a:latin typeface="Times New Roman"/>
                <a:ea typeface="Times New Roman"/>
                <a:cs typeface="Times New Roman"/>
                <a:sym typeface="Times New Roman"/>
              </a:rPr>
              <a:t> = </a:t>
            </a:r>
            <a:r>
              <a:rPr b="0" baseline="0" i="1" lang="en-GB" sz="2200" u="none" cap="none" strike="noStrike">
                <a:solidFill>
                  <a:srgbClr val="000000"/>
                </a:solidFill>
                <a:latin typeface="Times New Roman"/>
                <a:ea typeface="Times New Roman"/>
                <a:cs typeface="Times New Roman"/>
                <a:sym typeface="Times New Roman"/>
              </a:rPr>
              <a:t>y</a:t>
            </a:r>
            <a:r>
              <a:rPr b="0" baseline="0" i="0" lang="en-GB" sz="2200" u="none" cap="none" strike="noStrike">
                <a:solidFill>
                  <a:srgbClr val="000000"/>
                </a:solidFill>
                <a:latin typeface="Times New Roman"/>
                <a:ea typeface="Times New Roman"/>
                <a:cs typeface="Times New Roman"/>
                <a:sym typeface="Times New Roman"/>
              </a:rPr>
              <a:t> + </a:t>
            </a:r>
            <a:r>
              <a:rPr b="0" baseline="0" i="1" lang="en-GB" sz="2200" u="none" cap="none" strike="noStrike">
                <a:solidFill>
                  <a:srgbClr val="000000"/>
                </a:solidFill>
                <a:latin typeface="Times New Roman"/>
                <a:ea typeface="Times New Roman"/>
                <a:cs typeface="Times New Roman"/>
                <a:sym typeface="Times New Roman"/>
              </a:rPr>
              <a:t>x</a:t>
            </a:r>
            <a:r>
              <a:rPr b="0" baseline="0" i="0" lang="en-GB" sz="2200" u="none" cap="none" strike="noStrike">
                <a:solidFill>
                  <a:srgbClr val="000000"/>
                </a:solidFill>
                <a:latin typeface="Times New Roman"/>
                <a:ea typeface="Times New Roman"/>
                <a:cs typeface="Times New Roman"/>
                <a:sym typeface="Times New Roman"/>
              </a:rPr>
              <a:t>  untuk setiap </a:t>
            </a:r>
            <a:r>
              <a:rPr b="0" baseline="0" i="1" lang="en-GB" sz="2200" u="none" cap="none" strike="noStrike">
                <a:solidFill>
                  <a:srgbClr val="000000"/>
                </a:solidFill>
                <a:latin typeface="Times New Roman"/>
                <a:ea typeface="Times New Roman"/>
                <a:cs typeface="Times New Roman"/>
                <a:sym typeface="Times New Roman"/>
              </a:rPr>
              <a:t>x</a:t>
            </a:r>
            <a:r>
              <a:rPr b="0" baseline="0" i="0" lang="en-GB" sz="2200" u="none" cap="none" strike="noStrike">
                <a:solidFill>
                  <a:srgbClr val="000000"/>
                </a:solidFill>
                <a:latin typeface="Times New Roman"/>
                <a:ea typeface="Times New Roman"/>
                <a:cs typeface="Times New Roman"/>
                <a:sym typeface="Times New Roman"/>
              </a:rPr>
              <a:t> dan </a:t>
            </a:r>
            <a:r>
              <a:rPr b="0" baseline="0" i="1" lang="en-GB" sz="2200" u="none" cap="none" strike="noStrike">
                <a:solidFill>
                  <a:srgbClr val="000000"/>
                </a:solidFill>
                <a:latin typeface="Times New Roman"/>
                <a:ea typeface="Times New Roman"/>
                <a:cs typeface="Times New Roman"/>
                <a:sym typeface="Times New Roman"/>
              </a:rPr>
              <a:t>y</a:t>
            </a:r>
            <a:r>
              <a:rPr b="0" baseline="0" i="0" lang="en-GB" sz="2200" u="none" cap="none" strike="noStrike">
                <a:solidFill>
                  <a:srgbClr val="000000"/>
                </a:solidFill>
                <a:latin typeface="Times New Roman"/>
                <a:ea typeface="Times New Roman"/>
                <a:cs typeface="Times New Roman"/>
                <a:sym typeface="Times New Roman"/>
              </a:rPr>
              <a:t> bilangan</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riil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nvSpPr>
        <p:spPr>
          <a:xfrm>
            <a:off x="6553200" y="4166875"/>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62" name="Shape 162"/>
          <p:cNvSpPr txBox="1"/>
          <p:nvPr>
            <p:ph idx="1" type="body"/>
          </p:nvPr>
        </p:nvSpPr>
        <p:spPr>
          <a:xfrm>
            <a:off x="685800" y="52075"/>
            <a:ext cx="7772400" cy="4000500"/>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imes New Roman"/>
              <a:buNone/>
            </a:pPr>
            <a:r>
              <a:rPr b="1" baseline="0" i="0" lang="en-GB" sz="3200" u="none" cap="none" strike="noStrike">
                <a:solidFill>
                  <a:srgbClr val="000000"/>
                </a:solidFill>
                <a:latin typeface="Times New Roman"/>
                <a:ea typeface="Times New Roman"/>
                <a:cs typeface="Times New Roman"/>
                <a:sym typeface="Times New Roman"/>
              </a:rPr>
              <a:t>	Contoh 2.</a:t>
            </a:r>
            <a:r>
              <a:rPr b="0" baseline="0" i="0" lang="en-GB" sz="3200" u="none" cap="none" strike="noStrike">
                <a:solidFill>
                  <a:srgbClr val="000000"/>
                </a:solidFill>
                <a:latin typeface="Times New Roman"/>
                <a:ea typeface="Times New Roman"/>
                <a:cs typeface="Times New Roman"/>
                <a:sym typeface="Times New Roman"/>
              </a:rPr>
              <a:t> Semua pernyataan di bawah ini bukan proposisi </a:t>
            </a: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 Jam berapa kereta api Argo Bromo tiba</a:t>
            </a: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di Gambir? </a:t>
            </a: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(b) Isilah gelas tersebut dengan air!	</a:t>
            </a: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(c)  </a:t>
            </a:r>
            <a:r>
              <a:rPr b="0" baseline="0" i="1" lang="en-GB" sz="3200" u="none" cap="none" strike="noStrike">
                <a:solidFill>
                  <a:srgbClr val="000000"/>
                </a:solidFill>
                <a:latin typeface="Times New Roman"/>
                <a:ea typeface="Times New Roman"/>
                <a:cs typeface="Times New Roman"/>
                <a:sym typeface="Times New Roman"/>
              </a:rPr>
              <a:t>x</a:t>
            </a:r>
            <a:r>
              <a:rPr b="0" baseline="0" i="0" lang="en-GB" sz="3200" u="none" cap="none" strike="noStrike">
                <a:solidFill>
                  <a:srgbClr val="000000"/>
                </a:solidFill>
                <a:latin typeface="Times New Roman"/>
                <a:ea typeface="Times New Roman"/>
                <a:cs typeface="Times New Roman"/>
                <a:sym typeface="Times New Roman"/>
              </a:rPr>
              <a:t> + 3 = 8</a:t>
            </a: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(d)  </a:t>
            </a:r>
            <a:r>
              <a:rPr b="0" baseline="0" i="1" lang="en-GB" sz="3200" u="none" cap="none" strike="noStrike">
                <a:solidFill>
                  <a:srgbClr val="000000"/>
                </a:solidFill>
                <a:latin typeface="Times New Roman"/>
                <a:ea typeface="Times New Roman"/>
                <a:cs typeface="Times New Roman"/>
                <a:sym typeface="Times New Roman"/>
              </a:rPr>
              <a:t>x</a:t>
            </a:r>
            <a:r>
              <a:rPr b="0" baseline="0" i="0" lang="en-GB" sz="3200" u="none" cap="none" strike="noStrike">
                <a:solidFill>
                  <a:srgbClr val="000000"/>
                </a:solidFill>
                <a:latin typeface="Times New Roman"/>
                <a:ea typeface="Times New Roman"/>
                <a:cs typeface="Times New Roman"/>
                <a:sym typeface="Times New Roman"/>
              </a:rPr>
              <a:t> &gt; 3	 					</a:t>
            </a:r>
            <a:r>
              <a:rPr b="0" baseline="0" i="0" lang="en-GB" sz="2800" u="none" cap="none" strike="noStrike">
                <a:solidFill>
                  <a:srgbClr val="000000"/>
                </a:solidFill>
                <a:latin typeface="Times New Roman"/>
                <a:ea typeface="Times New Roman"/>
                <a:cs typeface="Times New Roman"/>
                <a:sym typeface="Times New Roman"/>
              </a:rPr>
              <a:t>◼</a:t>
            </a:r>
          </a:p>
          <a:p>
            <a:pPr indent="-342900" lvl="0" marL="342900" marR="0" rtl="0" algn="just">
              <a:lnSpc>
                <a:spcPct val="100000"/>
              </a:lnSpc>
              <a:spcBef>
                <a:spcPts val="640"/>
              </a:spcBef>
              <a:spcAft>
                <a:spcPts val="0"/>
              </a:spcAft>
              <a:buClr>
                <a:schemeClr val="dk1"/>
              </a:buClr>
              <a:buSzPct val="25000"/>
              <a:buFont typeface="Times New Roman"/>
              <a:buNone/>
            </a:pPr>
            <a:r>
              <a:rPr b="1" baseline="0" i="0" lang="en-GB" sz="3200" u="none" cap="none" strike="noStrike">
                <a:solidFill>
                  <a:srgbClr val="000000"/>
                </a:solidFill>
                <a:latin typeface="Times New Roman"/>
                <a:ea typeface="Times New Roman"/>
                <a:cs typeface="Times New Roman"/>
                <a:sym typeface="Times New Roman"/>
              </a:rPr>
              <a:t>Kesimpulan</a:t>
            </a:r>
            <a:r>
              <a:rPr b="0" baseline="0" i="0" lang="en-GB" sz="3200" u="none" cap="none" strike="noStrike">
                <a:solidFill>
                  <a:srgbClr val="000000"/>
                </a:solidFill>
                <a:latin typeface="Times New Roman"/>
                <a:ea typeface="Times New Roman"/>
                <a:cs typeface="Times New Roman"/>
                <a:sym typeface="Times New Roman"/>
              </a:rPr>
              <a:t>: Proposisi adalah kalimat berita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68" name="Shape 168"/>
          <p:cNvSpPr txBox="1"/>
          <p:nvPr>
            <p:ph idx="1" type="body"/>
          </p:nvPr>
        </p:nvSpPr>
        <p:spPr>
          <a:xfrm>
            <a:off x="685800" y="571500"/>
            <a:ext cx="7772400" cy="4000500"/>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Proposisi dilambangkan dengan huruf kecil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r</a:t>
            </a:r>
            <a:r>
              <a:rPr b="0" baseline="0" i="0" lang="en-GB" sz="3200" u="none" cap="none" strike="noStrike">
                <a:solidFill>
                  <a:srgbClr val="000000"/>
                </a:solidFill>
                <a:latin typeface="Times New Roman"/>
                <a:ea typeface="Times New Roman"/>
                <a:cs typeface="Times New Roman"/>
                <a:sym typeface="Times New Roman"/>
              </a:rPr>
              <a:t>, …. </a:t>
            </a:r>
          </a:p>
          <a:p>
            <a:pPr indent="-342900" lvl="0" marL="342900" marR="0" rtl="0" algn="just">
              <a:lnSpc>
                <a:spcPct val="100000"/>
              </a:lnSpc>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Contoh:</a:t>
            </a:r>
          </a:p>
          <a:p>
            <a:pPr indent="-342900" lvl="0" marL="342900" marR="0" rtl="0" algn="just">
              <a:lnSpc>
                <a:spcPct val="100000"/>
              </a:lnSpc>
              <a:spcBef>
                <a:spcPts val="640"/>
              </a:spcBef>
              <a:spcAft>
                <a:spcPts val="0"/>
              </a:spcAft>
              <a:buClr>
                <a:schemeClr val="dk1"/>
              </a:buClr>
              <a:buSzPct val="25000"/>
              <a:buFont typeface="Times New Roman"/>
              <a:buNone/>
            </a:pPr>
            <a:r>
              <a:rPr b="0" baseline="0" i="1" lang="en-GB" sz="3200" u="none" cap="none" strike="noStrike">
                <a:solidFill>
                  <a:srgbClr val="000000"/>
                </a:solidFill>
                <a:latin typeface="Times New Roman"/>
                <a:ea typeface="Times New Roman"/>
                <a:cs typeface="Times New Roman"/>
                <a:sym typeface="Times New Roman"/>
              </a:rPr>
              <a:t>	p </a:t>
            </a:r>
            <a:r>
              <a:rPr b="0" baseline="0" i="0" lang="en-GB" sz="3200" u="none" cap="none" strike="noStrike">
                <a:solidFill>
                  <a:srgbClr val="000000"/>
                </a:solidFill>
                <a:latin typeface="Times New Roman"/>
                <a:ea typeface="Times New Roman"/>
                <a:cs typeface="Times New Roman"/>
                <a:sym typeface="Times New Roman"/>
              </a:rPr>
              <a:t>:  13 adalah bilangan ganjil.</a:t>
            </a: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q </a:t>
            </a:r>
            <a:r>
              <a:rPr b="0" baseline="0" i="0" lang="en-GB" sz="3200" u="none" cap="none" strike="noStrike">
                <a:solidFill>
                  <a:srgbClr val="000000"/>
                </a:solidFill>
                <a:latin typeface="Times New Roman"/>
                <a:ea typeface="Times New Roman"/>
                <a:cs typeface="Times New Roman"/>
                <a:sym typeface="Times New Roman"/>
              </a:rPr>
              <a:t>:  Soekarno adalah alumnus UGM.</a:t>
            </a: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r </a:t>
            </a:r>
            <a:r>
              <a:rPr b="0" baseline="0" i="0" lang="en-GB" sz="3200" u="none" cap="none" strike="noStrike">
                <a:solidFill>
                  <a:srgbClr val="000000"/>
                </a:solidFill>
                <a:latin typeface="Times New Roman"/>
                <a:ea typeface="Times New Roman"/>
                <a:cs typeface="Times New Roman"/>
                <a:sym typeface="Times New Roman"/>
              </a:rPr>
              <a:t>:  2 + 2 = 4</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nvSpPr>
        <p:spPr>
          <a:xfrm>
            <a:off x="6553200" y="430945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74" name="Shape 174"/>
          <p:cNvSpPr txBox="1"/>
          <p:nvPr>
            <p:ph type="title"/>
          </p:nvPr>
        </p:nvSpPr>
        <p:spPr>
          <a:xfrm>
            <a:off x="685800" y="137500"/>
            <a:ext cx="7772400" cy="6284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2800" u="none" cap="none" strike="noStrike">
                <a:solidFill>
                  <a:srgbClr val="000000"/>
                </a:solidFill>
                <a:latin typeface="Times New Roman"/>
                <a:ea typeface="Times New Roman"/>
                <a:cs typeface="Times New Roman"/>
                <a:sym typeface="Times New Roman"/>
              </a:rPr>
              <a:t>Mengkombinasikan Proposisi</a:t>
            </a:r>
          </a:p>
        </p:txBody>
      </p:sp>
      <p:sp>
        <p:nvSpPr>
          <p:cNvPr id="175" name="Shape 175"/>
          <p:cNvSpPr txBox="1"/>
          <p:nvPr>
            <p:ph idx="1" type="body"/>
          </p:nvPr>
        </p:nvSpPr>
        <p:spPr>
          <a:xfrm>
            <a:off x="685800" y="709000"/>
            <a:ext cx="7772400" cy="34859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000000"/>
              </a:buClr>
              <a:buSzPct val="100000"/>
              <a:buFont typeface="Times New Roman"/>
              <a:buChar char="•"/>
            </a:pPr>
            <a:r>
              <a:rPr b="0" baseline="0" i="0" lang="en-GB" sz="2400" u="none" cap="none" strike="noStrike">
                <a:solidFill>
                  <a:srgbClr val="000000"/>
                </a:solidFill>
                <a:latin typeface="Times New Roman"/>
                <a:ea typeface="Times New Roman"/>
                <a:cs typeface="Times New Roman"/>
                <a:sym typeface="Times New Roman"/>
              </a:rPr>
              <a:t>Misalkan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dan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adalah proposisi. </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1. </a:t>
            </a:r>
            <a:r>
              <a:rPr b="1" baseline="0" i="0" lang="en-GB" sz="2400" u="none" cap="none" strike="noStrike">
                <a:solidFill>
                  <a:srgbClr val="000000"/>
                </a:solidFill>
                <a:latin typeface="Times New Roman"/>
                <a:ea typeface="Times New Roman"/>
                <a:cs typeface="Times New Roman"/>
                <a:sym typeface="Times New Roman"/>
              </a:rPr>
              <a:t>Konjungsi</a:t>
            </a: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conjunction</a:t>
            </a:r>
            <a:r>
              <a:rPr b="0" baseline="0" i="0" lang="en-GB" sz="2400" u="none" cap="none" strike="noStrike">
                <a:solidFill>
                  <a:srgbClr val="000000"/>
                </a:solidFill>
                <a:latin typeface="Times New Roman"/>
                <a:ea typeface="Times New Roman"/>
                <a:cs typeface="Times New Roman"/>
                <a:sym typeface="Times New Roman"/>
              </a:rPr>
              <a:t>):</a:t>
            </a:r>
            <a:r>
              <a:rPr b="0" baseline="0" i="1" lang="en-GB" sz="2400" u="none" cap="none" strike="noStrike">
                <a:solidFill>
                  <a:srgbClr val="000000"/>
                </a:solidFill>
                <a:latin typeface="Times New Roman"/>
                <a:ea typeface="Times New Roman"/>
                <a:cs typeface="Times New Roman"/>
                <a:sym typeface="Times New Roman"/>
              </a:rPr>
              <a:t>  p</a:t>
            </a:r>
            <a:r>
              <a:rPr b="0" baseline="0" i="0" lang="en-GB" sz="2400" u="none" cap="none" strike="noStrike">
                <a:solidFill>
                  <a:srgbClr val="000000"/>
                </a:solidFill>
                <a:latin typeface="Times New Roman"/>
                <a:ea typeface="Times New Roman"/>
                <a:cs typeface="Times New Roman"/>
                <a:sym typeface="Times New Roman"/>
              </a:rPr>
              <a:t> dan </a:t>
            </a:r>
            <a:r>
              <a:rPr b="0" baseline="0" i="1" lang="en-GB" sz="2400" u="none" cap="none" strike="noStrike">
                <a:solidFill>
                  <a:srgbClr val="000000"/>
                </a:solidFill>
                <a:latin typeface="Times New Roman"/>
                <a:ea typeface="Times New Roman"/>
                <a:cs typeface="Times New Roman"/>
                <a:sym typeface="Times New Roman"/>
              </a:rPr>
              <a:t>q</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Notasi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2.</a:t>
            </a:r>
            <a:r>
              <a:rPr b="1" baseline="0" i="0" lang="en-GB" sz="2400" u="none" cap="none" strike="noStrike">
                <a:solidFill>
                  <a:srgbClr val="000000"/>
                </a:solidFill>
                <a:latin typeface="Times New Roman"/>
                <a:ea typeface="Times New Roman"/>
                <a:cs typeface="Times New Roman"/>
                <a:sym typeface="Times New Roman"/>
              </a:rPr>
              <a:t>  Disjungsi</a:t>
            </a: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disjunction</a:t>
            </a: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atau </a:t>
            </a:r>
            <a:r>
              <a:rPr b="0" baseline="0" i="1" lang="en-GB" sz="2400" u="none" cap="none" strike="noStrike">
                <a:solidFill>
                  <a:srgbClr val="000000"/>
                </a:solidFill>
                <a:latin typeface="Times New Roman"/>
                <a:ea typeface="Times New Roman"/>
                <a:cs typeface="Times New Roman"/>
                <a:sym typeface="Times New Roman"/>
              </a:rPr>
              <a:t>q</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Notasi: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3.  </a:t>
            </a:r>
            <a:r>
              <a:rPr b="1" baseline="0" i="0" lang="en-GB" sz="2400" u="none" cap="none" strike="noStrike">
                <a:solidFill>
                  <a:srgbClr val="000000"/>
                </a:solidFill>
                <a:latin typeface="Times New Roman"/>
                <a:ea typeface="Times New Roman"/>
                <a:cs typeface="Times New Roman"/>
                <a:sym typeface="Times New Roman"/>
              </a:rPr>
              <a:t>Ingkaran</a:t>
            </a: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negation</a:t>
            </a:r>
            <a:r>
              <a:rPr b="0" baseline="0" i="0" lang="en-GB" sz="2400" u="none" cap="none" strike="noStrike">
                <a:solidFill>
                  <a:srgbClr val="000000"/>
                </a:solidFill>
                <a:latin typeface="Times New Roman"/>
                <a:ea typeface="Times New Roman"/>
                <a:cs typeface="Times New Roman"/>
                <a:sym typeface="Times New Roman"/>
              </a:rPr>
              <a:t>) dari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tidak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Notasi: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90000"/>
              </a:lnSpc>
              <a:spcBef>
                <a:spcPts val="480"/>
              </a:spcBef>
              <a:spcAft>
                <a:spcPts val="0"/>
              </a:spcAft>
              <a:buClr>
                <a:srgbClr val="000000"/>
              </a:buClr>
              <a:buSzPct val="100000"/>
              <a:buFont typeface="Times New Roman"/>
              <a:buChar char="•"/>
            </a:pP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dan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disebut </a:t>
            </a:r>
            <a:r>
              <a:rPr b="1" baseline="0" i="0" lang="en-GB" sz="2400" u="none" cap="none" strike="noStrike">
                <a:solidFill>
                  <a:srgbClr val="000000"/>
                </a:solidFill>
                <a:latin typeface="Times New Roman"/>
                <a:ea typeface="Times New Roman"/>
                <a:cs typeface="Times New Roman"/>
                <a:sym typeface="Times New Roman"/>
              </a:rPr>
              <a:t>proposisi atomik</a:t>
            </a:r>
          </a:p>
          <a:p>
            <a:pPr indent="-342900" lvl="0" marL="342900" marR="0" rtl="0" algn="just">
              <a:lnSpc>
                <a:spcPct val="90000"/>
              </a:lnSpc>
              <a:spcBef>
                <a:spcPts val="480"/>
              </a:spcBef>
              <a:spcAft>
                <a:spcPts val="0"/>
              </a:spcAft>
              <a:buClr>
                <a:srgbClr val="000000"/>
              </a:buClr>
              <a:buSzPct val="100000"/>
              <a:buFont typeface="Times New Roman"/>
              <a:buChar char="•"/>
            </a:pPr>
            <a:r>
              <a:rPr b="0" baseline="0" i="0" lang="en-GB" sz="2400" u="none" cap="none" strike="noStrike">
                <a:solidFill>
                  <a:srgbClr val="000000"/>
                </a:solidFill>
                <a:latin typeface="Times New Roman"/>
                <a:ea typeface="Times New Roman"/>
                <a:cs typeface="Times New Roman"/>
                <a:sym typeface="Times New Roman"/>
              </a:rPr>
              <a:t>Kombinasi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dengan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menghasilkan </a:t>
            </a:r>
            <a:r>
              <a:rPr b="1" baseline="0" i="0" lang="en-GB" sz="2400" u="none" cap="none" strike="noStrike">
                <a:solidFill>
                  <a:srgbClr val="000000"/>
                </a:solidFill>
                <a:latin typeface="Times New Roman"/>
                <a:ea typeface="Times New Roman"/>
                <a:cs typeface="Times New Roman"/>
                <a:sym typeface="Times New Roman"/>
              </a:rPr>
              <a:t>proposisi majemuk</a:t>
            </a: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compound proposition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81" name="Shape 181"/>
          <p:cNvSpPr txBox="1"/>
          <p:nvPr>
            <p:ph idx="1" type="body"/>
          </p:nvPr>
        </p:nvSpPr>
        <p:spPr>
          <a:xfrm>
            <a:off x="685800" y="113150"/>
            <a:ext cx="7772400" cy="4000500"/>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25000"/>
              <a:buFont typeface="Times New Roman"/>
              <a:buNone/>
            </a:pPr>
            <a:r>
              <a:rPr b="1" baseline="0" i="0" lang="en-GB" sz="2800" u="none" cap="none" strike="noStrike">
                <a:solidFill>
                  <a:srgbClr val="000000"/>
                </a:solidFill>
                <a:latin typeface="Times New Roman"/>
                <a:ea typeface="Times New Roman"/>
                <a:cs typeface="Times New Roman"/>
                <a:sym typeface="Times New Roman"/>
              </a:rPr>
              <a:t>Contoh 3. </a:t>
            </a:r>
            <a:r>
              <a:rPr b="0" baseline="0" i="0" lang="en-GB" sz="2800" u="none" cap="none" strike="noStrike">
                <a:solidFill>
                  <a:srgbClr val="000000"/>
                </a:solidFill>
                <a:latin typeface="Times New Roman"/>
                <a:ea typeface="Times New Roman"/>
                <a:cs typeface="Times New Roman"/>
                <a:sym typeface="Times New Roman"/>
              </a:rPr>
              <a:t>Diketahui proposisi-proposisi berikut:				</a:t>
            </a:r>
          </a:p>
          <a:p>
            <a:pPr indent="-342900" lvl="0" marL="342900" marR="0" rtl="0" algn="just">
              <a:lnSpc>
                <a:spcPct val="9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Hari ini hujan</a:t>
            </a:r>
          </a:p>
          <a:p>
            <a:pPr indent="-342900" lvl="0" marL="342900" marR="0" rtl="0" algn="just">
              <a:lnSpc>
                <a:spcPct val="9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 Murid-murid diliburkan dari sekolah</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 Hari ini hujan dan murid-murid diliburkan</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dari sekolah</a:t>
            </a:r>
          </a:p>
          <a:p>
            <a:pPr indent="-342900" lvl="0" marL="342900" marR="0" rtl="0" algn="just">
              <a:lnSpc>
                <a:spcPct val="9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     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 Hari ini hujan atau murid-murid diliburkan dari</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sekolah</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Tidak benar hari ini hujan 		 </a:t>
            </a:r>
          </a:p>
          <a:p>
            <a:pPr indent="-342900" lvl="0" marL="342900" marR="0" rtl="0" algn="just">
              <a:lnSpc>
                <a:spcPct val="90000"/>
              </a:lnSpc>
              <a:spcBef>
                <a:spcPts val="480"/>
              </a:spcBef>
              <a:spcAft>
                <a:spcPts val="0"/>
              </a:spcAft>
              <a:buClr>
                <a:schemeClr val="dk1"/>
              </a:buClr>
              <a:buSzPct val="25000"/>
              <a:buFont typeface="Times New Roman"/>
              <a:buNone/>
            </a:pPr>
            <a:r>
              <a:rPr b="1" baseline="0" i="0" lang="en-GB" sz="2400" u="none" cap="none" strike="noStrike">
                <a:solidFill>
                  <a:srgbClr val="000000"/>
                </a:solidFill>
                <a:latin typeface="Times New Roman"/>
                <a:ea typeface="Times New Roman"/>
                <a:cs typeface="Times New Roman"/>
                <a:sym typeface="Times New Roman"/>
              </a:rPr>
              <a:t>		      </a:t>
            </a:r>
            <a:r>
              <a:rPr b="0" baseline="0" i="0" lang="en-GB" sz="2400" u="none" cap="none" strike="noStrike">
                <a:solidFill>
                  <a:srgbClr val="000000"/>
                </a:solidFill>
                <a:latin typeface="Times New Roman"/>
                <a:ea typeface="Times New Roman"/>
                <a:cs typeface="Times New Roman"/>
                <a:sym typeface="Times New Roman"/>
              </a:rPr>
              <a:t>(atau: Hari ini </a:t>
            </a:r>
            <a:r>
              <a:rPr b="0" baseline="0" i="1" lang="en-GB" sz="2400" u="none" cap="none" strike="noStrike">
                <a:solidFill>
                  <a:srgbClr val="000000"/>
                </a:solidFill>
                <a:latin typeface="Times New Roman"/>
                <a:ea typeface="Times New Roman"/>
                <a:cs typeface="Times New Roman"/>
                <a:sym typeface="Times New Roman"/>
              </a:rPr>
              <a:t>tidak</a:t>
            </a:r>
            <a:r>
              <a:rPr b="0" baseline="0" i="0" lang="en-GB" sz="2400" u="none" cap="none" strike="noStrike">
                <a:solidFill>
                  <a:srgbClr val="000000"/>
                </a:solidFill>
                <a:latin typeface="Times New Roman"/>
                <a:ea typeface="Times New Roman"/>
                <a:cs typeface="Times New Roman"/>
                <a:sym typeface="Times New Roman"/>
              </a:rPr>
              <a:t> hujan)			◼</a:t>
            </a:r>
          </a:p>
          <a:p>
            <a:pPr indent="-342900" lvl="0" marL="342900" marR="0" rtl="0" algn="just">
              <a:lnSpc>
                <a:spcPct val="90000"/>
              </a:lnSpc>
              <a:spcBef>
                <a:spcPts val="560"/>
              </a:spcBef>
              <a:spcAft>
                <a:spcPts val="0"/>
              </a:spcAft>
              <a:buClr>
                <a:schemeClr val="dk1"/>
              </a:buClr>
              <a:buSzPct val="25000"/>
              <a:buFont typeface="Times New Roman"/>
              <a:buNone/>
            </a:pPr>
            <a:r>
              <a:rPr b="1" baseline="0" i="0" lang="en-GB" sz="2800" u="none" cap="none" strike="noStrike">
                <a:solidFill>
                  <a:srgbClr val="000000"/>
                </a:solidFill>
                <a:latin typeface="Times New Roman"/>
                <a:ea typeface="Times New Roman"/>
                <a:cs typeface="Times New Roman"/>
                <a:sym typeface="Times New Roman"/>
              </a:rPr>
              <a:t> </a:t>
            </a:r>
          </a:p>
          <a:p>
            <a:pPr indent="-165100" lvl="0" marL="342900" marR="0" rtl="0" algn="l">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187" name="Shape 187"/>
          <p:cNvPicPr preferRelativeResize="0"/>
          <p:nvPr/>
        </p:nvPicPr>
        <p:blipFill rotWithShape="1">
          <a:blip r:embed="rId3">
            <a:alphaModFix/>
          </a:blip>
          <a:srcRect b="0" l="0" r="0" t="0"/>
          <a:stretch/>
        </p:blipFill>
        <p:spPr>
          <a:xfrm>
            <a:off x="685800" y="342900"/>
            <a:ext cx="6629400" cy="465891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193" name="Shape 193"/>
          <p:cNvPicPr preferRelativeResize="0"/>
          <p:nvPr/>
        </p:nvPicPr>
        <p:blipFill rotWithShape="1">
          <a:blip r:embed="rId3">
            <a:alphaModFix/>
          </a:blip>
          <a:srcRect b="0" l="0" r="0" t="0"/>
          <a:stretch/>
        </p:blipFill>
        <p:spPr>
          <a:xfrm>
            <a:off x="914400" y="514350"/>
            <a:ext cx="7619999" cy="4232671"/>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199" name="Shape 199"/>
          <p:cNvSpPr txBox="1"/>
          <p:nvPr>
            <p:ph idx="1" type="body"/>
          </p:nvPr>
        </p:nvSpPr>
        <p:spPr>
          <a:xfrm>
            <a:off x="685800" y="457200"/>
            <a:ext cx="7772400" cy="457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Operator proposisi di dalam </a:t>
            </a:r>
            <a:r>
              <a:rPr b="0" baseline="0" i="1" lang="en-GB" sz="3200" u="none" cap="none" strike="noStrike">
                <a:solidFill>
                  <a:srgbClr val="000000"/>
                </a:solidFill>
                <a:latin typeface="Times New Roman"/>
                <a:ea typeface="Times New Roman"/>
                <a:cs typeface="Times New Roman"/>
                <a:sym typeface="Times New Roman"/>
              </a:rPr>
              <a:t>Google</a:t>
            </a:r>
          </a:p>
        </p:txBody>
      </p:sp>
      <p:sp>
        <p:nvSpPr>
          <p:cNvPr id="200" name="Shape 200"/>
          <p:cNvSpPr txBox="1"/>
          <p:nvPr/>
        </p:nvSpPr>
        <p:spPr>
          <a:xfrm>
            <a:off x="1452562" y="825102"/>
            <a:ext cx="9144000" cy="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2400" u="none" cap="none" strike="noStrike">
              <a:solidFill>
                <a:schemeClr val="dk1"/>
              </a:solidFill>
              <a:latin typeface="Times New Roman"/>
              <a:ea typeface="Times New Roman"/>
              <a:cs typeface="Times New Roman"/>
              <a:sym typeface="Times New Roman"/>
            </a:endParaRPr>
          </a:p>
        </p:txBody>
      </p:sp>
      <p:pic>
        <p:nvPicPr>
          <p:cNvPr id="201" name="Shape 201"/>
          <p:cNvPicPr preferRelativeResize="0"/>
          <p:nvPr/>
        </p:nvPicPr>
        <p:blipFill rotWithShape="1">
          <a:blip r:embed="rId3">
            <a:alphaModFix/>
          </a:blip>
          <a:srcRect b="0" l="0" r="0" t="0"/>
          <a:stretch/>
        </p:blipFill>
        <p:spPr>
          <a:xfrm>
            <a:off x="1452562" y="1200150"/>
            <a:ext cx="6238874" cy="3493293"/>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07" name="Shape 207"/>
          <p:cNvSpPr txBox="1"/>
          <p:nvPr/>
        </p:nvSpPr>
        <p:spPr>
          <a:xfrm>
            <a:off x="1595437" y="903683"/>
            <a:ext cx="9144000" cy="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2400" u="none" cap="none" strike="noStrike">
              <a:solidFill>
                <a:schemeClr val="dk1"/>
              </a:solidFill>
              <a:latin typeface="Times New Roman"/>
              <a:ea typeface="Times New Roman"/>
              <a:cs typeface="Times New Roman"/>
              <a:sym typeface="Times New Roman"/>
            </a:endParaRPr>
          </a:p>
        </p:txBody>
      </p:sp>
      <p:pic>
        <p:nvPicPr>
          <p:cNvPr id="208" name="Shape 208"/>
          <p:cNvPicPr preferRelativeResize="0"/>
          <p:nvPr/>
        </p:nvPicPr>
        <p:blipFill rotWithShape="1">
          <a:blip r:embed="rId3">
            <a:alphaModFix/>
          </a:blip>
          <a:srcRect b="0" l="0" r="0" t="0"/>
          <a:stretch/>
        </p:blipFill>
        <p:spPr>
          <a:xfrm>
            <a:off x="1595437" y="903683"/>
            <a:ext cx="5953125" cy="3336131"/>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214" name="Shape 214"/>
          <p:cNvPicPr preferRelativeResize="0"/>
          <p:nvPr/>
        </p:nvPicPr>
        <p:blipFill rotWithShape="1">
          <a:blip r:embed="rId3">
            <a:alphaModFix/>
          </a:blip>
          <a:srcRect b="0" l="0" r="0" t="0"/>
          <a:stretch/>
        </p:blipFill>
        <p:spPr>
          <a:xfrm>
            <a:off x="533400" y="514350"/>
            <a:ext cx="8153399" cy="3779043"/>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65" name="Shape 65"/>
          <p:cNvSpPr txBox="1"/>
          <p:nvPr>
            <p:ph type="ctrTitle"/>
          </p:nvPr>
        </p:nvSpPr>
        <p:spPr>
          <a:xfrm>
            <a:off x="685800" y="171450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FF0066"/>
              </a:buClr>
              <a:buSzPct val="25000"/>
              <a:buFont typeface="Times New Roman"/>
              <a:buNone/>
            </a:pPr>
            <a:r>
              <a:rPr b="1" baseline="0" i="0" lang="en-GB" sz="4400" u="none" cap="none" strike="noStrike">
                <a:solidFill>
                  <a:srgbClr val="000000"/>
                </a:solidFill>
                <a:latin typeface="Times New Roman"/>
                <a:ea typeface="Times New Roman"/>
                <a:cs typeface="Times New Roman"/>
                <a:sym typeface="Times New Roman"/>
              </a:rPr>
              <a:t>Logika (</a:t>
            </a:r>
            <a:r>
              <a:rPr b="1" baseline="0" i="1" lang="en-GB" sz="4400" u="none" cap="none" strike="noStrike">
                <a:solidFill>
                  <a:srgbClr val="000000"/>
                </a:solidFill>
                <a:latin typeface="Times New Roman"/>
                <a:ea typeface="Times New Roman"/>
                <a:cs typeface="Times New Roman"/>
                <a:sym typeface="Times New Roman"/>
              </a:rPr>
              <a:t>logic</a:t>
            </a:r>
            <a:r>
              <a:rPr b="1" baseline="0" i="0" lang="en-GB" sz="4400" u="none" cap="none" strike="noStrike">
                <a:solidFill>
                  <a:srgbClr val="000000"/>
                </a:solidFill>
                <a:latin typeface="Times New Roman"/>
                <a:ea typeface="Times New Roman"/>
                <a:cs typeface="Times New Roman"/>
                <a:sym typeface="Times New Roman"/>
              </a:rPr>
              <a:t>)</a:t>
            </a:r>
          </a:p>
        </p:txBody>
      </p:sp>
      <p:sp>
        <p:nvSpPr>
          <p:cNvPr id="66" name="Shape 66"/>
          <p:cNvSpPr txBox="1"/>
          <p:nvPr>
            <p:ph idx="1" type="subTitle"/>
          </p:nvPr>
        </p:nvSpPr>
        <p:spPr>
          <a:xfrm>
            <a:off x="838200" y="3309025"/>
            <a:ext cx="7619999" cy="10287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560"/>
              </a:spcBef>
              <a:spcAft>
                <a:spcPts val="0"/>
              </a:spcAft>
              <a:buClr>
                <a:schemeClr val="dk1"/>
              </a:buClr>
              <a:buSzPct val="25000"/>
              <a:buFont typeface="Times New Roman"/>
              <a:buNone/>
            </a:pPr>
            <a:r>
              <a:rPr b="1" baseline="0" i="0" lang="en-GB" sz="2800" u="none" cap="none" strike="noStrike">
                <a:solidFill>
                  <a:srgbClr val="000000"/>
                </a:solidFill>
                <a:latin typeface="Times New Roman"/>
                <a:ea typeface="Times New Roman"/>
                <a:cs typeface="Times New Roman"/>
                <a:sym typeface="Times New Roman"/>
              </a:rPr>
              <a:t>Matematika Diskrit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20" name="Shape 220"/>
          <p:cNvSpPr txBox="1"/>
          <p:nvPr>
            <p:ph idx="1" type="body"/>
          </p:nvPr>
        </p:nvSpPr>
        <p:spPr>
          <a:xfrm>
            <a:off x="685800" y="457200"/>
            <a:ext cx="7772400" cy="41147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Proposisi majemuk disebut </a:t>
            </a:r>
            <a:r>
              <a:rPr b="1" baseline="0" i="0" lang="en-GB" sz="3200" u="none" cap="none" strike="noStrike">
                <a:solidFill>
                  <a:srgbClr val="000000"/>
                </a:solidFill>
                <a:latin typeface="Times New Roman"/>
                <a:ea typeface="Times New Roman"/>
                <a:cs typeface="Times New Roman"/>
                <a:sym typeface="Times New Roman"/>
              </a:rPr>
              <a:t>tautologi</a:t>
            </a:r>
            <a:r>
              <a:rPr b="0" baseline="0" i="0" lang="en-GB" sz="3200" u="none" cap="none" strike="noStrike">
                <a:solidFill>
                  <a:srgbClr val="000000"/>
                </a:solidFill>
                <a:latin typeface="Times New Roman"/>
                <a:ea typeface="Times New Roman"/>
                <a:cs typeface="Times New Roman"/>
                <a:sym typeface="Times New Roman"/>
              </a:rPr>
              <a:t> jika ia benar untuk semua kasus</a:t>
            </a:r>
          </a:p>
          <a:p>
            <a:pPr indent="-139700" lvl="0" marL="342900" marR="0" rtl="0" algn="just">
              <a:lnSpc>
                <a:spcPct val="100000"/>
              </a:lnSpc>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Proposisi majemuk disebut </a:t>
            </a:r>
            <a:r>
              <a:rPr b="1" baseline="0" i="0" lang="en-GB" sz="3200" u="none" cap="none" strike="noStrike">
                <a:solidFill>
                  <a:srgbClr val="000000"/>
                </a:solidFill>
                <a:latin typeface="Times New Roman"/>
                <a:ea typeface="Times New Roman"/>
                <a:cs typeface="Times New Roman"/>
                <a:sym typeface="Times New Roman"/>
              </a:rPr>
              <a:t>kontradiksi</a:t>
            </a:r>
            <a:r>
              <a:rPr b="0" baseline="0" i="0" lang="en-GB" sz="3200" u="none" cap="none" strike="noStrike">
                <a:solidFill>
                  <a:srgbClr val="000000"/>
                </a:solidFill>
                <a:latin typeface="Times New Roman"/>
                <a:ea typeface="Times New Roman"/>
                <a:cs typeface="Times New Roman"/>
                <a:sym typeface="Times New Roman"/>
              </a:rPr>
              <a:t> jika ia salah untuk semua kasus. </a:t>
            </a:r>
          </a:p>
          <a:p>
            <a:pPr indent="-139700" lvl="0" marL="342900" marR="0" rtl="0" algn="l">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226" name="Shape 226"/>
          <p:cNvPicPr preferRelativeResize="0"/>
          <p:nvPr/>
        </p:nvPicPr>
        <p:blipFill rotWithShape="1">
          <a:blip r:embed="rId3">
            <a:alphaModFix/>
          </a:blip>
          <a:srcRect b="0" l="0" r="0" t="0"/>
          <a:stretch/>
        </p:blipFill>
        <p:spPr>
          <a:xfrm>
            <a:off x="647700" y="1143000"/>
            <a:ext cx="7848599" cy="2293143"/>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232" name="Shape 232"/>
          <p:cNvPicPr preferRelativeResize="0"/>
          <p:nvPr/>
        </p:nvPicPr>
        <p:blipFill rotWithShape="1">
          <a:blip r:embed="rId3">
            <a:alphaModFix/>
          </a:blip>
          <a:srcRect b="0" l="0" r="0" t="0"/>
          <a:stretch/>
        </p:blipFill>
        <p:spPr>
          <a:xfrm>
            <a:off x="419100" y="1085850"/>
            <a:ext cx="8305799" cy="2203846"/>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238" name="Shape 238"/>
          <p:cNvPicPr preferRelativeResize="0"/>
          <p:nvPr/>
        </p:nvPicPr>
        <p:blipFill rotWithShape="1">
          <a:blip r:embed="rId3">
            <a:alphaModFix/>
          </a:blip>
          <a:srcRect b="0" l="0" r="0" t="0"/>
          <a:stretch/>
        </p:blipFill>
        <p:spPr>
          <a:xfrm>
            <a:off x="609600" y="514350"/>
            <a:ext cx="7772400" cy="4081462"/>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44" name="Shape 244"/>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imes New Roman"/>
              <a:buNone/>
            </a:pPr>
            <a:r>
              <a:rPr b="0" baseline="0" i="0" lang="en-GB" sz="4000" u="none" cap="none" strike="noStrike">
                <a:solidFill>
                  <a:schemeClr val="dk2"/>
                </a:solidFill>
                <a:latin typeface="Times New Roman"/>
                <a:ea typeface="Times New Roman"/>
                <a:cs typeface="Times New Roman"/>
                <a:sym typeface="Times New Roman"/>
              </a:rPr>
              <a:t>Hukum-hukum Logika</a:t>
            </a:r>
          </a:p>
        </p:txBody>
      </p:sp>
      <p:pic>
        <p:nvPicPr>
          <p:cNvPr id="245" name="Shape 245"/>
          <p:cNvPicPr preferRelativeResize="0"/>
          <p:nvPr/>
        </p:nvPicPr>
        <p:blipFill rotWithShape="1">
          <a:blip r:embed="rId3">
            <a:alphaModFix/>
          </a:blip>
          <a:srcRect b="0" l="0" r="0" t="0"/>
          <a:stretch/>
        </p:blipFill>
        <p:spPr>
          <a:xfrm>
            <a:off x="990600" y="1259681"/>
            <a:ext cx="7010400" cy="326826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251" name="Shape 251"/>
          <p:cNvPicPr preferRelativeResize="0"/>
          <p:nvPr/>
        </p:nvPicPr>
        <p:blipFill rotWithShape="1">
          <a:blip r:embed="rId3">
            <a:alphaModFix/>
          </a:blip>
          <a:srcRect b="0" l="0" r="0" t="0"/>
          <a:stretch/>
        </p:blipFill>
        <p:spPr>
          <a:xfrm>
            <a:off x="495300" y="1028700"/>
            <a:ext cx="8153399" cy="223956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57" name="Shape 257"/>
          <p:cNvSpPr txBox="1"/>
          <p:nvPr>
            <p:ph idx="1" type="body"/>
          </p:nvPr>
        </p:nvSpPr>
        <p:spPr>
          <a:xfrm>
            <a:off x="685800" y="742950"/>
            <a:ext cx="7772400" cy="38290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Times New Roman"/>
              <a:buNone/>
            </a:pPr>
            <a:r>
              <a:rPr b="1" baseline="0" i="0" lang="en-GB" sz="2400" u="none" cap="none" strike="noStrike">
                <a:solidFill>
                  <a:srgbClr val="000000"/>
                </a:solidFill>
                <a:latin typeface="Times New Roman"/>
                <a:ea typeface="Times New Roman"/>
                <a:cs typeface="Times New Roman"/>
                <a:sym typeface="Times New Roman"/>
              </a:rPr>
              <a:t>	Contoh 10.</a:t>
            </a:r>
            <a:r>
              <a:rPr b="0" baseline="0" i="0" lang="en-GB" sz="2400" u="none" cap="none" strike="noStrike">
                <a:solidFill>
                  <a:srgbClr val="000000"/>
                </a:solidFill>
                <a:latin typeface="Times New Roman"/>
                <a:ea typeface="Times New Roman"/>
                <a:cs typeface="Times New Roman"/>
                <a:sym typeface="Times New Roman"/>
              </a:rPr>
              <a:t>  Tunjukkan bahwa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dan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keduanya ekivalen secara logika. </a:t>
            </a:r>
          </a:p>
          <a:p>
            <a:pPr indent="-342900" lvl="0" marL="342900" marR="0" rtl="0" algn="l">
              <a:lnSpc>
                <a:spcPct val="100000"/>
              </a:lnSpc>
              <a:spcBef>
                <a:spcPts val="480"/>
              </a:spcBef>
              <a:spcAft>
                <a:spcPts val="0"/>
              </a:spcAft>
              <a:buClr>
                <a:schemeClr val="dk1"/>
              </a:buClr>
              <a:buFont typeface="Times New Roman"/>
              <a:buNone/>
            </a:pPr>
            <a:r>
              <a:t/>
            </a:r>
            <a:endParaRPr b="0" baseline="0" i="0" sz="2400" u="sng"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sng" cap="none" strike="noStrike">
                <a:solidFill>
                  <a:srgbClr val="000000"/>
                </a:solidFill>
                <a:latin typeface="Times New Roman"/>
                <a:ea typeface="Times New Roman"/>
                <a:cs typeface="Times New Roman"/>
                <a:sym typeface="Times New Roman"/>
              </a:rPr>
              <a:t>Penyelesaian</a:t>
            </a:r>
            <a:r>
              <a:rPr b="0" baseline="0" i="0" lang="en-GB" sz="2400" u="none" cap="none" strike="noStrike">
                <a:solidFill>
                  <a:srgbClr val="000000"/>
                </a:solidFill>
                <a:latin typeface="Times New Roman"/>
                <a:ea typeface="Times New Roman"/>
                <a:cs typeface="Times New Roman"/>
                <a:sym typeface="Times New Roman"/>
              </a:rPr>
              <a:t>:</a:t>
            </a:r>
          </a:p>
          <a:p>
            <a:pPr indent="-342900" lvl="0" marL="342900" marR="0" rtl="0" algn="l">
              <a:lnSpc>
                <a:spcPct val="10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 </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(Hukum De ogran)</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(Hukum distributif)</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 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(Hukum negasi)</a:t>
            </a:r>
          </a:p>
          <a:p>
            <a:pPr indent="-342900" lvl="0" marL="342900" marR="0" rtl="0" algn="l">
              <a:lnSpc>
                <a:spcPct val="100000"/>
              </a:lnSpc>
              <a:spcBef>
                <a:spcPts val="64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(Hukum identitas)			</a:t>
            </a:r>
            <a:r>
              <a:rPr b="0" baseline="0" i="0" lang="en-GB" sz="3200" u="none" cap="none" strike="noStrike">
                <a:solidFill>
                  <a:srgbClr val="000000"/>
                </a:solidFill>
                <a:latin typeface="Times New Roman"/>
                <a:ea typeface="Times New Roman"/>
                <a:cs typeface="Times New Roman"/>
                <a:sym typeface="Times New Roman"/>
              </a:rPr>
              <a:t>            </a:t>
            </a:r>
          </a:p>
          <a:p>
            <a:pPr indent="-139700" lvl="0" marL="342900" marR="0" rtl="0" algn="l">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63" name="Shape 263"/>
          <p:cNvSpPr txBox="1"/>
          <p:nvPr>
            <p:ph idx="1" type="body"/>
          </p:nvPr>
        </p:nvSpPr>
        <p:spPr>
          <a:xfrm>
            <a:off x="685800" y="857250"/>
            <a:ext cx="7772400" cy="37147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Times New Roman"/>
              <a:buNone/>
            </a:pPr>
            <a:r>
              <a:rPr b="1" baseline="0" i="0" lang="en-GB" sz="2400" u="none" cap="none" strike="noStrike">
                <a:solidFill>
                  <a:srgbClr val="000000"/>
                </a:solidFill>
                <a:latin typeface="Times New Roman"/>
                <a:ea typeface="Times New Roman"/>
                <a:cs typeface="Times New Roman"/>
                <a:sym typeface="Times New Roman"/>
              </a:rPr>
              <a:t>Contoh 11.</a:t>
            </a:r>
            <a:r>
              <a:rPr b="0" baseline="0" i="0" lang="en-GB" sz="2400" u="none" cap="none" strike="noStrike">
                <a:solidFill>
                  <a:srgbClr val="000000"/>
                </a:solidFill>
                <a:latin typeface="Times New Roman"/>
                <a:ea typeface="Times New Roman"/>
                <a:cs typeface="Times New Roman"/>
                <a:sym typeface="Times New Roman"/>
              </a:rPr>
              <a:t>  Buktikan hukum penyerapan: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sng" cap="none" strike="noStrike">
                <a:solidFill>
                  <a:srgbClr val="000000"/>
                </a:solidFill>
                <a:latin typeface="Times New Roman"/>
                <a:ea typeface="Times New Roman"/>
                <a:cs typeface="Times New Roman"/>
                <a:sym typeface="Times New Roman"/>
              </a:rPr>
              <a:t>Penyelesaian</a:t>
            </a:r>
            <a:r>
              <a:rPr b="0" baseline="0" i="0" lang="en-GB" sz="2400" u="none" cap="none" strike="noStrike">
                <a:solidFill>
                  <a:srgbClr val="000000"/>
                </a:solidFill>
                <a:latin typeface="Times New Roman"/>
                <a:ea typeface="Times New Roman"/>
                <a:cs typeface="Times New Roman"/>
                <a:sym typeface="Times New Roman"/>
              </a:rPr>
              <a:t>:</a:t>
            </a:r>
          </a:p>
          <a:p>
            <a:pPr indent="-342900" lvl="0" marL="342900" marR="0" rtl="0" algn="l">
              <a:lnSpc>
                <a:spcPct val="100000"/>
              </a:lnSpc>
              <a:spcBef>
                <a:spcPts val="480"/>
              </a:spcBef>
              <a:spcAft>
                <a:spcPts val="0"/>
              </a:spcAft>
              <a:buClr>
                <a:schemeClr val="dk1"/>
              </a:buClr>
              <a:buFont typeface="Times New Roman"/>
              <a:buNone/>
            </a:pPr>
            <a:r>
              <a:t/>
            </a:r>
            <a:endParaRPr b="0" baseline="0" i="1"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F)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(Hukum Identitas)</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(F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(Hukum distributif)</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F			(Hukum </a:t>
            </a:r>
            <a:r>
              <a:rPr b="0" baseline="0" i="1" lang="en-GB" sz="2400" u="none" cap="none" strike="noStrike">
                <a:solidFill>
                  <a:srgbClr val="000000"/>
                </a:solidFill>
                <a:latin typeface="Times New Roman"/>
                <a:ea typeface="Times New Roman"/>
                <a:cs typeface="Times New Roman"/>
                <a:sym typeface="Times New Roman"/>
              </a:rPr>
              <a:t>Null</a:t>
            </a:r>
            <a:r>
              <a:rPr b="0" baseline="0" i="0" lang="en-GB" sz="2400" u="none" cap="none" strike="noStrike">
                <a:solidFill>
                  <a:srgbClr val="000000"/>
                </a:solidFill>
                <a:latin typeface="Times New Roman"/>
                <a:ea typeface="Times New Roman"/>
                <a:cs typeface="Times New Roman"/>
                <a:sym typeface="Times New Roman"/>
              </a:rPr>
              <a:t>)</a:t>
            </a:r>
          </a:p>
          <a:p>
            <a:pPr indent="-342900" lvl="0" marL="342900" marR="0" rtl="0" algn="l">
              <a:lnSpc>
                <a:spcPct val="100000"/>
              </a:lnSpc>
              <a:spcBef>
                <a:spcPts val="64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(Hukum Identitas)</a:t>
            </a:r>
            <a:r>
              <a:rPr b="0" baseline="0" i="1" lang="en-GB" sz="24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         </a:t>
            </a:r>
          </a:p>
          <a:p>
            <a:pPr indent="-139700" lvl="0" marL="342900" marR="0" rtl="0" algn="l">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69" name="Shape 269"/>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baseline="0" i="0" lang="en-GB" sz="4400" u="none" cap="none" strike="noStrike">
                <a:solidFill>
                  <a:schemeClr val="dk2"/>
                </a:solidFill>
                <a:latin typeface="Times New Roman"/>
                <a:ea typeface="Times New Roman"/>
                <a:cs typeface="Times New Roman"/>
                <a:sym typeface="Times New Roman"/>
              </a:rPr>
              <a:t>Soal Latihan 1</a:t>
            </a:r>
          </a:p>
        </p:txBody>
      </p:sp>
      <p:sp>
        <p:nvSpPr>
          <p:cNvPr id="270" name="Shape 270"/>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Diberikan pernyataan “Tidak benar bahwa dia belajar Algoritma tetapi tidak belajar Matematika”.</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  Nyatakan pernyataan di atas dalam notasi simbolik (ekspresi logika)</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(b)  Berikan pernyataan yang ekivalen secara logika dengan pernyataan tsb (Petunjuk: gunakan hukum De Morgan)</a:t>
            </a:r>
          </a:p>
          <a:p>
            <a:pPr indent="-190500" lvl="0" marL="342900" marR="0" rtl="0" algn="l">
              <a:spcBef>
                <a:spcPts val="480"/>
              </a:spcBef>
              <a:spcAft>
                <a:spcPts val="0"/>
              </a:spcAft>
              <a:buClr>
                <a:schemeClr val="dk1"/>
              </a:buClr>
              <a:buFont typeface="Times New Roman"/>
              <a:buNone/>
            </a:pPr>
            <a:r>
              <a:t/>
            </a:r>
            <a:endParaRPr b="0" baseline="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76" name="Shape 276"/>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baseline="0" i="0" lang="en-GB" sz="4000" u="none" cap="none" strike="noStrike">
                <a:solidFill>
                  <a:schemeClr val="dk2"/>
                </a:solidFill>
                <a:latin typeface="Times New Roman"/>
                <a:ea typeface="Times New Roman"/>
                <a:cs typeface="Times New Roman"/>
                <a:sym typeface="Times New Roman"/>
              </a:rPr>
              <a:t>Penyelesaian Soal Latihan 1</a:t>
            </a:r>
          </a:p>
        </p:txBody>
      </p:sp>
      <p:sp>
        <p:nvSpPr>
          <p:cNvPr id="277" name="Shape 277"/>
          <p:cNvSpPr txBox="1"/>
          <p:nvPr>
            <p:ph idx="1" type="body"/>
          </p:nvPr>
        </p:nvSpPr>
        <p:spPr>
          <a:xfrm>
            <a:off x="685800" y="1221075"/>
            <a:ext cx="7772400" cy="30860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a:t>
            </a:r>
            <a:r>
              <a:rPr b="0" baseline="0" i="0" lang="en-GB" sz="2400" u="none" cap="none" strike="noStrike">
                <a:solidFill>
                  <a:srgbClr val="000000"/>
                </a:solidFill>
                <a:latin typeface="Times New Roman"/>
                <a:ea typeface="Times New Roman"/>
                <a:cs typeface="Times New Roman"/>
                <a:sym typeface="Times New Roman"/>
              </a:rPr>
              <a:t>Misalkan </a:t>
            </a:r>
          </a:p>
          <a:p>
            <a:pPr indent="-342900" lvl="0" marL="342900" marR="0" rtl="0" algn="just">
              <a:lnSpc>
                <a:spcPct val="10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	  	p </a:t>
            </a:r>
            <a:r>
              <a:rPr b="0" baseline="0" i="0" lang="en-GB" sz="2400" u="none" cap="none" strike="noStrike">
                <a:solidFill>
                  <a:srgbClr val="000000"/>
                </a:solidFill>
                <a:latin typeface="Times New Roman"/>
                <a:ea typeface="Times New Roman"/>
                <a:cs typeface="Times New Roman"/>
                <a:sym typeface="Times New Roman"/>
              </a:rPr>
              <a:t>:  Dia belajar Algoritma</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q </a:t>
            </a:r>
            <a:r>
              <a:rPr b="0" baseline="0" i="0" lang="en-GB" sz="2400" u="none" cap="none" strike="noStrike">
                <a:solidFill>
                  <a:srgbClr val="000000"/>
                </a:solidFill>
                <a:latin typeface="Times New Roman"/>
                <a:ea typeface="Times New Roman"/>
                <a:cs typeface="Times New Roman"/>
                <a:sym typeface="Times New Roman"/>
              </a:rPr>
              <a:t>:  Dia belajar Matematika</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maka, </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 ~ (</a:t>
            </a:r>
            <a:r>
              <a:rPr b="0" baseline="0" i="1" lang="en-GB" sz="2400" u="none" cap="none" strike="noStrike">
                <a:solidFill>
                  <a:srgbClr val="000000"/>
                </a:solidFill>
                <a:latin typeface="Times New Roman"/>
                <a:ea typeface="Times New Roman"/>
                <a:cs typeface="Times New Roman"/>
                <a:sym typeface="Times New Roman"/>
              </a:rPr>
              <a:t>p </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(b)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 ~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(Hukum De Morgan)</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dengan kata lain: “Dia tidak belajar Algoritma atau belajar Matematika”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72" name="Shape 72"/>
          <p:cNvSpPr txBox="1"/>
          <p:nvPr>
            <p:ph idx="1" type="body"/>
          </p:nvPr>
        </p:nvSpPr>
        <p:spPr>
          <a:xfrm>
            <a:off x="685800" y="628650"/>
            <a:ext cx="7772400" cy="3714750"/>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imes New Roman"/>
              <a:buNone/>
            </a:pPr>
            <a:r>
              <a:rPr b="1" baseline="0" i="0" lang="en-GB" sz="2800" u="none" cap="none" strike="noStrike">
                <a:solidFill>
                  <a:srgbClr val="000000"/>
                </a:solidFill>
                <a:latin typeface="Times New Roman"/>
                <a:ea typeface="Times New Roman"/>
                <a:cs typeface="Times New Roman"/>
                <a:sym typeface="Times New Roman"/>
              </a:rPr>
              <a:t>Logika</a:t>
            </a:r>
          </a:p>
          <a:p>
            <a:pPr indent="-342900" lvl="0" marL="342900" marR="0" rtl="0" algn="just">
              <a:lnSpc>
                <a:spcPct val="100000"/>
              </a:lnSpc>
              <a:spcBef>
                <a:spcPts val="560"/>
              </a:spcBef>
              <a:spcAft>
                <a:spcPts val="0"/>
              </a:spcAft>
              <a:buClr>
                <a:srgbClr val="000000"/>
              </a:buClr>
              <a:buSzPct val="100000"/>
              <a:buFont typeface="Times New Roman"/>
              <a:buChar char="•"/>
            </a:pPr>
            <a:r>
              <a:rPr b="0" baseline="0" i="0" lang="en-GB" sz="2800" u="none" cap="none" strike="noStrike">
                <a:solidFill>
                  <a:srgbClr val="000000"/>
                </a:solidFill>
                <a:latin typeface="Times New Roman"/>
                <a:ea typeface="Times New Roman"/>
                <a:cs typeface="Times New Roman"/>
                <a:sym typeface="Times New Roman"/>
              </a:rPr>
              <a:t>Logika merupakan dasar dari semua penalaran (</a:t>
            </a:r>
            <a:r>
              <a:rPr b="0" baseline="0" i="1" lang="en-GB" sz="2800" u="none" cap="none" strike="noStrike">
                <a:solidFill>
                  <a:srgbClr val="000000"/>
                </a:solidFill>
                <a:latin typeface="Times New Roman"/>
                <a:ea typeface="Times New Roman"/>
                <a:cs typeface="Times New Roman"/>
                <a:sym typeface="Times New Roman"/>
              </a:rPr>
              <a:t>reasoning</a:t>
            </a:r>
            <a:r>
              <a:rPr b="0" baseline="0" i="0" lang="en-GB" sz="28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100000"/>
              </a:lnSpc>
              <a:spcBef>
                <a:spcPts val="560"/>
              </a:spcBef>
              <a:spcAft>
                <a:spcPts val="0"/>
              </a:spcAft>
              <a:buClr>
                <a:srgbClr val="000000"/>
              </a:buClr>
              <a:buSzPct val="100000"/>
              <a:buFont typeface="Times New Roman"/>
              <a:buChar char="•"/>
            </a:pPr>
            <a:r>
              <a:rPr b="0" baseline="0" i="0" lang="en-GB" sz="2800" u="none" cap="none" strike="noStrike">
                <a:solidFill>
                  <a:srgbClr val="000000"/>
                </a:solidFill>
                <a:latin typeface="Times New Roman"/>
                <a:ea typeface="Times New Roman"/>
                <a:cs typeface="Times New Roman"/>
                <a:sym typeface="Times New Roman"/>
              </a:rPr>
              <a:t>Penalaran didasarkan pada hubungan antara pernyataan (</a:t>
            </a:r>
            <a:r>
              <a:rPr b="0" baseline="0" i="1" lang="en-GB" sz="2800" u="none" cap="none" strike="noStrike">
                <a:solidFill>
                  <a:srgbClr val="000000"/>
                </a:solidFill>
                <a:latin typeface="Times New Roman"/>
                <a:ea typeface="Times New Roman"/>
                <a:cs typeface="Times New Roman"/>
                <a:sym typeface="Times New Roman"/>
              </a:rPr>
              <a:t>statements</a:t>
            </a:r>
            <a:r>
              <a:rPr b="0" baseline="0" i="0" lang="en-GB" sz="2800" u="none" cap="none" strike="noStrike">
                <a:solidFill>
                  <a:srgbClr val="000000"/>
                </a:solidFill>
                <a:latin typeface="Times New Roman"/>
                <a:ea typeface="Times New Roman"/>
                <a:cs typeface="Times New Roman"/>
                <a:sym typeface="Times New Roman"/>
              </a:rPr>
              <a:t>).</a:t>
            </a:r>
          </a:p>
          <a:p>
            <a:pPr indent="-342900" lvl="0" marL="342900" marR="0" rtl="0" algn="just">
              <a:lnSpc>
                <a:spcPct val="100000"/>
              </a:lnSpc>
              <a:spcBef>
                <a:spcPts val="560"/>
              </a:spcBef>
              <a:spcAft>
                <a:spcPts val="0"/>
              </a:spcAft>
              <a:buClr>
                <a:schemeClr val="dk1"/>
              </a:buClr>
              <a:buSzPct val="25000"/>
              <a:buFont typeface="Times New Roman"/>
              <a:buNone/>
            </a:pPr>
            <a:r>
              <a:rPr b="1" baseline="0" i="0" lang="en-GB" sz="2800" u="none" cap="none" strike="noStrike">
                <a:solidFill>
                  <a:srgbClr val="000000"/>
                </a:solidFill>
                <a:latin typeface="Times New Roman"/>
                <a:ea typeface="Times New Roman"/>
                <a:cs typeface="Times New Roman"/>
                <a:sym typeface="Times New Roman"/>
              </a:rPr>
              <a:t>Proposisi</a:t>
            </a:r>
          </a:p>
          <a:p>
            <a:pPr indent="-342900" lvl="0" marL="342900" marR="0" rtl="0" algn="just">
              <a:lnSpc>
                <a:spcPct val="100000"/>
              </a:lnSpc>
              <a:spcBef>
                <a:spcPts val="560"/>
              </a:spcBef>
              <a:spcAft>
                <a:spcPts val="0"/>
              </a:spcAft>
              <a:buClr>
                <a:srgbClr val="000000"/>
              </a:buClr>
              <a:buSzPct val="100000"/>
              <a:buFont typeface="Times New Roman"/>
              <a:buChar char="•"/>
            </a:pPr>
            <a:r>
              <a:rPr b="0" baseline="0" i="0" lang="en-GB" sz="2800" u="none" cap="none" strike="noStrike">
                <a:solidFill>
                  <a:srgbClr val="000000"/>
                </a:solidFill>
                <a:latin typeface="Times New Roman"/>
                <a:ea typeface="Times New Roman"/>
                <a:cs typeface="Times New Roman"/>
                <a:sym typeface="Times New Roman"/>
              </a:rPr>
              <a:t>Pernyataan atau kalimat deklaratif yang bernilai benar (</a:t>
            </a:r>
            <a:r>
              <a:rPr b="0" baseline="0" i="1" lang="en-GB" sz="2800" u="none" cap="none" strike="noStrike">
                <a:solidFill>
                  <a:srgbClr val="000000"/>
                </a:solidFill>
                <a:latin typeface="Times New Roman"/>
                <a:ea typeface="Times New Roman"/>
                <a:cs typeface="Times New Roman"/>
                <a:sym typeface="Times New Roman"/>
              </a:rPr>
              <a:t>true</a:t>
            </a:r>
            <a:r>
              <a:rPr b="0" baseline="0" i="0" lang="en-GB" sz="2800" u="none" cap="none" strike="noStrike">
                <a:solidFill>
                  <a:srgbClr val="000000"/>
                </a:solidFill>
                <a:latin typeface="Times New Roman"/>
                <a:ea typeface="Times New Roman"/>
                <a:cs typeface="Times New Roman"/>
                <a:sym typeface="Times New Roman"/>
              </a:rPr>
              <a:t>) atau salah (</a:t>
            </a:r>
            <a:r>
              <a:rPr b="0" baseline="0" i="1" lang="en-GB" sz="2800" u="none" cap="none" strike="noStrike">
                <a:solidFill>
                  <a:srgbClr val="000000"/>
                </a:solidFill>
                <a:latin typeface="Times New Roman"/>
                <a:ea typeface="Times New Roman"/>
                <a:cs typeface="Times New Roman"/>
                <a:sym typeface="Times New Roman"/>
              </a:rPr>
              <a:t>false</a:t>
            </a:r>
            <a:r>
              <a:rPr b="0" baseline="0" i="0" lang="en-GB" sz="2800" u="none" cap="none" strike="noStrike">
                <a:solidFill>
                  <a:srgbClr val="000000"/>
                </a:solidFill>
                <a:latin typeface="Times New Roman"/>
                <a:ea typeface="Times New Roman"/>
                <a:cs typeface="Times New Roman"/>
                <a:sym typeface="Times New Roman"/>
              </a:rPr>
              <a:t>), tetapi tidak keduanya. </a:t>
            </a:r>
          </a:p>
          <a:p>
            <a:pPr indent="-165100" lvl="0" marL="342900" marR="0" rtl="0" algn="l">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83" name="Shape 283"/>
          <p:cNvSpPr txBox="1"/>
          <p:nvPr>
            <p:ph type="title"/>
          </p:nvPr>
        </p:nvSpPr>
        <p:spPr>
          <a:xfrm>
            <a:off x="685800" y="164650"/>
            <a:ext cx="7772400" cy="4572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3600" u="none" cap="none" strike="noStrike">
                <a:solidFill>
                  <a:schemeClr val="dk2"/>
                </a:solidFill>
                <a:latin typeface="Times New Roman"/>
                <a:ea typeface="Times New Roman"/>
                <a:cs typeface="Times New Roman"/>
                <a:sym typeface="Times New Roman"/>
              </a:rPr>
              <a:t>Disjungsi Eksklusif</a:t>
            </a:r>
          </a:p>
        </p:txBody>
      </p:sp>
      <p:sp>
        <p:nvSpPr>
          <p:cNvPr id="284" name="Shape 284"/>
          <p:cNvSpPr txBox="1"/>
          <p:nvPr>
            <p:ph idx="1" type="body"/>
          </p:nvPr>
        </p:nvSpPr>
        <p:spPr>
          <a:xfrm>
            <a:off x="685800" y="722000"/>
            <a:ext cx="7772400" cy="30860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Kata “atau” (</a:t>
            </a:r>
            <a:r>
              <a:rPr b="0" baseline="0" i="1" lang="en-GB" sz="2400" u="none" cap="none" strike="noStrike">
                <a:solidFill>
                  <a:srgbClr val="000000"/>
                </a:solidFill>
                <a:latin typeface="Times New Roman"/>
                <a:ea typeface="Times New Roman"/>
                <a:cs typeface="Times New Roman"/>
                <a:sym typeface="Times New Roman"/>
              </a:rPr>
              <a:t>or</a:t>
            </a:r>
            <a:r>
              <a:rPr b="0" baseline="0" i="0" lang="en-GB" sz="2400" u="none" cap="none" strike="noStrike">
                <a:solidFill>
                  <a:srgbClr val="000000"/>
                </a:solidFill>
                <a:latin typeface="Times New Roman"/>
                <a:ea typeface="Times New Roman"/>
                <a:cs typeface="Times New Roman"/>
                <a:sym typeface="Times New Roman"/>
              </a:rPr>
              <a:t>) dalam operasi logika digunakan dalam salah satu dari dua cara:</a:t>
            </a:r>
          </a:p>
          <a:p>
            <a:pPr indent="-342900" lvl="0" marL="342900" marR="0" rtl="0" algn="just">
              <a:lnSpc>
                <a:spcPct val="90000"/>
              </a:lnSpc>
              <a:spcBef>
                <a:spcPts val="480"/>
              </a:spcBef>
              <a:spcAft>
                <a:spcPts val="0"/>
              </a:spcAft>
              <a:buClr>
                <a:schemeClr val="dk1"/>
              </a:buClr>
              <a:buFont typeface="Times New Roman"/>
              <a:buNone/>
            </a:pPr>
            <a:r>
              <a:t/>
            </a:r>
            <a:endParaRPr b="0" baseline="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9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	1. Inclusive or</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“atau” berarti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atau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atau keduanya”</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Contoh: “Tenaga IT yang dibutuhkan menguasai Bahasa</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C++ atau Java”. </a:t>
            </a:r>
          </a:p>
          <a:p>
            <a:pPr indent="-342900" lvl="0" marL="342900" marR="0" rtl="0" algn="just">
              <a:lnSpc>
                <a:spcPct val="9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	2.   Exclusive or</a:t>
            </a: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“atau” berarti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atau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tetapi bukan keduanya”. </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Contoh:  “Ia dihukum 5 tahun atau denda 10 juta”.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290" name="Shape 290"/>
          <p:cNvPicPr preferRelativeResize="0"/>
          <p:nvPr/>
        </p:nvPicPr>
        <p:blipFill rotWithShape="1">
          <a:blip r:embed="rId3">
            <a:alphaModFix/>
          </a:blip>
          <a:srcRect b="0" l="0" r="0" t="0"/>
          <a:stretch/>
        </p:blipFill>
        <p:spPr>
          <a:xfrm>
            <a:off x="685800" y="898921"/>
            <a:ext cx="7772400" cy="3344465"/>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296" name="Shape 296"/>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3600" u="none" cap="none" strike="noStrike">
                <a:solidFill>
                  <a:schemeClr val="dk2"/>
                </a:solidFill>
                <a:latin typeface="Times New Roman"/>
                <a:ea typeface="Times New Roman"/>
                <a:cs typeface="Times New Roman"/>
                <a:sym typeface="Times New Roman"/>
              </a:rPr>
              <a:t>Proposisi Bersyarat </a:t>
            </a:r>
            <a:br>
              <a:rPr b="1" baseline="0" i="0" lang="en-GB" sz="3600" u="none" cap="none" strike="noStrike">
                <a:solidFill>
                  <a:schemeClr val="dk2"/>
                </a:solidFill>
                <a:latin typeface="Times New Roman"/>
                <a:ea typeface="Times New Roman"/>
                <a:cs typeface="Times New Roman"/>
                <a:sym typeface="Times New Roman"/>
              </a:rPr>
            </a:br>
            <a:r>
              <a:rPr b="1" baseline="0" i="0" lang="en-GB" sz="3600" u="none" cap="none" strike="noStrike">
                <a:solidFill>
                  <a:schemeClr val="dk2"/>
                </a:solidFill>
                <a:latin typeface="Times New Roman"/>
                <a:ea typeface="Times New Roman"/>
                <a:cs typeface="Times New Roman"/>
                <a:sym typeface="Times New Roman"/>
              </a:rPr>
              <a:t>(kondisional atau implikasi)</a:t>
            </a:r>
          </a:p>
        </p:txBody>
      </p:sp>
      <p:sp>
        <p:nvSpPr>
          <p:cNvPr id="297" name="Shape 297"/>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Bentuk proposisi: “jika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maka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a:t>
            </a:r>
          </a:p>
          <a:p>
            <a:pPr indent="-342900" lvl="0" marL="342900" marR="0" rtl="0" algn="just">
              <a:lnSpc>
                <a:spcPct val="100000"/>
              </a:lnSpc>
              <a:spcBef>
                <a:spcPts val="64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Notasi: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q</a:t>
            </a:r>
          </a:p>
          <a:p>
            <a:pPr indent="-342900" lvl="0" marL="342900" marR="0" rtl="0" algn="just">
              <a:lnSpc>
                <a:spcPct val="100000"/>
              </a:lnSpc>
              <a:spcBef>
                <a:spcPts val="64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Proposisi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disebut </a:t>
            </a:r>
            <a:r>
              <a:rPr b="1" baseline="0" i="0" lang="en-GB" sz="3200" u="none" cap="none" strike="noStrike">
                <a:solidFill>
                  <a:srgbClr val="000000"/>
                </a:solidFill>
                <a:latin typeface="Times New Roman"/>
                <a:ea typeface="Times New Roman"/>
                <a:cs typeface="Times New Roman"/>
                <a:sym typeface="Times New Roman"/>
              </a:rPr>
              <a:t>hipotesis</a:t>
            </a:r>
            <a:r>
              <a:rPr b="0" baseline="0" i="0" lang="en-GB" sz="3200" u="none" cap="none" strike="noStrike">
                <a:solidFill>
                  <a:srgbClr val="000000"/>
                </a:solidFill>
                <a:latin typeface="Times New Roman"/>
                <a:ea typeface="Times New Roman"/>
                <a:cs typeface="Times New Roman"/>
                <a:sym typeface="Times New Roman"/>
              </a:rPr>
              <a:t>, </a:t>
            </a:r>
            <a:r>
              <a:rPr b="1" baseline="0" i="0" lang="en-GB" sz="3200" u="none" cap="none" strike="noStrike">
                <a:solidFill>
                  <a:srgbClr val="000000"/>
                </a:solidFill>
                <a:latin typeface="Times New Roman"/>
                <a:ea typeface="Times New Roman"/>
                <a:cs typeface="Times New Roman"/>
                <a:sym typeface="Times New Roman"/>
              </a:rPr>
              <a:t>antesenden</a:t>
            </a:r>
            <a:r>
              <a:rPr b="0" baseline="0" i="0" lang="en-GB" sz="3200" u="none" cap="none" strike="noStrike">
                <a:solidFill>
                  <a:srgbClr val="000000"/>
                </a:solidFill>
                <a:latin typeface="Times New Roman"/>
                <a:ea typeface="Times New Roman"/>
                <a:cs typeface="Times New Roman"/>
                <a:sym typeface="Times New Roman"/>
              </a:rPr>
              <a:t>, </a:t>
            </a:r>
            <a:r>
              <a:rPr b="1" baseline="0" i="0" lang="en-GB" sz="3200" u="none" cap="none" strike="noStrike">
                <a:solidFill>
                  <a:srgbClr val="000000"/>
                </a:solidFill>
                <a:latin typeface="Times New Roman"/>
                <a:ea typeface="Times New Roman"/>
                <a:cs typeface="Times New Roman"/>
                <a:sym typeface="Times New Roman"/>
              </a:rPr>
              <a:t>premis</a:t>
            </a:r>
            <a:r>
              <a:rPr b="0" baseline="0" i="0" lang="en-GB" sz="3200" u="none" cap="none" strike="noStrike">
                <a:solidFill>
                  <a:srgbClr val="000000"/>
                </a:solidFill>
                <a:latin typeface="Times New Roman"/>
                <a:ea typeface="Times New Roman"/>
                <a:cs typeface="Times New Roman"/>
                <a:sym typeface="Times New Roman"/>
              </a:rPr>
              <a:t>, atau </a:t>
            </a:r>
            <a:r>
              <a:rPr b="1" baseline="0" i="0" lang="en-GB" sz="3200" u="none" cap="none" strike="noStrike">
                <a:solidFill>
                  <a:srgbClr val="000000"/>
                </a:solidFill>
                <a:latin typeface="Times New Roman"/>
                <a:ea typeface="Times New Roman"/>
                <a:cs typeface="Times New Roman"/>
                <a:sym typeface="Times New Roman"/>
              </a:rPr>
              <a:t>kondisi</a:t>
            </a:r>
          </a:p>
          <a:p>
            <a:pPr indent="-342900" lvl="0" marL="342900" marR="0" rtl="0" algn="just">
              <a:lnSpc>
                <a:spcPct val="100000"/>
              </a:lnSpc>
              <a:spcBef>
                <a:spcPts val="64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Proposisi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 disebut </a:t>
            </a:r>
            <a:r>
              <a:rPr b="1" baseline="0" i="0" lang="en-GB" sz="3200" u="none" cap="none" strike="noStrike">
                <a:solidFill>
                  <a:srgbClr val="000000"/>
                </a:solidFill>
                <a:latin typeface="Times New Roman"/>
                <a:ea typeface="Times New Roman"/>
                <a:cs typeface="Times New Roman"/>
                <a:sym typeface="Times New Roman"/>
              </a:rPr>
              <a:t>konklusi</a:t>
            </a:r>
            <a:r>
              <a:rPr b="0" baseline="0" i="0" lang="en-GB" sz="3200" u="none" cap="none" strike="noStrike">
                <a:solidFill>
                  <a:srgbClr val="000000"/>
                </a:solidFill>
                <a:latin typeface="Times New Roman"/>
                <a:ea typeface="Times New Roman"/>
                <a:cs typeface="Times New Roman"/>
                <a:sym typeface="Times New Roman"/>
              </a:rPr>
              <a:t> (atau </a:t>
            </a:r>
            <a:r>
              <a:rPr b="1" baseline="0" i="0" lang="en-GB" sz="3200" u="none" cap="none" strike="noStrike">
                <a:solidFill>
                  <a:srgbClr val="000000"/>
                </a:solidFill>
                <a:latin typeface="Times New Roman"/>
                <a:ea typeface="Times New Roman"/>
                <a:cs typeface="Times New Roman"/>
                <a:sym typeface="Times New Roman"/>
              </a:rPr>
              <a:t>konsekuen</a:t>
            </a:r>
            <a:r>
              <a:rPr b="0" baseline="0" i="0" lang="en-GB" sz="3200" u="none" cap="none" strike="noStrike">
                <a:solidFill>
                  <a:srgbClr val="000000"/>
                </a:solidFill>
                <a:latin typeface="Times New Roman"/>
                <a:ea typeface="Times New Roman"/>
                <a:cs typeface="Times New Roman"/>
                <a:sym typeface="Times New Roman"/>
              </a:rPr>
              <a:t>).</a:t>
            </a:r>
          </a:p>
          <a:p>
            <a:pPr indent="-139700" lvl="0" marL="342900" marR="0" rtl="0" algn="l">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303" name="Shape 303"/>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imes New Roman"/>
              <a:buNone/>
            </a:pPr>
            <a:r>
              <a:rPr b="1" baseline="0" i="0" lang="en-GB" sz="3200" u="none" cap="none" strike="noStrike">
                <a:solidFill>
                  <a:srgbClr val="000000"/>
                </a:solidFill>
                <a:latin typeface="Times New Roman"/>
                <a:ea typeface="Times New Roman"/>
                <a:cs typeface="Times New Roman"/>
                <a:sym typeface="Times New Roman"/>
              </a:rPr>
              <a:t>Contoh 12.</a:t>
            </a:r>
          </a:p>
          <a:p>
            <a:pPr indent="-342900" lvl="0" marL="342900" marR="0" rtl="0" algn="just">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0" lang="en-GB" sz="2400" u="none" cap="none" strike="noStrike">
                <a:solidFill>
                  <a:srgbClr val="000000"/>
                </a:solidFill>
                <a:latin typeface="Times New Roman"/>
                <a:ea typeface="Times New Roman"/>
                <a:cs typeface="Times New Roman"/>
                <a:sym typeface="Times New Roman"/>
              </a:rPr>
              <a:t>a.   Jika saya lulus ujian, maka saya mendapat hadiah dari</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ayah</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b.   Jika suhu mencapai 80°C, maka </a:t>
            </a:r>
            <a:r>
              <a:rPr b="0" baseline="0" i="1" lang="en-GB" sz="2400" u="none" cap="none" strike="noStrike">
                <a:solidFill>
                  <a:srgbClr val="000000"/>
                </a:solidFill>
                <a:latin typeface="Times New Roman"/>
                <a:ea typeface="Times New Roman"/>
                <a:cs typeface="Times New Roman"/>
                <a:sym typeface="Times New Roman"/>
              </a:rPr>
              <a:t>alarm</a:t>
            </a:r>
            <a:r>
              <a:rPr b="0" baseline="0" i="0" lang="en-GB" sz="2400" u="none" cap="none" strike="noStrike">
                <a:solidFill>
                  <a:srgbClr val="000000"/>
                </a:solidFill>
                <a:latin typeface="Times New Roman"/>
                <a:ea typeface="Times New Roman"/>
                <a:cs typeface="Times New Roman"/>
                <a:sym typeface="Times New Roman"/>
              </a:rPr>
              <a:t> akan berbunyi</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c.   Jika anda tidak mendaftar ulang, maka anda dianggap</a:t>
            </a:r>
          </a:p>
          <a:p>
            <a:pPr indent="-342900" lvl="0" marL="342900" marR="0" rtl="0" algn="just">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mengundurkan diri</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309" name="Shape 309"/>
          <p:cNvSpPr txBox="1"/>
          <p:nvPr>
            <p:ph idx="1" type="body"/>
          </p:nvPr>
        </p:nvSpPr>
        <p:spPr>
          <a:xfrm>
            <a:off x="685800" y="190700"/>
            <a:ext cx="7772400" cy="39431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Cara-cara mengekspresikan implikasi </a:t>
            </a:r>
            <a:r>
              <a:rPr b="0" baseline="0" i="1" lang="en-GB" sz="2800" u="none" cap="none" strike="noStrike">
                <a:solidFill>
                  <a:srgbClr val="000000"/>
                </a:solidFill>
                <a:latin typeface="Times New Roman"/>
                <a:ea typeface="Times New Roman"/>
                <a:cs typeface="Times New Roman"/>
                <a:sym typeface="Times New Roman"/>
              </a:rPr>
              <a:t>p</a:t>
            </a:r>
            <a:r>
              <a:rPr b="0" baseline="0" i="0" lang="en-GB" sz="2800" u="none" cap="none" strike="noStrike">
                <a:solidFill>
                  <a:srgbClr val="000000"/>
                </a:solidFill>
                <a:latin typeface="Times New Roman"/>
                <a:ea typeface="Times New Roman"/>
                <a:cs typeface="Times New Roman"/>
                <a:sym typeface="Times New Roman"/>
              </a:rPr>
              <a:t> → </a:t>
            </a:r>
            <a:r>
              <a:rPr b="0" baseline="0" i="1" lang="en-GB" sz="2800" u="none" cap="none" strike="noStrike">
                <a:solidFill>
                  <a:srgbClr val="000000"/>
                </a:solidFill>
                <a:latin typeface="Times New Roman"/>
                <a:ea typeface="Times New Roman"/>
                <a:cs typeface="Times New Roman"/>
                <a:sym typeface="Times New Roman"/>
              </a:rPr>
              <a:t>q</a:t>
            </a:r>
            <a:r>
              <a:rPr b="0" baseline="0" i="0" lang="en-GB" sz="2800" u="none" cap="none" strike="noStrike">
                <a:solidFill>
                  <a:srgbClr val="000000"/>
                </a:solidFill>
                <a:latin typeface="Times New Roman"/>
                <a:ea typeface="Times New Roman"/>
                <a:cs typeface="Times New Roman"/>
                <a:sym typeface="Times New Roman"/>
              </a:rPr>
              <a:t>:</a:t>
            </a:r>
          </a:p>
          <a:p>
            <a:pPr indent="-279400" lvl="0" marL="342900" marR="0" rtl="0" algn="just">
              <a:lnSpc>
                <a:spcPct val="90000"/>
              </a:lnSpc>
              <a:spcBef>
                <a:spcPts val="560"/>
              </a:spcBef>
              <a:spcAft>
                <a:spcPts val="0"/>
              </a:spcAft>
              <a:buClr>
                <a:srgbClr val="000000"/>
              </a:buClr>
              <a:buSzPct val="100000"/>
              <a:buFont typeface="Times New Roman"/>
              <a:buChar char="•"/>
            </a:pPr>
            <a:r>
              <a:rPr b="0" baseline="0" i="0" lang="en-GB" sz="1800" u="none" cap="none" strike="noStrike">
                <a:solidFill>
                  <a:srgbClr val="000000"/>
                </a:solidFill>
                <a:latin typeface="Times New Roman"/>
                <a:ea typeface="Times New Roman"/>
                <a:cs typeface="Times New Roman"/>
                <a:sym typeface="Times New Roman"/>
              </a:rPr>
              <a:t>Jika </a:t>
            </a:r>
            <a:r>
              <a:rPr b="0" baseline="0" i="1" lang="en-GB" sz="1800" u="none" cap="none" strike="noStrike">
                <a:solidFill>
                  <a:srgbClr val="000000"/>
                </a:solidFill>
                <a:latin typeface="Times New Roman"/>
                <a:ea typeface="Times New Roman"/>
                <a:cs typeface="Times New Roman"/>
                <a:sym typeface="Times New Roman"/>
              </a:rPr>
              <a:t>p</a:t>
            </a:r>
            <a:r>
              <a:rPr b="0" baseline="0" i="0" lang="en-GB" sz="1800" u="none" cap="none" strike="noStrike">
                <a:solidFill>
                  <a:srgbClr val="000000"/>
                </a:solidFill>
                <a:latin typeface="Times New Roman"/>
                <a:ea typeface="Times New Roman"/>
                <a:cs typeface="Times New Roman"/>
                <a:sym typeface="Times New Roman"/>
              </a:rPr>
              <a:t>, maka </a:t>
            </a:r>
            <a:r>
              <a:rPr b="0" baseline="0" i="1" lang="en-GB" sz="1800" u="none" cap="none" strike="noStrike">
                <a:solidFill>
                  <a:srgbClr val="000000"/>
                </a:solidFill>
                <a:latin typeface="Times New Roman"/>
                <a:ea typeface="Times New Roman"/>
                <a:cs typeface="Times New Roman"/>
                <a:sym typeface="Times New Roman"/>
              </a:rPr>
              <a:t>q</a:t>
            </a:r>
            <a:r>
              <a:rPr b="0" baseline="0" i="0" lang="en-GB" sz="1800" u="none" cap="none" strike="noStrike">
                <a:solidFill>
                  <a:srgbClr val="000000"/>
                </a:solidFill>
                <a:latin typeface="Times New Roman"/>
                <a:ea typeface="Times New Roman"/>
                <a:cs typeface="Times New Roman"/>
                <a:sym typeface="Times New Roman"/>
              </a:rPr>
              <a:t>	</a:t>
            </a:r>
          </a:p>
          <a:p>
            <a:pPr indent="-279400" lvl="0" marL="342900" marR="0" rtl="0" algn="just">
              <a:lnSpc>
                <a:spcPct val="90000"/>
              </a:lnSpc>
              <a:spcBef>
                <a:spcPts val="560"/>
              </a:spcBef>
              <a:spcAft>
                <a:spcPts val="0"/>
              </a:spcAft>
              <a:buClr>
                <a:srgbClr val="000000"/>
              </a:buClr>
              <a:buSzPct val="100000"/>
              <a:buFont typeface="Times New Roman"/>
              <a:buChar char="•"/>
            </a:pPr>
            <a:r>
              <a:rPr b="0" baseline="0" i="0" lang="en-GB" sz="1800" u="none" cap="none" strike="noStrike">
                <a:solidFill>
                  <a:srgbClr val="000000"/>
                </a:solidFill>
                <a:latin typeface="Times New Roman"/>
                <a:ea typeface="Times New Roman"/>
                <a:cs typeface="Times New Roman"/>
                <a:sym typeface="Times New Roman"/>
              </a:rPr>
              <a:t>Jika </a:t>
            </a:r>
            <a:r>
              <a:rPr b="0" baseline="0" i="1" lang="en-GB" sz="1800" u="none" cap="none" strike="noStrike">
                <a:solidFill>
                  <a:srgbClr val="000000"/>
                </a:solidFill>
                <a:latin typeface="Times New Roman"/>
                <a:ea typeface="Times New Roman"/>
                <a:cs typeface="Times New Roman"/>
                <a:sym typeface="Times New Roman"/>
              </a:rPr>
              <a:t>p</a:t>
            </a:r>
            <a:r>
              <a:rPr b="0" baseline="0" i="0" lang="en-GB" sz="1800" u="none" cap="none" strike="noStrike">
                <a:solidFill>
                  <a:srgbClr val="000000"/>
                </a:solidFill>
                <a:latin typeface="Times New Roman"/>
                <a:ea typeface="Times New Roman"/>
                <a:cs typeface="Times New Roman"/>
                <a:sym typeface="Times New Roman"/>
              </a:rPr>
              <a:t>, </a:t>
            </a:r>
            <a:r>
              <a:rPr b="0" baseline="0" i="1" lang="en-GB" sz="1800" u="none" cap="none" strike="noStrike">
                <a:solidFill>
                  <a:srgbClr val="000000"/>
                </a:solidFill>
                <a:latin typeface="Times New Roman"/>
                <a:ea typeface="Times New Roman"/>
                <a:cs typeface="Times New Roman"/>
                <a:sym typeface="Times New Roman"/>
              </a:rPr>
              <a:t>q</a:t>
            </a:r>
          </a:p>
          <a:p>
            <a:pPr indent="-279400" lvl="0" marL="342900" marR="0" rtl="0" algn="just">
              <a:lnSpc>
                <a:spcPct val="90000"/>
              </a:lnSpc>
              <a:spcBef>
                <a:spcPts val="560"/>
              </a:spcBef>
              <a:spcAft>
                <a:spcPts val="0"/>
              </a:spcAft>
              <a:buClr>
                <a:srgbClr val="000000"/>
              </a:buClr>
              <a:buSzPct val="100000"/>
              <a:buFont typeface="Times New Roman"/>
              <a:buChar char="•"/>
            </a:pPr>
            <a:r>
              <a:rPr b="0" baseline="0" i="1" lang="en-GB" sz="1800" u="none" cap="none" strike="noStrike">
                <a:solidFill>
                  <a:srgbClr val="000000"/>
                </a:solidFill>
                <a:latin typeface="Times New Roman"/>
                <a:ea typeface="Times New Roman"/>
                <a:cs typeface="Times New Roman"/>
                <a:sym typeface="Times New Roman"/>
              </a:rPr>
              <a:t>p</a:t>
            </a:r>
            <a:r>
              <a:rPr b="0" baseline="0" i="0" lang="en-GB" sz="1800" u="none" cap="none" strike="noStrike">
                <a:solidFill>
                  <a:srgbClr val="000000"/>
                </a:solidFill>
                <a:latin typeface="Times New Roman"/>
                <a:ea typeface="Times New Roman"/>
                <a:cs typeface="Times New Roman"/>
                <a:sym typeface="Times New Roman"/>
              </a:rPr>
              <a:t> mengakibatkan </a:t>
            </a:r>
            <a:r>
              <a:rPr b="0" baseline="0" i="1" lang="en-GB" sz="1800" u="none" cap="none" strike="noStrike">
                <a:solidFill>
                  <a:srgbClr val="000000"/>
                </a:solidFill>
                <a:latin typeface="Times New Roman"/>
                <a:ea typeface="Times New Roman"/>
                <a:cs typeface="Times New Roman"/>
                <a:sym typeface="Times New Roman"/>
              </a:rPr>
              <a:t>q</a:t>
            </a:r>
            <a:r>
              <a:rPr b="0" baseline="0" i="0" lang="en-GB" sz="1800" u="none" cap="none" strike="noStrike">
                <a:solidFill>
                  <a:srgbClr val="000000"/>
                </a:solidFill>
                <a:latin typeface="Times New Roman"/>
                <a:ea typeface="Times New Roman"/>
                <a:cs typeface="Times New Roman"/>
                <a:sym typeface="Times New Roman"/>
              </a:rPr>
              <a:t> 	(</a:t>
            </a:r>
            <a:r>
              <a:rPr b="0" baseline="0" i="1" lang="en-GB" sz="1800" u="none" cap="none" strike="noStrike">
                <a:solidFill>
                  <a:srgbClr val="000000"/>
                </a:solidFill>
                <a:latin typeface="Times New Roman"/>
                <a:ea typeface="Times New Roman"/>
                <a:cs typeface="Times New Roman"/>
                <a:sym typeface="Times New Roman"/>
              </a:rPr>
              <a:t>p implies q</a:t>
            </a:r>
            <a:r>
              <a:rPr b="0" baseline="0" i="0" lang="en-GB" sz="1800" u="none" cap="none" strike="noStrike">
                <a:solidFill>
                  <a:srgbClr val="000000"/>
                </a:solidFill>
                <a:latin typeface="Times New Roman"/>
                <a:ea typeface="Times New Roman"/>
                <a:cs typeface="Times New Roman"/>
                <a:sym typeface="Times New Roman"/>
              </a:rPr>
              <a:t>)</a:t>
            </a:r>
          </a:p>
          <a:p>
            <a:pPr indent="-279400" lvl="0" marL="342900" marR="0" rtl="0" algn="just">
              <a:lnSpc>
                <a:spcPct val="90000"/>
              </a:lnSpc>
              <a:spcBef>
                <a:spcPts val="560"/>
              </a:spcBef>
              <a:spcAft>
                <a:spcPts val="0"/>
              </a:spcAft>
              <a:buClr>
                <a:srgbClr val="000000"/>
              </a:buClr>
              <a:buSzPct val="100000"/>
              <a:buFont typeface="Times New Roman"/>
              <a:buChar char="•"/>
            </a:pPr>
            <a:r>
              <a:rPr b="0" baseline="0" i="1" lang="en-GB" sz="1800" u="none" cap="none" strike="noStrike">
                <a:solidFill>
                  <a:srgbClr val="000000"/>
                </a:solidFill>
                <a:latin typeface="Times New Roman"/>
                <a:ea typeface="Times New Roman"/>
                <a:cs typeface="Times New Roman"/>
                <a:sym typeface="Times New Roman"/>
              </a:rPr>
              <a:t>q </a:t>
            </a:r>
            <a:r>
              <a:rPr b="0" baseline="0" i="0" lang="en-GB" sz="1800" u="none" cap="none" strike="noStrike">
                <a:solidFill>
                  <a:srgbClr val="000000"/>
                </a:solidFill>
                <a:latin typeface="Times New Roman"/>
                <a:ea typeface="Times New Roman"/>
                <a:cs typeface="Times New Roman"/>
                <a:sym typeface="Times New Roman"/>
              </a:rPr>
              <a:t>jika </a:t>
            </a:r>
            <a:r>
              <a:rPr b="0" baseline="0" i="1" lang="en-GB" sz="1800" u="none" cap="none" strike="noStrike">
                <a:solidFill>
                  <a:srgbClr val="000000"/>
                </a:solidFill>
                <a:latin typeface="Times New Roman"/>
                <a:ea typeface="Times New Roman"/>
                <a:cs typeface="Times New Roman"/>
                <a:sym typeface="Times New Roman"/>
              </a:rPr>
              <a:t>p</a:t>
            </a:r>
          </a:p>
          <a:p>
            <a:pPr indent="-279400" lvl="0" marL="342900" marR="0" rtl="0" algn="just">
              <a:lnSpc>
                <a:spcPct val="90000"/>
              </a:lnSpc>
              <a:spcBef>
                <a:spcPts val="560"/>
              </a:spcBef>
              <a:spcAft>
                <a:spcPts val="0"/>
              </a:spcAft>
              <a:buClr>
                <a:srgbClr val="000000"/>
              </a:buClr>
              <a:buSzPct val="100000"/>
              <a:buFont typeface="Times New Roman"/>
              <a:buChar char="•"/>
            </a:pPr>
            <a:r>
              <a:rPr b="0" baseline="0" i="1" lang="en-GB" sz="1800" u="none" cap="none" strike="noStrike">
                <a:solidFill>
                  <a:srgbClr val="000000"/>
                </a:solidFill>
                <a:latin typeface="Times New Roman"/>
                <a:ea typeface="Times New Roman"/>
                <a:cs typeface="Times New Roman"/>
                <a:sym typeface="Times New Roman"/>
              </a:rPr>
              <a:t>p</a:t>
            </a:r>
            <a:r>
              <a:rPr b="0" baseline="0" i="0" lang="en-GB" sz="1800" u="none" cap="none" strike="noStrike">
                <a:solidFill>
                  <a:srgbClr val="000000"/>
                </a:solidFill>
                <a:latin typeface="Times New Roman"/>
                <a:ea typeface="Times New Roman"/>
                <a:cs typeface="Times New Roman"/>
                <a:sym typeface="Times New Roman"/>
              </a:rPr>
              <a:t> hanya jika </a:t>
            </a:r>
            <a:r>
              <a:rPr b="0" baseline="0" i="1" lang="en-GB" sz="1800" u="none" cap="none" strike="noStrike">
                <a:solidFill>
                  <a:srgbClr val="000000"/>
                </a:solidFill>
                <a:latin typeface="Times New Roman"/>
                <a:ea typeface="Times New Roman"/>
                <a:cs typeface="Times New Roman"/>
                <a:sym typeface="Times New Roman"/>
              </a:rPr>
              <a:t>q</a:t>
            </a:r>
          </a:p>
          <a:p>
            <a:pPr indent="-279400" lvl="0" marL="342900" marR="0" rtl="0" algn="just">
              <a:lnSpc>
                <a:spcPct val="90000"/>
              </a:lnSpc>
              <a:spcBef>
                <a:spcPts val="560"/>
              </a:spcBef>
              <a:spcAft>
                <a:spcPts val="0"/>
              </a:spcAft>
              <a:buClr>
                <a:srgbClr val="000000"/>
              </a:buClr>
              <a:buSzPct val="100000"/>
              <a:buFont typeface="Times New Roman"/>
              <a:buChar char="•"/>
            </a:pPr>
            <a:r>
              <a:rPr b="0" baseline="0" i="1" lang="en-GB" sz="1800" u="none" cap="none" strike="noStrike">
                <a:solidFill>
                  <a:srgbClr val="000000"/>
                </a:solidFill>
                <a:latin typeface="Times New Roman"/>
                <a:ea typeface="Times New Roman"/>
                <a:cs typeface="Times New Roman"/>
                <a:sym typeface="Times New Roman"/>
              </a:rPr>
              <a:t>p</a:t>
            </a:r>
            <a:r>
              <a:rPr b="0" baseline="0" i="0" lang="en-GB" sz="1800" u="none" cap="none" strike="noStrike">
                <a:solidFill>
                  <a:srgbClr val="000000"/>
                </a:solidFill>
                <a:latin typeface="Times New Roman"/>
                <a:ea typeface="Times New Roman"/>
                <a:cs typeface="Times New Roman"/>
                <a:sym typeface="Times New Roman"/>
              </a:rPr>
              <a:t> syarat cukup untuk </a:t>
            </a:r>
            <a:r>
              <a:rPr b="0" baseline="0" i="1" lang="en-GB" sz="1800" u="none" cap="none" strike="noStrike">
                <a:solidFill>
                  <a:srgbClr val="000000"/>
                </a:solidFill>
                <a:latin typeface="Times New Roman"/>
                <a:ea typeface="Times New Roman"/>
                <a:cs typeface="Times New Roman"/>
                <a:sym typeface="Times New Roman"/>
              </a:rPr>
              <a:t>q   </a:t>
            </a:r>
            <a:r>
              <a:rPr b="0" baseline="0" i="0" lang="en-GB" sz="1800" u="none" cap="none" strike="noStrike">
                <a:solidFill>
                  <a:srgbClr val="000000"/>
                </a:solidFill>
                <a:latin typeface="Times New Roman"/>
                <a:ea typeface="Times New Roman"/>
                <a:cs typeface="Times New Roman"/>
                <a:sym typeface="Times New Roman"/>
              </a:rPr>
              <a:t>(hipotesis menyatakan </a:t>
            </a:r>
            <a:r>
              <a:rPr b="1" baseline="0" i="0" lang="en-GB" sz="1800" u="none" cap="none" strike="noStrike">
                <a:solidFill>
                  <a:srgbClr val="000000"/>
                </a:solidFill>
                <a:latin typeface="Times New Roman"/>
                <a:ea typeface="Times New Roman"/>
                <a:cs typeface="Times New Roman"/>
                <a:sym typeface="Times New Roman"/>
              </a:rPr>
              <a:t>syarat cukup </a:t>
            </a:r>
            <a:r>
              <a:rPr b="0" baseline="0" i="0" lang="en-GB" sz="1800" u="none" cap="none" strike="noStrike">
                <a:solidFill>
                  <a:srgbClr val="000000"/>
                </a:solidFill>
                <a:latin typeface="Times New Roman"/>
                <a:ea typeface="Times New Roman"/>
                <a:cs typeface="Times New Roman"/>
                <a:sym typeface="Times New Roman"/>
              </a:rPr>
              <a:t>(</a:t>
            </a:r>
            <a:r>
              <a:rPr b="0" baseline="0" i="1" lang="en-GB" sz="1800" u="none" cap="none" strike="noStrike">
                <a:solidFill>
                  <a:srgbClr val="000000"/>
                </a:solidFill>
                <a:latin typeface="Times New Roman"/>
                <a:ea typeface="Times New Roman"/>
                <a:cs typeface="Times New Roman"/>
                <a:sym typeface="Times New Roman"/>
              </a:rPr>
              <a:t>sufficient condition</a:t>
            </a:r>
            <a:r>
              <a:rPr b="0" baseline="0" i="0" lang="en-GB" sz="1800" u="none" cap="none" strike="noStrike">
                <a:solidFill>
                  <a:srgbClr val="000000"/>
                </a:solidFill>
                <a:latin typeface="Times New Roman"/>
                <a:ea typeface="Times New Roman"/>
                <a:cs typeface="Times New Roman"/>
                <a:sym typeface="Times New Roman"/>
              </a:rPr>
              <a:t>)</a:t>
            </a:r>
            <a:r>
              <a:rPr b="1" baseline="0" i="0" lang="en-GB" sz="1800" u="none" cap="none" strike="noStrike">
                <a:solidFill>
                  <a:srgbClr val="000000"/>
                </a:solidFill>
                <a:latin typeface="Times New Roman"/>
                <a:ea typeface="Times New Roman"/>
                <a:cs typeface="Times New Roman"/>
                <a:sym typeface="Times New Roman"/>
              </a:rPr>
              <a:t> </a:t>
            </a:r>
            <a:r>
              <a:rPr b="0" baseline="0" i="0" lang="en-GB" sz="1800" u="none" cap="none" strike="noStrike">
                <a:solidFill>
                  <a:srgbClr val="000000"/>
                </a:solidFill>
                <a:latin typeface="Times New Roman"/>
                <a:ea typeface="Times New Roman"/>
                <a:cs typeface="Times New Roman"/>
                <a:sym typeface="Times New Roman"/>
              </a:rPr>
              <a:t>)</a:t>
            </a:r>
          </a:p>
          <a:p>
            <a:pPr indent="-279400" lvl="0" marL="342900" marR="0" rtl="0" algn="just">
              <a:lnSpc>
                <a:spcPct val="90000"/>
              </a:lnSpc>
              <a:spcBef>
                <a:spcPts val="560"/>
              </a:spcBef>
              <a:spcAft>
                <a:spcPts val="0"/>
              </a:spcAft>
              <a:buClr>
                <a:srgbClr val="000000"/>
              </a:buClr>
              <a:buSzPct val="100000"/>
              <a:buFont typeface="Times New Roman"/>
              <a:buChar char="•"/>
            </a:pPr>
            <a:r>
              <a:rPr b="0" baseline="0" i="1" lang="en-GB" sz="1800" u="none" cap="none" strike="noStrike">
                <a:solidFill>
                  <a:srgbClr val="000000"/>
                </a:solidFill>
                <a:latin typeface="Times New Roman"/>
                <a:ea typeface="Times New Roman"/>
                <a:cs typeface="Times New Roman"/>
                <a:sym typeface="Times New Roman"/>
              </a:rPr>
              <a:t>q</a:t>
            </a:r>
            <a:r>
              <a:rPr b="0" baseline="0" i="0" lang="en-GB" sz="1800" u="none" cap="none" strike="noStrike">
                <a:solidFill>
                  <a:srgbClr val="000000"/>
                </a:solidFill>
                <a:latin typeface="Times New Roman"/>
                <a:ea typeface="Times New Roman"/>
                <a:cs typeface="Times New Roman"/>
                <a:sym typeface="Times New Roman"/>
              </a:rPr>
              <a:t> syarat perlu untuk </a:t>
            </a:r>
            <a:r>
              <a:rPr b="0" baseline="0" i="1" lang="en-GB" sz="1800" u="none" cap="none" strike="noStrike">
                <a:solidFill>
                  <a:srgbClr val="000000"/>
                </a:solidFill>
                <a:latin typeface="Times New Roman"/>
                <a:ea typeface="Times New Roman"/>
                <a:cs typeface="Times New Roman"/>
                <a:sym typeface="Times New Roman"/>
              </a:rPr>
              <a:t>p    </a:t>
            </a:r>
            <a:r>
              <a:rPr b="0" baseline="0" i="0" lang="en-GB" sz="1800" u="none" cap="none" strike="noStrike">
                <a:solidFill>
                  <a:srgbClr val="000000"/>
                </a:solidFill>
                <a:latin typeface="Times New Roman"/>
                <a:ea typeface="Times New Roman"/>
                <a:cs typeface="Times New Roman"/>
                <a:sym typeface="Times New Roman"/>
              </a:rPr>
              <a:t>(konklusi menyatakan </a:t>
            </a:r>
            <a:r>
              <a:rPr b="1" baseline="0" i="0" lang="en-GB" sz="1800" u="none" cap="none" strike="noStrike">
                <a:solidFill>
                  <a:srgbClr val="000000"/>
                </a:solidFill>
                <a:latin typeface="Times New Roman"/>
                <a:ea typeface="Times New Roman"/>
                <a:cs typeface="Times New Roman"/>
                <a:sym typeface="Times New Roman"/>
              </a:rPr>
              <a:t>syarat perlu</a:t>
            </a:r>
            <a:r>
              <a:rPr b="0" baseline="0" i="0" lang="en-GB" sz="1800" u="none" cap="none" strike="noStrike">
                <a:solidFill>
                  <a:srgbClr val="000000"/>
                </a:solidFill>
                <a:latin typeface="Times New Roman"/>
                <a:ea typeface="Times New Roman"/>
                <a:cs typeface="Times New Roman"/>
                <a:sym typeface="Times New Roman"/>
              </a:rPr>
              <a:t> (</a:t>
            </a:r>
            <a:r>
              <a:rPr b="0" baseline="0" i="1" lang="en-GB" sz="1800" u="none" cap="none" strike="noStrike">
                <a:solidFill>
                  <a:srgbClr val="000000"/>
                </a:solidFill>
                <a:latin typeface="Times New Roman"/>
                <a:ea typeface="Times New Roman"/>
                <a:cs typeface="Times New Roman"/>
                <a:sym typeface="Times New Roman"/>
              </a:rPr>
              <a:t>necessary condition</a:t>
            </a:r>
            <a:r>
              <a:rPr b="0" baseline="0" i="0" lang="en-GB" sz="1800" u="none" cap="none" strike="noStrike">
                <a:solidFill>
                  <a:srgbClr val="000000"/>
                </a:solidFill>
                <a:latin typeface="Times New Roman"/>
                <a:ea typeface="Times New Roman"/>
                <a:cs typeface="Times New Roman"/>
                <a:sym typeface="Times New Roman"/>
              </a:rPr>
              <a:t>) )</a:t>
            </a:r>
          </a:p>
          <a:p>
            <a:pPr indent="-279400" lvl="0" marL="342900" marR="0" rtl="0" algn="just">
              <a:lnSpc>
                <a:spcPct val="90000"/>
              </a:lnSpc>
              <a:spcBef>
                <a:spcPts val="560"/>
              </a:spcBef>
              <a:spcAft>
                <a:spcPts val="0"/>
              </a:spcAft>
              <a:buClr>
                <a:srgbClr val="000000"/>
              </a:buClr>
              <a:buSzPct val="100000"/>
              <a:buFont typeface="Times New Roman"/>
              <a:buChar char="•"/>
            </a:pPr>
            <a:r>
              <a:rPr b="0" baseline="0" i="1" lang="en-GB" sz="1800" u="none" cap="none" strike="noStrike">
                <a:solidFill>
                  <a:srgbClr val="000000"/>
                </a:solidFill>
                <a:latin typeface="Times New Roman"/>
                <a:ea typeface="Times New Roman"/>
                <a:cs typeface="Times New Roman"/>
                <a:sym typeface="Times New Roman"/>
              </a:rPr>
              <a:t>q</a:t>
            </a:r>
            <a:r>
              <a:rPr b="0" baseline="0" i="0" lang="en-GB" sz="1800" u="none" cap="none" strike="noStrike">
                <a:solidFill>
                  <a:srgbClr val="000000"/>
                </a:solidFill>
                <a:latin typeface="Times New Roman"/>
                <a:ea typeface="Times New Roman"/>
                <a:cs typeface="Times New Roman"/>
                <a:sym typeface="Times New Roman"/>
              </a:rPr>
              <a:t> bilamana </a:t>
            </a:r>
            <a:r>
              <a:rPr b="0" baseline="0" i="1" lang="en-GB" sz="1800" u="none" cap="none" strike="noStrike">
                <a:solidFill>
                  <a:srgbClr val="000000"/>
                </a:solidFill>
                <a:latin typeface="Times New Roman"/>
                <a:ea typeface="Times New Roman"/>
                <a:cs typeface="Times New Roman"/>
                <a:sym typeface="Times New Roman"/>
              </a:rPr>
              <a:t>p</a:t>
            </a:r>
            <a:r>
              <a:rPr b="0" baseline="0" i="0" lang="en-GB" sz="1800" u="none" cap="none" strike="noStrike">
                <a:solidFill>
                  <a:srgbClr val="000000"/>
                </a:solidFill>
                <a:latin typeface="Times New Roman"/>
                <a:ea typeface="Times New Roman"/>
                <a:cs typeface="Times New Roman"/>
                <a:sym typeface="Times New Roman"/>
              </a:rPr>
              <a:t>	(</a:t>
            </a:r>
            <a:r>
              <a:rPr b="0" baseline="0" i="1" lang="en-GB" sz="1800" u="none" cap="none" strike="noStrike">
                <a:solidFill>
                  <a:srgbClr val="000000"/>
                </a:solidFill>
                <a:latin typeface="Times New Roman"/>
                <a:ea typeface="Times New Roman"/>
                <a:cs typeface="Times New Roman"/>
                <a:sym typeface="Times New Roman"/>
              </a:rPr>
              <a:t>q whenever p</a:t>
            </a:r>
            <a:r>
              <a:rPr b="0" baseline="0" i="0" lang="en-GB" sz="1800" u="none" cap="none" strike="noStrike">
                <a:solidFill>
                  <a:srgbClr val="000000"/>
                </a:solidFill>
                <a:latin typeface="Times New Roman"/>
                <a:ea typeface="Times New Roman"/>
                <a:cs typeface="Times New Roman"/>
                <a:sym typeface="Times New Roman"/>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315" name="Shape 315"/>
          <p:cNvSpPr txBox="1"/>
          <p:nvPr>
            <p:ph idx="1" type="body"/>
          </p:nvPr>
        </p:nvSpPr>
        <p:spPr>
          <a:xfrm>
            <a:off x="685800" y="457200"/>
            <a:ext cx="7772400" cy="4114799"/>
          </a:xfrm>
          <a:prstGeom prst="rect">
            <a:avLst/>
          </a:prstGeom>
          <a:noFill/>
          <a:ln>
            <a:noFill/>
          </a:ln>
        </p:spPr>
        <p:txBody>
          <a:bodyPr anchorCtr="0" anchor="t" bIns="45700" lIns="91425" rIns="91425" tIns="45700">
            <a:noAutofit/>
          </a:bodyPr>
          <a:lstStyle/>
          <a:p>
            <a:pPr indent="-533400" lvl="0" marL="533400" marR="0" rtl="0" algn="just">
              <a:lnSpc>
                <a:spcPct val="90000"/>
              </a:lnSpc>
              <a:spcBef>
                <a:spcPts val="0"/>
              </a:spcBef>
              <a:spcAft>
                <a:spcPts val="0"/>
              </a:spcAft>
              <a:buClr>
                <a:schemeClr val="dk1"/>
              </a:buClr>
              <a:buSzPct val="25000"/>
              <a:buFont typeface="Times New Roman"/>
              <a:buNone/>
            </a:pPr>
            <a:r>
              <a:rPr b="1" baseline="0" i="0" lang="en-GB" sz="2800" u="none" cap="none" strike="noStrike">
                <a:solidFill>
                  <a:srgbClr val="000000"/>
                </a:solidFill>
                <a:latin typeface="Times New Roman"/>
                <a:ea typeface="Times New Roman"/>
                <a:cs typeface="Times New Roman"/>
                <a:sym typeface="Times New Roman"/>
              </a:rPr>
              <a:t>Contoh 13. </a:t>
            </a:r>
            <a:r>
              <a:rPr b="0" baseline="0" i="0" lang="en-GB" sz="2800" u="none" cap="none" strike="noStrike">
                <a:solidFill>
                  <a:srgbClr val="000000"/>
                </a:solidFill>
                <a:latin typeface="Times New Roman"/>
                <a:ea typeface="Times New Roman"/>
                <a:cs typeface="Times New Roman"/>
                <a:sym typeface="Times New Roman"/>
              </a:rPr>
              <a:t>Proposisi-proposisi berikut adalah implikasi dalam berbagai bentuk:</a:t>
            </a:r>
          </a:p>
          <a:p>
            <a:pPr indent="-495300" lvl="0" marL="533400" marR="0" rtl="0" algn="just">
              <a:lnSpc>
                <a:spcPct val="90000"/>
              </a:lnSpc>
              <a:spcBef>
                <a:spcPts val="480"/>
              </a:spcBef>
              <a:spcAft>
                <a:spcPts val="0"/>
              </a:spcAft>
              <a:buClr>
                <a:srgbClr val="000000"/>
              </a:buClr>
              <a:buSzPct val="100000"/>
              <a:buFont typeface="Times New Roman"/>
              <a:buAutoNum type="arabicPeriod"/>
            </a:pPr>
            <a:r>
              <a:rPr b="0" baseline="0" i="0" lang="en-GB" sz="1800" u="none" cap="none" strike="noStrike">
                <a:solidFill>
                  <a:srgbClr val="000000"/>
                </a:solidFill>
                <a:latin typeface="Times New Roman"/>
                <a:ea typeface="Times New Roman"/>
                <a:cs typeface="Times New Roman"/>
                <a:sym typeface="Times New Roman"/>
              </a:rPr>
              <a:t>Jika hari hujan, maka tanaman akan tumbuh subur. </a:t>
            </a:r>
          </a:p>
          <a:p>
            <a:pPr indent="-495300" lvl="0" marL="533400" marR="0" rtl="0" algn="just">
              <a:lnSpc>
                <a:spcPct val="90000"/>
              </a:lnSpc>
              <a:spcBef>
                <a:spcPts val="480"/>
              </a:spcBef>
              <a:spcAft>
                <a:spcPts val="0"/>
              </a:spcAft>
              <a:buClr>
                <a:srgbClr val="000000"/>
              </a:buClr>
              <a:buSzPct val="100000"/>
              <a:buFont typeface="Times New Roman"/>
              <a:buAutoNum type="arabicPeriod"/>
            </a:pPr>
            <a:r>
              <a:rPr b="0" baseline="0" i="0" lang="en-GB" sz="1800" u="none" cap="none" strike="noStrike">
                <a:solidFill>
                  <a:srgbClr val="000000"/>
                </a:solidFill>
                <a:latin typeface="Times New Roman"/>
                <a:ea typeface="Times New Roman"/>
                <a:cs typeface="Times New Roman"/>
                <a:sym typeface="Times New Roman"/>
              </a:rPr>
              <a:t>Jika tekanan gas diperbesar, mobil melaju kencang.</a:t>
            </a:r>
          </a:p>
          <a:p>
            <a:pPr indent="-495300" lvl="0" marL="533400" marR="0" rtl="0" algn="just">
              <a:lnSpc>
                <a:spcPct val="90000"/>
              </a:lnSpc>
              <a:spcBef>
                <a:spcPts val="480"/>
              </a:spcBef>
              <a:spcAft>
                <a:spcPts val="0"/>
              </a:spcAft>
              <a:buClr>
                <a:srgbClr val="000000"/>
              </a:buClr>
              <a:buSzPct val="100000"/>
              <a:buFont typeface="Times New Roman"/>
              <a:buAutoNum type="arabicPeriod"/>
            </a:pPr>
            <a:r>
              <a:rPr b="0" baseline="0" i="0" lang="en-GB" sz="1800" u="none" cap="none" strike="noStrike">
                <a:solidFill>
                  <a:srgbClr val="000000"/>
                </a:solidFill>
                <a:latin typeface="Times New Roman"/>
                <a:ea typeface="Times New Roman"/>
                <a:cs typeface="Times New Roman"/>
                <a:sym typeface="Times New Roman"/>
              </a:rPr>
              <a:t>Es yang mencair di kutub mengakibatkan permukaan air laut naik.</a:t>
            </a:r>
          </a:p>
          <a:p>
            <a:pPr indent="-495300" lvl="0" marL="533400" marR="0" rtl="0" algn="just">
              <a:lnSpc>
                <a:spcPct val="90000"/>
              </a:lnSpc>
              <a:spcBef>
                <a:spcPts val="480"/>
              </a:spcBef>
              <a:spcAft>
                <a:spcPts val="0"/>
              </a:spcAft>
              <a:buClr>
                <a:srgbClr val="000000"/>
              </a:buClr>
              <a:buSzPct val="100000"/>
              <a:buFont typeface="Times New Roman"/>
              <a:buAutoNum type="arabicPeriod"/>
            </a:pPr>
            <a:r>
              <a:rPr b="0" baseline="0" i="0" lang="en-GB" sz="1800" u="none" cap="none" strike="noStrike">
                <a:solidFill>
                  <a:srgbClr val="000000"/>
                </a:solidFill>
                <a:latin typeface="Times New Roman"/>
                <a:ea typeface="Times New Roman"/>
                <a:cs typeface="Times New Roman"/>
                <a:sym typeface="Times New Roman"/>
              </a:rPr>
              <a:t>Orang itu mau berangkat jika ia diberi ongkos jalan.</a:t>
            </a:r>
          </a:p>
          <a:p>
            <a:pPr indent="-495300" lvl="0" marL="533400" marR="0" rtl="0" algn="just">
              <a:lnSpc>
                <a:spcPct val="90000"/>
              </a:lnSpc>
              <a:spcBef>
                <a:spcPts val="480"/>
              </a:spcBef>
              <a:spcAft>
                <a:spcPts val="0"/>
              </a:spcAft>
              <a:buClr>
                <a:srgbClr val="000000"/>
              </a:buClr>
              <a:buSzPct val="100000"/>
              <a:buFont typeface="Times New Roman"/>
              <a:buAutoNum type="arabicPeriod"/>
            </a:pPr>
            <a:r>
              <a:rPr b="0" baseline="0" i="0" lang="en-GB" sz="1800" u="none" cap="none" strike="noStrike">
                <a:solidFill>
                  <a:srgbClr val="000000"/>
                </a:solidFill>
                <a:latin typeface="Times New Roman"/>
                <a:ea typeface="Times New Roman"/>
                <a:cs typeface="Times New Roman"/>
                <a:sym typeface="Times New Roman"/>
              </a:rPr>
              <a:t>Ahmad bisa mengambil matakuliah Teori Bahasa Formal hanya jika ia sudah lulus matakuliah Matematika Diskrit.</a:t>
            </a:r>
          </a:p>
          <a:p>
            <a:pPr indent="-495300" lvl="0" marL="533400" marR="0" rtl="0" algn="just">
              <a:lnSpc>
                <a:spcPct val="90000"/>
              </a:lnSpc>
              <a:spcBef>
                <a:spcPts val="480"/>
              </a:spcBef>
              <a:spcAft>
                <a:spcPts val="0"/>
              </a:spcAft>
              <a:buClr>
                <a:srgbClr val="000000"/>
              </a:buClr>
              <a:buSzPct val="100000"/>
              <a:buFont typeface="Times New Roman"/>
              <a:buAutoNum type="arabicPeriod"/>
            </a:pPr>
            <a:r>
              <a:rPr b="0" baseline="0" i="0" lang="en-GB" sz="1800" u="none" cap="none" strike="noStrike">
                <a:solidFill>
                  <a:srgbClr val="000000"/>
                </a:solidFill>
                <a:latin typeface="Times New Roman"/>
                <a:ea typeface="Times New Roman"/>
                <a:cs typeface="Times New Roman"/>
                <a:sym typeface="Times New Roman"/>
              </a:rPr>
              <a:t>Syarat cukup agar pom bensin meledak adalah percikan api dari rokok.</a:t>
            </a:r>
          </a:p>
          <a:p>
            <a:pPr indent="-495300" lvl="0" marL="533400" marR="0" rtl="0" algn="just">
              <a:lnSpc>
                <a:spcPct val="90000"/>
              </a:lnSpc>
              <a:spcBef>
                <a:spcPts val="480"/>
              </a:spcBef>
              <a:spcAft>
                <a:spcPts val="0"/>
              </a:spcAft>
              <a:buClr>
                <a:srgbClr val="000000"/>
              </a:buClr>
              <a:buSzPct val="100000"/>
              <a:buFont typeface="Times New Roman"/>
              <a:buAutoNum type="arabicPeriod"/>
            </a:pPr>
            <a:r>
              <a:rPr b="0" baseline="0" i="0" lang="en-GB" sz="1800" u="none" cap="none" strike="noStrike">
                <a:solidFill>
                  <a:srgbClr val="000000"/>
                </a:solidFill>
                <a:latin typeface="Times New Roman"/>
                <a:ea typeface="Times New Roman"/>
                <a:cs typeface="Times New Roman"/>
                <a:sym typeface="Times New Roman"/>
              </a:rPr>
              <a:t>Syarat perlu bagi Indonesia agar ikut Piala Dunia adalah dengan mengontrak pemain asing kenamaan.</a:t>
            </a:r>
          </a:p>
          <a:p>
            <a:pPr indent="-533400" lvl="0" marL="533400" marR="0" rtl="0" algn="l">
              <a:lnSpc>
                <a:spcPct val="90000"/>
              </a:lnSpc>
              <a:spcBef>
                <a:spcPts val="560"/>
              </a:spcBef>
              <a:spcAft>
                <a:spcPts val="0"/>
              </a:spcAft>
              <a:buClr>
                <a:srgbClr val="000000"/>
              </a:buClr>
              <a:buSzPct val="155555"/>
              <a:buFont typeface="Times New Roman"/>
              <a:buAutoNum type="arabicPeriod"/>
            </a:pPr>
            <a:r>
              <a:rPr b="0" baseline="0" i="0" lang="en-GB" sz="1800" u="none" cap="none" strike="noStrike">
                <a:solidFill>
                  <a:srgbClr val="000000"/>
                </a:solidFill>
                <a:latin typeface="Times New Roman"/>
                <a:ea typeface="Times New Roman"/>
                <a:cs typeface="Times New Roman"/>
                <a:sym typeface="Times New Roman"/>
              </a:rPr>
              <a:t>Banjir bandang terjadi bilamana hutan ditebangi.</a:t>
            </a:r>
            <a:r>
              <a:rPr b="0" baseline="0" i="0" lang="en-GB" sz="2800" u="none" cap="none" strike="noStrike">
                <a:solidFill>
                  <a:srgbClr val="000000"/>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21" name="Shape 321"/>
          <p:cNvPicPr preferRelativeResize="0"/>
          <p:nvPr/>
        </p:nvPicPr>
        <p:blipFill rotWithShape="1">
          <a:blip r:embed="rId3">
            <a:alphaModFix/>
          </a:blip>
          <a:srcRect b="0" l="0" r="0" t="0"/>
          <a:stretch/>
        </p:blipFill>
        <p:spPr>
          <a:xfrm>
            <a:off x="685800" y="285750"/>
            <a:ext cx="6476999" cy="4629150"/>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327" name="Shape 327"/>
          <p:cNvSpPr txBox="1"/>
          <p:nvPr>
            <p:ph idx="1" type="body"/>
          </p:nvPr>
        </p:nvSpPr>
        <p:spPr>
          <a:xfrm>
            <a:off x="685800" y="628650"/>
            <a:ext cx="7772400" cy="3943350"/>
          </a:xfrm>
          <a:prstGeom prst="rect">
            <a:avLst/>
          </a:prstGeom>
          <a:noFill/>
          <a:ln>
            <a:noFill/>
          </a:ln>
        </p:spPr>
        <p:txBody>
          <a:bodyPr anchorCtr="0" anchor="t" bIns="45700" lIns="91425" rIns="91425" tIns="45700">
            <a:noAutofit/>
          </a:bodyPr>
          <a:lstStyle/>
          <a:p>
            <a:pPr indent="-609600" lvl="0" marL="609600" marR="0" rtl="0" algn="l">
              <a:lnSpc>
                <a:spcPct val="90000"/>
              </a:lnSpc>
              <a:spcBef>
                <a:spcPts val="0"/>
              </a:spcBef>
              <a:spcAft>
                <a:spcPts val="0"/>
              </a:spcAft>
              <a:buClr>
                <a:schemeClr val="dk1"/>
              </a:buClr>
              <a:buSzPct val="25000"/>
              <a:buFont typeface="Times New Roman"/>
              <a:buNone/>
            </a:pPr>
            <a:r>
              <a:rPr b="1" baseline="0" i="0" lang="en-GB" sz="2400" u="none" cap="none" strike="noStrike">
                <a:solidFill>
                  <a:srgbClr val="000000"/>
                </a:solidFill>
                <a:latin typeface="Times New Roman"/>
                <a:ea typeface="Times New Roman"/>
                <a:cs typeface="Times New Roman"/>
                <a:sym typeface="Times New Roman"/>
              </a:rPr>
              <a:t>Penjelasan</a:t>
            </a:r>
          </a:p>
          <a:p>
            <a:pPr indent="-609600" lvl="0" marL="6096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Ahmad bisa mengambil matakuliah Teori Bahasa Formal </a:t>
            </a:r>
            <a:r>
              <a:rPr b="0" baseline="0" i="0" lang="en-GB" sz="2400" u="sng" cap="none" strike="noStrike">
                <a:solidFill>
                  <a:srgbClr val="000000"/>
                </a:solidFill>
                <a:latin typeface="Times New Roman"/>
                <a:ea typeface="Times New Roman"/>
                <a:cs typeface="Times New Roman"/>
                <a:sym typeface="Times New Roman"/>
              </a:rPr>
              <a:t>hanya jika</a:t>
            </a:r>
            <a:r>
              <a:rPr b="0" baseline="0" i="0" lang="en-GB" sz="2400" u="none" cap="none" strike="noStrike">
                <a:solidFill>
                  <a:srgbClr val="000000"/>
                </a:solidFill>
                <a:latin typeface="Times New Roman"/>
                <a:ea typeface="Times New Roman"/>
                <a:cs typeface="Times New Roman"/>
                <a:sym typeface="Times New Roman"/>
              </a:rPr>
              <a:t> ia sudah lulus matakuliah Matematika Diskrit.</a:t>
            </a:r>
          </a:p>
          <a:p>
            <a:pPr indent="-609600" lvl="0" marL="609600" marR="0" rtl="0" algn="just">
              <a:lnSpc>
                <a:spcPct val="90000"/>
              </a:lnSpc>
              <a:spcBef>
                <a:spcPts val="480"/>
              </a:spcBef>
              <a:spcAft>
                <a:spcPts val="0"/>
              </a:spcAft>
              <a:buClr>
                <a:schemeClr val="dk1"/>
              </a:buClr>
              <a:buFont typeface="Times New Roman"/>
              <a:buNone/>
            </a:pPr>
            <a:r>
              <a:t/>
            </a:r>
            <a:endParaRPr b="0" baseline="0" i="0" sz="2400" u="none" cap="none" strike="noStrike">
              <a:solidFill>
                <a:srgbClr val="000000"/>
              </a:solidFill>
              <a:latin typeface="Times New Roman"/>
              <a:ea typeface="Times New Roman"/>
              <a:cs typeface="Times New Roman"/>
              <a:sym typeface="Times New Roman"/>
            </a:endParaRPr>
          </a:p>
          <a:p>
            <a:pPr indent="-609600" lvl="0" marL="609600" marR="0" rtl="0" algn="just">
              <a:lnSpc>
                <a:spcPct val="90000"/>
              </a:lnSpc>
              <a:spcBef>
                <a:spcPts val="480"/>
              </a:spcBef>
              <a:spcAft>
                <a:spcPts val="0"/>
              </a:spcAft>
              <a:buClr>
                <a:schemeClr val="dk1"/>
              </a:buClr>
              <a:buSzPct val="25000"/>
              <a:buFont typeface="Times New Roman"/>
              <a:buNone/>
            </a:pPr>
            <a:r>
              <a:rPr b="1" baseline="0" i="0" lang="en-GB" sz="2400" u="none" cap="none" strike="noStrike">
                <a:solidFill>
                  <a:srgbClr val="000000"/>
                </a:solidFill>
                <a:latin typeface="Times New Roman"/>
                <a:ea typeface="Times New Roman"/>
                <a:cs typeface="Times New Roman"/>
                <a:sym typeface="Times New Roman"/>
              </a:rPr>
              <a:t>Ingat</a:t>
            </a:r>
            <a:r>
              <a:rPr b="0" baseline="0" i="1" lang="en-GB" sz="2400" u="none" cap="none" strike="noStrike">
                <a:solidFill>
                  <a:srgbClr val="000000"/>
                </a:solidFill>
                <a:latin typeface="Times New Roman"/>
                <a:ea typeface="Times New Roman"/>
                <a:cs typeface="Times New Roman"/>
                <a:sym typeface="Times New Roman"/>
              </a:rPr>
              <a:t>: 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  </a:t>
            </a:r>
            <a:r>
              <a:rPr b="1" baseline="0" i="0" lang="en-GB" sz="2400" u="none" cap="none" strike="noStrike">
                <a:solidFill>
                  <a:srgbClr val="000000"/>
                </a:solidFill>
                <a:latin typeface="Times New Roman"/>
                <a:ea typeface="Times New Roman"/>
                <a:cs typeface="Times New Roman"/>
                <a:sym typeface="Times New Roman"/>
              </a:rPr>
              <a:t>dapat dibaca</a:t>
            </a:r>
            <a:r>
              <a:rPr b="0" baseline="0" i="1" lang="en-GB" sz="2400" u="none" cap="none" strike="noStrike">
                <a:solidFill>
                  <a:srgbClr val="000000"/>
                </a:solidFill>
                <a:latin typeface="Times New Roman"/>
                <a:ea typeface="Times New Roman"/>
                <a:cs typeface="Times New Roman"/>
                <a:sym typeface="Times New Roman"/>
              </a:rPr>
              <a:t>   p</a:t>
            </a:r>
            <a:r>
              <a:rPr b="0" baseline="0" i="0" lang="en-GB" sz="2400" u="none" cap="none" strike="noStrike">
                <a:solidFill>
                  <a:srgbClr val="000000"/>
                </a:solidFill>
                <a:latin typeface="Times New Roman"/>
                <a:ea typeface="Times New Roman"/>
                <a:cs typeface="Times New Roman"/>
                <a:sym typeface="Times New Roman"/>
              </a:rPr>
              <a:t> </a:t>
            </a:r>
            <a:r>
              <a:rPr b="0" baseline="0" i="0" lang="en-GB" sz="2400" u="sng" cap="none" strike="noStrike">
                <a:solidFill>
                  <a:srgbClr val="000000"/>
                </a:solidFill>
                <a:latin typeface="Times New Roman"/>
                <a:ea typeface="Times New Roman"/>
                <a:cs typeface="Times New Roman"/>
                <a:sym typeface="Times New Roman"/>
              </a:rPr>
              <a:t>hanya jika</a:t>
            </a: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q</a:t>
            </a:r>
          </a:p>
          <a:p>
            <a:pPr indent="-609600" lvl="0" marL="609600" marR="0" rtl="0" algn="l">
              <a:lnSpc>
                <a:spcPct val="9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p </a:t>
            </a:r>
            <a:r>
              <a:rPr b="0" baseline="0" i="0" lang="en-GB" sz="2400" u="none" cap="none" strike="noStrike">
                <a:solidFill>
                  <a:srgbClr val="000000"/>
                </a:solidFill>
                <a:latin typeface="Times New Roman"/>
                <a:ea typeface="Times New Roman"/>
                <a:cs typeface="Times New Roman"/>
                <a:sym typeface="Times New Roman"/>
              </a:rPr>
              <a:t>: Ahmad bisa mengambil matakuliah Teori Bahasa Formal </a:t>
            </a:r>
          </a:p>
          <a:p>
            <a:pPr indent="-609600" lvl="0" marL="609600" marR="0" rtl="0" algn="l">
              <a:lnSpc>
                <a:spcPct val="90000"/>
              </a:lnSpc>
              <a:spcBef>
                <a:spcPts val="48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 Ahmad sudah lulus matakuliah Matematika Diskrit.</a:t>
            </a:r>
          </a:p>
          <a:p>
            <a:pPr indent="-609600" lvl="0" marL="609600" marR="0" rtl="0" algn="l">
              <a:lnSpc>
                <a:spcPct val="90000"/>
              </a:lnSpc>
              <a:spcBef>
                <a:spcPts val="480"/>
              </a:spcBef>
              <a:spcAft>
                <a:spcPts val="0"/>
              </a:spcAft>
              <a:buClr>
                <a:schemeClr val="dk1"/>
              </a:buClr>
              <a:buSzPct val="25000"/>
              <a:buFont typeface="Times New Roman"/>
              <a:buNone/>
            </a:pPr>
            <a:r>
              <a:rPr b="1" baseline="0" i="0" lang="en-GB" sz="2400" u="none" cap="none" strike="noStrike">
                <a:solidFill>
                  <a:srgbClr val="000000"/>
                </a:solidFill>
                <a:latin typeface="Times New Roman"/>
                <a:ea typeface="Times New Roman"/>
                <a:cs typeface="Times New Roman"/>
                <a:sym typeface="Times New Roman"/>
              </a:rPr>
              <a:t>Notasi standard</a:t>
            </a:r>
            <a:r>
              <a:rPr b="0" baseline="0" i="0" lang="en-GB" sz="2400" u="none" cap="none" strike="noStrike">
                <a:solidFill>
                  <a:srgbClr val="000000"/>
                </a:solidFill>
                <a:latin typeface="Times New Roman"/>
                <a:ea typeface="Times New Roman"/>
                <a:cs typeface="Times New Roman"/>
                <a:sym typeface="Times New Roman"/>
              </a:rPr>
              <a:t>: Jika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maka </a:t>
            </a:r>
            <a:r>
              <a:rPr b="0" baseline="0" i="1" lang="en-GB" sz="2400" u="none" cap="none" strike="noStrike">
                <a:solidFill>
                  <a:srgbClr val="000000"/>
                </a:solidFill>
                <a:latin typeface="Times New Roman"/>
                <a:ea typeface="Times New Roman"/>
                <a:cs typeface="Times New Roman"/>
                <a:sym typeface="Times New Roman"/>
              </a:rPr>
              <a:t>q</a:t>
            </a:r>
          </a:p>
          <a:p>
            <a:pPr indent="-609600" lvl="0" marL="6096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Jika Ahmad mengambil matakuliah Teori Bahasa Formal maka ia sudah lulus matakuliah Matematika Diskrit.</a:t>
            </a:r>
          </a:p>
          <a:p>
            <a:pPr indent="-190500" lvl="0" marL="342900" marR="0" rtl="0" algn="l">
              <a:spcBef>
                <a:spcPts val="480"/>
              </a:spcBef>
              <a:spcAft>
                <a:spcPts val="0"/>
              </a:spcAft>
              <a:buClr>
                <a:schemeClr val="dk1"/>
              </a:buClr>
              <a:buFont typeface="Times New Roman"/>
              <a:buNone/>
            </a:pPr>
            <a:r>
              <a:t/>
            </a:r>
            <a:endParaRPr b="0" baseline="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333" name="Shape 333"/>
          <p:cNvSpPr txBox="1"/>
          <p:nvPr>
            <p:ph idx="1" type="body"/>
          </p:nvPr>
        </p:nvSpPr>
        <p:spPr>
          <a:xfrm>
            <a:off x="685800" y="71875"/>
            <a:ext cx="7772400" cy="4286099"/>
          </a:xfrm>
          <a:prstGeom prst="rect">
            <a:avLst/>
          </a:prstGeom>
          <a:noFill/>
          <a:ln>
            <a:noFill/>
          </a:ln>
        </p:spPr>
        <p:txBody>
          <a:bodyPr anchorCtr="0" anchor="t" bIns="45700" lIns="91425" rIns="91425" tIns="45700">
            <a:noAutofit/>
          </a:bodyPr>
          <a:lstStyle/>
          <a:p>
            <a:pPr indent="-609600" lvl="0" marL="609600" marR="0" rtl="0" algn="l">
              <a:lnSpc>
                <a:spcPct val="100000"/>
              </a:lnSpc>
              <a:spcBef>
                <a:spcPts val="0"/>
              </a:spcBef>
              <a:spcAft>
                <a:spcPts val="0"/>
              </a:spcAft>
              <a:buClr>
                <a:schemeClr val="dk1"/>
              </a:buClr>
              <a:buSzPct val="25000"/>
              <a:buFont typeface="Times New Roman"/>
              <a:buNone/>
            </a:pPr>
            <a:r>
              <a:rPr b="1" baseline="0" i="0" lang="en-GB" sz="2400" cap="none" strike="noStrike">
                <a:solidFill>
                  <a:srgbClr val="000000"/>
                </a:solidFill>
                <a:latin typeface="Times New Roman"/>
                <a:ea typeface="Times New Roman"/>
                <a:cs typeface="Times New Roman"/>
                <a:sym typeface="Times New Roman"/>
              </a:rPr>
              <a:t>Penjelasan</a:t>
            </a:r>
          </a:p>
          <a:p>
            <a:pPr indent="-609600" lvl="0" marL="609600" marR="0" rtl="0" algn="just">
              <a:lnSpc>
                <a:spcPct val="100000"/>
              </a:lnSpc>
              <a:spcBef>
                <a:spcPts val="560"/>
              </a:spcBef>
              <a:spcAft>
                <a:spcPts val="0"/>
              </a:spcAft>
              <a:buClr>
                <a:schemeClr val="dk1"/>
              </a:buClr>
              <a:buSzPct val="25000"/>
              <a:buFont typeface="Times New Roman"/>
              <a:buNone/>
            </a:pPr>
            <a:r>
              <a:rPr b="0" baseline="0" i="0" lang="en-GB" sz="2800" cap="none" strike="noStrike">
                <a:solidFill>
                  <a:srgbClr val="000000"/>
                </a:solidFill>
                <a:latin typeface="Times New Roman"/>
                <a:ea typeface="Times New Roman"/>
                <a:cs typeface="Times New Roman"/>
                <a:sym typeface="Times New Roman"/>
              </a:rPr>
              <a:t>	</a:t>
            </a:r>
            <a:r>
              <a:rPr b="0" baseline="0" i="0" lang="en-GB" sz="2200" cap="none" strike="noStrike">
                <a:solidFill>
                  <a:srgbClr val="000000"/>
                </a:solidFill>
                <a:latin typeface="Times New Roman"/>
                <a:ea typeface="Times New Roman"/>
                <a:cs typeface="Times New Roman"/>
                <a:sym typeface="Times New Roman"/>
              </a:rPr>
              <a:t>Syarat perlu bagi Indonesia agar ikut Piala Dunia adalah dengan mengontrak pemain asing kenamaan.</a:t>
            </a:r>
          </a:p>
          <a:p>
            <a:pPr indent="-609600" lvl="0" marL="609600" marR="0" rtl="0" algn="just">
              <a:lnSpc>
                <a:spcPct val="100000"/>
              </a:lnSpc>
              <a:spcBef>
                <a:spcPts val="480"/>
              </a:spcBef>
              <a:spcAft>
                <a:spcPts val="0"/>
              </a:spcAft>
              <a:buClr>
                <a:schemeClr val="dk1"/>
              </a:buClr>
              <a:buSzPct val="25000"/>
              <a:buFont typeface="Times New Roman"/>
              <a:buNone/>
            </a:pPr>
            <a:r>
              <a:rPr b="1" baseline="0" i="0" lang="en-GB" sz="2400" cap="none" strike="noStrike">
                <a:solidFill>
                  <a:srgbClr val="000000"/>
                </a:solidFill>
                <a:latin typeface="Times New Roman"/>
                <a:ea typeface="Times New Roman"/>
                <a:cs typeface="Times New Roman"/>
                <a:sym typeface="Times New Roman"/>
              </a:rPr>
              <a:t>Ingat</a:t>
            </a:r>
            <a:r>
              <a:rPr b="0" baseline="0" i="0" lang="en-GB" sz="2400" cap="none" strike="noStrike">
                <a:solidFill>
                  <a:srgbClr val="000000"/>
                </a:solidFill>
                <a:latin typeface="Times New Roman"/>
                <a:ea typeface="Times New Roman"/>
                <a:cs typeface="Times New Roman"/>
                <a:sym typeface="Times New Roman"/>
              </a:rPr>
              <a:t>: </a:t>
            </a:r>
            <a:r>
              <a:rPr b="0" baseline="0" i="1" lang="en-GB" sz="2400" cap="none" strike="noStrike">
                <a:solidFill>
                  <a:srgbClr val="000000"/>
                </a:solidFill>
                <a:latin typeface="Times New Roman"/>
                <a:ea typeface="Times New Roman"/>
                <a:cs typeface="Times New Roman"/>
                <a:sym typeface="Times New Roman"/>
              </a:rPr>
              <a:t>p</a:t>
            </a:r>
            <a:r>
              <a:rPr b="0" baseline="0" i="0" lang="en-GB" sz="2400" cap="none" strike="noStrike">
                <a:solidFill>
                  <a:srgbClr val="000000"/>
                </a:solidFill>
                <a:latin typeface="Times New Roman"/>
                <a:ea typeface="Times New Roman"/>
                <a:cs typeface="Times New Roman"/>
                <a:sym typeface="Times New Roman"/>
              </a:rPr>
              <a:t> → </a:t>
            </a:r>
            <a:r>
              <a:rPr b="0" baseline="0" i="1" lang="en-GB" sz="2400" cap="none" strike="noStrike">
                <a:solidFill>
                  <a:srgbClr val="000000"/>
                </a:solidFill>
                <a:latin typeface="Times New Roman"/>
                <a:ea typeface="Times New Roman"/>
                <a:cs typeface="Times New Roman"/>
                <a:sym typeface="Times New Roman"/>
              </a:rPr>
              <a:t>q</a:t>
            </a:r>
            <a:r>
              <a:rPr b="0" baseline="0" i="0" lang="en-GB" sz="2400" cap="none" strike="noStrike">
                <a:solidFill>
                  <a:srgbClr val="000000"/>
                </a:solidFill>
                <a:latin typeface="Times New Roman"/>
                <a:ea typeface="Times New Roman"/>
                <a:cs typeface="Times New Roman"/>
                <a:sym typeface="Times New Roman"/>
              </a:rPr>
              <a:t> </a:t>
            </a:r>
            <a:r>
              <a:rPr b="1" baseline="0" i="0" lang="en-GB" sz="2400" cap="none" strike="noStrike">
                <a:solidFill>
                  <a:srgbClr val="000000"/>
                </a:solidFill>
                <a:latin typeface="Times New Roman"/>
                <a:ea typeface="Times New Roman"/>
                <a:cs typeface="Times New Roman"/>
                <a:sym typeface="Times New Roman"/>
              </a:rPr>
              <a:t>dapat dibaca</a:t>
            </a:r>
            <a:r>
              <a:rPr b="0" baseline="0" i="0" lang="en-GB" sz="2400" cap="none" strike="noStrike">
                <a:solidFill>
                  <a:srgbClr val="000000"/>
                </a:solidFill>
                <a:latin typeface="Times New Roman"/>
                <a:ea typeface="Times New Roman"/>
                <a:cs typeface="Times New Roman"/>
                <a:sym typeface="Times New Roman"/>
              </a:rPr>
              <a:t> </a:t>
            </a:r>
            <a:r>
              <a:rPr b="0" baseline="0" i="1" lang="en-GB" sz="2400" cap="none" strike="noStrike">
                <a:solidFill>
                  <a:srgbClr val="000000"/>
                </a:solidFill>
                <a:latin typeface="Times New Roman"/>
                <a:ea typeface="Times New Roman"/>
                <a:cs typeface="Times New Roman"/>
                <a:sym typeface="Times New Roman"/>
              </a:rPr>
              <a:t>q</a:t>
            </a:r>
            <a:r>
              <a:rPr b="0" baseline="0" i="0" lang="en-GB" sz="2400" cap="none" strike="noStrike">
                <a:solidFill>
                  <a:srgbClr val="000000"/>
                </a:solidFill>
                <a:latin typeface="Times New Roman"/>
                <a:ea typeface="Times New Roman"/>
                <a:cs typeface="Times New Roman"/>
                <a:sym typeface="Times New Roman"/>
              </a:rPr>
              <a:t> syarat perlu untuk </a:t>
            </a:r>
            <a:r>
              <a:rPr b="0" baseline="0" i="1" lang="en-GB" sz="2400" cap="none" strike="noStrike">
                <a:solidFill>
                  <a:srgbClr val="000000"/>
                </a:solidFill>
                <a:latin typeface="Times New Roman"/>
                <a:ea typeface="Times New Roman"/>
                <a:cs typeface="Times New Roman"/>
                <a:sym typeface="Times New Roman"/>
              </a:rPr>
              <a:t>p </a:t>
            </a:r>
          </a:p>
          <a:p>
            <a:pPr indent="-609600" lvl="0" marL="609600" marR="0" rtl="0" algn="l">
              <a:lnSpc>
                <a:spcPct val="100000"/>
              </a:lnSpc>
              <a:spcBef>
                <a:spcPts val="480"/>
              </a:spcBef>
              <a:spcAft>
                <a:spcPts val="0"/>
              </a:spcAft>
              <a:buClr>
                <a:schemeClr val="dk1"/>
              </a:buClr>
              <a:buSzPct val="25000"/>
              <a:buFont typeface="Times New Roman"/>
              <a:buNone/>
            </a:pPr>
            <a:r>
              <a:rPr b="0" baseline="0" i="0" lang="en-GB" sz="2200" cap="none" strike="noStrike">
                <a:solidFill>
                  <a:srgbClr val="000000"/>
                </a:solidFill>
                <a:latin typeface="Times New Roman"/>
                <a:ea typeface="Times New Roman"/>
                <a:cs typeface="Times New Roman"/>
                <a:sym typeface="Times New Roman"/>
              </a:rPr>
              <a:t>Susun sesuai format:</a:t>
            </a:r>
          </a:p>
          <a:p>
            <a:pPr indent="-609600" lvl="0" marL="609600" marR="0" rtl="0" algn="l">
              <a:lnSpc>
                <a:spcPct val="100000"/>
              </a:lnSpc>
              <a:spcBef>
                <a:spcPts val="480"/>
              </a:spcBef>
              <a:spcAft>
                <a:spcPts val="0"/>
              </a:spcAft>
              <a:buClr>
                <a:schemeClr val="dk1"/>
              </a:buClr>
              <a:buSzPct val="25000"/>
              <a:buFont typeface="Times New Roman"/>
              <a:buNone/>
            </a:pPr>
            <a:r>
              <a:rPr b="0" baseline="0" i="0" lang="en-GB" sz="2200" cap="none" strike="noStrike">
                <a:solidFill>
                  <a:srgbClr val="000000"/>
                </a:solidFill>
                <a:latin typeface="Times New Roman"/>
                <a:ea typeface="Times New Roman"/>
                <a:cs typeface="Times New Roman"/>
                <a:sym typeface="Times New Roman"/>
              </a:rPr>
              <a:t>	Mengontrak pemain asing kenamaan adalah syarat perlu bagi Indonesia agar ikut Piala Dunia </a:t>
            </a:r>
          </a:p>
          <a:p>
            <a:pPr indent="-609600" lvl="0" marL="609600" marR="0" rtl="0" algn="l">
              <a:lnSpc>
                <a:spcPct val="100000"/>
              </a:lnSpc>
              <a:spcBef>
                <a:spcPts val="480"/>
              </a:spcBef>
              <a:spcAft>
                <a:spcPts val="0"/>
              </a:spcAft>
              <a:buClr>
                <a:schemeClr val="dk1"/>
              </a:buClr>
              <a:buSzPct val="25000"/>
              <a:buFont typeface="Times New Roman"/>
              <a:buNone/>
            </a:pPr>
            <a:r>
              <a:rPr b="0" baseline="0" i="1" lang="en-GB" sz="2200" cap="none" strike="noStrike">
                <a:solidFill>
                  <a:srgbClr val="000000"/>
                </a:solidFill>
                <a:latin typeface="Times New Roman"/>
                <a:ea typeface="Times New Roman"/>
                <a:cs typeface="Times New Roman"/>
                <a:sym typeface="Times New Roman"/>
              </a:rPr>
              <a:t>q</a:t>
            </a:r>
            <a:r>
              <a:rPr b="0" baseline="0" i="0" lang="en-GB" sz="2200" cap="none" strike="noStrike">
                <a:solidFill>
                  <a:srgbClr val="000000"/>
                </a:solidFill>
                <a:latin typeface="Times New Roman"/>
                <a:ea typeface="Times New Roman"/>
                <a:cs typeface="Times New Roman"/>
                <a:sym typeface="Times New Roman"/>
              </a:rPr>
              <a:t>: Indonesia mengontrak pemain asing kenamaan </a:t>
            </a:r>
          </a:p>
          <a:p>
            <a:pPr indent="-609600" lvl="0" marL="609600" marR="0" rtl="0" algn="l">
              <a:lnSpc>
                <a:spcPct val="100000"/>
              </a:lnSpc>
              <a:spcBef>
                <a:spcPts val="480"/>
              </a:spcBef>
              <a:spcAft>
                <a:spcPts val="0"/>
              </a:spcAft>
              <a:buClr>
                <a:schemeClr val="dk1"/>
              </a:buClr>
              <a:buSzPct val="25000"/>
              <a:buFont typeface="Times New Roman"/>
              <a:buNone/>
            </a:pPr>
            <a:r>
              <a:rPr b="0" baseline="0" i="1" lang="en-GB" sz="2200" cap="none" strike="noStrike">
                <a:solidFill>
                  <a:srgbClr val="000000"/>
                </a:solidFill>
                <a:latin typeface="Times New Roman"/>
                <a:ea typeface="Times New Roman"/>
                <a:cs typeface="Times New Roman"/>
                <a:sym typeface="Times New Roman"/>
              </a:rPr>
              <a:t>p</a:t>
            </a:r>
            <a:r>
              <a:rPr b="0" baseline="0" i="0" lang="en-GB" sz="2200" cap="none" strike="noStrike">
                <a:solidFill>
                  <a:srgbClr val="000000"/>
                </a:solidFill>
                <a:latin typeface="Times New Roman"/>
                <a:ea typeface="Times New Roman"/>
                <a:cs typeface="Times New Roman"/>
                <a:sym typeface="Times New Roman"/>
              </a:rPr>
              <a:t>: Indonesia ikut Piala Dunia  </a:t>
            </a:r>
          </a:p>
          <a:p>
            <a:pPr indent="-609600" lvl="0" marL="609600" marR="0" rtl="0" algn="l">
              <a:lnSpc>
                <a:spcPct val="100000"/>
              </a:lnSpc>
              <a:spcBef>
                <a:spcPts val="480"/>
              </a:spcBef>
              <a:spcAft>
                <a:spcPts val="0"/>
              </a:spcAft>
              <a:buClr>
                <a:schemeClr val="dk1"/>
              </a:buClr>
              <a:buSzPct val="25000"/>
              <a:buFont typeface="Times New Roman"/>
              <a:buNone/>
            </a:pPr>
            <a:r>
              <a:rPr b="1" baseline="0" i="0" lang="en-GB" sz="2400" cap="none" strike="noStrike">
                <a:solidFill>
                  <a:srgbClr val="000000"/>
                </a:solidFill>
                <a:latin typeface="Times New Roman"/>
                <a:ea typeface="Times New Roman"/>
                <a:cs typeface="Times New Roman"/>
                <a:sym typeface="Times New Roman"/>
              </a:rPr>
              <a:t>Notasi standard</a:t>
            </a:r>
            <a:r>
              <a:rPr b="0" baseline="0" i="0" lang="en-GB" sz="2400" cap="none" strike="noStrike">
                <a:solidFill>
                  <a:srgbClr val="000000"/>
                </a:solidFill>
                <a:latin typeface="Times New Roman"/>
                <a:ea typeface="Times New Roman"/>
                <a:cs typeface="Times New Roman"/>
                <a:sym typeface="Times New Roman"/>
              </a:rPr>
              <a:t>: Jika </a:t>
            </a:r>
            <a:r>
              <a:rPr b="0" baseline="0" i="1" lang="en-GB" sz="2400" cap="none" strike="noStrike">
                <a:solidFill>
                  <a:srgbClr val="000000"/>
                </a:solidFill>
                <a:latin typeface="Times New Roman"/>
                <a:ea typeface="Times New Roman"/>
                <a:cs typeface="Times New Roman"/>
                <a:sym typeface="Times New Roman"/>
              </a:rPr>
              <a:t>p</a:t>
            </a:r>
            <a:r>
              <a:rPr b="0" baseline="0" i="0" lang="en-GB" sz="2400" cap="none" strike="noStrike">
                <a:solidFill>
                  <a:srgbClr val="000000"/>
                </a:solidFill>
                <a:latin typeface="Times New Roman"/>
                <a:ea typeface="Times New Roman"/>
                <a:cs typeface="Times New Roman"/>
                <a:sym typeface="Times New Roman"/>
              </a:rPr>
              <a:t>, maka </a:t>
            </a:r>
            <a:r>
              <a:rPr b="0" baseline="0" i="1" lang="en-GB" sz="2400" cap="none" strike="noStrike">
                <a:solidFill>
                  <a:srgbClr val="000000"/>
                </a:solidFill>
                <a:latin typeface="Times New Roman"/>
                <a:ea typeface="Times New Roman"/>
                <a:cs typeface="Times New Roman"/>
                <a:sym typeface="Times New Roman"/>
              </a:rPr>
              <a:t>q</a:t>
            </a:r>
          </a:p>
          <a:p>
            <a:pPr indent="-609600" lvl="0" marL="609600" marR="0" rtl="0" algn="l">
              <a:lnSpc>
                <a:spcPct val="100000"/>
              </a:lnSpc>
              <a:spcBef>
                <a:spcPts val="480"/>
              </a:spcBef>
              <a:spcAft>
                <a:spcPts val="0"/>
              </a:spcAft>
              <a:buClr>
                <a:schemeClr val="dk1"/>
              </a:buClr>
              <a:buSzPct val="25000"/>
              <a:buFont typeface="Times New Roman"/>
              <a:buNone/>
            </a:pPr>
            <a:r>
              <a:rPr b="0" baseline="0" i="0" lang="en-GB" sz="2400" cap="none" strike="noStrike">
                <a:solidFill>
                  <a:srgbClr val="000000"/>
                </a:solidFill>
                <a:latin typeface="Times New Roman"/>
                <a:ea typeface="Times New Roman"/>
                <a:cs typeface="Times New Roman"/>
                <a:sym typeface="Times New Roman"/>
              </a:rPr>
              <a:t>	Jika Indonesia ikut Piala Dunia, maka Indonesia mengontrak pemain asing kenaman.</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39" name="Shape 339"/>
          <p:cNvPicPr preferRelativeResize="0"/>
          <p:nvPr/>
        </p:nvPicPr>
        <p:blipFill rotWithShape="1">
          <a:blip r:embed="rId3">
            <a:alphaModFix/>
          </a:blip>
          <a:srcRect b="0" l="0" r="0" t="0"/>
          <a:stretch/>
        </p:blipFill>
        <p:spPr>
          <a:xfrm>
            <a:off x="533400" y="571500"/>
            <a:ext cx="7772400" cy="39909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78" name="Shape 78"/>
          <p:cNvSpPr txBox="1"/>
          <p:nvPr>
            <p:ph idx="1" type="body"/>
          </p:nvPr>
        </p:nvSpPr>
        <p:spPr>
          <a:xfrm>
            <a:off x="304800" y="1028700"/>
            <a:ext cx="8229600" cy="571500"/>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spcAft>
                <a:spcPts val="0"/>
              </a:spcAft>
              <a:buClr>
                <a:schemeClr val="dk1"/>
              </a:buClr>
              <a:buSzPct val="25000"/>
              <a:buFont typeface="Times New Roman"/>
              <a:buNone/>
            </a:pPr>
            <a:r>
              <a:rPr b="1" baseline="0" i="1" lang="en-GB" sz="2800" u="none" cap="none" strike="noStrike">
                <a:solidFill>
                  <a:srgbClr val="000000"/>
                </a:solidFill>
                <a:latin typeface="Times New Roman"/>
                <a:ea typeface="Times New Roman"/>
                <a:cs typeface="Times New Roman"/>
                <a:sym typeface="Times New Roman"/>
              </a:rPr>
              <a:t>“Gajah lebih besar daripada tikus.”</a:t>
            </a:r>
          </a:p>
        </p:txBody>
      </p:sp>
      <p:sp>
        <p:nvSpPr>
          <p:cNvPr id="79" name="Shape 79"/>
          <p:cNvSpPr txBox="1"/>
          <p:nvPr/>
        </p:nvSpPr>
        <p:spPr>
          <a:xfrm>
            <a:off x="457200" y="1885950"/>
            <a:ext cx="65532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pernyataan?</a:t>
            </a:r>
          </a:p>
        </p:txBody>
      </p:sp>
      <p:sp>
        <p:nvSpPr>
          <p:cNvPr id="80" name="Shape 80"/>
          <p:cNvSpPr txBox="1"/>
          <p:nvPr/>
        </p:nvSpPr>
        <p:spPr>
          <a:xfrm>
            <a:off x="7543800" y="1943100"/>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81" name="Shape 81"/>
          <p:cNvSpPr txBox="1"/>
          <p:nvPr/>
        </p:nvSpPr>
        <p:spPr>
          <a:xfrm>
            <a:off x="457200" y="2571750"/>
            <a:ext cx="70104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proposisi?</a:t>
            </a:r>
          </a:p>
        </p:txBody>
      </p:sp>
      <p:sp>
        <p:nvSpPr>
          <p:cNvPr id="82" name="Shape 82"/>
          <p:cNvSpPr txBox="1"/>
          <p:nvPr/>
        </p:nvSpPr>
        <p:spPr>
          <a:xfrm>
            <a:off x="7543800" y="2571750"/>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83" name="Shape 83"/>
          <p:cNvSpPr txBox="1"/>
          <p:nvPr/>
        </p:nvSpPr>
        <p:spPr>
          <a:xfrm>
            <a:off x="457200" y="3314700"/>
            <a:ext cx="4800600" cy="9715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nilai kebenaran dari proposisi ini?</a:t>
            </a:r>
          </a:p>
        </p:txBody>
      </p:sp>
      <p:sp>
        <p:nvSpPr>
          <p:cNvPr id="84" name="Shape 84"/>
          <p:cNvSpPr txBox="1"/>
          <p:nvPr/>
        </p:nvSpPr>
        <p:spPr>
          <a:xfrm>
            <a:off x="7010400" y="3486150"/>
            <a:ext cx="1676399"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BENAR</a:t>
            </a:r>
          </a:p>
        </p:txBody>
      </p:sp>
      <p:sp>
        <p:nvSpPr>
          <p:cNvPr id="85" name="Shape 85"/>
          <p:cNvSpPr txBox="1"/>
          <p:nvPr>
            <p:ph type="title"/>
          </p:nvPr>
        </p:nvSpPr>
        <p:spPr>
          <a:xfrm>
            <a:off x="685800" y="17145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baseline="0" i="0" lang="en-GB" sz="3600" u="none" cap="none" strike="noStrike">
                <a:solidFill>
                  <a:srgbClr val="000000"/>
                </a:solidFill>
                <a:latin typeface="Times New Roman"/>
                <a:ea typeface="Times New Roman"/>
                <a:cs typeface="Times New Roman"/>
                <a:sym typeface="Times New Roman"/>
              </a:rPr>
              <a:t>Permainan</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45" name="Shape 345"/>
          <p:cNvPicPr preferRelativeResize="0"/>
          <p:nvPr/>
        </p:nvPicPr>
        <p:blipFill rotWithShape="1">
          <a:blip r:embed="rId3">
            <a:alphaModFix/>
          </a:blip>
          <a:srcRect b="0" l="0" r="0" t="0"/>
          <a:stretch/>
        </p:blipFill>
        <p:spPr>
          <a:xfrm>
            <a:off x="609600" y="400050"/>
            <a:ext cx="7315200" cy="4437458"/>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51" name="Shape 351"/>
          <p:cNvPicPr preferRelativeResize="0"/>
          <p:nvPr/>
        </p:nvPicPr>
        <p:blipFill rotWithShape="1">
          <a:blip r:embed="rId3">
            <a:alphaModFix/>
          </a:blip>
          <a:srcRect b="0" l="0" r="0" t="0"/>
          <a:stretch/>
        </p:blipFill>
        <p:spPr>
          <a:xfrm>
            <a:off x="571500" y="971550"/>
            <a:ext cx="8001000" cy="2019299"/>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57" name="Shape 357"/>
          <p:cNvPicPr preferRelativeResize="0"/>
          <p:nvPr/>
        </p:nvPicPr>
        <p:blipFill rotWithShape="1">
          <a:blip r:embed="rId3">
            <a:alphaModFix/>
          </a:blip>
          <a:srcRect b="0" l="0" r="0" t="0"/>
          <a:stretch/>
        </p:blipFill>
        <p:spPr>
          <a:xfrm>
            <a:off x="539750" y="170259"/>
            <a:ext cx="7748587" cy="4957762"/>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363" name="Shape 363"/>
          <p:cNvSpPr txBox="1"/>
          <p:nvPr>
            <p:ph idx="1" type="body"/>
          </p:nvPr>
        </p:nvSpPr>
        <p:spPr>
          <a:xfrm>
            <a:off x="685800" y="0"/>
            <a:ext cx="7772400" cy="3943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000000"/>
              </a:buClr>
              <a:buSzPct val="100000"/>
              <a:buFont typeface="Times New Roman"/>
              <a:buChar char="•"/>
            </a:pPr>
            <a:r>
              <a:rPr b="0" baseline="0" i="0" lang="en-GB" sz="2800" u="none" cap="none" strike="noStrike">
                <a:solidFill>
                  <a:srgbClr val="000000"/>
                </a:solidFill>
                <a:latin typeface="Times New Roman"/>
                <a:ea typeface="Times New Roman"/>
                <a:cs typeface="Times New Roman"/>
                <a:sym typeface="Times New Roman"/>
              </a:rPr>
              <a:t>Perhatikan bahwa dalam implikasi yang dipentingkan nilai kebenaran premis dan konsekuen, bukan hubungan sebab dan akibat diantara keduanya.</a:t>
            </a:r>
          </a:p>
          <a:p>
            <a:pPr indent="-165100" lvl="0" marL="342900" marR="0" rtl="0" algn="l">
              <a:lnSpc>
                <a:spcPct val="100000"/>
              </a:lnSpc>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000000"/>
              </a:buClr>
              <a:buSzPct val="100000"/>
              <a:buFont typeface="Times New Roman"/>
              <a:buChar char="•"/>
            </a:pPr>
            <a:r>
              <a:rPr b="0" baseline="0" i="0" lang="en-GB" sz="2800" u="none" cap="none" strike="noStrike">
                <a:solidFill>
                  <a:srgbClr val="000000"/>
                </a:solidFill>
                <a:latin typeface="Times New Roman"/>
                <a:ea typeface="Times New Roman"/>
                <a:cs typeface="Times New Roman"/>
                <a:sym typeface="Times New Roman"/>
              </a:rPr>
              <a:t>Beberapa implikasi di bawah ini valid meskipun secara bahasa tidak mempunyai makna:</a:t>
            </a:r>
          </a:p>
          <a:p>
            <a:pPr indent="-165100" lvl="0" marL="342900" marR="0" rtl="0" algn="l">
              <a:lnSpc>
                <a:spcPct val="100000"/>
              </a:lnSpc>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“Jika 1 + 1 = 2 maka Paris ibukota Perancis”</a:t>
            </a:r>
          </a:p>
          <a:p>
            <a:pPr indent="-342900" lvl="0" marL="342900" marR="0" rtl="0" algn="l">
              <a:lnSpc>
                <a:spcPct val="100000"/>
              </a:lnSpc>
              <a:spcBef>
                <a:spcPts val="56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“Jika </a:t>
            </a:r>
            <a:r>
              <a:rPr b="0" baseline="0" i="1" lang="en-GB" sz="2800" u="none" cap="none" strike="noStrike">
                <a:solidFill>
                  <a:srgbClr val="000000"/>
                </a:solidFill>
                <a:latin typeface="Times New Roman"/>
                <a:ea typeface="Times New Roman"/>
                <a:cs typeface="Times New Roman"/>
                <a:sym typeface="Times New Roman"/>
              </a:rPr>
              <a:t>n </a:t>
            </a:r>
            <a:r>
              <a:rPr b="0" baseline="0" i="0" lang="en-GB" sz="2800" u="none" cap="none" strike="noStrike">
                <a:solidFill>
                  <a:srgbClr val="000000"/>
                </a:solidFill>
                <a:latin typeface="Times New Roman"/>
                <a:ea typeface="Times New Roman"/>
                <a:cs typeface="Times New Roman"/>
                <a:sym typeface="Times New Roman"/>
              </a:rPr>
              <a:t>bilangan bulat maka hari ini hujan”</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69" name="Shape 369"/>
          <p:cNvPicPr preferRelativeResize="0"/>
          <p:nvPr/>
        </p:nvPicPr>
        <p:blipFill rotWithShape="1">
          <a:blip r:embed="rId3">
            <a:alphaModFix/>
          </a:blip>
          <a:srcRect b="0" l="0" r="0" t="0"/>
          <a:stretch/>
        </p:blipFill>
        <p:spPr>
          <a:xfrm>
            <a:off x="838200" y="514350"/>
            <a:ext cx="7162799" cy="3962400"/>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75" name="Shape 375"/>
          <p:cNvPicPr preferRelativeResize="0"/>
          <p:nvPr/>
        </p:nvPicPr>
        <p:blipFill rotWithShape="1">
          <a:blip r:embed="rId3">
            <a:alphaModFix/>
          </a:blip>
          <a:srcRect b="0" l="0" r="0" t="0"/>
          <a:stretch/>
        </p:blipFill>
        <p:spPr>
          <a:xfrm>
            <a:off x="455612" y="288131"/>
            <a:ext cx="8002587" cy="4616052"/>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81" name="Shape 381"/>
          <p:cNvPicPr preferRelativeResize="0"/>
          <p:nvPr/>
        </p:nvPicPr>
        <p:blipFill rotWithShape="1">
          <a:blip r:embed="rId3">
            <a:alphaModFix/>
          </a:blip>
          <a:srcRect b="0" l="0" r="0" t="0"/>
          <a:stretch/>
        </p:blipFill>
        <p:spPr>
          <a:xfrm>
            <a:off x="334962" y="172640"/>
            <a:ext cx="8472486" cy="4798218"/>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87" name="Shape 387"/>
          <p:cNvPicPr preferRelativeResize="0"/>
          <p:nvPr/>
        </p:nvPicPr>
        <p:blipFill rotWithShape="1">
          <a:blip r:embed="rId3">
            <a:alphaModFix/>
          </a:blip>
          <a:srcRect b="0" l="0" r="0" t="0"/>
          <a:stretch/>
        </p:blipFill>
        <p:spPr>
          <a:xfrm>
            <a:off x="762000" y="457200"/>
            <a:ext cx="7010400" cy="4552950"/>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393" name="Shape 393"/>
          <p:cNvPicPr preferRelativeResize="0"/>
          <p:nvPr/>
        </p:nvPicPr>
        <p:blipFill rotWithShape="1">
          <a:blip r:embed="rId3">
            <a:alphaModFix/>
          </a:blip>
          <a:srcRect b="0" l="0" r="0" t="0"/>
          <a:stretch/>
        </p:blipFill>
        <p:spPr>
          <a:xfrm>
            <a:off x="539750" y="404812"/>
            <a:ext cx="8288336" cy="4499371"/>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399" name="Shape 399"/>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baseline="0" i="0" lang="en-GB" sz="4400" u="none" cap="none" strike="noStrike">
                <a:solidFill>
                  <a:schemeClr val="dk2"/>
                </a:solidFill>
                <a:latin typeface="Times New Roman"/>
                <a:ea typeface="Times New Roman"/>
                <a:cs typeface="Times New Roman"/>
                <a:sym typeface="Times New Roman"/>
              </a:rPr>
              <a:t>Soal Latihan 2</a:t>
            </a:r>
          </a:p>
        </p:txBody>
      </p:sp>
      <p:sp>
        <p:nvSpPr>
          <p:cNvPr id="400" name="Shape 400"/>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0" lang="en-GB" sz="2800" u="none" cap="none" strike="noStrike">
                <a:solidFill>
                  <a:srgbClr val="000000"/>
                </a:solidFill>
                <a:latin typeface="Times New Roman"/>
                <a:ea typeface="Times New Roman"/>
                <a:cs typeface="Times New Roman"/>
                <a:sym typeface="Times New Roman"/>
              </a:rPr>
              <a:t>Nyatakan pernyataan berikut:</a:t>
            </a:r>
          </a:p>
          <a:p>
            <a:pPr indent="-342900" lvl="0" marL="342900" marR="0" rtl="0" algn="just">
              <a:lnSpc>
                <a:spcPct val="100000"/>
              </a:lnSpc>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“Anda tidak dapat terdaftar sebagai pemilih dalam Pemilu  jika anda berusia di bawah 17 tahun kecuali kalau anda sudah menikah”.</a:t>
            </a:r>
          </a:p>
          <a:p>
            <a:pPr indent="-342900" lvl="0" marL="342900" marR="0" rtl="0" algn="just">
              <a:lnSpc>
                <a:spcPct val="100000"/>
              </a:lnSpc>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dalam notasi simbolik.</a:t>
            </a:r>
          </a:p>
          <a:p>
            <a:pPr indent="-165100" lvl="0" marL="342900" marR="0" rtl="0" algn="l">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91" name="Shape 91"/>
          <p:cNvSpPr txBox="1"/>
          <p:nvPr>
            <p:ph idx="1" type="body"/>
          </p:nvPr>
        </p:nvSpPr>
        <p:spPr>
          <a:xfrm>
            <a:off x="457200" y="1257300"/>
            <a:ext cx="8229600" cy="571500"/>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spcAft>
                <a:spcPts val="0"/>
              </a:spcAft>
              <a:buClr>
                <a:schemeClr val="dk1"/>
              </a:buClr>
              <a:buSzPct val="25000"/>
              <a:buFont typeface="Times New Roman"/>
              <a:buNone/>
            </a:pPr>
            <a:r>
              <a:rPr b="1" baseline="0" i="1" lang="en-GB" sz="2800" u="none" cap="none" strike="noStrike">
                <a:solidFill>
                  <a:srgbClr val="000000"/>
                </a:solidFill>
                <a:latin typeface="Times New Roman"/>
                <a:ea typeface="Times New Roman"/>
                <a:cs typeface="Times New Roman"/>
                <a:sym typeface="Times New Roman"/>
              </a:rPr>
              <a:t>“520 &lt; 111”</a:t>
            </a:r>
          </a:p>
        </p:txBody>
      </p:sp>
      <p:sp>
        <p:nvSpPr>
          <p:cNvPr id="92" name="Shape 92"/>
          <p:cNvSpPr txBox="1"/>
          <p:nvPr/>
        </p:nvSpPr>
        <p:spPr>
          <a:xfrm>
            <a:off x="457200" y="1885950"/>
            <a:ext cx="65532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pernyataan?</a:t>
            </a:r>
          </a:p>
        </p:txBody>
      </p:sp>
      <p:sp>
        <p:nvSpPr>
          <p:cNvPr id="93" name="Shape 93"/>
          <p:cNvSpPr txBox="1"/>
          <p:nvPr/>
        </p:nvSpPr>
        <p:spPr>
          <a:xfrm>
            <a:off x="7543800" y="1943100"/>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94" name="Shape 94"/>
          <p:cNvSpPr txBox="1"/>
          <p:nvPr/>
        </p:nvSpPr>
        <p:spPr>
          <a:xfrm>
            <a:off x="457200" y="2571750"/>
            <a:ext cx="70104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proposisi?</a:t>
            </a:r>
          </a:p>
        </p:txBody>
      </p:sp>
      <p:sp>
        <p:nvSpPr>
          <p:cNvPr id="95" name="Shape 95"/>
          <p:cNvSpPr txBox="1"/>
          <p:nvPr/>
        </p:nvSpPr>
        <p:spPr>
          <a:xfrm>
            <a:off x="7543800" y="2571750"/>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96" name="Shape 96"/>
          <p:cNvSpPr txBox="1"/>
          <p:nvPr/>
        </p:nvSpPr>
        <p:spPr>
          <a:xfrm>
            <a:off x="457200" y="3314700"/>
            <a:ext cx="4800600" cy="9715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nilai kebenaran dari proposisi ini?</a:t>
            </a:r>
          </a:p>
        </p:txBody>
      </p:sp>
      <p:sp>
        <p:nvSpPr>
          <p:cNvPr id="97" name="Shape 97"/>
          <p:cNvSpPr txBox="1"/>
          <p:nvPr/>
        </p:nvSpPr>
        <p:spPr>
          <a:xfrm>
            <a:off x="7010400" y="3486150"/>
            <a:ext cx="1676399"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SALAH</a:t>
            </a:r>
          </a:p>
        </p:txBody>
      </p:sp>
      <p:sp>
        <p:nvSpPr>
          <p:cNvPr id="98" name="Shape 98"/>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baseline="0" i="0" lang="en-GB" sz="3600" u="none" cap="none" strike="noStrike">
                <a:solidFill>
                  <a:srgbClr val="000000"/>
                </a:solidFill>
                <a:latin typeface="Times New Roman"/>
                <a:ea typeface="Times New Roman"/>
                <a:cs typeface="Times New Roman"/>
                <a:sym typeface="Times New Roman"/>
              </a:rPr>
              <a:t>Permainan</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06" name="Shape 406"/>
          <p:cNvSpPr txBox="1"/>
          <p:nvPr>
            <p:ph idx="1" type="body"/>
          </p:nvPr>
        </p:nvSpPr>
        <p:spPr>
          <a:xfrm>
            <a:off x="685800" y="628650"/>
            <a:ext cx="7772400" cy="3943350"/>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accent2"/>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Anda tidak dapat terdaftar sebagai pemilih dalam Pemilu  </a:t>
            </a:r>
            <a:r>
              <a:rPr b="0" baseline="0" i="0" lang="en-GB" sz="2800" u="sng" cap="none" strike="noStrike">
                <a:solidFill>
                  <a:srgbClr val="000000"/>
                </a:solidFill>
                <a:latin typeface="Times New Roman"/>
                <a:ea typeface="Times New Roman"/>
                <a:cs typeface="Times New Roman"/>
                <a:sym typeface="Times New Roman"/>
              </a:rPr>
              <a:t>jika</a:t>
            </a:r>
            <a:r>
              <a:rPr b="0" baseline="0" i="0" lang="en-GB" sz="2800" u="none" cap="none" strike="noStrike">
                <a:solidFill>
                  <a:srgbClr val="000000"/>
                </a:solidFill>
                <a:latin typeface="Times New Roman"/>
                <a:ea typeface="Times New Roman"/>
                <a:cs typeface="Times New Roman"/>
                <a:sym typeface="Times New Roman"/>
              </a:rPr>
              <a:t> anda berusia di bawah 17 tahun kecuali kalau anda sudah menikah”.</a:t>
            </a:r>
          </a:p>
          <a:p>
            <a:pPr indent="-342900" lvl="0" marL="3429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0" lang="en-GB" sz="2800" u="none" cap="none" strike="noStrike">
                <a:solidFill>
                  <a:srgbClr val="000000"/>
                </a:solidFill>
                <a:latin typeface="Times New Roman"/>
                <a:ea typeface="Times New Roman"/>
                <a:cs typeface="Times New Roman"/>
                <a:sym typeface="Times New Roman"/>
              </a:rPr>
              <a:t>Format: </a:t>
            </a:r>
            <a:r>
              <a:rPr b="0" baseline="0" i="1" lang="en-GB" sz="2800" u="none" cap="none" strike="noStrike">
                <a:solidFill>
                  <a:srgbClr val="000000"/>
                </a:solidFill>
                <a:latin typeface="Times New Roman"/>
                <a:ea typeface="Times New Roman"/>
                <a:cs typeface="Times New Roman"/>
                <a:sym typeface="Times New Roman"/>
              </a:rPr>
              <a:t>q</a:t>
            </a:r>
            <a:r>
              <a:rPr b="0" baseline="0" i="0" lang="en-GB" sz="2800" u="none" cap="none" strike="noStrike">
                <a:solidFill>
                  <a:srgbClr val="000000"/>
                </a:solidFill>
                <a:latin typeface="Times New Roman"/>
                <a:ea typeface="Times New Roman"/>
                <a:cs typeface="Times New Roman"/>
                <a:sym typeface="Times New Roman"/>
              </a:rPr>
              <a:t> jika </a:t>
            </a:r>
            <a:r>
              <a:rPr b="0" baseline="0" i="1" lang="en-GB" sz="2800" u="none" cap="none" strike="noStrike">
                <a:solidFill>
                  <a:srgbClr val="000000"/>
                </a:solidFill>
                <a:latin typeface="Times New Roman"/>
                <a:ea typeface="Times New Roman"/>
                <a:cs typeface="Times New Roman"/>
                <a:sym typeface="Times New Roman"/>
              </a:rPr>
              <a:t>p</a:t>
            </a:r>
          </a:p>
          <a:p>
            <a:pPr indent="-342900" lvl="0" marL="342900" marR="0" rtl="0" algn="l">
              <a:lnSpc>
                <a:spcPct val="100000"/>
              </a:lnSpc>
              <a:spcBef>
                <a:spcPts val="560"/>
              </a:spcBef>
              <a:spcAft>
                <a:spcPts val="0"/>
              </a:spcAft>
              <a:buClr>
                <a:schemeClr val="dk1"/>
              </a:buClr>
              <a:buSzPct val="25000"/>
              <a:buFont typeface="Times New Roman"/>
              <a:buNone/>
            </a:pPr>
            <a:r>
              <a:rPr b="0" baseline="0" i="1" lang="en-GB" sz="2400" u="none" cap="none" strike="noStrike">
                <a:solidFill>
                  <a:srgbClr val="000000"/>
                </a:solidFill>
                <a:latin typeface="Times New Roman"/>
                <a:ea typeface="Times New Roman"/>
                <a:cs typeface="Times New Roman"/>
                <a:sym typeface="Times New Roman"/>
              </a:rPr>
              <a:t>    </a:t>
            </a:r>
            <a:r>
              <a:rPr b="0" baseline="0" i="0" lang="en-GB" sz="2800" u="none" cap="none" strike="noStrike">
                <a:solidFill>
                  <a:srgbClr val="000000"/>
                </a:solidFill>
                <a:latin typeface="Times New Roman"/>
                <a:ea typeface="Times New Roman"/>
                <a:cs typeface="Times New Roman"/>
                <a:sym typeface="Times New Roman"/>
              </a:rPr>
              <a:t>Susun ulang ke bentuk standard:  Jika </a:t>
            </a:r>
            <a:r>
              <a:rPr b="0" baseline="0" i="1" lang="en-GB" sz="2800" u="none" cap="none" strike="noStrike">
                <a:solidFill>
                  <a:srgbClr val="000000"/>
                </a:solidFill>
                <a:latin typeface="Times New Roman"/>
                <a:ea typeface="Times New Roman"/>
                <a:cs typeface="Times New Roman"/>
                <a:sym typeface="Times New Roman"/>
              </a:rPr>
              <a:t>p</a:t>
            </a:r>
            <a:r>
              <a:rPr b="0" baseline="0" i="0" lang="en-GB" sz="2800" u="none" cap="none" strike="noStrike">
                <a:solidFill>
                  <a:srgbClr val="000000"/>
                </a:solidFill>
                <a:latin typeface="Times New Roman"/>
                <a:ea typeface="Times New Roman"/>
                <a:cs typeface="Times New Roman"/>
                <a:sym typeface="Times New Roman"/>
              </a:rPr>
              <a:t>, maka </a:t>
            </a:r>
            <a:r>
              <a:rPr b="0" baseline="0" i="1" lang="en-GB" sz="2800" u="none" cap="none" strike="noStrike">
                <a:solidFill>
                  <a:srgbClr val="000000"/>
                </a:solidFill>
                <a:latin typeface="Times New Roman"/>
                <a:ea typeface="Times New Roman"/>
                <a:cs typeface="Times New Roman"/>
                <a:sym typeface="Times New Roman"/>
              </a:rPr>
              <a:t>q</a:t>
            </a:r>
          </a:p>
          <a:p>
            <a:pPr indent="-342900" lvl="0" marL="342900" marR="0" rtl="0" algn="l">
              <a:lnSpc>
                <a:spcPct val="100000"/>
              </a:lnSpc>
              <a:spcBef>
                <a:spcPts val="560"/>
              </a:spcBef>
              <a:spcAft>
                <a:spcPts val="0"/>
              </a:spcAft>
              <a:buClr>
                <a:schemeClr val="accent2"/>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Jika anda berusia di bawah 17 tahun, kecuali kalau anda sudah menikah, maka anda tidak dapat terdaftar sebagai pemilih dalam Pemilu </a:t>
            </a:r>
          </a:p>
        </p:txBody>
      </p:sp>
      <p:sp>
        <p:nvSpPr>
          <p:cNvPr id="407" name="Shape 407"/>
          <p:cNvSpPr txBox="1"/>
          <p:nvPr>
            <p:ph type="title"/>
          </p:nvPr>
        </p:nvSpPr>
        <p:spPr>
          <a:xfrm>
            <a:off x="685800" y="228600"/>
            <a:ext cx="7772400" cy="28575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2800" u="none" cap="none" strike="noStrike">
                <a:solidFill>
                  <a:schemeClr val="dk2"/>
                </a:solidFill>
                <a:latin typeface="Times New Roman"/>
                <a:ea typeface="Times New Roman"/>
                <a:cs typeface="Times New Roman"/>
                <a:sym typeface="Times New Roman"/>
              </a:rPr>
              <a:t>Penyelesaian Soal Latihan 2</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13" name="Shape 413"/>
          <p:cNvSpPr txBox="1"/>
          <p:nvPr>
            <p:ph idx="1" type="body"/>
          </p:nvPr>
        </p:nvSpPr>
        <p:spPr>
          <a:xfrm>
            <a:off x="685800" y="457200"/>
            <a:ext cx="7772400" cy="41147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accent2"/>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Jika anda berusia di bawah 17 tahun, kecuali kalau anda sudah menikah, maka anda tidak dapat terdaftar sebagai pemilih dalam Pemilu </a:t>
            </a:r>
            <a:r>
              <a:rPr b="0" baseline="0" i="0" lang="en-GB" sz="32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100000"/>
              </a:lnSpc>
              <a:spcBef>
                <a:spcPts val="600"/>
              </a:spcBef>
              <a:spcAft>
                <a:spcPts val="0"/>
              </a:spcAft>
              <a:buClr>
                <a:schemeClr val="dk1"/>
              </a:buClr>
              <a:buSzPct val="25000"/>
              <a:buFont typeface="Times New Roman"/>
              <a:buNone/>
            </a:pPr>
            <a:r>
              <a:rPr b="0" baseline="0" i="1" lang="en-GB" sz="3000" u="none" cap="none" strike="noStrike">
                <a:solidFill>
                  <a:srgbClr val="000000"/>
                </a:solidFill>
                <a:latin typeface="Times New Roman"/>
                <a:ea typeface="Times New Roman"/>
                <a:cs typeface="Times New Roman"/>
                <a:sym typeface="Times New Roman"/>
              </a:rPr>
              <a:t>	 </a:t>
            </a:r>
            <a:r>
              <a:rPr b="0" baseline="0" i="1" lang="en-GB" sz="2500" u="none" cap="none" strike="noStrike">
                <a:solidFill>
                  <a:srgbClr val="000000"/>
                </a:solidFill>
                <a:latin typeface="Times New Roman"/>
                <a:ea typeface="Times New Roman"/>
                <a:cs typeface="Times New Roman"/>
                <a:sym typeface="Times New Roman"/>
              </a:rPr>
              <a:t>m</a:t>
            </a:r>
            <a:r>
              <a:rPr b="0" baseline="0" i="0" lang="en-GB" sz="2500" u="none" cap="none" strike="noStrike">
                <a:solidFill>
                  <a:srgbClr val="000000"/>
                </a:solidFill>
                <a:latin typeface="Times New Roman"/>
                <a:ea typeface="Times New Roman"/>
                <a:cs typeface="Times New Roman"/>
                <a:sym typeface="Times New Roman"/>
              </a:rPr>
              <a:t> : Anda berusia di bawah 17 tahun.</a:t>
            </a:r>
          </a:p>
          <a:p>
            <a:pPr indent="-342900" lvl="0" marL="342900" marR="0" rtl="0" algn="just">
              <a:lnSpc>
                <a:spcPct val="100000"/>
              </a:lnSpc>
              <a:spcBef>
                <a:spcPts val="500"/>
              </a:spcBef>
              <a:spcAft>
                <a:spcPts val="0"/>
              </a:spcAft>
              <a:buClr>
                <a:schemeClr val="dk1"/>
              </a:buClr>
              <a:buSzPct val="25000"/>
              <a:buFont typeface="Times New Roman"/>
              <a:buNone/>
            </a:pPr>
            <a:r>
              <a:rPr b="0" baseline="0" i="0" lang="en-GB" sz="2500" u="none" cap="none" strike="noStrike">
                <a:solidFill>
                  <a:srgbClr val="000000"/>
                </a:solidFill>
                <a:latin typeface="Times New Roman"/>
                <a:ea typeface="Times New Roman"/>
                <a:cs typeface="Times New Roman"/>
                <a:sym typeface="Times New Roman"/>
              </a:rPr>
              <a:t>	 </a:t>
            </a:r>
            <a:r>
              <a:rPr b="0" baseline="0" i="1" lang="en-GB" sz="2500" u="none" cap="none" strike="noStrike">
                <a:solidFill>
                  <a:srgbClr val="000000"/>
                </a:solidFill>
                <a:latin typeface="Times New Roman"/>
                <a:ea typeface="Times New Roman"/>
                <a:cs typeface="Times New Roman"/>
                <a:sym typeface="Times New Roman"/>
              </a:rPr>
              <a:t>n</a:t>
            </a:r>
            <a:r>
              <a:rPr b="0" baseline="0" i="0" lang="en-GB" sz="2500" u="none" cap="none" strike="noStrike">
                <a:solidFill>
                  <a:srgbClr val="000000"/>
                </a:solidFill>
                <a:latin typeface="Times New Roman"/>
                <a:ea typeface="Times New Roman"/>
                <a:cs typeface="Times New Roman"/>
                <a:sym typeface="Times New Roman"/>
              </a:rPr>
              <a:t> : Anda sudah menikah.</a:t>
            </a:r>
          </a:p>
          <a:p>
            <a:pPr indent="-342900" lvl="0" marL="342900" marR="0" rtl="0" algn="just">
              <a:lnSpc>
                <a:spcPct val="100000"/>
              </a:lnSpc>
              <a:spcBef>
                <a:spcPts val="500"/>
              </a:spcBef>
              <a:spcAft>
                <a:spcPts val="0"/>
              </a:spcAft>
              <a:buClr>
                <a:schemeClr val="dk1"/>
              </a:buClr>
              <a:buSzPct val="25000"/>
              <a:buFont typeface="Times New Roman"/>
              <a:buNone/>
            </a:pPr>
            <a:r>
              <a:rPr b="0" baseline="0" i="0" lang="en-GB" sz="2500" u="none" cap="none" strike="noStrike">
                <a:solidFill>
                  <a:srgbClr val="000000"/>
                </a:solidFill>
                <a:latin typeface="Times New Roman"/>
                <a:ea typeface="Times New Roman"/>
                <a:cs typeface="Times New Roman"/>
                <a:sym typeface="Times New Roman"/>
              </a:rPr>
              <a:t>	 </a:t>
            </a:r>
            <a:r>
              <a:rPr b="0" baseline="0" i="1" lang="en-GB" sz="2500" u="none" cap="none" strike="noStrike">
                <a:solidFill>
                  <a:srgbClr val="000000"/>
                </a:solidFill>
                <a:latin typeface="Times New Roman"/>
                <a:ea typeface="Times New Roman"/>
                <a:cs typeface="Times New Roman"/>
                <a:sym typeface="Times New Roman"/>
              </a:rPr>
              <a:t>r</a:t>
            </a:r>
            <a:r>
              <a:rPr b="0" baseline="0" i="0" lang="en-GB" sz="2500" u="none" cap="none" strike="noStrike">
                <a:solidFill>
                  <a:srgbClr val="000000"/>
                </a:solidFill>
                <a:latin typeface="Times New Roman"/>
                <a:ea typeface="Times New Roman"/>
                <a:cs typeface="Times New Roman"/>
                <a:sym typeface="Times New Roman"/>
              </a:rPr>
              <a:t> : Anda dapat terdaftar sebagai pemilih dalam Pemilu. </a:t>
            </a:r>
          </a:p>
          <a:p>
            <a:pPr indent="-342900" lvl="0" marL="342900" marR="0" rtl="0" algn="just">
              <a:lnSpc>
                <a:spcPct val="100000"/>
              </a:lnSpc>
              <a:spcBef>
                <a:spcPts val="600"/>
              </a:spcBef>
              <a:spcAft>
                <a:spcPts val="0"/>
              </a:spcAft>
              <a:buClr>
                <a:schemeClr val="dk1"/>
              </a:buClr>
              <a:buSzPct val="25000"/>
              <a:buFont typeface="Times New Roman"/>
              <a:buNone/>
            </a:pPr>
            <a:r>
              <a:rPr b="0" baseline="0" i="0" lang="en-GB" sz="30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100000"/>
              </a:lnSpc>
              <a:spcBef>
                <a:spcPts val="600"/>
              </a:spcBef>
              <a:spcAft>
                <a:spcPts val="0"/>
              </a:spcAft>
              <a:buClr>
                <a:schemeClr val="dk1"/>
              </a:buClr>
              <a:buSzPct val="25000"/>
              <a:buFont typeface="Times New Roman"/>
              <a:buNone/>
            </a:pPr>
            <a:r>
              <a:rPr b="0" baseline="0" i="0" lang="en-GB" sz="3000" u="none" cap="none" strike="noStrike">
                <a:solidFill>
                  <a:srgbClr val="000000"/>
                </a:solidFill>
                <a:latin typeface="Times New Roman"/>
                <a:ea typeface="Times New Roman"/>
                <a:cs typeface="Times New Roman"/>
                <a:sym typeface="Times New Roman"/>
              </a:rPr>
              <a:t>	maka pernyataan di atas dapat ditulis sebagai:</a:t>
            </a:r>
          </a:p>
          <a:p>
            <a:pPr indent="-342900" lvl="0" marL="342900" marR="0" rtl="0" algn="just">
              <a:lnSpc>
                <a:spcPct val="100000"/>
              </a:lnSpc>
              <a:spcBef>
                <a:spcPts val="600"/>
              </a:spcBef>
              <a:spcAft>
                <a:spcPts val="0"/>
              </a:spcAft>
              <a:buClr>
                <a:schemeClr val="dk1"/>
              </a:buClr>
              <a:buSzPct val="25000"/>
              <a:buFont typeface="Times New Roman"/>
              <a:buNone/>
            </a:pPr>
            <a:r>
              <a:rPr b="0" baseline="0" i="0" lang="en-GB" sz="3000" u="none" cap="none" strike="noStrike">
                <a:solidFill>
                  <a:srgbClr val="000000"/>
                </a:solidFill>
                <a:latin typeface="Times New Roman"/>
                <a:ea typeface="Times New Roman"/>
                <a:cs typeface="Times New Roman"/>
                <a:sym typeface="Times New Roman"/>
              </a:rPr>
              <a:t>        (</a:t>
            </a:r>
            <a:r>
              <a:rPr b="0" baseline="0" i="1" lang="en-GB" sz="3000" u="none" cap="none" strike="noStrike">
                <a:solidFill>
                  <a:srgbClr val="000000"/>
                </a:solidFill>
                <a:latin typeface="Times New Roman"/>
                <a:ea typeface="Times New Roman"/>
                <a:cs typeface="Times New Roman"/>
                <a:sym typeface="Times New Roman"/>
              </a:rPr>
              <a:t>m</a:t>
            </a:r>
            <a:r>
              <a:rPr b="0" baseline="0" i="0" lang="en-GB" sz="3000" u="none" cap="none" strike="noStrike">
                <a:solidFill>
                  <a:srgbClr val="000000"/>
                </a:solidFill>
                <a:latin typeface="Times New Roman"/>
                <a:ea typeface="Times New Roman"/>
                <a:cs typeface="Times New Roman"/>
                <a:sym typeface="Times New Roman"/>
              </a:rPr>
              <a:t> ∧ ~ </a:t>
            </a:r>
            <a:r>
              <a:rPr b="0" baseline="0" i="1" lang="en-GB" sz="3000" u="none" cap="none" strike="noStrike">
                <a:solidFill>
                  <a:srgbClr val="000000"/>
                </a:solidFill>
                <a:latin typeface="Times New Roman"/>
                <a:ea typeface="Times New Roman"/>
                <a:cs typeface="Times New Roman"/>
                <a:sym typeface="Times New Roman"/>
              </a:rPr>
              <a:t>n</a:t>
            </a:r>
            <a:r>
              <a:rPr b="0" baseline="0" i="0" lang="en-GB" sz="3000" u="none" cap="none" strike="noStrike">
                <a:solidFill>
                  <a:srgbClr val="000000"/>
                </a:solidFill>
                <a:latin typeface="Times New Roman"/>
                <a:ea typeface="Times New Roman"/>
                <a:cs typeface="Times New Roman"/>
                <a:sym typeface="Times New Roman"/>
              </a:rPr>
              <a:t>) → ~ </a:t>
            </a:r>
            <a:r>
              <a:rPr b="0" baseline="0" i="1" lang="en-GB" sz="3000" u="none" cap="none" strike="noStrike">
                <a:solidFill>
                  <a:srgbClr val="000000"/>
                </a:solidFill>
                <a:latin typeface="Times New Roman"/>
                <a:ea typeface="Times New Roman"/>
                <a:cs typeface="Times New Roman"/>
                <a:sym typeface="Times New Roman"/>
              </a:rPr>
              <a:t>r</a:t>
            </a:r>
            <a:r>
              <a:rPr b="0" baseline="0" i="0" lang="en-GB" sz="3000" u="none" cap="none" strike="noStrike">
                <a:solidFill>
                  <a:srgbClr val="000000"/>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19" name="Shape 419"/>
          <p:cNvSpPr txBox="1"/>
          <p:nvPr>
            <p:ph idx="1" type="body"/>
          </p:nvPr>
        </p:nvSpPr>
        <p:spPr>
          <a:xfrm>
            <a:off x="685800" y="628650"/>
            <a:ext cx="7772400" cy="39433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1" baseline="0" i="0" lang="en-GB" sz="2800" u="none" cap="none" strike="noStrike">
                <a:solidFill>
                  <a:srgbClr val="000000"/>
                </a:solidFill>
                <a:latin typeface="Times New Roman"/>
                <a:ea typeface="Times New Roman"/>
                <a:cs typeface="Times New Roman"/>
                <a:sym typeface="Times New Roman"/>
              </a:rPr>
              <a:t>Latihan</a:t>
            </a:r>
            <a:r>
              <a:rPr b="0" baseline="0" i="0" lang="en-GB" sz="2800" u="none" cap="none" strike="noStrike">
                <a:solidFill>
                  <a:srgbClr val="000000"/>
                </a:solidFill>
                <a:latin typeface="Times New Roman"/>
                <a:ea typeface="Times New Roman"/>
                <a:cs typeface="Times New Roman"/>
                <a:sym typeface="Times New Roman"/>
              </a:rPr>
              <a:t>: Ubah kalimat ini ke dalam ekspresi logika (notasi simbolik</a:t>
            </a:r>
            <a:r>
              <a:rPr b="0" baseline="0" i="0" lang="en-GB" sz="3200" u="none" cap="none" strike="noStrike">
                <a:solidFill>
                  <a:srgbClr val="000000"/>
                </a:solidFill>
                <a:latin typeface="Times New Roman"/>
                <a:ea typeface="Times New Roman"/>
                <a:cs typeface="Times New Roman"/>
                <a:sym typeface="Times New Roman"/>
              </a:rPr>
              <a:t>)</a:t>
            </a:r>
          </a:p>
          <a:p>
            <a:pPr indent="-342900" lvl="0" marL="3429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0" lang="en-GB" sz="2800" u="none" cap="none" strike="noStrike">
                <a:solidFill>
                  <a:srgbClr val="000000"/>
                </a:solidFill>
                <a:latin typeface="Times New Roman"/>
                <a:ea typeface="Times New Roman"/>
                <a:cs typeface="Times New Roman"/>
                <a:sym typeface="Times New Roman"/>
              </a:rPr>
              <a:t>1. Anda hanya dapat mengakses internet dari kampus hanya jika anda mahasiswa Informatika atau anda bukan seorang sarjana.</a:t>
            </a:r>
          </a:p>
          <a:p>
            <a:pPr indent="-342900" lvl="0" marL="342900" marR="0" rtl="0" algn="l">
              <a:lnSpc>
                <a:spcPct val="100000"/>
              </a:lnSpc>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	2. Anda tidak dapat menaiki </a:t>
            </a:r>
            <a:r>
              <a:rPr b="0" baseline="0" i="1" lang="en-GB" sz="2800" u="none" cap="none" strike="noStrike">
                <a:solidFill>
                  <a:srgbClr val="000000"/>
                </a:solidFill>
                <a:latin typeface="Times New Roman"/>
                <a:ea typeface="Times New Roman"/>
                <a:cs typeface="Times New Roman"/>
                <a:sym typeface="Times New Roman"/>
              </a:rPr>
              <a:t>roller coaster</a:t>
            </a:r>
            <a:r>
              <a:rPr b="0" baseline="0" i="0" lang="en-GB" sz="2800" u="none" cap="none" strike="noStrike">
                <a:solidFill>
                  <a:srgbClr val="000000"/>
                </a:solidFill>
                <a:latin typeface="Times New Roman"/>
                <a:ea typeface="Times New Roman"/>
                <a:cs typeface="Times New Roman"/>
                <a:sym typeface="Times New Roman"/>
              </a:rPr>
              <a:t> jika anda tingginya kurang dari 150 cm kecuali jika anda berusia lebih dari 16 tahun.</a:t>
            </a:r>
          </a:p>
          <a:p>
            <a:pPr indent="-165100" lvl="0" marL="342900" marR="0" rtl="0" algn="l">
              <a:spcBef>
                <a:spcPts val="560"/>
              </a:spcBef>
              <a:spcAft>
                <a:spcPts val="0"/>
              </a:spcAft>
              <a:buClr>
                <a:schemeClr val="dk1"/>
              </a:buClr>
              <a:buFont typeface="Times New Roman"/>
              <a:buNone/>
            </a:pPr>
            <a:r>
              <a:t/>
            </a:r>
            <a:endParaRPr b="0" baseline="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25" name="Shape 425"/>
          <p:cNvSpPr txBox="1"/>
          <p:nvPr>
            <p:ph type="title"/>
          </p:nvPr>
        </p:nvSpPr>
        <p:spPr>
          <a:xfrm>
            <a:off x="685800" y="457200"/>
            <a:ext cx="7772400" cy="4572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imes New Roman"/>
              <a:buNone/>
            </a:pPr>
            <a:r>
              <a:rPr b="1" baseline="0" i="0" lang="en-GB" sz="3600" u="none" cap="none" strike="noStrike">
                <a:solidFill>
                  <a:schemeClr val="dk2"/>
                </a:solidFill>
                <a:latin typeface="Times New Roman"/>
                <a:ea typeface="Times New Roman"/>
                <a:cs typeface="Times New Roman"/>
                <a:sym typeface="Times New Roman"/>
              </a:rPr>
              <a:t>Varian Proposisi Bersyarat</a:t>
            </a:r>
          </a:p>
        </p:txBody>
      </p:sp>
      <p:pic>
        <p:nvPicPr>
          <p:cNvPr id="426" name="Shape 426"/>
          <p:cNvPicPr preferRelativeResize="0"/>
          <p:nvPr/>
        </p:nvPicPr>
        <p:blipFill rotWithShape="1">
          <a:blip r:embed="rId3">
            <a:alphaModFix/>
          </a:blip>
          <a:srcRect b="0" l="0" r="0" t="0"/>
          <a:stretch/>
        </p:blipFill>
        <p:spPr>
          <a:xfrm>
            <a:off x="381000" y="1257300"/>
            <a:ext cx="8534399" cy="3071812"/>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32" name="Shape 432"/>
          <p:cNvSpPr txBox="1"/>
          <p:nvPr>
            <p:ph idx="1" type="body"/>
          </p:nvPr>
        </p:nvSpPr>
        <p:spPr>
          <a:xfrm>
            <a:off x="685800" y="514350"/>
            <a:ext cx="7772400" cy="40576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Times New Roman"/>
              <a:buNone/>
            </a:pPr>
            <a:r>
              <a:rPr b="1" baseline="0" i="0" lang="en-GB" sz="2400" u="none" cap="none" strike="noStrike">
                <a:solidFill>
                  <a:srgbClr val="000000"/>
                </a:solidFill>
                <a:latin typeface="Times New Roman"/>
                <a:ea typeface="Times New Roman"/>
                <a:cs typeface="Times New Roman"/>
                <a:sym typeface="Times New Roman"/>
              </a:rPr>
              <a:t>Contoh 21.</a:t>
            </a:r>
            <a:r>
              <a:rPr b="0" baseline="0" i="0" lang="en-GB" sz="2400" u="none" cap="none" strike="noStrike">
                <a:solidFill>
                  <a:srgbClr val="000000"/>
                </a:solidFill>
                <a:latin typeface="Times New Roman"/>
                <a:ea typeface="Times New Roman"/>
                <a:cs typeface="Times New Roman"/>
                <a:sym typeface="Times New Roman"/>
              </a:rPr>
              <a:t> Tentukan konvers, invers, dan kontraposisi dari:  </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“Jika Amir mempunyai mobil, maka ia orang kaya” </a:t>
            </a:r>
          </a:p>
          <a:p>
            <a:pPr indent="-342900" lvl="0" marL="342900" marR="0" rtl="0" algn="l">
              <a:lnSpc>
                <a:spcPct val="100000"/>
              </a:lnSpc>
              <a:spcBef>
                <a:spcPts val="480"/>
              </a:spcBef>
              <a:spcAft>
                <a:spcPts val="0"/>
              </a:spcAft>
              <a:buClr>
                <a:schemeClr val="dk1"/>
              </a:buClr>
              <a:buFont typeface="Times New Roman"/>
              <a:buNone/>
            </a:pPr>
            <a:r>
              <a:t/>
            </a:r>
            <a:endParaRPr b="0" baseline="0" i="0" sz="2400" u="sng"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sng" cap="none" strike="noStrike">
                <a:solidFill>
                  <a:srgbClr val="000000"/>
                </a:solidFill>
                <a:latin typeface="Times New Roman"/>
                <a:ea typeface="Times New Roman"/>
                <a:cs typeface="Times New Roman"/>
                <a:sym typeface="Times New Roman"/>
              </a:rPr>
              <a:t>Penyelesaian</a:t>
            </a: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Konvers	: Jika Amir orang kaya, maka ia mempunyai</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mobil</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Invers	: Jika  Amir tidak mempunyai mobil, maka ia</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bukan orang kaya</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Kontraposisi: Jika Amir bukan orang kaya, maka ia </a:t>
            </a:r>
          </a:p>
          <a:p>
            <a:pPr indent="-342900" lvl="0" marL="342900" marR="0" rtl="0" algn="l">
              <a:lnSpc>
                <a:spcPct val="10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tidak mempunyai mobil	 </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438" name="Shape 438"/>
          <p:cNvPicPr preferRelativeResize="0"/>
          <p:nvPr/>
        </p:nvPicPr>
        <p:blipFill rotWithShape="1">
          <a:blip r:embed="rId3">
            <a:alphaModFix/>
          </a:blip>
          <a:srcRect b="0" l="0" r="0" t="0"/>
          <a:stretch/>
        </p:blipFill>
        <p:spPr>
          <a:xfrm>
            <a:off x="496887" y="117871"/>
            <a:ext cx="8132761" cy="5863827"/>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44" name="Shape 444"/>
          <p:cNvSpPr txBox="1"/>
          <p:nvPr>
            <p:ph type="title"/>
          </p:nvPr>
        </p:nvSpPr>
        <p:spPr>
          <a:xfrm>
            <a:off x="685800" y="457200"/>
            <a:ext cx="7772400" cy="4572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imes New Roman"/>
              <a:buNone/>
            </a:pPr>
            <a:r>
              <a:rPr b="1" baseline="0" i="0" lang="en-GB" sz="3600" u="none" cap="none" strike="noStrike">
                <a:solidFill>
                  <a:schemeClr val="dk2"/>
                </a:solidFill>
                <a:latin typeface="Times New Roman"/>
                <a:ea typeface="Times New Roman"/>
                <a:cs typeface="Times New Roman"/>
                <a:sym typeface="Times New Roman"/>
              </a:rPr>
              <a:t>Bikondisional (Bi-implikasi)</a:t>
            </a:r>
          </a:p>
        </p:txBody>
      </p:sp>
      <p:pic>
        <p:nvPicPr>
          <p:cNvPr id="445" name="Shape 445"/>
          <p:cNvPicPr preferRelativeResize="0"/>
          <p:nvPr/>
        </p:nvPicPr>
        <p:blipFill rotWithShape="1">
          <a:blip r:embed="rId3">
            <a:alphaModFix/>
          </a:blip>
          <a:srcRect b="0" l="0" r="0" t="0"/>
          <a:stretch/>
        </p:blipFill>
        <p:spPr>
          <a:xfrm>
            <a:off x="990600" y="1371600"/>
            <a:ext cx="7619999" cy="3243262"/>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451" name="Shape 451"/>
          <p:cNvPicPr preferRelativeResize="0"/>
          <p:nvPr/>
        </p:nvPicPr>
        <p:blipFill rotWithShape="1">
          <a:blip r:embed="rId3">
            <a:alphaModFix/>
          </a:blip>
          <a:srcRect b="0" l="0" r="0" t="0"/>
          <a:stretch/>
        </p:blipFill>
        <p:spPr>
          <a:xfrm>
            <a:off x="266700" y="857250"/>
            <a:ext cx="8610599" cy="2888456"/>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457" name="Shape 457"/>
          <p:cNvPicPr preferRelativeResize="0"/>
          <p:nvPr/>
        </p:nvPicPr>
        <p:blipFill rotWithShape="1">
          <a:blip r:embed="rId3">
            <a:alphaModFix/>
          </a:blip>
          <a:srcRect b="0" l="0" r="0" t="0"/>
          <a:stretch/>
        </p:blipFill>
        <p:spPr>
          <a:xfrm>
            <a:off x="457200" y="1200150"/>
            <a:ext cx="8915400" cy="1622821"/>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463" name="Shape 463"/>
          <p:cNvPicPr preferRelativeResize="0"/>
          <p:nvPr/>
        </p:nvPicPr>
        <p:blipFill rotWithShape="1">
          <a:blip r:embed="rId3">
            <a:alphaModFix/>
          </a:blip>
          <a:srcRect b="0" l="0" r="0" t="0"/>
          <a:stretch/>
        </p:blipFill>
        <p:spPr>
          <a:xfrm>
            <a:off x="457200" y="800100"/>
            <a:ext cx="8229600" cy="2957512"/>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04" name="Shape 104"/>
          <p:cNvSpPr txBox="1"/>
          <p:nvPr>
            <p:ph idx="1" type="body"/>
          </p:nvPr>
        </p:nvSpPr>
        <p:spPr>
          <a:xfrm>
            <a:off x="304800" y="1143000"/>
            <a:ext cx="8229600" cy="457200"/>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spcAft>
                <a:spcPts val="0"/>
              </a:spcAft>
              <a:buClr>
                <a:schemeClr val="dk1"/>
              </a:buClr>
              <a:buSzPct val="25000"/>
              <a:buFont typeface="Times New Roman"/>
              <a:buNone/>
            </a:pPr>
            <a:r>
              <a:rPr b="1" baseline="0" i="1" lang="en-GB" sz="2800" u="none" cap="none" strike="noStrike">
                <a:solidFill>
                  <a:srgbClr val="000000"/>
                </a:solidFill>
                <a:latin typeface="Times New Roman"/>
                <a:ea typeface="Times New Roman"/>
                <a:cs typeface="Times New Roman"/>
                <a:sym typeface="Times New Roman"/>
              </a:rPr>
              <a:t>“y &gt; 5”</a:t>
            </a:r>
          </a:p>
        </p:txBody>
      </p:sp>
      <p:sp>
        <p:nvSpPr>
          <p:cNvPr id="105" name="Shape 105"/>
          <p:cNvSpPr txBox="1"/>
          <p:nvPr/>
        </p:nvSpPr>
        <p:spPr>
          <a:xfrm>
            <a:off x="457200" y="2743200"/>
            <a:ext cx="8381999" cy="1828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GB" sz="2400" u="none" cap="none" strike="noStrike">
                <a:latin typeface="Arial"/>
                <a:ea typeface="Arial"/>
                <a:cs typeface="Arial"/>
                <a:sym typeface="Arial"/>
              </a:rPr>
              <a:t>Nilai kebenaran dari pernyataan tersebut bergantung pada y, tapi nilainya belum ditentukan.</a:t>
            </a:r>
          </a:p>
          <a:p>
            <a:pPr indent="0" lvl="0" marL="0" marR="0" rtl="0" algn="l">
              <a:lnSpc>
                <a:spcPct val="100000"/>
              </a:lnSpc>
              <a:spcBef>
                <a:spcPts val="640"/>
              </a:spcBef>
              <a:spcAft>
                <a:spcPts val="0"/>
              </a:spcAft>
              <a:buClr>
                <a:schemeClr val="dk1"/>
              </a:buClr>
              <a:buSzPct val="25000"/>
              <a:buFont typeface="Arial"/>
              <a:buNone/>
            </a:pPr>
            <a:r>
              <a:rPr b="0" baseline="0" i="0" lang="en-GB" sz="2400" u="none" cap="none" strike="noStrike">
                <a:latin typeface="Arial"/>
                <a:ea typeface="Arial"/>
                <a:cs typeface="Arial"/>
                <a:sym typeface="Arial"/>
              </a:rPr>
              <a:t>Pernyataan jenis ini kita sebut sebagai </a:t>
            </a:r>
            <a:r>
              <a:rPr b="1" baseline="0" i="0" lang="en-GB" sz="2400" u="none" cap="none" strike="noStrike">
                <a:latin typeface="Arial"/>
                <a:ea typeface="Arial"/>
                <a:cs typeface="Arial"/>
                <a:sym typeface="Arial"/>
              </a:rPr>
              <a:t>fungsi proposisi</a:t>
            </a:r>
            <a:r>
              <a:rPr b="0" baseline="0" i="0" lang="en-GB" sz="2400" u="none" cap="none" strike="noStrike">
                <a:latin typeface="Arial"/>
                <a:ea typeface="Arial"/>
                <a:cs typeface="Arial"/>
                <a:sym typeface="Arial"/>
              </a:rPr>
              <a:t> atau </a:t>
            </a:r>
            <a:r>
              <a:rPr b="1" baseline="0" i="0" lang="en-GB" sz="2400" u="none" cap="none" strike="noStrike">
                <a:latin typeface="Arial"/>
                <a:ea typeface="Arial"/>
                <a:cs typeface="Arial"/>
                <a:sym typeface="Arial"/>
              </a:rPr>
              <a:t>kalimat terbuka</a:t>
            </a:r>
            <a:r>
              <a:rPr b="0" baseline="0" i="0" lang="en-GB" sz="2400" u="none" cap="none" strike="noStrike">
                <a:latin typeface="Arial"/>
                <a:ea typeface="Arial"/>
                <a:cs typeface="Arial"/>
                <a:sym typeface="Arial"/>
              </a:rPr>
              <a:t>.</a:t>
            </a:r>
          </a:p>
        </p:txBody>
      </p:sp>
      <p:sp>
        <p:nvSpPr>
          <p:cNvPr id="106" name="Shape 106"/>
          <p:cNvSpPr txBox="1"/>
          <p:nvPr/>
        </p:nvSpPr>
        <p:spPr>
          <a:xfrm>
            <a:off x="457200" y="1671637"/>
            <a:ext cx="65532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pernyataan?</a:t>
            </a:r>
          </a:p>
        </p:txBody>
      </p:sp>
      <p:sp>
        <p:nvSpPr>
          <p:cNvPr id="107" name="Shape 107"/>
          <p:cNvSpPr txBox="1"/>
          <p:nvPr/>
        </p:nvSpPr>
        <p:spPr>
          <a:xfrm>
            <a:off x="7543800" y="1728787"/>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108" name="Shape 108"/>
          <p:cNvSpPr txBox="1"/>
          <p:nvPr/>
        </p:nvSpPr>
        <p:spPr>
          <a:xfrm>
            <a:off x="457200" y="2228850"/>
            <a:ext cx="70104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proposisi?</a:t>
            </a:r>
          </a:p>
        </p:txBody>
      </p:sp>
      <p:sp>
        <p:nvSpPr>
          <p:cNvPr id="109" name="Shape 109"/>
          <p:cNvSpPr txBox="1"/>
          <p:nvPr/>
        </p:nvSpPr>
        <p:spPr>
          <a:xfrm>
            <a:off x="7086600" y="2228850"/>
            <a:ext cx="1600199" cy="514349"/>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TIDAK</a:t>
            </a:r>
          </a:p>
        </p:txBody>
      </p:sp>
      <p:sp>
        <p:nvSpPr>
          <p:cNvPr id="110" name="Shape 110"/>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baseline="0" i="0" lang="en-GB" sz="3600" u="none" cap="none" strike="noStrike">
                <a:solidFill>
                  <a:srgbClr val="000000"/>
                </a:solidFill>
                <a:latin typeface="Times New Roman"/>
                <a:ea typeface="Times New Roman"/>
                <a:cs typeface="Times New Roman"/>
                <a:sym typeface="Times New Roman"/>
              </a:rPr>
              <a:t>Permainan</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469" name="Shape 469"/>
          <p:cNvPicPr preferRelativeResize="0"/>
          <p:nvPr/>
        </p:nvPicPr>
        <p:blipFill rotWithShape="1">
          <a:blip r:embed="rId3">
            <a:alphaModFix/>
          </a:blip>
          <a:srcRect b="0" l="0" r="0" t="0"/>
          <a:stretch/>
        </p:blipFill>
        <p:spPr>
          <a:xfrm>
            <a:off x="838200" y="202406"/>
            <a:ext cx="7648575" cy="4712493"/>
          </a:xfrm>
          <a:prstGeom prst="rect">
            <a:avLst/>
          </a:prstGeom>
          <a:noFill/>
          <a:ln>
            <a:noFill/>
          </a:ln>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475" name="Shape 475"/>
          <p:cNvPicPr preferRelativeResize="0"/>
          <p:nvPr/>
        </p:nvPicPr>
        <p:blipFill rotWithShape="1">
          <a:blip r:embed="rId3">
            <a:alphaModFix/>
          </a:blip>
          <a:srcRect b="0" l="0" r="0" t="0"/>
          <a:stretch/>
        </p:blipFill>
        <p:spPr>
          <a:xfrm>
            <a:off x="455612" y="223837"/>
            <a:ext cx="8386761" cy="6013845"/>
          </a:xfrm>
          <a:prstGeom prst="rect">
            <a:avLst/>
          </a:prstGeom>
          <a:noFill/>
          <a:ln>
            <a:noFill/>
          </a:ln>
        </p:spPr>
      </p:pic>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81" name="Shape 481"/>
          <p:cNvSpPr txBox="1"/>
          <p:nvPr>
            <p:ph idx="1" type="body"/>
          </p:nvPr>
        </p:nvSpPr>
        <p:spPr>
          <a:xfrm>
            <a:off x="685800" y="571500"/>
            <a:ext cx="7772400" cy="4000500"/>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Bila dua proposisi majemuk yang ekivalen di-bikondisionalkan, maka hasilnya adalah tautologi. </a:t>
            </a:r>
          </a:p>
          <a:p>
            <a:pPr indent="-342900" lvl="0" marL="342900" marR="0" rtl="0" algn="just">
              <a:lnSpc>
                <a:spcPct val="9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1" baseline="0" i="0" lang="en-GB" sz="3200" u="none" cap="none" strike="noStrike">
                <a:solidFill>
                  <a:srgbClr val="000000"/>
                </a:solidFill>
                <a:latin typeface="Times New Roman"/>
                <a:ea typeface="Times New Roman"/>
                <a:cs typeface="Times New Roman"/>
                <a:sym typeface="Times New Roman"/>
              </a:rPr>
              <a:t>Teorema:</a:t>
            </a:r>
          </a:p>
          <a:p>
            <a:pPr indent="-342900" lvl="0" marL="342900" marR="0" rtl="0" algn="just">
              <a:lnSpc>
                <a:spcPct val="90000"/>
              </a:lnSpc>
              <a:spcBef>
                <a:spcPts val="640"/>
              </a:spcBef>
              <a:spcAft>
                <a:spcPts val="0"/>
              </a:spcAft>
              <a:buClr>
                <a:srgbClr val="000000"/>
              </a:buClr>
              <a:buSzPct val="100000"/>
              <a:buFont typeface="Times New Roman"/>
              <a:buChar char="•"/>
            </a:pPr>
            <a:r>
              <a:rPr b="0" baseline="0" i="0" lang="en-GB" sz="3200" u="none" cap="none" strike="noStrike">
                <a:solidFill>
                  <a:srgbClr val="000000"/>
                </a:solidFill>
                <a:latin typeface="Times New Roman"/>
                <a:ea typeface="Times New Roman"/>
                <a:cs typeface="Times New Roman"/>
                <a:sym typeface="Times New Roman"/>
              </a:rPr>
              <a:t>Dua buah proposisi majemuk,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 ..) dan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 ..) disebut ekivalen secara logika, dilambangkan dengan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 …) ⇔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 …), jika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Q</a:t>
            </a:r>
            <a:r>
              <a:rPr b="0" baseline="0" i="0" lang="en-GB" sz="3200" u="none" cap="none" strike="noStrike">
                <a:solidFill>
                  <a:srgbClr val="000000"/>
                </a:solidFill>
                <a:latin typeface="Times New Roman"/>
                <a:ea typeface="Times New Roman"/>
                <a:cs typeface="Times New Roman"/>
                <a:sym typeface="Times New Roman"/>
              </a:rPr>
              <a:t> adalah tautologi. </a:t>
            </a:r>
          </a:p>
          <a:p>
            <a:pPr indent="-342900" lvl="0" marL="342900" marR="0" rtl="0" algn="just">
              <a:lnSpc>
                <a:spcPct val="9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p>
          <a:p>
            <a:pPr indent="-139700" lvl="0" marL="342900" marR="0" rtl="0" algn="l">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87" name="Shape 487"/>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baseline="0" i="0" lang="en-GB" sz="4400" u="none" cap="none" strike="noStrike">
                <a:solidFill>
                  <a:schemeClr val="dk2"/>
                </a:solidFill>
                <a:latin typeface="Times New Roman"/>
                <a:ea typeface="Times New Roman"/>
                <a:cs typeface="Times New Roman"/>
                <a:sym typeface="Times New Roman"/>
              </a:rPr>
              <a:t>Soal latihan 3</a:t>
            </a:r>
          </a:p>
        </p:txBody>
      </p:sp>
      <p:sp>
        <p:nvSpPr>
          <p:cNvPr id="488" name="Shape 488"/>
          <p:cNvSpPr txBox="1"/>
          <p:nvPr>
            <p:ph idx="1" type="body"/>
          </p:nvPr>
        </p:nvSpPr>
        <p:spPr>
          <a:xfrm>
            <a:off x="685800" y="1139600"/>
            <a:ext cx="7772400" cy="3086099"/>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Sebagian besar orang percaya bahwa harimau Jawa sudah lama punah. Tetapi, pada suatu hari Amir membuat pernyataan-pernyataan kontroversial sebagai berikut:</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   Saya melihat harimau di hutan.</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(b)  Jika saya melihat harimau di hutan, maka saya juga melihat srigala.</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Misalkan kita diberitahu bahwa Amir kadang-kadang suka berbohong dan kadang-kadang jujur. Gunakan tabel kebenaran untuk memeriksa apakah Amir benar-benar melihat harimau di hutan?</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494" name="Shape 494"/>
          <p:cNvSpPr txBox="1"/>
          <p:nvPr>
            <p:ph type="title"/>
          </p:nvPr>
        </p:nvSpPr>
        <p:spPr>
          <a:xfrm>
            <a:off x="685800" y="457200"/>
            <a:ext cx="7772400" cy="4572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3200" u="none" cap="none" strike="noStrike">
                <a:solidFill>
                  <a:schemeClr val="dk2"/>
                </a:solidFill>
                <a:latin typeface="Times New Roman"/>
                <a:ea typeface="Times New Roman"/>
                <a:cs typeface="Times New Roman"/>
                <a:sym typeface="Times New Roman"/>
              </a:rPr>
              <a:t>Penyelesaian soal latihan 3</a:t>
            </a:r>
          </a:p>
        </p:txBody>
      </p:sp>
      <p:sp>
        <p:nvSpPr>
          <p:cNvPr id="495" name="Shape 495"/>
          <p:cNvSpPr txBox="1"/>
          <p:nvPr>
            <p:ph idx="1" type="body"/>
          </p:nvPr>
        </p:nvSpPr>
        <p:spPr>
          <a:xfrm>
            <a:off x="685800" y="1028700"/>
            <a:ext cx="7772400" cy="3543300"/>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FF0066"/>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   Saya melihat harimau di hutan.</a:t>
            </a:r>
          </a:p>
          <a:p>
            <a:pPr indent="-342900" lvl="0" marL="342900" marR="0" rtl="0" algn="just">
              <a:lnSpc>
                <a:spcPct val="90000"/>
              </a:lnSpc>
              <a:spcBef>
                <a:spcPts val="480"/>
              </a:spcBef>
              <a:spcAft>
                <a:spcPts val="0"/>
              </a:spcAft>
              <a:buClr>
                <a:srgbClr val="FF0066"/>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(b)  Jika saya melihat harimau di hutan, maka saya juga melihat srigala.</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Misalkan</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Amir melihat harimau di hutan</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 Amir melihat srigala</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Pernyataan untuk (a):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Pernyataan untuk (b):  </a:t>
            </a:r>
            <a:r>
              <a:rPr b="0" baseline="0" i="1" lang="en-GB" sz="2400" u="none" cap="none" strike="noStrike">
                <a:solidFill>
                  <a:srgbClr val="000000"/>
                </a:solidFill>
                <a:latin typeface="Times New Roman"/>
                <a:ea typeface="Times New Roman"/>
                <a:cs typeface="Times New Roman"/>
                <a:sym typeface="Times New Roman"/>
              </a:rPr>
              <a:t>p</a:t>
            </a:r>
            <a:r>
              <a:rPr b="0" baseline="0" i="0" lang="en-GB" sz="2400" u="none" cap="none" strike="noStrike">
                <a:solidFill>
                  <a:srgbClr val="000000"/>
                </a:solidFill>
                <a:latin typeface="Times New Roman"/>
                <a:ea typeface="Times New Roman"/>
                <a:cs typeface="Times New Roman"/>
                <a:sym typeface="Times New Roman"/>
              </a:rPr>
              <a:t> → </a:t>
            </a:r>
            <a:r>
              <a:rPr b="0" baseline="0" i="1" lang="en-GB" sz="2400" u="none" cap="none" strike="noStrike">
                <a:solidFill>
                  <a:srgbClr val="000000"/>
                </a:solidFill>
                <a:latin typeface="Times New Roman"/>
                <a:ea typeface="Times New Roman"/>
                <a:cs typeface="Times New Roman"/>
                <a:sym typeface="Times New Roman"/>
              </a:rPr>
              <a:t>q</a:t>
            </a: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90000"/>
              </a:lnSpc>
              <a:spcBef>
                <a:spcPts val="480"/>
              </a:spcBef>
              <a:spcAft>
                <a:spcPts val="0"/>
              </a:spcAft>
              <a:buClr>
                <a:schemeClr val="dk1"/>
              </a:buClr>
              <a:buFont typeface="Times New Roman"/>
              <a:buNone/>
            </a:pPr>
            <a:r>
              <a:t/>
            </a:r>
            <a:endParaRPr b="0" baseline="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400" u="none" cap="none" strike="noStrike">
                <a:solidFill>
                  <a:srgbClr val="000000"/>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501" name="Shape 501"/>
          <p:cNvPicPr preferRelativeResize="0"/>
          <p:nvPr/>
        </p:nvPicPr>
        <p:blipFill rotWithShape="1">
          <a:blip r:embed="rId3">
            <a:alphaModFix/>
          </a:blip>
          <a:srcRect b="0" l="0" r="0" t="0"/>
          <a:stretch/>
        </p:blipFill>
        <p:spPr>
          <a:xfrm>
            <a:off x="611187" y="458390"/>
            <a:ext cx="7889875" cy="4169568"/>
          </a:xfrm>
          <a:prstGeom prst="rect">
            <a:avLst/>
          </a:prstGeom>
          <a:noFill/>
          <a:ln>
            <a:noFill/>
          </a:ln>
        </p:spPr>
      </p:pic>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507" name="Shape 507"/>
          <p:cNvSpPr txBox="1"/>
          <p:nvPr>
            <p:ph idx="1" type="body"/>
          </p:nvPr>
        </p:nvSpPr>
        <p:spPr>
          <a:xfrm>
            <a:off x="685800" y="1221100"/>
            <a:ext cx="7772400" cy="3086099"/>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chemeClr val="dk1"/>
              </a:buClr>
              <a:buSzPct val="25000"/>
              <a:buFont typeface="Times New Roman"/>
              <a:buNone/>
            </a:pPr>
            <a:r>
              <a:rPr b="0" baseline="0" i="0" lang="en-GB" sz="2800" u="none" cap="none" strike="noStrike">
                <a:solidFill>
                  <a:srgbClr val="000000"/>
                </a:solidFill>
                <a:latin typeface="Times New Roman"/>
                <a:ea typeface="Times New Roman"/>
                <a:cs typeface="Times New Roman"/>
                <a:sym typeface="Times New Roman"/>
              </a:rPr>
              <a:t>[LIU85] Sebuah pulau didiami oleh dua suku asli. Penduduk suku pertama selalu mengatakan hal yang benar, sedangkan penduduk dari suku lain selalu mengatakan kebohongan. Anda tiba di pulau ini dan bertanya kepada seorang penduduk setempat apakah di pulau tersebut ada emas atau tidak. Ia menjawab, “Ada emas di pulau ini jika dan hanya jika saya selalu mengatakan kebenaran”. Apakah ada emas di pulau tersebut?</a:t>
            </a:r>
          </a:p>
        </p:txBody>
      </p:sp>
      <p:sp>
        <p:nvSpPr>
          <p:cNvPr id="508" name="Shape 508"/>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baseline="0" i="0" lang="en-GB" sz="4400" u="none" cap="none" strike="noStrike">
                <a:solidFill>
                  <a:schemeClr val="dk2"/>
                </a:solidFill>
                <a:latin typeface="Times New Roman"/>
                <a:ea typeface="Times New Roman"/>
                <a:cs typeface="Times New Roman"/>
                <a:sym typeface="Times New Roman"/>
              </a:rPr>
              <a:t>Soal latihan 4</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514" name="Shape 514"/>
          <p:cNvSpPr txBox="1"/>
          <p:nvPr>
            <p:ph idx="1" type="body"/>
          </p:nvPr>
        </p:nvSpPr>
        <p:spPr>
          <a:xfrm>
            <a:off x="685800" y="914400"/>
            <a:ext cx="8229600" cy="40005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Ada emas di pulau ini jika dan hanya jika saya selalu mengatakan kebenaran</a:t>
            </a:r>
          </a:p>
          <a:p>
            <a:pPr indent="-342900" lvl="0" marL="342900" marR="0" rtl="0" algn="l">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Misalkan </a:t>
            </a:r>
          </a:p>
          <a:p>
            <a:pPr indent="-342900" lvl="0" marL="342900" marR="0" rtl="0" algn="l">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r>
              <a:rPr b="0" baseline="0" i="1" lang="en-GB" sz="2200" u="none" cap="none" strike="noStrike">
                <a:solidFill>
                  <a:srgbClr val="000000"/>
                </a:solidFill>
                <a:latin typeface="Times New Roman"/>
                <a:ea typeface="Times New Roman"/>
                <a:cs typeface="Times New Roman"/>
                <a:sym typeface="Times New Roman"/>
              </a:rPr>
              <a:t>p</a:t>
            </a:r>
            <a:r>
              <a:rPr b="0" baseline="0" i="0" lang="en-GB" sz="2200" u="none" cap="none" strike="noStrike">
                <a:solidFill>
                  <a:srgbClr val="000000"/>
                </a:solidFill>
                <a:latin typeface="Times New Roman"/>
                <a:ea typeface="Times New Roman"/>
                <a:cs typeface="Times New Roman"/>
                <a:sym typeface="Times New Roman"/>
              </a:rPr>
              <a:t> :  saya selalu menyatakan kebenaran</a:t>
            </a:r>
          </a:p>
          <a:p>
            <a:pPr indent="-342900" lvl="0" marL="342900" marR="0" rtl="0" algn="l">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r>
              <a:rPr b="0" baseline="0" i="1" lang="en-GB" sz="2200" u="none" cap="none" strike="noStrike">
                <a:solidFill>
                  <a:srgbClr val="000000"/>
                </a:solidFill>
                <a:latin typeface="Times New Roman"/>
                <a:ea typeface="Times New Roman"/>
                <a:cs typeface="Times New Roman"/>
                <a:sym typeface="Times New Roman"/>
              </a:rPr>
              <a:t>q </a:t>
            </a:r>
            <a:r>
              <a:rPr b="0" baseline="0" i="0" lang="en-GB" sz="2200" u="none" cap="none" strike="noStrike">
                <a:solidFill>
                  <a:srgbClr val="000000"/>
                </a:solidFill>
                <a:latin typeface="Times New Roman"/>
                <a:ea typeface="Times New Roman"/>
                <a:cs typeface="Times New Roman"/>
                <a:sym typeface="Times New Roman"/>
              </a:rPr>
              <a:t>: ada emas di pulau ini</a:t>
            </a:r>
          </a:p>
          <a:p>
            <a:pPr indent="-342900" lvl="0" marL="342900" marR="0" rtl="0" algn="l">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Ekspresi logika:  </a:t>
            </a:r>
            <a:r>
              <a:rPr b="0" baseline="0" i="1" lang="en-GB" sz="2200" u="none" cap="none" strike="noStrike">
                <a:solidFill>
                  <a:srgbClr val="000000"/>
                </a:solidFill>
                <a:latin typeface="Times New Roman"/>
                <a:ea typeface="Times New Roman"/>
                <a:cs typeface="Times New Roman"/>
                <a:sym typeface="Times New Roman"/>
              </a:rPr>
              <a:t>p</a:t>
            </a:r>
            <a:r>
              <a:rPr b="0" baseline="0" i="0" lang="en-GB" sz="2200" u="none" cap="none" strike="noStrike">
                <a:solidFill>
                  <a:srgbClr val="000000"/>
                </a:solidFill>
                <a:latin typeface="Times New Roman"/>
                <a:ea typeface="Times New Roman"/>
                <a:cs typeface="Times New Roman"/>
                <a:sym typeface="Times New Roman"/>
              </a:rPr>
              <a:t> ↔ </a:t>
            </a:r>
            <a:r>
              <a:rPr b="0" baseline="0" i="1" lang="en-GB" sz="2200" u="none" cap="none" strike="noStrike">
                <a:solidFill>
                  <a:srgbClr val="000000"/>
                </a:solidFill>
                <a:latin typeface="Times New Roman"/>
                <a:ea typeface="Times New Roman"/>
                <a:cs typeface="Times New Roman"/>
                <a:sym typeface="Times New Roman"/>
              </a:rPr>
              <a:t>q</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Tinjau dua kemungkinan kasus: </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r>
              <a:rPr b="1" baseline="0" i="0" lang="en-GB" sz="2200" u="none" cap="none" strike="noStrike">
                <a:solidFill>
                  <a:srgbClr val="000000"/>
                </a:solidFill>
                <a:latin typeface="Times New Roman"/>
                <a:ea typeface="Times New Roman"/>
                <a:cs typeface="Times New Roman"/>
                <a:sym typeface="Times New Roman"/>
              </a:rPr>
              <a:t>Kasus 1</a:t>
            </a:r>
            <a:r>
              <a:rPr b="0" baseline="0" i="0" lang="en-GB" sz="2200" u="none" cap="none" strike="noStrike">
                <a:solidFill>
                  <a:srgbClr val="000000"/>
                </a:solidFill>
                <a:latin typeface="Times New Roman"/>
                <a:ea typeface="Times New Roman"/>
                <a:cs typeface="Times New Roman"/>
                <a:sym typeface="Times New Roman"/>
              </a:rPr>
              <a:t>, orang yang memberi jawaban adalah orang dari suku yang selalu menyatakan hal yang benar. </a:t>
            </a:r>
          </a:p>
          <a:p>
            <a:pPr indent="-342900" lvl="0" marL="342900" marR="0" rtl="0" algn="just">
              <a:lnSpc>
                <a:spcPct val="90000"/>
              </a:lnSpc>
              <a:spcBef>
                <a:spcPts val="560"/>
              </a:spcBef>
              <a:spcAft>
                <a:spcPts val="0"/>
              </a:spcAft>
              <a:buClr>
                <a:schemeClr val="dk1"/>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r>
              <a:rPr b="1" baseline="0" i="0" lang="en-GB" sz="2200" u="none" cap="none" strike="noStrike">
                <a:solidFill>
                  <a:srgbClr val="000000"/>
                </a:solidFill>
                <a:latin typeface="Times New Roman"/>
                <a:ea typeface="Times New Roman"/>
                <a:cs typeface="Times New Roman"/>
                <a:sym typeface="Times New Roman"/>
              </a:rPr>
              <a:t>Kasus 2</a:t>
            </a:r>
            <a:r>
              <a:rPr b="0" baseline="0" i="0" lang="en-GB" sz="2200" u="none" cap="none" strike="noStrike">
                <a:solidFill>
                  <a:srgbClr val="000000"/>
                </a:solidFill>
                <a:latin typeface="Times New Roman"/>
                <a:ea typeface="Times New Roman"/>
                <a:cs typeface="Times New Roman"/>
                <a:sym typeface="Times New Roman"/>
              </a:rPr>
              <a:t>, orang yang memberi jawaban adalah orang dari suku yang selalu menyatakan hal yang bohong.  </a:t>
            </a:r>
          </a:p>
          <a:p>
            <a:pPr indent="-165100" lvl="0" marL="342900" marR="0" rtl="0" algn="l">
              <a:spcBef>
                <a:spcPts val="560"/>
              </a:spcBef>
              <a:spcAft>
                <a:spcPts val="0"/>
              </a:spcAft>
              <a:buClr>
                <a:schemeClr val="dk1"/>
              </a:buClr>
              <a:buFont typeface="Times New Roman"/>
              <a:buNone/>
            </a:pPr>
            <a:r>
              <a:t/>
            </a:r>
            <a:endParaRPr b="0" baseline="0" i="0" sz="2200" u="none" cap="none" strike="noStrike">
              <a:solidFill>
                <a:srgbClr val="000000"/>
              </a:solidFill>
              <a:latin typeface="Times New Roman"/>
              <a:ea typeface="Times New Roman"/>
              <a:cs typeface="Times New Roman"/>
              <a:sym typeface="Times New Roman"/>
            </a:endParaRPr>
          </a:p>
        </p:txBody>
      </p:sp>
      <p:sp>
        <p:nvSpPr>
          <p:cNvPr id="515" name="Shape 515"/>
          <p:cNvSpPr txBox="1"/>
          <p:nvPr>
            <p:ph type="title"/>
          </p:nvPr>
        </p:nvSpPr>
        <p:spPr>
          <a:xfrm>
            <a:off x="685800" y="457200"/>
            <a:ext cx="7772400" cy="40004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baseline="0" i="0" lang="en-GB" sz="3200" u="none" cap="none" strike="noStrike">
                <a:solidFill>
                  <a:schemeClr val="dk2"/>
                </a:solidFill>
                <a:latin typeface="Times New Roman"/>
                <a:ea typeface="Times New Roman"/>
                <a:cs typeface="Times New Roman"/>
                <a:sym typeface="Times New Roman"/>
              </a:rPr>
              <a:t>Penyelesaian soal latihan 4</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521" name="Shape 521"/>
          <p:cNvSpPr txBox="1"/>
          <p:nvPr>
            <p:ph idx="1" type="body"/>
          </p:nvPr>
        </p:nvSpPr>
        <p:spPr>
          <a:xfrm>
            <a:off x="685800" y="685800"/>
            <a:ext cx="7772400" cy="3714750"/>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25000"/>
              <a:buFont typeface="Times New Roman"/>
              <a:buNone/>
            </a:pPr>
            <a:r>
              <a:rPr b="0" baseline="0" i="1" lang="en-GB" sz="2000" u="none" cap="none" strike="noStrike">
                <a:solidFill>
                  <a:srgbClr val="000000"/>
                </a:solidFill>
                <a:latin typeface="Times New Roman"/>
                <a:ea typeface="Times New Roman"/>
                <a:cs typeface="Times New Roman"/>
                <a:sym typeface="Times New Roman"/>
              </a:rPr>
              <a:t>Kasus 1</a:t>
            </a:r>
            <a:r>
              <a:rPr b="0" baseline="0" i="0" lang="en-GB" sz="2000" u="none" cap="none" strike="noStrike">
                <a:solidFill>
                  <a:srgbClr val="000000"/>
                </a:solidFill>
                <a:latin typeface="Times New Roman"/>
                <a:ea typeface="Times New Roman"/>
                <a:cs typeface="Times New Roman"/>
                <a:sym typeface="Times New Roman"/>
              </a:rPr>
              <a:t>: orang tersebut selalu menyatakan hal yang benar. Ini berarti </a:t>
            </a:r>
            <a:r>
              <a:rPr b="0" baseline="0" i="1" lang="en-GB" sz="2000" u="none" cap="none" strike="noStrike">
                <a:solidFill>
                  <a:srgbClr val="000000"/>
                </a:solidFill>
                <a:latin typeface="Times New Roman"/>
                <a:ea typeface="Times New Roman"/>
                <a:cs typeface="Times New Roman"/>
                <a:sym typeface="Times New Roman"/>
              </a:rPr>
              <a:t>p</a:t>
            </a:r>
            <a:r>
              <a:rPr b="0" baseline="0" i="0" lang="en-GB" sz="2000" u="none" cap="none" strike="noStrike">
                <a:solidFill>
                  <a:srgbClr val="000000"/>
                </a:solidFill>
                <a:latin typeface="Times New Roman"/>
                <a:ea typeface="Times New Roman"/>
                <a:cs typeface="Times New Roman"/>
                <a:sym typeface="Times New Roman"/>
              </a:rPr>
              <a:t> benar, dan jawabannya terhadap pertanyaan kita pasti juga benar, sehingga pernyataan bi-implikasi tersebut bernilai benar. Dari Tabel bi-implikasi kita melihat bahwa bila </a:t>
            </a:r>
            <a:r>
              <a:rPr b="0" baseline="0" i="1" lang="en-GB" sz="2000" u="none" cap="none" strike="noStrike">
                <a:solidFill>
                  <a:srgbClr val="000000"/>
                </a:solidFill>
                <a:latin typeface="Times New Roman"/>
                <a:ea typeface="Times New Roman"/>
                <a:cs typeface="Times New Roman"/>
                <a:sym typeface="Times New Roman"/>
              </a:rPr>
              <a:t>p</a:t>
            </a:r>
            <a:r>
              <a:rPr b="0" baseline="0" i="0" lang="en-GB" sz="2000" u="none" cap="none" strike="noStrike">
                <a:solidFill>
                  <a:srgbClr val="000000"/>
                </a:solidFill>
                <a:latin typeface="Times New Roman"/>
                <a:ea typeface="Times New Roman"/>
                <a:cs typeface="Times New Roman"/>
                <a:sym typeface="Times New Roman"/>
              </a:rPr>
              <a:t> benar dan </a:t>
            </a:r>
            <a:r>
              <a:rPr b="0" baseline="0" i="1" lang="en-GB" sz="2000" u="none" cap="none" strike="noStrike">
                <a:solidFill>
                  <a:srgbClr val="000000"/>
                </a:solidFill>
                <a:latin typeface="Times New Roman"/>
                <a:ea typeface="Times New Roman"/>
                <a:cs typeface="Times New Roman"/>
                <a:sym typeface="Times New Roman"/>
              </a:rPr>
              <a:t>p</a:t>
            </a:r>
            <a:r>
              <a:rPr b="0" baseline="0" i="0" lang="en-GB" sz="2000" u="none" cap="none" strike="noStrike">
                <a:solidFill>
                  <a:srgbClr val="000000"/>
                </a:solidFill>
                <a:latin typeface="Times New Roman"/>
                <a:ea typeface="Times New Roman"/>
                <a:cs typeface="Times New Roman"/>
                <a:sym typeface="Times New Roman"/>
              </a:rPr>
              <a:t> ↔ </a:t>
            </a:r>
            <a:r>
              <a:rPr b="0" baseline="0" i="1" lang="en-GB" sz="2000" u="none" cap="none" strike="noStrike">
                <a:solidFill>
                  <a:srgbClr val="000000"/>
                </a:solidFill>
                <a:latin typeface="Times New Roman"/>
                <a:ea typeface="Times New Roman"/>
                <a:cs typeface="Times New Roman"/>
                <a:sym typeface="Times New Roman"/>
              </a:rPr>
              <a:t>q</a:t>
            </a:r>
            <a:r>
              <a:rPr b="0" baseline="0" i="0" lang="en-GB" sz="2000" u="none" cap="none" strike="noStrike">
                <a:solidFill>
                  <a:srgbClr val="000000"/>
                </a:solidFill>
                <a:latin typeface="Times New Roman"/>
                <a:ea typeface="Times New Roman"/>
                <a:cs typeface="Times New Roman"/>
                <a:sym typeface="Times New Roman"/>
              </a:rPr>
              <a:t> benar, maka </a:t>
            </a:r>
            <a:r>
              <a:rPr b="0" baseline="0" i="1" lang="en-GB" sz="2000" u="none" cap="none" strike="noStrike">
                <a:solidFill>
                  <a:srgbClr val="000000"/>
                </a:solidFill>
                <a:latin typeface="Times New Roman"/>
                <a:ea typeface="Times New Roman"/>
                <a:cs typeface="Times New Roman"/>
                <a:sym typeface="Times New Roman"/>
              </a:rPr>
              <a:t>q</a:t>
            </a:r>
            <a:r>
              <a:rPr b="0" baseline="0" i="0" lang="en-GB" sz="2000" u="none" cap="none" strike="noStrike">
                <a:solidFill>
                  <a:srgbClr val="000000"/>
                </a:solidFill>
                <a:latin typeface="Times New Roman"/>
                <a:ea typeface="Times New Roman"/>
                <a:cs typeface="Times New Roman"/>
                <a:sym typeface="Times New Roman"/>
              </a:rPr>
              <a:t> harus benar. Jadi, ada emas di pulau tersebut adalah benar.</a:t>
            </a:r>
          </a:p>
          <a:p>
            <a:pPr indent="-342900" lvl="0" marL="342900" marR="0" rtl="0" algn="just">
              <a:lnSpc>
                <a:spcPct val="90000"/>
              </a:lnSpc>
              <a:spcBef>
                <a:spcPts val="400"/>
              </a:spcBef>
              <a:spcAft>
                <a:spcPts val="0"/>
              </a:spcAft>
              <a:buClr>
                <a:schemeClr val="dk1"/>
              </a:buClr>
              <a:buFont typeface="Times New Roman"/>
              <a:buNone/>
            </a:pPr>
            <a:r>
              <a:t/>
            </a:r>
            <a:endParaRPr b="0" baseline="0" i="1"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dk1"/>
              </a:buClr>
              <a:buSzPct val="25000"/>
              <a:buFont typeface="Times New Roman"/>
              <a:buNone/>
            </a:pPr>
            <a:r>
              <a:rPr b="0" baseline="0" i="1" lang="en-GB" sz="2000" u="none" cap="none" strike="noStrike">
                <a:solidFill>
                  <a:srgbClr val="000000"/>
                </a:solidFill>
                <a:latin typeface="Times New Roman"/>
                <a:ea typeface="Times New Roman"/>
                <a:cs typeface="Times New Roman"/>
                <a:sym typeface="Times New Roman"/>
              </a:rPr>
              <a:t>Kasus 2</a:t>
            </a:r>
            <a:r>
              <a:rPr b="0" baseline="0" i="0" lang="en-GB" sz="2000" u="none" cap="none" strike="noStrike">
                <a:solidFill>
                  <a:srgbClr val="000000"/>
                </a:solidFill>
                <a:latin typeface="Times New Roman"/>
                <a:ea typeface="Times New Roman"/>
                <a:cs typeface="Times New Roman"/>
                <a:sym typeface="Times New Roman"/>
              </a:rPr>
              <a:t>: orang tersebut selalu menyatakan hal yang bohong. Ini berarti </a:t>
            </a:r>
            <a:r>
              <a:rPr b="0" baseline="0" i="1" lang="en-GB" sz="2000" u="none" cap="none" strike="noStrike">
                <a:solidFill>
                  <a:srgbClr val="000000"/>
                </a:solidFill>
                <a:latin typeface="Times New Roman"/>
                <a:ea typeface="Times New Roman"/>
                <a:cs typeface="Times New Roman"/>
                <a:sym typeface="Times New Roman"/>
              </a:rPr>
              <a:t>p</a:t>
            </a:r>
            <a:r>
              <a:rPr b="0" baseline="0" i="0" lang="en-GB" sz="2000" u="none" cap="none" strike="noStrike">
                <a:solidFill>
                  <a:srgbClr val="000000"/>
                </a:solidFill>
                <a:latin typeface="Times New Roman"/>
                <a:ea typeface="Times New Roman"/>
                <a:cs typeface="Times New Roman"/>
                <a:sym typeface="Times New Roman"/>
              </a:rPr>
              <a:t> salah, dan jawabannya terhadap pertanyaan kita pasti juga salah, sehingga pernyataan bi-implikasi tersebut salah. Dari Tabel bi-implikasi kita melihat bahwa bila </a:t>
            </a:r>
            <a:r>
              <a:rPr b="0" baseline="0" i="1" lang="en-GB" sz="2000" u="none" cap="none" strike="noStrike">
                <a:solidFill>
                  <a:srgbClr val="000000"/>
                </a:solidFill>
                <a:latin typeface="Times New Roman"/>
                <a:ea typeface="Times New Roman"/>
                <a:cs typeface="Times New Roman"/>
                <a:sym typeface="Times New Roman"/>
              </a:rPr>
              <a:t>p</a:t>
            </a:r>
            <a:r>
              <a:rPr b="0" baseline="0" i="0" lang="en-GB" sz="2000" u="none" cap="none" strike="noStrike">
                <a:solidFill>
                  <a:srgbClr val="000000"/>
                </a:solidFill>
                <a:latin typeface="Times New Roman"/>
                <a:ea typeface="Times New Roman"/>
                <a:cs typeface="Times New Roman"/>
                <a:sym typeface="Times New Roman"/>
              </a:rPr>
              <a:t> salah dan </a:t>
            </a:r>
            <a:r>
              <a:rPr b="0" baseline="0" i="1" lang="en-GB" sz="2000" u="none" cap="none" strike="noStrike">
                <a:solidFill>
                  <a:srgbClr val="000000"/>
                </a:solidFill>
                <a:latin typeface="Times New Roman"/>
                <a:ea typeface="Times New Roman"/>
                <a:cs typeface="Times New Roman"/>
                <a:sym typeface="Times New Roman"/>
              </a:rPr>
              <a:t>p</a:t>
            </a:r>
            <a:r>
              <a:rPr b="0" baseline="0" i="0" lang="en-GB" sz="2000" u="none" cap="none" strike="noStrike">
                <a:solidFill>
                  <a:srgbClr val="000000"/>
                </a:solidFill>
                <a:latin typeface="Times New Roman"/>
                <a:ea typeface="Times New Roman"/>
                <a:cs typeface="Times New Roman"/>
                <a:sym typeface="Times New Roman"/>
              </a:rPr>
              <a:t> ↔ </a:t>
            </a:r>
            <a:r>
              <a:rPr b="0" baseline="0" i="1" lang="en-GB" sz="2000" u="none" cap="none" strike="noStrike">
                <a:solidFill>
                  <a:srgbClr val="000000"/>
                </a:solidFill>
                <a:latin typeface="Times New Roman"/>
                <a:ea typeface="Times New Roman"/>
                <a:cs typeface="Times New Roman"/>
                <a:sym typeface="Times New Roman"/>
              </a:rPr>
              <a:t>q</a:t>
            </a:r>
            <a:r>
              <a:rPr b="0" baseline="0" i="0" lang="en-GB" sz="2000" u="none" cap="none" strike="noStrike">
                <a:solidFill>
                  <a:srgbClr val="000000"/>
                </a:solidFill>
                <a:latin typeface="Times New Roman"/>
                <a:ea typeface="Times New Roman"/>
                <a:cs typeface="Times New Roman"/>
                <a:sym typeface="Times New Roman"/>
              </a:rPr>
              <a:t> salah, maka </a:t>
            </a:r>
            <a:r>
              <a:rPr b="0" baseline="0" i="1" lang="en-GB" sz="2000" u="none" cap="none" strike="noStrike">
                <a:solidFill>
                  <a:srgbClr val="000000"/>
                </a:solidFill>
                <a:latin typeface="Times New Roman"/>
                <a:ea typeface="Times New Roman"/>
                <a:cs typeface="Times New Roman"/>
                <a:sym typeface="Times New Roman"/>
              </a:rPr>
              <a:t>q</a:t>
            </a:r>
            <a:r>
              <a:rPr b="0" baseline="0" i="0" lang="en-GB" sz="2000" u="none" cap="none" strike="noStrike">
                <a:solidFill>
                  <a:srgbClr val="000000"/>
                </a:solidFill>
                <a:latin typeface="Times New Roman"/>
                <a:ea typeface="Times New Roman"/>
                <a:cs typeface="Times New Roman"/>
                <a:sym typeface="Times New Roman"/>
              </a:rPr>
              <a:t> harus benar. Jadi, ada emas di pulau tersebut adalah benar.</a:t>
            </a:r>
          </a:p>
          <a:p>
            <a:pPr indent="-342900" lvl="0" marL="342900" marR="0" rtl="0" algn="just">
              <a:lnSpc>
                <a:spcPct val="90000"/>
              </a:lnSpc>
              <a:spcBef>
                <a:spcPts val="480"/>
              </a:spcBef>
              <a:spcAft>
                <a:spcPts val="0"/>
              </a:spcAft>
              <a:buClr>
                <a:schemeClr val="dk1"/>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Dari kedua kasus, kita selalu berhasil menyimpulkan bahwa ada emas di pulau tersebut, meskipun kita tidak dapat memastikan dari suku mana orang tersebut.       </a:t>
            </a:r>
            <a:r>
              <a:rPr b="0" baseline="0" i="0" lang="en-GB" sz="2400" u="none" cap="none" strike="noStrike">
                <a:solidFill>
                  <a:srgbClr val="000000"/>
                </a:solidFill>
                <a:latin typeface="Times New Roman"/>
                <a:ea typeface="Times New Roman"/>
                <a:cs typeface="Times New Roman"/>
                <a:sym typeface="Times New Roman"/>
              </a:rPr>
              <a:t>     ◼</a:t>
            </a:r>
          </a:p>
          <a:p>
            <a:pPr indent="-342900" lvl="0" marL="342900" marR="0" rtl="0" algn="just">
              <a:lnSpc>
                <a:spcPct val="90000"/>
              </a:lnSpc>
              <a:spcBef>
                <a:spcPts val="400"/>
              </a:spcBef>
              <a:spcAft>
                <a:spcPts val="0"/>
              </a:spcAft>
              <a:buClr>
                <a:schemeClr val="dk1"/>
              </a:buClr>
              <a:buFont typeface="Times New Roman"/>
              <a:buNone/>
            </a:pPr>
            <a:r>
              <a:t/>
            </a:r>
            <a:endParaRPr b="0" baseline="0" i="0" sz="2000" u="none" cap="none" strike="noStrike">
              <a:solidFill>
                <a:srgbClr val="000000"/>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Font typeface="Times New Roman"/>
              <a:buNone/>
            </a:pPr>
            <a:r>
              <a:t/>
            </a:r>
            <a:endParaRPr b="0" baseline="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527" name="Shape 527"/>
          <p:cNvPicPr preferRelativeResize="0"/>
          <p:nvPr/>
        </p:nvPicPr>
        <p:blipFill rotWithShape="1">
          <a:blip r:embed="rId3">
            <a:alphaModFix/>
          </a:blip>
          <a:srcRect b="0" l="0" r="0" t="0"/>
          <a:stretch/>
        </p:blipFill>
        <p:spPr>
          <a:xfrm>
            <a:off x="611187" y="372665"/>
            <a:ext cx="8131175" cy="439340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16" name="Shape 116"/>
          <p:cNvSpPr txBox="1"/>
          <p:nvPr>
            <p:ph idx="1" type="body"/>
          </p:nvPr>
        </p:nvSpPr>
        <p:spPr>
          <a:xfrm>
            <a:off x="304800" y="1085850"/>
            <a:ext cx="8229600" cy="571500"/>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spcAft>
                <a:spcPts val="0"/>
              </a:spcAft>
              <a:buClr>
                <a:schemeClr val="dk1"/>
              </a:buClr>
              <a:buSzPct val="25000"/>
              <a:buFont typeface="Times New Roman"/>
              <a:buNone/>
            </a:pPr>
            <a:r>
              <a:rPr b="1" baseline="0" i="1" lang="en-GB" sz="2800" u="none" cap="none" strike="noStrike">
                <a:solidFill>
                  <a:srgbClr val="000000"/>
                </a:solidFill>
                <a:latin typeface="Times New Roman"/>
                <a:ea typeface="Times New Roman"/>
                <a:cs typeface="Times New Roman"/>
                <a:sym typeface="Times New Roman"/>
              </a:rPr>
              <a:t>“Sekarang tahun 2003 dan  99 &lt; 5.”</a:t>
            </a:r>
          </a:p>
        </p:txBody>
      </p:sp>
      <p:sp>
        <p:nvSpPr>
          <p:cNvPr id="117" name="Shape 117"/>
          <p:cNvSpPr txBox="1"/>
          <p:nvPr/>
        </p:nvSpPr>
        <p:spPr>
          <a:xfrm>
            <a:off x="457200" y="1885950"/>
            <a:ext cx="65532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pernyataan?</a:t>
            </a:r>
          </a:p>
        </p:txBody>
      </p:sp>
      <p:sp>
        <p:nvSpPr>
          <p:cNvPr id="118" name="Shape 118"/>
          <p:cNvSpPr txBox="1"/>
          <p:nvPr/>
        </p:nvSpPr>
        <p:spPr>
          <a:xfrm>
            <a:off x="7543800" y="1943100"/>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119" name="Shape 119"/>
          <p:cNvSpPr txBox="1"/>
          <p:nvPr/>
        </p:nvSpPr>
        <p:spPr>
          <a:xfrm>
            <a:off x="457200" y="2571750"/>
            <a:ext cx="70104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proposisi?</a:t>
            </a:r>
          </a:p>
        </p:txBody>
      </p:sp>
      <p:sp>
        <p:nvSpPr>
          <p:cNvPr id="120" name="Shape 120"/>
          <p:cNvSpPr txBox="1"/>
          <p:nvPr/>
        </p:nvSpPr>
        <p:spPr>
          <a:xfrm>
            <a:off x="7543800" y="2571750"/>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121" name="Shape 121"/>
          <p:cNvSpPr txBox="1"/>
          <p:nvPr/>
        </p:nvSpPr>
        <p:spPr>
          <a:xfrm>
            <a:off x="457200" y="3314700"/>
            <a:ext cx="4800600" cy="9715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nilai kebenaran dari proposisi ini?</a:t>
            </a:r>
          </a:p>
        </p:txBody>
      </p:sp>
      <p:sp>
        <p:nvSpPr>
          <p:cNvPr id="122" name="Shape 122"/>
          <p:cNvSpPr txBox="1"/>
          <p:nvPr/>
        </p:nvSpPr>
        <p:spPr>
          <a:xfrm>
            <a:off x="7010400" y="3486150"/>
            <a:ext cx="1676399"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SALAH</a:t>
            </a:r>
          </a:p>
        </p:txBody>
      </p:sp>
      <p:sp>
        <p:nvSpPr>
          <p:cNvPr id="123" name="Shape 123"/>
          <p:cNvSpPr txBox="1"/>
          <p:nvPr>
            <p:ph type="title"/>
          </p:nvPr>
        </p:nvSpPr>
        <p:spPr>
          <a:xfrm>
            <a:off x="685800" y="28575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baseline="0" i="0" lang="en-GB" sz="3600" u="none" cap="none" strike="noStrike">
                <a:solidFill>
                  <a:srgbClr val="000000"/>
                </a:solidFill>
                <a:latin typeface="Times New Roman"/>
                <a:ea typeface="Times New Roman"/>
                <a:cs typeface="Times New Roman"/>
                <a:sym typeface="Times New Roman"/>
              </a:rPr>
              <a:t>Permainan</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533" name="Shape 533"/>
          <p:cNvPicPr preferRelativeResize="0"/>
          <p:nvPr/>
        </p:nvPicPr>
        <p:blipFill rotWithShape="1">
          <a:blip r:embed="rId3">
            <a:alphaModFix/>
          </a:blip>
          <a:srcRect b="0" l="0" r="0" t="0"/>
          <a:stretch/>
        </p:blipFill>
        <p:spPr>
          <a:xfrm>
            <a:off x="533400" y="457200"/>
            <a:ext cx="8305799" cy="3899296"/>
          </a:xfrm>
          <a:prstGeom prst="rect">
            <a:avLst/>
          </a:prstGeom>
          <a:noFill/>
          <a:ln>
            <a:noFill/>
          </a:ln>
        </p:spPr>
      </p:pic>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539" name="Shape 539"/>
          <p:cNvPicPr preferRelativeResize="0"/>
          <p:nvPr/>
        </p:nvPicPr>
        <p:blipFill rotWithShape="1">
          <a:blip r:embed="rId3">
            <a:alphaModFix/>
          </a:blip>
          <a:srcRect b="0" l="0" r="0" t="0"/>
          <a:stretch/>
        </p:blipFill>
        <p:spPr>
          <a:xfrm>
            <a:off x="455612" y="170259"/>
            <a:ext cx="8245475" cy="4989909"/>
          </a:xfrm>
          <a:prstGeom prst="rect">
            <a:avLst/>
          </a:prstGeom>
          <a:noFill/>
          <a:ln>
            <a:noFill/>
          </a:ln>
        </p:spPr>
      </p:pic>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545" name="Shape 545"/>
          <p:cNvPicPr preferRelativeResize="0"/>
          <p:nvPr/>
        </p:nvPicPr>
        <p:blipFill rotWithShape="1">
          <a:blip r:embed="rId3">
            <a:alphaModFix/>
          </a:blip>
          <a:srcRect b="0" l="0" r="0" t="0"/>
          <a:stretch/>
        </p:blipFill>
        <p:spPr>
          <a:xfrm>
            <a:off x="412750" y="522683"/>
            <a:ext cx="8188324" cy="4520802"/>
          </a:xfrm>
          <a:prstGeom prst="rect">
            <a:avLst/>
          </a:prstGeom>
          <a:noFill/>
          <a:ln>
            <a:noFill/>
          </a:ln>
        </p:spPr>
      </p:pic>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551" name="Shape 551"/>
          <p:cNvPicPr preferRelativeResize="0"/>
          <p:nvPr/>
        </p:nvPicPr>
        <p:blipFill rotWithShape="1">
          <a:blip r:embed="rId3">
            <a:alphaModFix/>
          </a:blip>
          <a:srcRect b="0" l="0" r="0" t="0"/>
          <a:stretch/>
        </p:blipFill>
        <p:spPr>
          <a:xfrm>
            <a:off x="298450" y="223837"/>
            <a:ext cx="8529637" cy="5256608"/>
          </a:xfrm>
          <a:prstGeom prst="rect">
            <a:avLst/>
          </a:prstGeom>
          <a:noFill/>
          <a:ln>
            <a:noFill/>
          </a:ln>
        </p:spPr>
      </p:pic>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557" name="Shape 557"/>
          <p:cNvPicPr preferRelativeResize="0"/>
          <p:nvPr/>
        </p:nvPicPr>
        <p:blipFill rotWithShape="1">
          <a:blip r:embed="rId3">
            <a:alphaModFix/>
          </a:blip>
          <a:srcRect b="0" l="0" r="0" t="0"/>
          <a:stretch/>
        </p:blipFill>
        <p:spPr>
          <a:xfrm>
            <a:off x="539750" y="341709"/>
            <a:ext cx="8161336" cy="4807743"/>
          </a:xfrm>
          <a:prstGeom prst="rect">
            <a:avLst/>
          </a:prstGeom>
          <a:noFill/>
          <a:ln>
            <a:noFill/>
          </a:ln>
        </p:spPr>
      </p:pic>
      <p:sp>
        <p:nvSpPr>
          <p:cNvPr id="558" name="Shape 558"/>
          <p:cNvSpPr txBox="1"/>
          <p:nvPr/>
        </p:nvSpPr>
        <p:spPr>
          <a:xfrm>
            <a:off x="5257800" y="2114550"/>
            <a:ext cx="139699"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2200" u="none" cap="none" strike="noStrike">
                <a:solidFill>
                  <a:srgbClr val="000000"/>
                </a:solidFill>
                <a:latin typeface="Times New Roman"/>
                <a:ea typeface="Times New Roman"/>
                <a:cs typeface="Times New Roman"/>
                <a:sym typeface="Times New Roman"/>
              </a:rPr>
              <a:t>p</a:t>
            </a:r>
          </a:p>
        </p:txBody>
      </p:sp>
      <p:sp>
        <p:nvSpPr>
          <p:cNvPr id="559" name="Shape 559"/>
          <p:cNvSpPr txBox="1"/>
          <p:nvPr/>
        </p:nvSpPr>
        <p:spPr>
          <a:xfrm>
            <a:off x="4852987" y="2137171"/>
            <a:ext cx="180975" cy="279796"/>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2200" u="none" cap="none" strike="noStrike">
                <a:solidFill>
                  <a:srgbClr val="000000"/>
                </a:solidFill>
                <a:latin typeface="Times New Roman"/>
                <a:ea typeface="Times New Roman"/>
                <a:cs typeface="Times New Roman"/>
                <a:sym typeface="Times New Roman"/>
              </a:rPr>
              <a:t> </a:t>
            </a:r>
          </a:p>
        </p:txBody>
      </p:sp>
      <p:sp>
        <p:nvSpPr>
          <p:cNvPr id="560" name="Shape 560"/>
          <p:cNvSpPr txBox="1"/>
          <p:nvPr/>
        </p:nvSpPr>
        <p:spPr>
          <a:xfrm>
            <a:off x="5791200" y="2114550"/>
            <a:ext cx="139699"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2200" u="none" cap="none" strike="noStrike">
                <a:solidFill>
                  <a:srgbClr val="000000"/>
                </a:solidFill>
                <a:latin typeface="Times New Roman"/>
                <a:ea typeface="Times New Roman"/>
                <a:cs typeface="Times New Roman"/>
                <a:sym typeface="Times New Roman"/>
              </a:rPr>
              <a:t>q</a:t>
            </a:r>
          </a:p>
        </p:txBody>
      </p:sp>
      <p:sp>
        <p:nvSpPr>
          <p:cNvPr id="561" name="Shape 561"/>
          <p:cNvSpPr txBox="1"/>
          <p:nvPr/>
        </p:nvSpPr>
        <p:spPr>
          <a:xfrm>
            <a:off x="5867400" y="2114550"/>
            <a:ext cx="69849"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62" name="Shape 562"/>
          <p:cNvSpPr txBox="1"/>
          <p:nvPr/>
        </p:nvSpPr>
        <p:spPr>
          <a:xfrm>
            <a:off x="5410200" y="2135981"/>
            <a:ext cx="390524"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63" name="Shape 563"/>
          <p:cNvSpPr txBox="1"/>
          <p:nvPr/>
        </p:nvSpPr>
        <p:spPr>
          <a:xfrm>
            <a:off x="6553200" y="2114550"/>
            <a:ext cx="139699"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2200" u="none" cap="none" strike="noStrike">
                <a:solidFill>
                  <a:srgbClr val="000000"/>
                </a:solidFill>
                <a:latin typeface="Times New Roman"/>
                <a:ea typeface="Times New Roman"/>
                <a:cs typeface="Times New Roman"/>
                <a:sym typeface="Times New Roman"/>
              </a:rPr>
              <a:t>p</a:t>
            </a:r>
          </a:p>
        </p:txBody>
      </p:sp>
      <p:sp>
        <p:nvSpPr>
          <p:cNvPr id="564" name="Shape 564"/>
          <p:cNvSpPr txBox="1"/>
          <p:nvPr/>
        </p:nvSpPr>
        <p:spPr>
          <a:xfrm>
            <a:off x="5829300" y="2135981"/>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65" name="Shape 565"/>
          <p:cNvSpPr txBox="1"/>
          <p:nvPr/>
        </p:nvSpPr>
        <p:spPr>
          <a:xfrm>
            <a:off x="6858000" y="2114550"/>
            <a:ext cx="276224"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Noto Sans Symbols"/>
              <a:buNone/>
            </a:pPr>
            <a:r>
              <a:rPr b="0" baseline="0" i="0" lang="en-GB" sz="2200" u="none" cap="none" strike="noStrike">
                <a:solidFill>
                  <a:srgbClr val="000000"/>
                </a:solidFill>
                <a:latin typeface="Noto Sans Symbols"/>
                <a:ea typeface="Noto Sans Symbols"/>
                <a:cs typeface="Noto Sans Symbols"/>
                <a:sym typeface="Noto Sans Symbols"/>
              </a:rPr>
              <a:t>→</a:t>
            </a:r>
          </a:p>
        </p:txBody>
      </p:sp>
      <p:sp>
        <p:nvSpPr>
          <p:cNvPr id="566" name="Shape 566"/>
          <p:cNvSpPr txBox="1"/>
          <p:nvPr/>
        </p:nvSpPr>
        <p:spPr>
          <a:xfrm>
            <a:off x="7162800" y="2114550"/>
            <a:ext cx="69849"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67" name="Shape 567"/>
          <p:cNvSpPr txBox="1"/>
          <p:nvPr/>
        </p:nvSpPr>
        <p:spPr>
          <a:xfrm>
            <a:off x="7239000" y="2114550"/>
            <a:ext cx="139699"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2200" u="none" cap="none" strike="noStrike">
                <a:solidFill>
                  <a:srgbClr val="000000"/>
                </a:solidFill>
                <a:latin typeface="Times New Roman"/>
                <a:ea typeface="Times New Roman"/>
                <a:cs typeface="Times New Roman"/>
                <a:sym typeface="Times New Roman"/>
              </a:rPr>
              <a:t>q</a:t>
            </a:r>
          </a:p>
        </p:txBody>
      </p:sp>
      <p:sp>
        <p:nvSpPr>
          <p:cNvPr id="568" name="Shape 568"/>
          <p:cNvSpPr txBox="1"/>
          <p:nvPr/>
        </p:nvSpPr>
        <p:spPr>
          <a:xfrm>
            <a:off x="6383337" y="2135981"/>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69" name="Shape 569"/>
          <p:cNvSpPr txBox="1"/>
          <p:nvPr/>
        </p:nvSpPr>
        <p:spPr>
          <a:xfrm>
            <a:off x="3733800" y="2375296"/>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70" name="Shape 570"/>
          <p:cNvSpPr txBox="1"/>
          <p:nvPr/>
        </p:nvSpPr>
        <p:spPr>
          <a:xfrm>
            <a:off x="4152900" y="2375296"/>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71" name="Shape 571"/>
          <p:cNvSpPr txBox="1"/>
          <p:nvPr/>
        </p:nvSpPr>
        <p:spPr>
          <a:xfrm>
            <a:off x="5257800" y="2616993"/>
            <a:ext cx="282574"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T</a:t>
            </a:r>
          </a:p>
        </p:txBody>
      </p:sp>
      <p:sp>
        <p:nvSpPr>
          <p:cNvPr id="572" name="Shape 572"/>
          <p:cNvSpPr txBox="1"/>
          <p:nvPr/>
        </p:nvSpPr>
        <p:spPr>
          <a:xfrm>
            <a:off x="5427662" y="2616993"/>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73" name="Shape 573"/>
          <p:cNvSpPr txBox="1"/>
          <p:nvPr/>
        </p:nvSpPr>
        <p:spPr>
          <a:xfrm>
            <a:off x="5829300" y="2616993"/>
            <a:ext cx="282574"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T</a:t>
            </a:r>
          </a:p>
        </p:txBody>
      </p:sp>
      <p:sp>
        <p:nvSpPr>
          <p:cNvPr id="574" name="Shape 574"/>
          <p:cNvSpPr txBox="1"/>
          <p:nvPr/>
        </p:nvSpPr>
        <p:spPr>
          <a:xfrm>
            <a:off x="5999162" y="2616993"/>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75" name="Shape 575"/>
          <p:cNvSpPr txBox="1"/>
          <p:nvPr/>
        </p:nvSpPr>
        <p:spPr>
          <a:xfrm>
            <a:off x="6248400" y="2616993"/>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76" name="Shape 576"/>
          <p:cNvSpPr txBox="1"/>
          <p:nvPr/>
        </p:nvSpPr>
        <p:spPr>
          <a:xfrm>
            <a:off x="6667500" y="2616993"/>
            <a:ext cx="282574"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T</a:t>
            </a:r>
          </a:p>
        </p:txBody>
      </p:sp>
      <p:sp>
        <p:nvSpPr>
          <p:cNvPr id="577" name="Shape 577"/>
          <p:cNvSpPr txBox="1"/>
          <p:nvPr/>
        </p:nvSpPr>
        <p:spPr>
          <a:xfrm>
            <a:off x="6837361" y="2616993"/>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78" name="Shape 578"/>
          <p:cNvSpPr txBox="1"/>
          <p:nvPr/>
        </p:nvSpPr>
        <p:spPr>
          <a:xfrm>
            <a:off x="7086600" y="2616993"/>
            <a:ext cx="1054100"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(baris 1)</a:t>
            </a:r>
          </a:p>
        </p:txBody>
      </p:sp>
      <p:sp>
        <p:nvSpPr>
          <p:cNvPr id="579" name="Shape 579"/>
          <p:cNvSpPr txBox="1"/>
          <p:nvPr/>
        </p:nvSpPr>
        <p:spPr>
          <a:xfrm>
            <a:off x="8027986" y="2616993"/>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80" name="Shape 580"/>
          <p:cNvSpPr txBox="1"/>
          <p:nvPr/>
        </p:nvSpPr>
        <p:spPr>
          <a:xfrm>
            <a:off x="8343900" y="2616993"/>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81" name="Shape 581"/>
          <p:cNvSpPr txBox="1"/>
          <p:nvPr/>
        </p:nvSpPr>
        <p:spPr>
          <a:xfrm>
            <a:off x="5257800" y="2857500"/>
            <a:ext cx="282574"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T</a:t>
            </a:r>
          </a:p>
        </p:txBody>
      </p:sp>
      <p:sp>
        <p:nvSpPr>
          <p:cNvPr id="582" name="Shape 582"/>
          <p:cNvSpPr txBox="1"/>
          <p:nvPr/>
        </p:nvSpPr>
        <p:spPr>
          <a:xfrm>
            <a:off x="5427662" y="2857500"/>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83" name="Shape 583"/>
          <p:cNvSpPr txBox="1"/>
          <p:nvPr/>
        </p:nvSpPr>
        <p:spPr>
          <a:xfrm>
            <a:off x="5829300" y="2857500"/>
            <a:ext cx="266699"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F</a:t>
            </a:r>
          </a:p>
        </p:txBody>
      </p:sp>
      <p:sp>
        <p:nvSpPr>
          <p:cNvPr id="584" name="Shape 584"/>
          <p:cNvSpPr txBox="1"/>
          <p:nvPr/>
        </p:nvSpPr>
        <p:spPr>
          <a:xfrm>
            <a:off x="5984875" y="2857500"/>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85" name="Shape 585"/>
          <p:cNvSpPr txBox="1"/>
          <p:nvPr/>
        </p:nvSpPr>
        <p:spPr>
          <a:xfrm>
            <a:off x="6248400" y="2857500"/>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86" name="Shape 586"/>
          <p:cNvSpPr txBox="1"/>
          <p:nvPr/>
        </p:nvSpPr>
        <p:spPr>
          <a:xfrm>
            <a:off x="6667500" y="2857500"/>
            <a:ext cx="266699"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F</a:t>
            </a:r>
          </a:p>
        </p:txBody>
      </p:sp>
      <p:sp>
        <p:nvSpPr>
          <p:cNvPr id="587" name="Shape 587"/>
          <p:cNvSpPr txBox="1"/>
          <p:nvPr/>
        </p:nvSpPr>
        <p:spPr>
          <a:xfrm>
            <a:off x="6823075" y="2857500"/>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88" name="Shape 588"/>
          <p:cNvSpPr txBox="1"/>
          <p:nvPr/>
        </p:nvSpPr>
        <p:spPr>
          <a:xfrm>
            <a:off x="7086600" y="2857500"/>
            <a:ext cx="1054100"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(baris 2)</a:t>
            </a:r>
          </a:p>
        </p:txBody>
      </p:sp>
      <p:sp>
        <p:nvSpPr>
          <p:cNvPr id="589" name="Shape 589"/>
          <p:cNvSpPr txBox="1"/>
          <p:nvPr/>
        </p:nvSpPr>
        <p:spPr>
          <a:xfrm>
            <a:off x="8027986" y="2857500"/>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90" name="Shape 590"/>
          <p:cNvSpPr txBox="1"/>
          <p:nvPr/>
        </p:nvSpPr>
        <p:spPr>
          <a:xfrm>
            <a:off x="5257800" y="3099196"/>
            <a:ext cx="155574"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FF0066"/>
              </a:buClr>
              <a:buSzPct val="25000"/>
              <a:buFont typeface="Times New Roman"/>
              <a:buNone/>
            </a:pPr>
            <a:r>
              <a:rPr b="0" baseline="0" i="0" lang="en-GB" sz="2200" u="none" cap="none" strike="noStrike">
                <a:solidFill>
                  <a:srgbClr val="FF0066"/>
                </a:solidFill>
                <a:latin typeface="Times New Roman"/>
                <a:ea typeface="Times New Roman"/>
                <a:cs typeface="Times New Roman"/>
                <a:sym typeface="Times New Roman"/>
              </a:rPr>
              <a:t>F</a:t>
            </a:r>
          </a:p>
        </p:txBody>
      </p:sp>
      <p:sp>
        <p:nvSpPr>
          <p:cNvPr id="591" name="Shape 591"/>
          <p:cNvSpPr txBox="1"/>
          <p:nvPr/>
        </p:nvSpPr>
        <p:spPr>
          <a:xfrm>
            <a:off x="5413375" y="3099196"/>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92" name="Shape 592"/>
          <p:cNvSpPr txBox="1"/>
          <p:nvPr/>
        </p:nvSpPr>
        <p:spPr>
          <a:xfrm>
            <a:off x="5829300" y="3099196"/>
            <a:ext cx="185736"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1" baseline="0" i="0" lang="en-GB" sz="2200" u="none" cap="none" strike="noStrike">
                <a:solidFill>
                  <a:srgbClr val="000000"/>
                </a:solidFill>
                <a:latin typeface="Times New Roman"/>
                <a:ea typeface="Times New Roman"/>
                <a:cs typeface="Times New Roman"/>
                <a:sym typeface="Times New Roman"/>
              </a:rPr>
              <a:t>T</a:t>
            </a:r>
          </a:p>
        </p:txBody>
      </p:sp>
      <p:sp>
        <p:nvSpPr>
          <p:cNvPr id="593" name="Shape 593"/>
          <p:cNvSpPr txBox="1"/>
          <p:nvPr/>
        </p:nvSpPr>
        <p:spPr>
          <a:xfrm>
            <a:off x="5999162" y="3099196"/>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94" name="Shape 594"/>
          <p:cNvSpPr txBox="1"/>
          <p:nvPr/>
        </p:nvSpPr>
        <p:spPr>
          <a:xfrm>
            <a:off x="6248400" y="3099196"/>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95" name="Shape 595"/>
          <p:cNvSpPr txBox="1"/>
          <p:nvPr/>
        </p:nvSpPr>
        <p:spPr>
          <a:xfrm>
            <a:off x="6667500" y="3099196"/>
            <a:ext cx="185736" cy="25122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1" baseline="0" i="0" lang="en-GB" sz="2200" u="none" cap="none" strike="noStrike">
                <a:solidFill>
                  <a:srgbClr val="000000"/>
                </a:solidFill>
                <a:latin typeface="Times New Roman"/>
                <a:ea typeface="Times New Roman"/>
                <a:cs typeface="Times New Roman"/>
                <a:sym typeface="Times New Roman"/>
              </a:rPr>
              <a:t>T</a:t>
            </a:r>
          </a:p>
        </p:txBody>
      </p:sp>
      <p:sp>
        <p:nvSpPr>
          <p:cNvPr id="596" name="Shape 596"/>
          <p:cNvSpPr txBox="1"/>
          <p:nvPr/>
        </p:nvSpPr>
        <p:spPr>
          <a:xfrm>
            <a:off x="6837361" y="3099196"/>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97" name="Shape 597"/>
          <p:cNvSpPr txBox="1"/>
          <p:nvPr/>
        </p:nvSpPr>
        <p:spPr>
          <a:xfrm>
            <a:off x="7086600" y="3099196"/>
            <a:ext cx="1054100"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(baris 3)</a:t>
            </a:r>
          </a:p>
        </p:txBody>
      </p:sp>
      <p:sp>
        <p:nvSpPr>
          <p:cNvPr id="598" name="Shape 598"/>
          <p:cNvSpPr txBox="1"/>
          <p:nvPr/>
        </p:nvSpPr>
        <p:spPr>
          <a:xfrm>
            <a:off x="8027986" y="3099196"/>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599" name="Shape 599"/>
          <p:cNvSpPr txBox="1"/>
          <p:nvPr/>
        </p:nvSpPr>
        <p:spPr>
          <a:xfrm>
            <a:off x="5257800" y="3339702"/>
            <a:ext cx="266699"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F</a:t>
            </a:r>
          </a:p>
        </p:txBody>
      </p:sp>
      <p:sp>
        <p:nvSpPr>
          <p:cNvPr id="600" name="Shape 600"/>
          <p:cNvSpPr txBox="1"/>
          <p:nvPr/>
        </p:nvSpPr>
        <p:spPr>
          <a:xfrm>
            <a:off x="5413375" y="3339702"/>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601" name="Shape 601"/>
          <p:cNvSpPr txBox="1"/>
          <p:nvPr/>
        </p:nvSpPr>
        <p:spPr>
          <a:xfrm>
            <a:off x="5829300" y="3339702"/>
            <a:ext cx="266699"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F</a:t>
            </a:r>
          </a:p>
        </p:txBody>
      </p:sp>
      <p:sp>
        <p:nvSpPr>
          <p:cNvPr id="602" name="Shape 602"/>
          <p:cNvSpPr txBox="1"/>
          <p:nvPr/>
        </p:nvSpPr>
        <p:spPr>
          <a:xfrm>
            <a:off x="5984875" y="3339702"/>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603" name="Shape 603"/>
          <p:cNvSpPr txBox="1"/>
          <p:nvPr/>
        </p:nvSpPr>
        <p:spPr>
          <a:xfrm>
            <a:off x="6248400" y="3339702"/>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604" name="Shape 604"/>
          <p:cNvSpPr txBox="1"/>
          <p:nvPr/>
        </p:nvSpPr>
        <p:spPr>
          <a:xfrm>
            <a:off x="6667500" y="3339702"/>
            <a:ext cx="282574"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T</a:t>
            </a:r>
          </a:p>
        </p:txBody>
      </p:sp>
      <p:sp>
        <p:nvSpPr>
          <p:cNvPr id="605" name="Shape 605"/>
          <p:cNvSpPr txBox="1"/>
          <p:nvPr/>
        </p:nvSpPr>
        <p:spPr>
          <a:xfrm>
            <a:off x="6837361" y="3339702"/>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sp>
        <p:nvSpPr>
          <p:cNvPr id="606" name="Shape 606"/>
          <p:cNvSpPr txBox="1"/>
          <p:nvPr/>
        </p:nvSpPr>
        <p:spPr>
          <a:xfrm>
            <a:off x="7086600" y="3339702"/>
            <a:ext cx="1054100"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(baris 4)</a:t>
            </a:r>
          </a:p>
        </p:txBody>
      </p:sp>
      <p:sp>
        <p:nvSpPr>
          <p:cNvPr id="607" name="Shape 607"/>
          <p:cNvSpPr txBox="1"/>
          <p:nvPr/>
        </p:nvSpPr>
        <p:spPr>
          <a:xfrm>
            <a:off x="8027986" y="3339702"/>
            <a:ext cx="180975" cy="28336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2200" u="none" cap="none" strike="noStrike">
                <a:solidFill>
                  <a:srgbClr val="000000"/>
                </a:solidFill>
                <a:latin typeface="Times New Roman"/>
                <a:ea typeface="Times New Roman"/>
                <a:cs typeface="Times New Roman"/>
                <a:sym typeface="Times New Roman"/>
              </a:rPr>
              <a:t> </a:t>
            </a:r>
          </a:p>
        </p:txBody>
      </p:sp>
      <p:cxnSp>
        <p:nvCxnSpPr>
          <p:cNvPr id="608" name="Shape 608"/>
          <p:cNvCxnSpPr/>
          <p:nvPr/>
        </p:nvCxnSpPr>
        <p:spPr>
          <a:xfrm>
            <a:off x="5200650" y="2453877"/>
            <a:ext cx="3038475" cy="1190"/>
          </a:xfrm>
          <a:prstGeom prst="straightConnector1">
            <a:avLst/>
          </a:prstGeom>
          <a:noFill/>
          <a:ln cap="flat" cmpd="sng" w="9525">
            <a:solidFill>
              <a:srgbClr val="000000"/>
            </a:solidFill>
            <a:prstDash val="solid"/>
            <a:miter/>
            <a:headEnd len="med" w="med" type="none"/>
            <a:tailEnd len="med" w="med" type="none"/>
          </a:ln>
        </p:spPr>
      </p:cxn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614" name="Shape 614"/>
          <p:cNvPicPr preferRelativeResize="0"/>
          <p:nvPr/>
        </p:nvPicPr>
        <p:blipFill rotWithShape="1">
          <a:blip r:embed="rId3">
            <a:alphaModFix/>
          </a:blip>
          <a:srcRect b="0" l="0" r="0" t="0"/>
          <a:stretch/>
        </p:blipFill>
        <p:spPr>
          <a:xfrm>
            <a:off x="584200" y="0"/>
            <a:ext cx="7975600" cy="5043487"/>
          </a:xfrm>
          <a:prstGeom prst="rect">
            <a:avLst/>
          </a:prstGeom>
          <a:noFill/>
          <a:ln>
            <a:noFill/>
          </a:ln>
        </p:spPr>
      </p:pic>
      <p:sp>
        <p:nvSpPr>
          <p:cNvPr id="615" name="Shape 615"/>
          <p:cNvSpPr txBox="1"/>
          <p:nvPr/>
        </p:nvSpPr>
        <p:spPr>
          <a:xfrm>
            <a:off x="4365625" y="2336006"/>
            <a:ext cx="114300"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1800" u="none" cap="none" strike="noStrike">
                <a:solidFill>
                  <a:srgbClr val="000000"/>
                </a:solidFill>
                <a:latin typeface="Times New Roman"/>
                <a:ea typeface="Times New Roman"/>
                <a:cs typeface="Times New Roman"/>
                <a:sym typeface="Times New Roman"/>
              </a:rPr>
              <a:t>p</a:t>
            </a:r>
          </a:p>
        </p:txBody>
      </p:sp>
      <p:sp>
        <p:nvSpPr>
          <p:cNvPr id="616" name="Shape 616"/>
          <p:cNvSpPr txBox="1"/>
          <p:nvPr/>
        </p:nvSpPr>
        <p:spPr>
          <a:xfrm>
            <a:off x="3543300" y="2357437"/>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17" name="Shape 617"/>
          <p:cNvSpPr txBox="1"/>
          <p:nvPr/>
        </p:nvSpPr>
        <p:spPr>
          <a:xfrm>
            <a:off x="4800600" y="2365771"/>
            <a:ext cx="342899"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1800" u="none" cap="none" strike="noStrike">
                <a:solidFill>
                  <a:srgbClr val="000000"/>
                </a:solidFill>
                <a:latin typeface="Times New Roman"/>
                <a:ea typeface="Times New Roman"/>
                <a:cs typeface="Times New Roman"/>
                <a:sym typeface="Times New Roman"/>
              </a:rPr>
              <a:t>q    </a:t>
            </a:r>
          </a:p>
        </p:txBody>
      </p:sp>
      <p:sp>
        <p:nvSpPr>
          <p:cNvPr id="618" name="Shape 618"/>
          <p:cNvSpPr txBox="1"/>
          <p:nvPr/>
        </p:nvSpPr>
        <p:spPr>
          <a:xfrm>
            <a:off x="4953000" y="2336006"/>
            <a:ext cx="238124"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19" name="Shape 619"/>
          <p:cNvSpPr txBox="1"/>
          <p:nvPr/>
        </p:nvSpPr>
        <p:spPr>
          <a:xfrm>
            <a:off x="5257800" y="2336006"/>
            <a:ext cx="514350"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1800" u="none" cap="none" strike="noStrike">
                <a:solidFill>
                  <a:srgbClr val="000000"/>
                </a:solidFill>
                <a:latin typeface="Times New Roman"/>
                <a:ea typeface="Times New Roman"/>
                <a:cs typeface="Times New Roman"/>
                <a:sym typeface="Times New Roman"/>
              </a:rPr>
              <a:t>q     p</a:t>
            </a:r>
          </a:p>
        </p:txBody>
      </p:sp>
      <p:sp>
        <p:nvSpPr>
          <p:cNvPr id="620" name="Shape 620"/>
          <p:cNvSpPr txBox="1"/>
          <p:nvPr/>
        </p:nvSpPr>
        <p:spPr>
          <a:xfrm>
            <a:off x="4989512" y="2357437"/>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21" name="Shape 621"/>
          <p:cNvSpPr txBox="1"/>
          <p:nvPr/>
        </p:nvSpPr>
        <p:spPr>
          <a:xfrm>
            <a:off x="5867400" y="2365771"/>
            <a:ext cx="225425"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Noto Sans Symbols"/>
              <a:buNone/>
            </a:pPr>
            <a:r>
              <a:rPr b="0" baseline="0" i="0" lang="en-GB" sz="1800" u="none" cap="none" strike="noStrike">
                <a:solidFill>
                  <a:srgbClr val="000000"/>
                </a:solidFill>
                <a:latin typeface="Noto Sans Symbols"/>
                <a:ea typeface="Noto Sans Symbols"/>
                <a:cs typeface="Noto Sans Symbols"/>
                <a:sym typeface="Noto Sans Symbols"/>
              </a:rPr>
              <a:t>→</a:t>
            </a:r>
          </a:p>
        </p:txBody>
      </p:sp>
      <p:sp>
        <p:nvSpPr>
          <p:cNvPr id="622" name="Shape 622"/>
          <p:cNvSpPr txBox="1"/>
          <p:nvPr/>
        </p:nvSpPr>
        <p:spPr>
          <a:xfrm>
            <a:off x="6096000" y="2365771"/>
            <a:ext cx="180975"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23" name="Shape 623"/>
          <p:cNvSpPr txBox="1"/>
          <p:nvPr/>
        </p:nvSpPr>
        <p:spPr>
          <a:xfrm>
            <a:off x="6324600" y="2365771"/>
            <a:ext cx="114300"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1800" u="none" cap="none" strike="noStrike">
                <a:solidFill>
                  <a:srgbClr val="000000"/>
                </a:solidFill>
                <a:latin typeface="Times New Roman"/>
                <a:ea typeface="Times New Roman"/>
                <a:cs typeface="Times New Roman"/>
                <a:sym typeface="Times New Roman"/>
              </a:rPr>
              <a:t>q</a:t>
            </a:r>
          </a:p>
        </p:txBody>
      </p:sp>
      <p:sp>
        <p:nvSpPr>
          <p:cNvPr id="624" name="Shape 624"/>
          <p:cNvSpPr txBox="1"/>
          <p:nvPr/>
        </p:nvSpPr>
        <p:spPr>
          <a:xfrm>
            <a:off x="6400800" y="2365771"/>
            <a:ext cx="638174"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25" name="Shape 625"/>
          <p:cNvSpPr txBox="1"/>
          <p:nvPr/>
        </p:nvSpPr>
        <p:spPr>
          <a:xfrm>
            <a:off x="6213475" y="2357437"/>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26" name="Shape 626"/>
          <p:cNvSpPr txBox="1"/>
          <p:nvPr/>
        </p:nvSpPr>
        <p:spPr>
          <a:xfrm>
            <a:off x="7086600" y="2336006"/>
            <a:ext cx="114300"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1" lang="en-GB" sz="1800" u="none" cap="none" strike="noStrike">
                <a:solidFill>
                  <a:srgbClr val="000000"/>
                </a:solidFill>
                <a:latin typeface="Times New Roman"/>
                <a:ea typeface="Times New Roman"/>
                <a:cs typeface="Times New Roman"/>
                <a:sym typeface="Times New Roman"/>
              </a:rPr>
              <a:t>p</a:t>
            </a:r>
          </a:p>
        </p:txBody>
      </p:sp>
      <p:sp>
        <p:nvSpPr>
          <p:cNvPr id="627" name="Shape 627"/>
          <p:cNvSpPr txBox="1"/>
          <p:nvPr/>
        </p:nvSpPr>
        <p:spPr>
          <a:xfrm>
            <a:off x="6384925" y="2357437"/>
            <a:ext cx="207961"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28" name="Shape 628"/>
          <p:cNvSpPr txBox="1"/>
          <p:nvPr/>
        </p:nvSpPr>
        <p:spPr>
          <a:xfrm>
            <a:off x="6500812" y="2357437"/>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29" name="Shape 629"/>
          <p:cNvSpPr txBox="1"/>
          <p:nvPr/>
        </p:nvSpPr>
        <p:spPr>
          <a:xfrm>
            <a:off x="3429000" y="255627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30" name="Shape 630"/>
          <p:cNvSpPr txBox="1"/>
          <p:nvPr/>
        </p:nvSpPr>
        <p:spPr>
          <a:xfrm>
            <a:off x="3486150" y="255627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31" name="Shape 631"/>
          <p:cNvSpPr txBox="1"/>
          <p:nvPr/>
        </p:nvSpPr>
        <p:spPr>
          <a:xfrm>
            <a:off x="3429000" y="275272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32" name="Shape 632"/>
          <p:cNvSpPr txBox="1"/>
          <p:nvPr/>
        </p:nvSpPr>
        <p:spPr>
          <a:xfrm>
            <a:off x="3886200" y="275272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33" name="Shape 633"/>
          <p:cNvSpPr txBox="1"/>
          <p:nvPr/>
        </p:nvSpPr>
        <p:spPr>
          <a:xfrm>
            <a:off x="4343400" y="2752725"/>
            <a:ext cx="23177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T</a:t>
            </a:r>
          </a:p>
        </p:txBody>
      </p:sp>
      <p:sp>
        <p:nvSpPr>
          <p:cNvPr id="634" name="Shape 634"/>
          <p:cNvSpPr txBox="1"/>
          <p:nvPr/>
        </p:nvSpPr>
        <p:spPr>
          <a:xfrm>
            <a:off x="4483100" y="275272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35" name="Shape 635"/>
          <p:cNvSpPr txBox="1"/>
          <p:nvPr/>
        </p:nvSpPr>
        <p:spPr>
          <a:xfrm>
            <a:off x="4800600" y="2752725"/>
            <a:ext cx="23177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T</a:t>
            </a:r>
          </a:p>
        </p:txBody>
      </p:sp>
      <p:sp>
        <p:nvSpPr>
          <p:cNvPr id="636" name="Shape 636"/>
          <p:cNvSpPr txBox="1"/>
          <p:nvPr/>
        </p:nvSpPr>
        <p:spPr>
          <a:xfrm>
            <a:off x="4940300" y="275272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37" name="Shape 637"/>
          <p:cNvSpPr txBox="1"/>
          <p:nvPr/>
        </p:nvSpPr>
        <p:spPr>
          <a:xfrm>
            <a:off x="5257800" y="2752725"/>
            <a:ext cx="217487"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F</a:t>
            </a:r>
          </a:p>
        </p:txBody>
      </p:sp>
      <p:sp>
        <p:nvSpPr>
          <p:cNvPr id="638" name="Shape 638"/>
          <p:cNvSpPr txBox="1"/>
          <p:nvPr/>
        </p:nvSpPr>
        <p:spPr>
          <a:xfrm>
            <a:off x="5384800" y="275272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39" name="Shape 639"/>
          <p:cNvSpPr txBox="1"/>
          <p:nvPr/>
        </p:nvSpPr>
        <p:spPr>
          <a:xfrm>
            <a:off x="5715000" y="2752725"/>
            <a:ext cx="392112"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F</a:t>
            </a:r>
          </a:p>
        </p:txBody>
      </p:sp>
      <p:sp>
        <p:nvSpPr>
          <p:cNvPr id="640" name="Shape 640"/>
          <p:cNvSpPr txBox="1"/>
          <p:nvPr/>
        </p:nvSpPr>
        <p:spPr>
          <a:xfrm>
            <a:off x="6015037" y="275272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41" name="Shape 641"/>
          <p:cNvSpPr txBox="1"/>
          <p:nvPr/>
        </p:nvSpPr>
        <p:spPr>
          <a:xfrm>
            <a:off x="6172200" y="275272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42" name="Shape 642"/>
          <p:cNvSpPr txBox="1"/>
          <p:nvPr/>
        </p:nvSpPr>
        <p:spPr>
          <a:xfrm>
            <a:off x="6629400" y="2752725"/>
            <a:ext cx="623887"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F</a:t>
            </a:r>
          </a:p>
        </p:txBody>
      </p:sp>
      <p:sp>
        <p:nvSpPr>
          <p:cNvPr id="643" name="Shape 643"/>
          <p:cNvSpPr txBox="1"/>
          <p:nvPr/>
        </p:nvSpPr>
        <p:spPr>
          <a:xfrm>
            <a:off x="7161211" y="275272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44" name="Shape 644"/>
          <p:cNvSpPr txBox="1"/>
          <p:nvPr/>
        </p:nvSpPr>
        <p:spPr>
          <a:xfrm>
            <a:off x="3429000" y="2950368"/>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45" name="Shape 645"/>
          <p:cNvSpPr txBox="1"/>
          <p:nvPr/>
        </p:nvSpPr>
        <p:spPr>
          <a:xfrm>
            <a:off x="3886200" y="2950368"/>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46" name="Shape 646"/>
          <p:cNvSpPr txBox="1"/>
          <p:nvPr/>
        </p:nvSpPr>
        <p:spPr>
          <a:xfrm>
            <a:off x="4343400" y="2950368"/>
            <a:ext cx="23177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T</a:t>
            </a:r>
          </a:p>
        </p:txBody>
      </p:sp>
      <p:sp>
        <p:nvSpPr>
          <p:cNvPr id="647" name="Shape 647"/>
          <p:cNvSpPr txBox="1"/>
          <p:nvPr/>
        </p:nvSpPr>
        <p:spPr>
          <a:xfrm>
            <a:off x="4483100" y="2950368"/>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48" name="Shape 648"/>
          <p:cNvSpPr txBox="1"/>
          <p:nvPr/>
        </p:nvSpPr>
        <p:spPr>
          <a:xfrm>
            <a:off x="4800600" y="2950368"/>
            <a:ext cx="217487"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F</a:t>
            </a:r>
          </a:p>
        </p:txBody>
      </p:sp>
      <p:sp>
        <p:nvSpPr>
          <p:cNvPr id="649" name="Shape 649"/>
          <p:cNvSpPr txBox="1"/>
          <p:nvPr/>
        </p:nvSpPr>
        <p:spPr>
          <a:xfrm>
            <a:off x="4927600" y="2950368"/>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50" name="Shape 650"/>
          <p:cNvSpPr txBox="1"/>
          <p:nvPr/>
        </p:nvSpPr>
        <p:spPr>
          <a:xfrm>
            <a:off x="5257800" y="2950368"/>
            <a:ext cx="23177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T</a:t>
            </a:r>
          </a:p>
        </p:txBody>
      </p:sp>
      <p:sp>
        <p:nvSpPr>
          <p:cNvPr id="651" name="Shape 651"/>
          <p:cNvSpPr txBox="1"/>
          <p:nvPr/>
        </p:nvSpPr>
        <p:spPr>
          <a:xfrm>
            <a:off x="5397500" y="2950368"/>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52" name="Shape 652"/>
          <p:cNvSpPr txBox="1"/>
          <p:nvPr/>
        </p:nvSpPr>
        <p:spPr>
          <a:xfrm>
            <a:off x="5715000" y="2950368"/>
            <a:ext cx="404811"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T</a:t>
            </a:r>
          </a:p>
        </p:txBody>
      </p:sp>
      <p:sp>
        <p:nvSpPr>
          <p:cNvPr id="653" name="Shape 653"/>
          <p:cNvSpPr txBox="1"/>
          <p:nvPr/>
        </p:nvSpPr>
        <p:spPr>
          <a:xfrm>
            <a:off x="6029325" y="2950368"/>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54" name="Shape 654"/>
          <p:cNvSpPr txBox="1"/>
          <p:nvPr/>
        </p:nvSpPr>
        <p:spPr>
          <a:xfrm>
            <a:off x="6172200" y="2950368"/>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55" name="Shape 655"/>
          <p:cNvSpPr txBox="1"/>
          <p:nvPr/>
        </p:nvSpPr>
        <p:spPr>
          <a:xfrm>
            <a:off x="6629400" y="2950368"/>
            <a:ext cx="623887"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F</a:t>
            </a:r>
          </a:p>
        </p:txBody>
      </p:sp>
      <p:sp>
        <p:nvSpPr>
          <p:cNvPr id="656" name="Shape 656"/>
          <p:cNvSpPr txBox="1"/>
          <p:nvPr/>
        </p:nvSpPr>
        <p:spPr>
          <a:xfrm>
            <a:off x="7161211" y="2950368"/>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57" name="Shape 657"/>
          <p:cNvSpPr txBox="1"/>
          <p:nvPr/>
        </p:nvSpPr>
        <p:spPr>
          <a:xfrm>
            <a:off x="3429000" y="314682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58" name="Shape 658"/>
          <p:cNvSpPr txBox="1"/>
          <p:nvPr/>
        </p:nvSpPr>
        <p:spPr>
          <a:xfrm>
            <a:off x="3886200" y="314682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59" name="Shape 659"/>
          <p:cNvSpPr txBox="1"/>
          <p:nvPr/>
        </p:nvSpPr>
        <p:spPr>
          <a:xfrm>
            <a:off x="4343400" y="3146821"/>
            <a:ext cx="217487"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F</a:t>
            </a:r>
          </a:p>
        </p:txBody>
      </p:sp>
      <p:sp>
        <p:nvSpPr>
          <p:cNvPr id="660" name="Shape 660"/>
          <p:cNvSpPr txBox="1"/>
          <p:nvPr/>
        </p:nvSpPr>
        <p:spPr>
          <a:xfrm>
            <a:off x="4470400" y="314682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61" name="Shape 661"/>
          <p:cNvSpPr txBox="1"/>
          <p:nvPr/>
        </p:nvSpPr>
        <p:spPr>
          <a:xfrm>
            <a:off x="4800600" y="3146821"/>
            <a:ext cx="152399"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1" baseline="0" i="0" lang="en-GB" sz="1800" u="none" cap="none" strike="noStrike">
                <a:solidFill>
                  <a:srgbClr val="000000"/>
                </a:solidFill>
                <a:latin typeface="Times New Roman"/>
                <a:ea typeface="Times New Roman"/>
                <a:cs typeface="Times New Roman"/>
                <a:sym typeface="Times New Roman"/>
              </a:rPr>
              <a:t>T</a:t>
            </a:r>
          </a:p>
        </p:txBody>
      </p:sp>
      <p:sp>
        <p:nvSpPr>
          <p:cNvPr id="662" name="Shape 662"/>
          <p:cNvSpPr txBox="1"/>
          <p:nvPr/>
        </p:nvSpPr>
        <p:spPr>
          <a:xfrm>
            <a:off x="4940300" y="314682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63" name="Shape 663"/>
          <p:cNvSpPr txBox="1"/>
          <p:nvPr/>
        </p:nvSpPr>
        <p:spPr>
          <a:xfrm>
            <a:off x="5257800" y="3146821"/>
            <a:ext cx="217487"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F</a:t>
            </a:r>
          </a:p>
        </p:txBody>
      </p:sp>
      <p:sp>
        <p:nvSpPr>
          <p:cNvPr id="664" name="Shape 664"/>
          <p:cNvSpPr txBox="1"/>
          <p:nvPr/>
        </p:nvSpPr>
        <p:spPr>
          <a:xfrm>
            <a:off x="5384800" y="314682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65" name="Shape 665"/>
          <p:cNvSpPr txBox="1"/>
          <p:nvPr/>
        </p:nvSpPr>
        <p:spPr>
          <a:xfrm>
            <a:off x="5715000" y="3146821"/>
            <a:ext cx="323850"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r>
              <a:rPr b="1" baseline="0" i="0" lang="en-GB" sz="1800" u="none" cap="none" strike="noStrike">
                <a:solidFill>
                  <a:srgbClr val="000000"/>
                </a:solidFill>
                <a:latin typeface="Times New Roman"/>
                <a:ea typeface="Times New Roman"/>
                <a:cs typeface="Times New Roman"/>
                <a:sym typeface="Times New Roman"/>
              </a:rPr>
              <a:t>T</a:t>
            </a:r>
          </a:p>
        </p:txBody>
      </p:sp>
      <p:sp>
        <p:nvSpPr>
          <p:cNvPr id="666" name="Shape 666"/>
          <p:cNvSpPr txBox="1"/>
          <p:nvPr/>
        </p:nvSpPr>
        <p:spPr>
          <a:xfrm>
            <a:off x="6029325" y="314682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67" name="Shape 667"/>
          <p:cNvSpPr txBox="1"/>
          <p:nvPr/>
        </p:nvSpPr>
        <p:spPr>
          <a:xfrm>
            <a:off x="6172200" y="314682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68" name="Shape 668"/>
          <p:cNvSpPr txBox="1"/>
          <p:nvPr/>
        </p:nvSpPr>
        <p:spPr>
          <a:xfrm>
            <a:off x="6629400" y="3146821"/>
            <a:ext cx="552449"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r>
              <a:rPr b="1" baseline="0" i="0" lang="en-GB" sz="1800" u="none" cap="none" strike="noStrike">
                <a:solidFill>
                  <a:srgbClr val="000000"/>
                </a:solidFill>
                <a:latin typeface="Times New Roman"/>
                <a:ea typeface="Times New Roman"/>
                <a:cs typeface="Times New Roman"/>
                <a:sym typeface="Times New Roman"/>
              </a:rPr>
              <a:t>T</a:t>
            </a:r>
          </a:p>
        </p:txBody>
      </p:sp>
      <p:sp>
        <p:nvSpPr>
          <p:cNvPr id="669" name="Shape 669"/>
          <p:cNvSpPr txBox="1"/>
          <p:nvPr/>
        </p:nvSpPr>
        <p:spPr>
          <a:xfrm>
            <a:off x="7175500" y="3146821"/>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70" name="Shape 670"/>
          <p:cNvSpPr txBox="1"/>
          <p:nvPr/>
        </p:nvSpPr>
        <p:spPr>
          <a:xfrm>
            <a:off x="3429000" y="334446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71" name="Shape 671"/>
          <p:cNvSpPr txBox="1"/>
          <p:nvPr/>
        </p:nvSpPr>
        <p:spPr>
          <a:xfrm>
            <a:off x="3886200" y="334446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72" name="Shape 672"/>
          <p:cNvSpPr txBox="1"/>
          <p:nvPr/>
        </p:nvSpPr>
        <p:spPr>
          <a:xfrm>
            <a:off x="4343400" y="3344465"/>
            <a:ext cx="217487"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F</a:t>
            </a:r>
          </a:p>
        </p:txBody>
      </p:sp>
      <p:sp>
        <p:nvSpPr>
          <p:cNvPr id="673" name="Shape 673"/>
          <p:cNvSpPr txBox="1"/>
          <p:nvPr/>
        </p:nvSpPr>
        <p:spPr>
          <a:xfrm>
            <a:off x="4470400" y="334446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74" name="Shape 674"/>
          <p:cNvSpPr txBox="1"/>
          <p:nvPr/>
        </p:nvSpPr>
        <p:spPr>
          <a:xfrm>
            <a:off x="4800600" y="3344465"/>
            <a:ext cx="127000"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FF0066"/>
              </a:buClr>
              <a:buSzPct val="25000"/>
              <a:buFont typeface="Times New Roman"/>
              <a:buNone/>
            </a:pPr>
            <a:r>
              <a:rPr b="0" baseline="0" i="0" lang="en-GB" sz="1800" u="none" cap="none" strike="noStrike">
                <a:solidFill>
                  <a:srgbClr val="FF0066"/>
                </a:solidFill>
                <a:latin typeface="Times New Roman"/>
                <a:ea typeface="Times New Roman"/>
                <a:cs typeface="Times New Roman"/>
                <a:sym typeface="Times New Roman"/>
              </a:rPr>
              <a:t>F</a:t>
            </a:r>
          </a:p>
        </p:txBody>
      </p:sp>
      <p:sp>
        <p:nvSpPr>
          <p:cNvPr id="675" name="Shape 675"/>
          <p:cNvSpPr txBox="1"/>
          <p:nvPr/>
        </p:nvSpPr>
        <p:spPr>
          <a:xfrm>
            <a:off x="4927600" y="334446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76" name="Shape 676"/>
          <p:cNvSpPr txBox="1"/>
          <p:nvPr/>
        </p:nvSpPr>
        <p:spPr>
          <a:xfrm>
            <a:off x="5257800" y="3344465"/>
            <a:ext cx="23177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T</a:t>
            </a:r>
          </a:p>
        </p:txBody>
      </p:sp>
      <p:sp>
        <p:nvSpPr>
          <p:cNvPr id="677" name="Shape 677"/>
          <p:cNvSpPr txBox="1"/>
          <p:nvPr/>
        </p:nvSpPr>
        <p:spPr>
          <a:xfrm>
            <a:off x="5397500" y="334446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78" name="Shape 678"/>
          <p:cNvSpPr txBox="1"/>
          <p:nvPr/>
        </p:nvSpPr>
        <p:spPr>
          <a:xfrm>
            <a:off x="5715000" y="3344465"/>
            <a:ext cx="323850"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r>
              <a:rPr b="1" baseline="0" i="0" lang="en-GB" sz="1800" u="none" cap="none" strike="noStrike">
                <a:solidFill>
                  <a:srgbClr val="000000"/>
                </a:solidFill>
                <a:latin typeface="Times New Roman"/>
                <a:ea typeface="Times New Roman"/>
                <a:cs typeface="Times New Roman"/>
                <a:sym typeface="Times New Roman"/>
              </a:rPr>
              <a:t>T</a:t>
            </a:r>
          </a:p>
        </p:txBody>
      </p:sp>
      <p:sp>
        <p:nvSpPr>
          <p:cNvPr id="679" name="Shape 679"/>
          <p:cNvSpPr txBox="1"/>
          <p:nvPr/>
        </p:nvSpPr>
        <p:spPr>
          <a:xfrm>
            <a:off x="6029325" y="334446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80" name="Shape 680"/>
          <p:cNvSpPr txBox="1"/>
          <p:nvPr/>
        </p:nvSpPr>
        <p:spPr>
          <a:xfrm>
            <a:off x="6172200" y="334446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sp>
        <p:nvSpPr>
          <p:cNvPr id="681" name="Shape 681"/>
          <p:cNvSpPr txBox="1"/>
          <p:nvPr/>
        </p:nvSpPr>
        <p:spPr>
          <a:xfrm>
            <a:off x="6629400" y="3344465"/>
            <a:ext cx="552449" cy="20597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r>
              <a:rPr b="1" baseline="0" i="0" lang="en-GB" sz="1800" u="none" cap="none" strike="noStrike">
                <a:solidFill>
                  <a:srgbClr val="000000"/>
                </a:solidFill>
                <a:latin typeface="Times New Roman"/>
                <a:ea typeface="Times New Roman"/>
                <a:cs typeface="Times New Roman"/>
                <a:sym typeface="Times New Roman"/>
              </a:rPr>
              <a:t>T</a:t>
            </a:r>
          </a:p>
        </p:txBody>
      </p:sp>
      <p:sp>
        <p:nvSpPr>
          <p:cNvPr id="682" name="Shape 682"/>
          <p:cNvSpPr txBox="1"/>
          <p:nvPr/>
        </p:nvSpPr>
        <p:spPr>
          <a:xfrm>
            <a:off x="7175500" y="3344465"/>
            <a:ext cx="149225" cy="23574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Times New Roman"/>
              <a:buNone/>
            </a:pPr>
            <a:r>
              <a:rPr b="0" baseline="0" i="0" lang="en-GB" sz="1800" u="none" cap="none" strike="noStrike">
                <a:solidFill>
                  <a:srgbClr val="000000"/>
                </a:solidFill>
                <a:latin typeface="Times New Roman"/>
                <a:ea typeface="Times New Roman"/>
                <a:cs typeface="Times New Roman"/>
                <a:sym typeface="Times New Roman"/>
              </a:rPr>
              <a:t> </a:t>
            </a:r>
          </a:p>
        </p:txBody>
      </p:sp>
      <p:cxnSp>
        <p:nvCxnSpPr>
          <p:cNvPr id="683" name="Shape 683"/>
          <p:cNvCxnSpPr/>
          <p:nvPr/>
        </p:nvCxnSpPr>
        <p:spPr>
          <a:xfrm>
            <a:off x="4229100" y="2589608"/>
            <a:ext cx="3314700" cy="1190"/>
          </a:xfrm>
          <a:prstGeom prst="straightConnector1">
            <a:avLst/>
          </a:prstGeom>
          <a:noFill/>
          <a:ln cap="flat" cmpd="sng" w="9525">
            <a:solidFill>
              <a:srgbClr val="000000"/>
            </a:solidFill>
            <a:prstDash val="solid"/>
            <a:miter/>
            <a:headEnd len="med" w="med" type="none"/>
            <a:tailEnd len="med" w="med" type="none"/>
          </a:ln>
        </p:spPr>
      </p:cxn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689" name="Shape 689"/>
          <p:cNvPicPr preferRelativeResize="0"/>
          <p:nvPr/>
        </p:nvPicPr>
        <p:blipFill rotWithShape="1">
          <a:blip r:embed="rId3">
            <a:alphaModFix/>
          </a:blip>
          <a:srcRect b="0" l="0" r="0" t="0"/>
          <a:stretch/>
        </p:blipFill>
        <p:spPr>
          <a:xfrm>
            <a:off x="455612" y="404812"/>
            <a:ext cx="8301037" cy="4488656"/>
          </a:xfrm>
          <a:prstGeom prst="rect">
            <a:avLst/>
          </a:prstGeom>
          <a:noFill/>
          <a:ln>
            <a:noFill/>
          </a:ln>
        </p:spPr>
      </p:pic>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3" name="Shape 693"/>
        <p:cNvGrpSpPr/>
        <p:nvPr/>
      </p:nvGrpSpPr>
      <p:grpSpPr>
        <a:xfrm>
          <a:off x="0" y="0"/>
          <a:ext cx="0" cy="0"/>
          <a:chOff x="0" y="0"/>
          <a:chExt cx="0" cy="0"/>
        </a:xfrm>
      </p:grpSpPr>
      <p:sp>
        <p:nvSpPr>
          <p:cNvPr id="694" name="Shape 694"/>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695" name="Shape 695"/>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0" baseline="0" i="0" lang="en-GB" sz="4400" u="none" cap="none" strike="noStrike">
                <a:solidFill>
                  <a:schemeClr val="dk2"/>
                </a:solidFill>
                <a:latin typeface="Times New Roman"/>
                <a:ea typeface="Times New Roman"/>
                <a:cs typeface="Times New Roman"/>
                <a:sym typeface="Times New Roman"/>
              </a:rPr>
              <a:t>Beberapa argumen yang sudah terbukti sahih</a:t>
            </a:r>
          </a:p>
        </p:txBody>
      </p:sp>
      <p:sp>
        <p:nvSpPr>
          <p:cNvPr id="696" name="Shape 696"/>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609600" lvl="0" marL="609600" marR="0" rtl="0" algn="l">
              <a:lnSpc>
                <a:spcPct val="100000"/>
              </a:lnSpc>
              <a:spcBef>
                <a:spcPts val="0"/>
              </a:spcBef>
              <a:spcAft>
                <a:spcPts val="0"/>
              </a:spcAft>
              <a:buClr>
                <a:srgbClr val="000000"/>
              </a:buClr>
              <a:buSzPct val="100000"/>
              <a:buFont typeface="Times New Roman"/>
              <a:buAutoNum type="arabicPeriod"/>
            </a:pPr>
            <a:r>
              <a:rPr b="0" baseline="0" i="0" lang="en-GB" sz="3200" u="none" cap="none" strike="noStrike">
                <a:solidFill>
                  <a:srgbClr val="000000"/>
                </a:solidFill>
                <a:latin typeface="Times New Roman"/>
                <a:ea typeface="Times New Roman"/>
                <a:cs typeface="Times New Roman"/>
                <a:sym typeface="Times New Roman"/>
              </a:rPr>
              <a:t>Modus ponen</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q</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p</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q</a:t>
            </a:r>
          </a:p>
          <a:p>
            <a:pPr indent="-139700" lvl="0" marL="342900" marR="0" rtl="0" algn="l">
              <a:spcBef>
                <a:spcPts val="640"/>
              </a:spcBef>
              <a:spcAft>
                <a:spcPts val="0"/>
              </a:spcAft>
              <a:buClr>
                <a:schemeClr val="dk1"/>
              </a:buClr>
              <a:buFont typeface="Times New Roman"/>
              <a:buNone/>
            </a:pPr>
            <a:r>
              <a:t/>
            </a:r>
            <a:endParaRPr b="0" baseline="0" i="1"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0" name="Shape 700"/>
        <p:cNvGrpSpPr/>
        <p:nvPr/>
      </p:nvGrpSpPr>
      <p:grpSpPr>
        <a:xfrm>
          <a:off x="0" y="0"/>
          <a:ext cx="0" cy="0"/>
          <a:chOff x="0" y="0"/>
          <a:chExt cx="0" cy="0"/>
        </a:xfrm>
      </p:grpSpPr>
      <p:sp>
        <p:nvSpPr>
          <p:cNvPr id="701" name="Shape 701"/>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702" name="Shape 702"/>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4400" u="none" cap="none" strike="noStrike">
              <a:solidFill>
                <a:schemeClr val="dk2"/>
              </a:solidFill>
              <a:latin typeface="Times New Roman"/>
              <a:ea typeface="Times New Roman"/>
              <a:cs typeface="Times New Roman"/>
              <a:sym typeface="Times New Roman"/>
            </a:endParaRPr>
          </a:p>
        </p:txBody>
      </p:sp>
      <p:sp>
        <p:nvSpPr>
          <p:cNvPr id="703" name="Shape 703"/>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609600" lvl="0" marL="609600" marR="0" rtl="0" algn="l">
              <a:lnSpc>
                <a:spcPct val="100000"/>
              </a:lnSpc>
              <a:spcBef>
                <a:spcPts val="0"/>
              </a:spcBef>
              <a:spcAft>
                <a:spcPts val="0"/>
              </a:spcAft>
              <a:buClr>
                <a:srgbClr val="000000"/>
              </a:buClr>
              <a:buSzPct val="100000"/>
              <a:buFont typeface="Times New Roman"/>
              <a:buAutoNum type="arabicPeriod" startAt="2"/>
            </a:pPr>
            <a:r>
              <a:rPr b="0" baseline="0" i="0" lang="en-GB" sz="3200" u="none" cap="none" strike="noStrike">
                <a:solidFill>
                  <a:srgbClr val="000000"/>
                </a:solidFill>
                <a:latin typeface="Times New Roman"/>
                <a:ea typeface="Times New Roman"/>
                <a:cs typeface="Times New Roman"/>
                <a:sym typeface="Times New Roman"/>
              </a:rPr>
              <a:t>Modus tollen</a:t>
            </a:r>
          </a:p>
          <a:p>
            <a:pPr indent="-609600" lvl="0" marL="609600" marR="0" rtl="0" algn="l">
              <a:lnSpc>
                <a:spcPct val="100000"/>
              </a:lnSpc>
              <a:spcBef>
                <a:spcPts val="640"/>
              </a:spcBef>
              <a:spcAft>
                <a:spcPts val="0"/>
              </a:spcAft>
              <a:buClr>
                <a:schemeClr val="dk1"/>
              </a:buClr>
              <a:buSzPct val="25000"/>
              <a:buFont typeface="Times New Roman"/>
              <a:buNone/>
            </a:pPr>
            <a:r>
              <a:rPr b="0" baseline="0" i="1" lang="en-GB" sz="3200" u="none" cap="none" strike="noStrike">
                <a:solidFill>
                  <a:srgbClr val="000000"/>
                </a:solidFill>
                <a:latin typeface="Times New Roman"/>
                <a:ea typeface="Times New Roman"/>
                <a:cs typeface="Times New Roman"/>
                <a:sym typeface="Times New Roman"/>
              </a:rPr>
              <a:t>		p</a:t>
            </a: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q</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q</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 ~ </a:t>
            </a:r>
            <a:r>
              <a:rPr b="0" baseline="0" i="1" lang="en-GB" sz="3200" u="none" cap="none" strike="noStrike">
                <a:solidFill>
                  <a:srgbClr val="000000"/>
                </a:solidFill>
                <a:latin typeface="Times New Roman"/>
                <a:ea typeface="Times New Roman"/>
                <a:cs typeface="Times New Roman"/>
                <a:sym typeface="Times New Roman"/>
              </a:rPr>
              <a:t>p</a:t>
            </a:r>
          </a:p>
          <a:p>
            <a:pPr indent="-139700" lvl="0" marL="342900" marR="0" rtl="0" algn="l">
              <a:spcBef>
                <a:spcPts val="640"/>
              </a:spcBef>
              <a:spcAft>
                <a:spcPts val="0"/>
              </a:spcAft>
              <a:buClr>
                <a:schemeClr val="dk1"/>
              </a:buClr>
              <a:buFont typeface="Times New Roman"/>
              <a:buNone/>
            </a:pPr>
            <a:r>
              <a:t/>
            </a:r>
            <a:endParaRPr b="0" baseline="0" i="1"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7" name="Shape 707"/>
        <p:cNvGrpSpPr/>
        <p:nvPr/>
      </p:nvGrpSpPr>
      <p:grpSpPr>
        <a:xfrm>
          <a:off x="0" y="0"/>
          <a:ext cx="0" cy="0"/>
          <a:chOff x="0" y="0"/>
          <a:chExt cx="0" cy="0"/>
        </a:xfrm>
      </p:grpSpPr>
      <p:sp>
        <p:nvSpPr>
          <p:cNvPr id="708" name="Shape 70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709" name="Shape 709"/>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4400" u="none" cap="none" strike="noStrike">
              <a:solidFill>
                <a:schemeClr val="dk2"/>
              </a:solidFill>
              <a:latin typeface="Times New Roman"/>
              <a:ea typeface="Times New Roman"/>
              <a:cs typeface="Times New Roman"/>
              <a:sym typeface="Times New Roman"/>
            </a:endParaRPr>
          </a:p>
        </p:txBody>
      </p:sp>
      <p:sp>
        <p:nvSpPr>
          <p:cNvPr id="710" name="Shape 710"/>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609600" lvl="0" marL="609600" marR="0" rtl="0" algn="l">
              <a:lnSpc>
                <a:spcPct val="100000"/>
              </a:lnSpc>
              <a:spcBef>
                <a:spcPts val="0"/>
              </a:spcBef>
              <a:spcAft>
                <a:spcPts val="0"/>
              </a:spcAft>
              <a:buClr>
                <a:srgbClr val="000000"/>
              </a:buClr>
              <a:buSzPct val="100000"/>
              <a:buFont typeface="Times New Roman"/>
              <a:buAutoNum type="arabicPeriod" startAt="3"/>
            </a:pPr>
            <a:r>
              <a:rPr b="0" baseline="0" i="0" lang="en-GB" sz="3200" u="none" cap="none" strike="noStrike">
                <a:solidFill>
                  <a:srgbClr val="000000"/>
                </a:solidFill>
                <a:latin typeface="Times New Roman"/>
                <a:ea typeface="Times New Roman"/>
                <a:cs typeface="Times New Roman"/>
                <a:sym typeface="Times New Roman"/>
              </a:rPr>
              <a:t>Silogisme disjungtif</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q</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p</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q</a:t>
            </a:r>
          </a:p>
          <a:p>
            <a:pPr indent="-609600" lvl="0" marL="609600" marR="0" rtl="0" algn="l">
              <a:lnSpc>
                <a:spcPct val="100000"/>
              </a:lnSpc>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29" name="Shape 129"/>
          <p:cNvSpPr txBox="1"/>
          <p:nvPr>
            <p:ph idx="1" type="body"/>
          </p:nvPr>
        </p:nvSpPr>
        <p:spPr>
          <a:xfrm>
            <a:off x="304800" y="1028700"/>
            <a:ext cx="8229600" cy="571500"/>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spcAft>
                <a:spcPts val="0"/>
              </a:spcAft>
              <a:buClr>
                <a:schemeClr val="dk1"/>
              </a:buClr>
              <a:buSzPct val="25000"/>
              <a:buFont typeface="Times New Roman"/>
              <a:buNone/>
            </a:pPr>
            <a:r>
              <a:rPr b="1" baseline="0" i="1" lang="en-GB" sz="2800" u="none" cap="none" strike="noStrike">
                <a:solidFill>
                  <a:srgbClr val="000000"/>
                </a:solidFill>
                <a:latin typeface="Times New Roman"/>
                <a:ea typeface="Times New Roman"/>
                <a:cs typeface="Times New Roman"/>
                <a:sym typeface="Times New Roman"/>
              </a:rPr>
              <a:t>“Tolong untuk tidak tidur selama kuliah”</a:t>
            </a:r>
          </a:p>
        </p:txBody>
      </p:sp>
      <p:sp>
        <p:nvSpPr>
          <p:cNvPr id="130" name="Shape 130"/>
          <p:cNvSpPr txBox="1"/>
          <p:nvPr/>
        </p:nvSpPr>
        <p:spPr>
          <a:xfrm>
            <a:off x="7162800" y="1657350"/>
            <a:ext cx="1600199"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TIDAK</a:t>
            </a:r>
          </a:p>
        </p:txBody>
      </p:sp>
      <p:sp>
        <p:nvSpPr>
          <p:cNvPr id="131" name="Shape 131"/>
          <p:cNvSpPr txBox="1"/>
          <p:nvPr/>
        </p:nvSpPr>
        <p:spPr>
          <a:xfrm>
            <a:off x="7162800" y="3028950"/>
            <a:ext cx="1600199"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TIDAK</a:t>
            </a:r>
          </a:p>
        </p:txBody>
      </p:sp>
      <p:sp>
        <p:nvSpPr>
          <p:cNvPr id="132" name="Shape 132"/>
          <p:cNvSpPr txBox="1"/>
          <p:nvPr/>
        </p:nvSpPr>
        <p:spPr>
          <a:xfrm>
            <a:off x="457200" y="3657600"/>
            <a:ext cx="7848599" cy="9715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Hanya pernyataanlah yang bisa menjadi proposisi.</a:t>
            </a:r>
          </a:p>
        </p:txBody>
      </p:sp>
      <p:sp>
        <p:nvSpPr>
          <p:cNvPr id="133" name="Shape 133"/>
          <p:cNvSpPr txBox="1"/>
          <p:nvPr/>
        </p:nvSpPr>
        <p:spPr>
          <a:xfrm>
            <a:off x="457200" y="2228850"/>
            <a:ext cx="5791200" cy="571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Ini adalah sebuah permintaan.</a:t>
            </a:r>
          </a:p>
        </p:txBody>
      </p:sp>
      <p:sp>
        <p:nvSpPr>
          <p:cNvPr id="134" name="Shape 134"/>
          <p:cNvSpPr txBox="1"/>
          <p:nvPr/>
        </p:nvSpPr>
        <p:spPr>
          <a:xfrm>
            <a:off x="457200" y="1657350"/>
            <a:ext cx="65532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pernyataan?</a:t>
            </a:r>
          </a:p>
        </p:txBody>
      </p:sp>
      <p:sp>
        <p:nvSpPr>
          <p:cNvPr id="135" name="Shape 135"/>
          <p:cNvSpPr txBox="1"/>
          <p:nvPr/>
        </p:nvSpPr>
        <p:spPr>
          <a:xfrm>
            <a:off x="457200" y="2971800"/>
            <a:ext cx="70104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sebuah proposisi?</a:t>
            </a:r>
          </a:p>
        </p:txBody>
      </p:sp>
      <p:sp>
        <p:nvSpPr>
          <p:cNvPr id="136" name="Shape 136"/>
          <p:cNvSpPr txBox="1"/>
          <p:nvPr>
            <p:ph type="title"/>
          </p:nvPr>
        </p:nvSpPr>
        <p:spPr>
          <a:xfrm>
            <a:off x="685800" y="28575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baseline="0" i="0" lang="en-GB" sz="3600" u="none" cap="none" strike="noStrike">
                <a:solidFill>
                  <a:srgbClr val="000000"/>
                </a:solidFill>
                <a:latin typeface="Times New Roman"/>
                <a:ea typeface="Times New Roman"/>
                <a:cs typeface="Times New Roman"/>
                <a:sym typeface="Times New Roman"/>
              </a:rPr>
              <a:t>Permainan</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sp>
        <p:nvSpPr>
          <p:cNvPr id="715" name="Shape 715"/>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716" name="Shape 716"/>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4400" u="none" cap="none" strike="noStrike">
              <a:solidFill>
                <a:schemeClr val="dk2"/>
              </a:solidFill>
              <a:latin typeface="Times New Roman"/>
              <a:ea typeface="Times New Roman"/>
              <a:cs typeface="Times New Roman"/>
              <a:sym typeface="Times New Roman"/>
            </a:endParaRPr>
          </a:p>
        </p:txBody>
      </p:sp>
      <p:sp>
        <p:nvSpPr>
          <p:cNvPr id="717" name="Shape 717"/>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609600" lvl="0" marL="609600" marR="0" rtl="0" algn="l">
              <a:lnSpc>
                <a:spcPct val="100000"/>
              </a:lnSpc>
              <a:spcBef>
                <a:spcPts val="0"/>
              </a:spcBef>
              <a:spcAft>
                <a:spcPts val="0"/>
              </a:spcAft>
              <a:buClr>
                <a:srgbClr val="000000"/>
              </a:buClr>
              <a:buSzPct val="100000"/>
              <a:buFont typeface="Times New Roman"/>
              <a:buAutoNum type="arabicPeriod" startAt="4"/>
            </a:pPr>
            <a:r>
              <a:rPr b="0" baseline="0" i="0" lang="en-GB" sz="3200" u="none" cap="none" strike="noStrike">
                <a:solidFill>
                  <a:srgbClr val="000000"/>
                </a:solidFill>
                <a:latin typeface="Times New Roman"/>
                <a:ea typeface="Times New Roman"/>
                <a:cs typeface="Times New Roman"/>
                <a:sym typeface="Times New Roman"/>
              </a:rPr>
              <a:t>Simplifikasi</a:t>
            </a:r>
          </a:p>
          <a:p>
            <a:pPr indent="-609600" lvl="0" marL="609600" marR="0" rtl="0" algn="l">
              <a:lnSpc>
                <a:spcPct val="100000"/>
              </a:lnSpc>
              <a:spcBef>
                <a:spcPts val="640"/>
              </a:spcBef>
              <a:spcAft>
                <a:spcPts val="0"/>
              </a:spcAft>
              <a:buClr>
                <a:schemeClr val="dk1"/>
              </a:buClr>
              <a:buSzPct val="25000"/>
              <a:buFont typeface="Times New Roman"/>
              <a:buNone/>
            </a:pPr>
            <a:r>
              <a:rPr b="0" baseline="0" i="1" lang="en-GB" sz="3200" u="none" cap="none" strike="noStrike">
                <a:solidFill>
                  <a:srgbClr val="000000"/>
                </a:solidFill>
                <a:latin typeface="Times New Roman"/>
                <a:ea typeface="Times New Roman"/>
                <a:cs typeface="Times New Roman"/>
                <a:sym typeface="Times New Roman"/>
              </a:rPr>
              <a:t>		p</a:t>
            </a: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q</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p</a:t>
            </a:r>
          </a:p>
          <a:p>
            <a:pPr indent="-609600" lvl="0" marL="609600" marR="0" rtl="0" algn="l">
              <a:lnSpc>
                <a:spcPct val="100000"/>
              </a:lnSpc>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Font typeface="Times New Roman"/>
              <a:buNone/>
            </a:pPr>
            <a:r>
              <a:t/>
            </a:r>
            <a:endParaRPr b="0" baseline="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1" name="Shape 721"/>
        <p:cNvGrpSpPr/>
        <p:nvPr/>
      </p:nvGrpSpPr>
      <p:grpSpPr>
        <a:xfrm>
          <a:off x="0" y="0"/>
          <a:ext cx="0" cy="0"/>
          <a:chOff x="0" y="0"/>
          <a:chExt cx="0" cy="0"/>
        </a:xfrm>
      </p:grpSpPr>
      <p:sp>
        <p:nvSpPr>
          <p:cNvPr id="722" name="Shape 722"/>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723" name="Shape 723"/>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4400" u="none" cap="none" strike="noStrike">
              <a:solidFill>
                <a:schemeClr val="dk2"/>
              </a:solidFill>
              <a:latin typeface="Times New Roman"/>
              <a:ea typeface="Times New Roman"/>
              <a:cs typeface="Times New Roman"/>
              <a:sym typeface="Times New Roman"/>
            </a:endParaRPr>
          </a:p>
        </p:txBody>
      </p:sp>
      <p:sp>
        <p:nvSpPr>
          <p:cNvPr id="724" name="Shape 724"/>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609600" lvl="0" marL="609600" marR="0" rtl="0" algn="l">
              <a:lnSpc>
                <a:spcPct val="100000"/>
              </a:lnSpc>
              <a:spcBef>
                <a:spcPts val="0"/>
              </a:spcBef>
              <a:spcAft>
                <a:spcPts val="0"/>
              </a:spcAft>
              <a:buClr>
                <a:srgbClr val="000000"/>
              </a:buClr>
              <a:buSzPct val="100000"/>
              <a:buFont typeface="Times New Roman"/>
              <a:buAutoNum type="arabicPeriod" startAt="5"/>
            </a:pPr>
            <a:r>
              <a:rPr b="0" baseline="0" i="0" lang="en-GB" sz="3200" u="none" cap="none" strike="noStrike">
                <a:solidFill>
                  <a:srgbClr val="000000"/>
                </a:solidFill>
                <a:latin typeface="Times New Roman"/>
                <a:ea typeface="Times New Roman"/>
                <a:cs typeface="Times New Roman"/>
                <a:sym typeface="Times New Roman"/>
              </a:rPr>
              <a:t>Penjumlahan</a:t>
            </a:r>
          </a:p>
          <a:p>
            <a:pPr indent="-609600" lvl="0" marL="609600" marR="0" rtl="0" algn="l">
              <a:lnSpc>
                <a:spcPct val="100000"/>
              </a:lnSpc>
              <a:spcBef>
                <a:spcPts val="640"/>
              </a:spcBef>
              <a:spcAft>
                <a:spcPts val="0"/>
              </a:spcAft>
              <a:buClr>
                <a:schemeClr val="dk1"/>
              </a:buClr>
              <a:buSzPct val="25000"/>
              <a:buFont typeface="Times New Roman"/>
              <a:buNone/>
            </a:pPr>
            <a:r>
              <a:rPr b="0" baseline="0" i="1" lang="en-GB" sz="3200" u="none" cap="none" strike="noStrike">
                <a:solidFill>
                  <a:srgbClr val="000000"/>
                </a:solidFill>
                <a:latin typeface="Times New Roman"/>
                <a:ea typeface="Times New Roman"/>
                <a:cs typeface="Times New Roman"/>
                <a:sym typeface="Times New Roman"/>
              </a:rPr>
              <a:t>		p</a:t>
            </a:r>
            <a:r>
              <a:rPr b="0" baseline="0" i="0" lang="en-GB" sz="3200" u="none" cap="none" strike="noStrike">
                <a:solidFill>
                  <a:srgbClr val="000000"/>
                </a:solidFill>
                <a:latin typeface="Times New Roman"/>
                <a:ea typeface="Times New Roman"/>
                <a:cs typeface="Times New Roman"/>
                <a:sym typeface="Times New Roman"/>
              </a:rPr>
              <a:t> </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p </a:t>
            </a:r>
            <a:r>
              <a:rPr b="0" baseline="0" i="0" lang="en-GB" sz="3200" u="none" cap="none" strike="noStrike">
                <a:solidFill>
                  <a:srgbClr val="000000"/>
                </a:solidFill>
                <a:latin typeface="Times New Roman"/>
                <a:ea typeface="Times New Roman"/>
                <a:cs typeface="Times New Roman"/>
                <a:sym typeface="Times New Roman"/>
              </a:rPr>
              <a:t>∨</a:t>
            </a:r>
            <a:r>
              <a:rPr b="0" baseline="0" i="1" lang="en-GB" sz="3200" u="none" cap="none" strike="noStrike">
                <a:solidFill>
                  <a:srgbClr val="000000"/>
                </a:solidFill>
                <a:latin typeface="Times New Roman"/>
                <a:ea typeface="Times New Roman"/>
                <a:cs typeface="Times New Roman"/>
                <a:sym typeface="Times New Roman"/>
              </a:rPr>
              <a:t> q</a:t>
            </a:r>
          </a:p>
          <a:p>
            <a:pPr indent="-139700" lvl="0" marL="342900" marR="0" rtl="0" algn="l">
              <a:spcBef>
                <a:spcPts val="640"/>
              </a:spcBef>
              <a:spcAft>
                <a:spcPts val="0"/>
              </a:spcAft>
              <a:buClr>
                <a:schemeClr val="dk1"/>
              </a:buClr>
              <a:buFont typeface="Times New Roman"/>
              <a:buNone/>
            </a:pPr>
            <a:r>
              <a:t/>
            </a:r>
            <a:endParaRPr b="0" baseline="0" i="1"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8" name="Shape 728"/>
        <p:cNvGrpSpPr/>
        <p:nvPr/>
      </p:nvGrpSpPr>
      <p:grpSpPr>
        <a:xfrm>
          <a:off x="0" y="0"/>
          <a:ext cx="0" cy="0"/>
          <a:chOff x="0" y="0"/>
          <a:chExt cx="0" cy="0"/>
        </a:xfrm>
      </p:grpSpPr>
      <p:sp>
        <p:nvSpPr>
          <p:cNvPr id="729" name="Shape 729"/>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730" name="Shape 730"/>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4400" u="none" cap="none" strike="noStrike">
              <a:solidFill>
                <a:schemeClr val="dk2"/>
              </a:solidFill>
              <a:latin typeface="Times New Roman"/>
              <a:ea typeface="Times New Roman"/>
              <a:cs typeface="Times New Roman"/>
              <a:sym typeface="Times New Roman"/>
            </a:endParaRPr>
          </a:p>
        </p:txBody>
      </p:sp>
      <p:sp>
        <p:nvSpPr>
          <p:cNvPr id="731" name="Shape 731"/>
          <p:cNvSpPr txBox="1"/>
          <p:nvPr>
            <p:ph idx="1" type="body"/>
          </p:nvPr>
        </p:nvSpPr>
        <p:spPr>
          <a:xfrm>
            <a:off x="685800" y="1485900"/>
            <a:ext cx="7772400" cy="3086099"/>
          </a:xfrm>
          <a:prstGeom prst="rect">
            <a:avLst/>
          </a:prstGeom>
          <a:noFill/>
          <a:ln>
            <a:noFill/>
          </a:ln>
        </p:spPr>
        <p:txBody>
          <a:bodyPr anchorCtr="0" anchor="t" bIns="45700" lIns="91425" rIns="91425" tIns="45700">
            <a:noAutofit/>
          </a:bodyPr>
          <a:lstStyle/>
          <a:p>
            <a:pPr indent="-609600" lvl="0" marL="609600" marR="0" rtl="0" algn="l">
              <a:lnSpc>
                <a:spcPct val="100000"/>
              </a:lnSpc>
              <a:spcBef>
                <a:spcPts val="0"/>
              </a:spcBef>
              <a:spcAft>
                <a:spcPts val="0"/>
              </a:spcAft>
              <a:buClr>
                <a:srgbClr val="000000"/>
              </a:buClr>
              <a:buSzPct val="100000"/>
              <a:buFont typeface="Times New Roman"/>
              <a:buAutoNum type="arabicPeriod" startAt="6"/>
            </a:pPr>
            <a:r>
              <a:rPr b="0" baseline="0" i="0" lang="en-GB" sz="3200" u="none" cap="none" strike="noStrike">
                <a:solidFill>
                  <a:srgbClr val="000000"/>
                </a:solidFill>
                <a:latin typeface="Times New Roman"/>
                <a:ea typeface="Times New Roman"/>
                <a:cs typeface="Times New Roman"/>
                <a:sym typeface="Times New Roman"/>
              </a:rPr>
              <a:t>Konjungsi</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p</a:t>
            </a:r>
            <a:r>
              <a:rPr b="0" baseline="0" i="0" lang="en-GB" sz="3200" u="none" cap="none" strike="noStrike">
                <a:solidFill>
                  <a:srgbClr val="000000"/>
                </a:solidFill>
                <a:latin typeface="Times New Roman"/>
                <a:ea typeface="Times New Roman"/>
                <a:cs typeface="Times New Roman"/>
                <a:sym typeface="Times New Roman"/>
              </a:rPr>
              <a:t> </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r>
              <a:rPr b="0" baseline="0" i="1" lang="en-GB" sz="3200" u="none" cap="none" strike="noStrike">
                <a:solidFill>
                  <a:srgbClr val="000000"/>
                </a:solidFill>
                <a:latin typeface="Times New Roman"/>
                <a:ea typeface="Times New Roman"/>
                <a:cs typeface="Times New Roman"/>
                <a:sym typeface="Times New Roman"/>
              </a:rPr>
              <a:t>q</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a:t>
            </a:r>
          </a:p>
          <a:p>
            <a:pPr indent="-609600" lvl="0" marL="609600" marR="0" rtl="0" algn="l">
              <a:lnSpc>
                <a:spcPct val="100000"/>
              </a:lnSpc>
              <a:spcBef>
                <a:spcPts val="640"/>
              </a:spcBef>
              <a:spcAft>
                <a:spcPts val="0"/>
              </a:spcAft>
              <a:buClr>
                <a:schemeClr val="dk1"/>
              </a:buClr>
              <a:buSzPct val="25000"/>
              <a:buFont typeface="Times New Roman"/>
              <a:buNone/>
            </a:pPr>
            <a:r>
              <a:rPr b="0" baseline="0" i="0" lang="en-GB" sz="3200" u="none" cap="none" strike="noStrike">
                <a:solidFill>
                  <a:srgbClr val="000000"/>
                </a:solidFill>
                <a:latin typeface="Times New Roman"/>
                <a:ea typeface="Times New Roman"/>
                <a:cs typeface="Times New Roman"/>
                <a:sym typeface="Times New Roman"/>
              </a:rPr>
              <a:t>	∴ </a:t>
            </a:r>
            <a:r>
              <a:rPr b="0" baseline="0" i="1" lang="en-GB" sz="3200" u="none" cap="none" strike="noStrike">
                <a:solidFill>
                  <a:srgbClr val="000000"/>
                </a:solidFill>
                <a:latin typeface="Times New Roman"/>
                <a:ea typeface="Times New Roman"/>
                <a:cs typeface="Times New Roman"/>
                <a:sym typeface="Times New Roman"/>
              </a:rPr>
              <a:t>p ∧ q</a:t>
            </a:r>
          </a:p>
          <a:p>
            <a:pPr indent="-139700" lvl="0" marL="342900" marR="0" rtl="0" algn="l">
              <a:spcBef>
                <a:spcPts val="640"/>
              </a:spcBef>
              <a:spcAft>
                <a:spcPts val="0"/>
              </a:spcAft>
              <a:buClr>
                <a:schemeClr val="dk1"/>
              </a:buClr>
              <a:buFont typeface="Times New Roman"/>
              <a:buNone/>
            </a:pPr>
            <a:r>
              <a:t/>
            </a:r>
            <a:endParaRPr b="0" baseline="0" i="1"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5" name="Shape 735"/>
        <p:cNvGrpSpPr/>
        <p:nvPr/>
      </p:nvGrpSpPr>
      <p:grpSpPr>
        <a:xfrm>
          <a:off x="0" y="0"/>
          <a:ext cx="0" cy="0"/>
          <a:chOff x="0" y="0"/>
          <a:chExt cx="0" cy="0"/>
        </a:xfrm>
      </p:grpSpPr>
      <p:sp>
        <p:nvSpPr>
          <p:cNvPr id="736" name="Shape 736"/>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sp>
        <p:nvSpPr>
          <p:cNvPr id="737" name="Shape 737"/>
          <p:cNvSpPr txBox="1"/>
          <p:nvPr>
            <p:ph type="title"/>
          </p:nvPr>
        </p:nvSpPr>
        <p:spPr>
          <a:xfrm>
            <a:off x="685800" y="45720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baseline="0" i="0" lang="en-GB" sz="3600" u="none" cap="none" strike="noStrike">
                <a:solidFill>
                  <a:schemeClr val="dk2"/>
                </a:solidFill>
                <a:latin typeface="Arial"/>
                <a:ea typeface="Arial"/>
                <a:cs typeface="Arial"/>
                <a:sym typeface="Arial"/>
              </a:rPr>
              <a:t>Aksioma, Teorema, </a:t>
            </a:r>
            <a:r>
              <a:rPr b="1" baseline="0" i="1" lang="en-GB" sz="3600" u="none" cap="none" strike="noStrike">
                <a:solidFill>
                  <a:schemeClr val="dk2"/>
                </a:solidFill>
                <a:latin typeface="Arial"/>
                <a:ea typeface="Arial"/>
                <a:cs typeface="Arial"/>
                <a:sym typeface="Arial"/>
              </a:rPr>
              <a:t>Lemma</a:t>
            </a:r>
            <a:r>
              <a:rPr b="1" baseline="0" i="0" lang="en-GB" sz="3600" u="none" cap="none" strike="noStrike">
                <a:solidFill>
                  <a:schemeClr val="dk2"/>
                </a:solidFill>
                <a:latin typeface="Arial"/>
                <a:ea typeface="Arial"/>
                <a:cs typeface="Arial"/>
                <a:sym typeface="Arial"/>
              </a:rPr>
              <a:t>, </a:t>
            </a:r>
            <a:r>
              <a:rPr b="1" baseline="0" i="1" lang="en-GB" sz="3600" u="none" cap="none" strike="noStrike">
                <a:solidFill>
                  <a:schemeClr val="dk2"/>
                </a:solidFill>
                <a:latin typeface="Arial"/>
                <a:ea typeface="Arial"/>
                <a:cs typeface="Arial"/>
                <a:sym typeface="Arial"/>
              </a:rPr>
              <a:t>Corollary</a:t>
            </a:r>
          </a:p>
        </p:txBody>
      </p:sp>
      <p:pic>
        <p:nvPicPr>
          <p:cNvPr id="738" name="Shape 738"/>
          <p:cNvPicPr preferRelativeResize="0"/>
          <p:nvPr/>
        </p:nvPicPr>
        <p:blipFill rotWithShape="1">
          <a:blip r:embed="rId3">
            <a:alphaModFix/>
          </a:blip>
          <a:srcRect b="0" l="0" r="0" t="0"/>
          <a:stretch/>
        </p:blipFill>
        <p:spPr>
          <a:xfrm>
            <a:off x="609600" y="1289446"/>
            <a:ext cx="7696199" cy="3595687"/>
          </a:xfrm>
          <a:prstGeom prst="rect">
            <a:avLst/>
          </a:prstGeom>
          <a:noFill/>
          <a:ln>
            <a:noFill/>
          </a:ln>
        </p:spPr>
      </p:pic>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2" name="Shape 742"/>
        <p:cNvGrpSpPr/>
        <p:nvPr/>
      </p:nvGrpSpPr>
      <p:grpSpPr>
        <a:xfrm>
          <a:off x="0" y="0"/>
          <a:ext cx="0" cy="0"/>
          <a:chOff x="0" y="0"/>
          <a:chExt cx="0" cy="0"/>
        </a:xfrm>
      </p:grpSpPr>
      <p:sp>
        <p:nvSpPr>
          <p:cNvPr id="743" name="Shape 743"/>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solidFill>
                  <a:schemeClr val="dk1"/>
                </a:solidFill>
                <a:latin typeface="Times New Roman"/>
                <a:ea typeface="Times New Roman"/>
                <a:cs typeface="Times New Roman"/>
                <a:sym typeface="Times New Roman"/>
              </a:rPr>
              <a:t>‹#›</a:t>
            </a:fld>
          </a:p>
        </p:txBody>
      </p:sp>
      <p:pic>
        <p:nvPicPr>
          <p:cNvPr id="744" name="Shape 744"/>
          <p:cNvPicPr preferRelativeResize="0"/>
          <p:nvPr/>
        </p:nvPicPr>
        <p:blipFill rotWithShape="1">
          <a:blip r:embed="rId3">
            <a:alphaModFix/>
          </a:blip>
          <a:srcRect b="0" l="0" r="0" t="0"/>
          <a:stretch/>
        </p:blipFill>
        <p:spPr>
          <a:xfrm>
            <a:off x="685800" y="571500"/>
            <a:ext cx="6934199" cy="426958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baseline="0" i="0" lang="en-GB" sz="1400" u="none" cap="none" strike="noStrike">
                <a:latin typeface="Times New Roman"/>
                <a:ea typeface="Times New Roman"/>
                <a:cs typeface="Times New Roman"/>
                <a:sym typeface="Times New Roman"/>
              </a:rPr>
              <a:t>‹#›</a:t>
            </a:fld>
          </a:p>
        </p:txBody>
      </p:sp>
      <p:sp>
        <p:nvSpPr>
          <p:cNvPr id="142" name="Shape 142"/>
          <p:cNvSpPr txBox="1"/>
          <p:nvPr>
            <p:ph idx="1" type="body"/>
          </p:nvPr>
        </p:nvSpPr>
        <p:spPr>
          <a:xfrm>
            <a:off x="304800" y="857250"/>
            <a:ext cx="8229600" cy="571500"/>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spcAft>
                <a:spcPts val="0"/>
              </a:spcAft>
              <a:buClr>
                <a:schemeClr val="dk1"/>
              </a:buClr>
              <a:buSzPct val="25000"/>
              <a:buFont typeface="Times New Roman"/>
              <a:buNone/>
            </a:pPr>
            <a:r>
              <a:rPr b="1" baseline="0" i="1" lang="en-GB" sz="2800" u="none" cap="none" strike="noStrike">
                <a:solidFill>
                  <a:srgbClr val="000000"/>
                </a:solidFill>
                <a:latin typeface="Times New Roman"/>
                <a:ea typeface="Times New Roman"/>
                <a:cs typeface="Times New Roman"/>
                <a:sym typeface="Times New Roman"/>
              </a:rPr>
              <a:t>“x &lt; y jika dan hanya jika y &gt; x.”</a:t>
            </a:r>
          </a:p>
        </p:txBody>
      </p:sp>
      <p:sp>
        <p:nvSpPr>
          <p:cNvPr id="143" name="Shape 143"/>
          <p:cNvSpPr txBox="1"/>
          <p:nvPr/>
        </p:nvSpPr>
        <p:spPr>
          <a:xfrm>
            <a:off x="457200" y="1428750"/>
            <a:ext cx="6705599"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pernyataan ?</a:t>
            </a:r>
          </a:p>
        </p:txBody>
      </p:sp>
      <p:sp>
        <p:nvSpPr>
          <p:cNvPr id="144" name="Shape 144"/>
          <p:cNvSpPr txBox="1"/>
          <p:nvPr/>
        </p:nvSpPr>
        <p:spPr>
          <a:xfrm>
            <a:off x="7620000" y="1428750"/>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145" name="Shape 145"/>
          <p:cNvSpPr txBox="1"/>
          <p:nvPr/>
        </p:nvSpPr>
        <p:spPr>
          <a:xfrm>
            <a:off x="457200" y="1885950"/>
            <a:ext cx="6858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ini proposisi ?</a:t>
            </a:r>
          </a:p>
        </p:txBody>
      </p:sp>
      <p:sp>
        <p:nvSpPr>
          <p:cNvPr id="146" name="Shape 146"/>
          <p:cNvSpPr txBox="1"/>
          <p:nvPr/>
        </p:nvSpPr>
        <p:spPr>
          <a:xfrm>
            <a:off x="7620000" y="1885950"/>
            <a:ext cx="11430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YA</a:t>
            </a:r>
          </a:p>
        </p:txBody>
      </p:sp>
      <p:sp>
        <p:nvSpPr>
          <p:cNvPr id="147" name="Shape 147"/>
          <p:cNvSpPr txBox="1"/>
          <p:nvPr/>
        </p:nvSpPr>
        <p:spPr>
          <a:xfrm>
            <a:off x="457200" y="3657600"/>
            <a:ext cx="4800600" cy="9715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Apakah nilai kebenaran dari proposisi ini ?</a:t>
            </a:r>
          </a:p>
        </p:txBody>
      </p:sp>
      <p:sp>
        <p:nvSpPr>
          <p:cNvPr id="148" name="Shape 148"/>
          <p:cNvSpPr txBox="1"/>
          <p:nvPr/>
        </p:nvSpPr>
        <p:spPr>
          <a:xfrm>
            <a:off x="6934200" y="3886200"/>
            <a:ext cx="1752600" cy="51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BENAR</a:t>
            </a:r>
          </a:p>
        </p:txBody>
      </p:sp>
      <p:sp>
        <p:nvSpPr>
          <p:cNvPr id="149" name="Shape 149"/>
          <p:cNvSpPr txBox="1"/>
          <p:nvPr/>
        </p:nvSpPr>
        <p:spPr>
          <a:xfrm>
            <a:off x="457200" y="2343150"/>
            <a:ext cx="5562600" cy="10858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GB" sz="3200" u="none" cap="none" strike="noStrike">
                <a:latin typeface="Arial"/>
                <a:ea typeface="Arial"/>
                <a:cs typeface="Arial"/>
                <a:sym typeface="Arial"/>
              </a:rPr>
              <a:t>… karena nilai kebenarannya tidak bergantung harga spesifik x maupun y.</a:t>
            </a:r>
          </a:p>
        </p:txBody>
      </p:sp>
      <p:sp>
        <p:nvSpPr>
          <p:cNvPr id="150" name="Shape 150"/>
          <p:cNvSpPr txBox="1"/>
          <p:nvPr>
            <p:ph type="title"/>
          </p:nvPr>
        </p:nvSpPr>
        <p:spPr>
          <a:xfrm>
            <a:off x="685800" y="171450"/>
            <a:ext cx="77724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baseline="0" i="0" lang="en-GB" sz="3600" u="none" cap="none" strike="noStrike">
                <a:solidFill>
                  <a:srgbClr val="000000"/>
                </a:solidFill>
                <a:latin typeface="Times New Roman"/>
                <a:ea typeface="Times New Roman"/>
                <a:cs typeface="Times New Roman"/>
                <a:sym typeface="Times New Roman"/>
              </a:rPr>
              <a:t>Permainan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