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3"/>
  </p:notesMasterIdLst>
  <p:sldIdLst>
    <p:sldId id="256" r:id="rId2"/>
    <p:sldId id="266" r:id="rId3"/>
    <p:sldId id="267" r:id="rId4"/>
    <p:sldId id="276" r:id="rId5"/>
    <p:sldId id="274" r:id="rId6"/>
    <p:sldId id="269" r:id="rId7"/>
    <p:sldId id="270" r:id="rId8"/>
    <p:sldId id="278" r:id="rId9"/>
    <p:sldId id="268" r:id="rId10"/>
    <p:sldId id="275" r:id="rId11"/>
    <p:sldId id="271" r:id="rId12"/>
    <p:sldId id="272" r:id="rId13"/>
    <p:sldId id="277" r:id="rId14"/>
    <p:sldId id="273" r:id="rId15"/>
    <p:sldId id="281" r:id="rId16"/>
    <p:sldId id="282" r:id="rId17"/>
    <p:sldId id="295" r:id="rId18"/>
    <p:sldId id="283" r:id="rId19"/>
    <p:sldId id="284" r:id="rId20"/>
    <p:sldId id="285" r:id="rId21"/>
    <p:sldId id="286" r:id="rId22"/>
    <p:sldId id="296" r:id="rId23"/>
    <p:sldId id="288" r:id="rId24"/>
    <p:sldId id="289" r:id="rId25"/>
    <p:sldId id="297" r:id="rId26"/>
    <p:sldId id="290" r:id="rId27"/>
    <p:sldId id="291" r:id="rId28"/>
    <p:sldId id="292" r:id="rId29"/>
    <p:sldId id="293" r:id="rId30"/>
    <p:sldId id="294" r:id="rId31"/>
    <p:sldId id="280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86836" autoAdjust="0"/>
  </p:normalViewPr>
  <p:slideViewPr>
    <p:cSldViewPr>
      <p:cViewPr varScale="1">
        <p:scale>
          <a:sx n="60" d="100"/>
          <a:sy n="60" d="100"/>
        </p:scale>
        <p:origin x="9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C1173-1F67-4CD9-91DD-E072A3B295B8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461A0-E73D-48BA-ADCF-2EA65E43A1B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F8FACF-7AC5-4F8F-A6B7-161E15B90DB4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March 2,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AI: Chapter 8: First-Order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ABCBE4-793F-48C9-91FA-5044AE7FC8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/>
              <a:t>Konsep Dasar </a:t>
            </a:r>
            <a:br>
              <a:rPr lang="id-ID" sz="4000" dirty="0"/>
            </a:br>
            <a:r>
              <a:rPr lang="id-ID" sz="4000" dirty="0"/>
              <a:t>First Order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Sukmawati Nur 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</a:t>
            </a:r>
            <a:r>
              <a:rPr lang="en-US" dirty="0">
                <a:sym typeface="Wingdings" pitchFamily="2" charset="2"/>
              </a:rPr>
              <a:t> Atomic Sentence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|Sentence Connective Sentence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|Quantifier Variable,…Sentence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| </a:t>
            </a:r>
            <a:r>
              <a:rPr lang="en-US" dirty="0">
                <a:sym typeface="Symbol"/>
              </a:rPr>
              <a:t> Sentence</a:t>
            </a:r>
          </a:p>
          <a:p>
            <a:pPr>
              <a:buNone/>
            </a:pPr>
            <a:r>
              <a:rPr lang="en-US" dirty="0">
                <a:sym typeface="Symbol"/>
              </a:rPr>
              <a:t>			|(Sentence)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Atomic Sentence </a:t>
            </a:r>
            <a:r>
              <a:rPr lang="en-US" dirty="0">
                <a:sym typeface="Wingdings" pitchFamily="2" charset="2"/>
              </a:rPr>
              <a:t> Predicate (Term, …)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    | Term = Term</a:t>
            </a:r>
          </a:p>
          <a:p>
            <a:endParaRPr lang="en-US" dirty="0"/>
          </a:p>
          <a:p>
            <a:r>
              <a:rPr lang="en-US" dirty="0"/>
              <a:t>Atomic Sentence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Predicate (Term,…) </a:t>
            </a:r>
            <a:r>
              <a:rPr lang="en-US" dirty="0" err="1"/>
              <a:t>atau</a:t>
            </a:r>
            <a:r>
              <a:rPr lang="en-US" dirty="0"/>
              <a:t> Term=Term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Sepatu (Budi)</a:t>
            </a:r>
          </a:p>
          <a:p>
            <a:pPr lvl="2"/>
            <a:r>
              <a:rPr lang="en-US" dirty="0" err="1"/>
              <a:t>Saudara</a:t>
            </a:r>
            <a:r>
              <a:rPr lang="en-US" dirty="0"/>
              <a:t> (</a:t>
            </a:r>
            <a:r>
              <a:rPr lang="en-US" dirty="0" err="1"/>
              <a:t>Andi,Budi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Memberi</a:t>
            </a:r>
            <a:r>
              <a:rPr lang="en-US" dirty="0"/>
              <a:t> (</a:t>
            </a:r>
            <a:r>
              <a:rPr lang="en-US" dirty="0" err="1"/>
              <a:t>Andi</a:t>
            </a:r>
            <a:r>
              <a:rPr lang="en-US" dirty="0"/>
              <a:t>, Budi, </a:t>
            </a:r>
            <a:r>
              <a:rPr lang="en-US" dirty="0" err="1"/>
              <a:t>KueCoklat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Saudara</a:t>
            </a:r>
            <a:r>
              <a:rPr lang="en-US" dirty="0"/>
              <a:t>(</a:t>
            </a:r>
            <a:r>
              <a:rPr lang="en-US" dirty="0" err="1"/>
              <a:t>Andi</a:t>
            </a:r>
            <a:r>
              <a:rPr lang="en-US" dirty="0"/>
              <a:t>) = Budi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Atomic Sentence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sentence :</a:t>
            </a:r>
          </a:p>
          <a:p>
            <a:pPr lvl="1"/>
            <a:r>
              <a:rPr lang="en-US" dirty="0"/>
              <a:t>Sentence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connective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Saudara</a:t>
            </a:r>
            <a:r>
              <a:rPr lang="en-US" dirty="0"/>
              <a:t> (</a:t>
            </a:r>
            <a:r>
              <a:rPr lang="en-US" dirty="0" err="1"/>
              <a:t>Andi</a:t>
            </a:r>
            <a:r>
              <a:rPr lang="en-US" dirty="0"/>
              <a:t>, Budi)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 err="1">
                <a:sym typeface="Wingdings" pitchFamily="2" charset="2"/>
              </a:rPr>
              <a:t>Memberi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Andi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Budi,KueCoklat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Symbol"/>
            </a:endParaRP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Complex Sentence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Universal Quantifier (</a:t>
            </a:r>
            <a:r>
              <a:rPr lang="en-US" dirty="0">
                <a:sym typeface="Symbol"/>
              </a:rPr>
              <a:t>)</a:t>
            </a:r>
          </a:p>
          <a:p>
            <a:pPr lvl="1"/>
            <a:r>
              <a:rPr lang="en-US" dirty="0" err="1">
                <a:sym typeface="Symbol"/>
              </a:rPr>
              <a:t>Dibaca</a:t>
            </a:r>
            <a:r>
              <a:rPr lang="en-US" dirty="0">
                <a:sym typeface="Symbol"/>
              </a:rPr>
              <a:t> :”For All” </a:t>
            </a:r>
            <a:r>
              <a:rPr lang="en-US" dirty="0" err="1">
                <a:sym typeface="Symbol"/>
              </a:rPr>
              <a:t>atau</a:t>
            </a:r>
            <a:r>
              <a:rPr lang="en-US" dirty="0">
                <a:sym typeface="Symbol"/>
              </a:rPr>
              <a:t> “</a:t>
            </a:r>
            <a:r>
              <a:rPr lang="en-US" dirty="0" err="1">
                <a:sym typeface="Symbol"/>
              </a:rPr>
              <a:t>untuk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semua</a:t>
            </a:r>
            <a:r>
              <a:rPr lang="en-US" dirty="0">
                <a:sym typeface="Symbol"/>
              </a:rPr>
              <a:t>/</a:t>
            </a:r>
            <a:r>
              <a:rPr lang="en-US" dirty="0" err="1">
                <a:sym typeface="Symbol"/>
              </a:rPr>
              <a:t>untuk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setiap</a:t>
            </a:r>
            <a:r>
              <a:rPr lang="en-US" dirty="0">
                <a:sym typeface="Symbol"/>
              </a:rPr>
              <a:t>”</a:t>
            </a:r>
          </a:p>
          <a:p>
            <a:pPr lvl="1"/>
            <a:r>
              <a:rPr lang="en-US" dirty="0" err="1">
                <a:sym typeface="Symbol"/>
              </a:rPr>
              <a:t>Misal</a:t>
            </a:r>
            <a:r>
              <a:rPr lang="en-US" dirty="0">
                <a:sym typeface="Symbol"/>
              </a:rPr>
              <a:t> :</a:t>
            </a:r>
          </a:p>
          <a:p>
            <a:pPr lvl="2"/>
            <a:r>
              <a:rPr lang="en-US" dirty="0" err="1">
                <a:sym typeface="Symbol"/>
              </a:rPr>
              <a:t>Untuk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setiap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objek</a:t>
            </a:r>
            <a:r>
              <a:rPr lang="en-US" dirty="0">
                <a:sym typeface="Symbol"/>
              </a:rPr>
              <a:t> x, </a:t>
            </a:r>
            <a:r>
              <a:rPr lang="en-US" dirty="0" err="1">
                <a:sym typeface="Symbol"/>
              </a:rPr>
              <a:t>jika</a:t>
            </a:r>
            <a:r>
              <a:rPr lang="en-US" dirty="0">
                <a:sym typeface="Symbol"/>
              </a:rPr>
              <a:t> x </a:t>
            </a:r>
            <a:r>
              <a:rPr lang="en-US" dirty="0" err="1">
                <a:sym typeface="Symbol"/>
              </a:rPr>
              <a:t>adalah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anak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kecil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maka</a:t>
            </a:r>
            <a:r>
              <a:rPr lang="en-US" dirty="0">
                <a:sym typeface="Symbol"/>
              </a:rPr>
              <a:t> x </a:t>
            </a:r>
            <a:r>
              <a:rPr lang="en-US" dirty="0" err="1">
                <a:sym typeface="Symbol"/>
              </a:rPr>
              <a:t>suka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permen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dinyatakan</a:t>
            </a:r>
            <a:r>
              <a:rPr lang="en-US" dirty="0">
                <a:sym typeface="Symbol"/>
              </a:rPr>
              <a:t> :</a:t>
            </a:r>
          </a:p>
          <a:p>
            <a:pPr lvl="2">
              <a:buNone/>
            </a:pPr>
            <a:r>
              <a:rPr lang="en-US" dirty="0">
                <a:sym typeface="Symbol"/>
              </a:rPr>
              <a:t>	 x </a:t>
            </a:r>
            <a:r>
              <a:rPr lang="en-US" dirty="0" err="1">
                <a:sym typeface="Symbol"/>
              </a:rPr>
              <a:t>AnakKecil</a:t>
            </a:r>
            <a:r>
              <a:rPr lang="en-US" dirty="0">
                <a:sym typeface="Symbol"/>
              </a:rPr>
              <a:t> (x)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x,Permen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 err="1">
                <a:sym typeface="Wingdings" pitchFamily="2" charset="2"/>
              </a:rPr>
              <a:t>Kalimat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bernilai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benar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jika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hanya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jika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dirty="0" err="1">
                <a:sym typeface="Wingdings" pitchFamily="2" charset="2"/>
              </a:rPr>
              <a:t>semua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kalimat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bawah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ini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benar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 err="1">
                <a:sym typeface="Symbol"/>
              </a:rPr>
              <a:t>AnakKecil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Andi</a:t>
            </a:r>
            <a:r>
              <a:rPr lang="en-US" dirty="0">
                <a:sym typeface="Symbol"/>
              </a:rPr>
              <a:t>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Andi,Permen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>
                <a:sym typeface="Symbol"/>
              </a:rPr>
              <a:t></a:t>
            </a:r>
          </a:p>
          <a:p>
            <a:pPr lvl="2"/>
            <a:r>
              <a:rPr lang="en-US" dirty="0" err="1">
                <a:sym typeface="Symbol"/>
              </a:rPr>
              <a:t>AnakKecil</a:t>
            </a:r>
            <a:r>
              <a:rPr lang="en-US" dirty="0">
                <a:sym typeface="Symbol"/>
              </a:rPr>
              <a:t> (Budi)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Budi,Permen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>
                <a:sym typeface="Symbol"/>
              </a:rPr>
              <a:t>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2"/>
            <a:r>
              <a:rPr lang="en-US" dirty="0" err="1">
                <a:sym typeface="Symbol"/>
              </a:rPr>
              <a:t>AnakKecil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Sinta</a:t>
            </a:r>
            <a:r>
              <a:rPr lang="en-US" dirty="0">
                <a:sym typeface="Symbol"/>
              </a:rPr>
              <a:t>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Sinta,Permen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>
                <a:sym typeface="Symbol"/>
              </a:rPr>
              <a:t> …</a:t>
            </a:r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Symbol"/>
            </a:endParaRP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Quantifier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1340768"/>
            <a:ext cx="7448375" cy="5040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Existential Quantifier (</a:t>
            </a:r>
            <a:r>
              <a:rPr lang="en-US" dirty="0">
                <a:sym typeface="Symbol"/>
              </a:rPr>
              <a:t>)</a:t>
            </a:r>
          </a:p>
          <a:p>
            <a:pPr lvl="1"/>
            <a:r>
              <a:rPr lang="en-US" dirty="0" err="1">
                <a:sym typeface="Symbol"/>
              </a:rPr>
              <a:t>Dibaca</a:t>
            </a:r>
            <a:r>
              <a:rPr lang="en-US" dirty="0">
                <a:sym typeface="Symbol"/>
              </a:rPr>
              <a:t> :”There Exist” </a:t>
            </a:r>
            <a:r>
              <a:rPr lang="en-US" dirty="0" err="1">
                <a:sym typeface="Symbol"/>
              </a:rPr>
              <a:t>atau</a:t>
            </a:r>
            <a:r>
              <a:rPr lang="en-US" dirty="0">
                <a:sym typeface="Symbol"/>
              </a:rPr>
              <a:t> “</a:t>
            </a:r>
            <a:r>
              <a:rPr lang="en-US" dirty="0" err="1">
                <a:sym typeface="Symbol"/>
              </a:rPr>
              <a:t>ada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satu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atau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beberapa</a:t>
            </a:r>
            <a:r>
              <a:rPr lang="en-US" dirty="0">
                <a:sym typeface="Symbol"/>
              </a:rPr>
              <a:t>”</a:t>
            </a:r>
          </a:p>
          <a:p>
            <a:pPr lvl="1"/>
            <a:r>
              <a:rPr lang="en-US" dirty="0" err="1">
                <a:sym typeface="Symbol"/>
              </a:rPr>
              <a:t>Misal</a:t>
            </a:r>
            <a:r>
              <a:rPr lang="en-US" dirty="0">
                <a:sym typeface="Symbol"/>
              </a:rPr>
              <a:t> :</a:t>
            </a:r>
          </a:p>
          <a:p>
            <a:pPr lvl="2"/>
            <a:r>
              <a:rPr lang="en-US" dirty="0">
                <a:sym typeface="Symbol"/>
              </a:rPr>
              <a:t>“</a:t>
            </a:r>
            <a:r>
              <a:rPr lang="en-US" dirty="0" err="1">
                <a:sym typeface="Symbol"/>
              </a:rPr>
              <a:t>Ada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objek</a:t>
            </a:r>
            <a:r>
              <a:rPr lang="en-US" dirty="0">
                <a:sym typeface="Symbol"/>
              </a:rPr>
              <a:t> x, </a:t>
            </a:r>
            <a:r>
              <a:rPr lang="en-US" dirty="0" err="1">
                <a:sym typeface="Symbol"/>
              </a:rPr>
              <a:t>jika</a:t>
            </a:r>
            <a:r>
              <a:rPr lang="en-US" dirty="0">
                <a:sym typeface="Symbol"/>
              </a:rPr>
              <a:t> x </a:t>
            </a:r>
            <a:r>
              <a:rPr lang="en-US" dirty="0" err="1">
                <a:sym typeface="Symbol"/>
              </a:rPr>
              <a:t>adalah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anak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kecil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maka</a:t>
            </a:r>
            <a:r>
              <a:rPr lang="en-US" dirty="0">
                <a:sym typeface="Symbol"/>
              </a:rPr>
              <a:t> x </a:t>
            </a:r>
            <a:r>
              <a:rPr lang="en-US" dirty="0" err="1">
                <a:sym typeface="Symbol"/>
              </a:rPr>
              <a:t>suka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permen</a:t>
            </a:r>
            <a:r>
              <a:rPr lang="en-US" dirty="0">
                <a:sym typeface="Symbol"/>
              </a:rPr>
              <a:t>” </a:t>
            </a:r>
            <a:r>
              <a:rPr lang="en-US" dirty="0" err="1">
                <a:sym typeface="Symbol"/>
              </a:rPr>
              <a:t>dinyatakan</a:t>
            </a:r>
            <a:r>
              <a:rPr lang="en-US" dirty="0">
                <a:sym typeface="Symbol"/>
              </a:rPr>
              <a:t> :</a:t>
            </a:r>
          </a:p>
          <a:p>
            <a:pPr lvl="2">
              <a:buNone/>
            </a:pPr>
            <a:r>
              <a:rPr lang="en-US" dirty="0">
                <a:sym typeface="Symbol"/>
              </a:rPr>
              <a:t>	  x </a:t>
            </a:r>
            <a:r>
              <a:rPr lang="en-US" dirty="0" err="1">
                <a:sym typeface="Symbol"/>
              </a:rPr>
              <a:t>AnakKecil</a:t>
            </a:r>
            <a:r>
              <a:rPr lang="en-US" dirty="0">
                <a:sym typeface="Symbol"/>
              </a:rPr>
              <a:t> (x)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x,Permen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 err="1">
                <a:sym typeface="Wingdings" pitchFamily="2" charset="2"/>
              </a:rPr>
              <a:t>Kalimat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bernilai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benar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jika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hanya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jika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ada</a:t>
            </a:r>
            <a:r>
              <a:rPr lang="en-US" dirty="0">
                <a:sym typeface="Wingdings" pitchFamily="2" charset="2"/>
              </a:rPr>
              <a:t> (minimal </a:t>
            </a:r>
            <a:r>
              <a:rPr lang="en-US" dirty="0" err="1">
                <a:sym typeface="Wingdings" pitchFamily="2" charset="2"/>
              </a:rPr>
              <a:t>satu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kalimat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bawah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ini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benar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 err="1">
                <a:sym typeface="Symbol"/>
              </a:rPr>
              <a:t>AnakKecil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Andi</a:t>
            </a:r>
            <a:r>
              <a:rPr lang="en-US" dirty="0">
                <a:sym typeface="Symbol"/>
              </a:rPr>
              <a:t>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Andi,Permen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>
                <a:sym typeface="Symbol"/>
              </a:rPr>
              <a:t></a:t>
            </a:r>
          </a:p>
          <a:p>
            <a:pPr lvl="2"/>
            <a:r>
              <a:rPr lang="en-US" dirty="0" err="1">
                <a:sym typeface="Symbol"/>
              </a:rPr>
              <a:t>AnakKecil</a:t>
            </a:r>
            <a:r>
              <a:rPr lang="en-US" dirty="0">
                <a:sym typeface="Symbol"/>
              </a:rPr>
              <a:t> (Budi)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Budi,Permen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>
                <a:sym typeface="Symbol"/>
              </a:rPr>
              <a:t>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2"/>
            <a:r>
              <a:rPr lang="en-US" dirty="0" err="1">
                <a:sym typeface="Symbol"/>
              </a:rPr>
              <a:t>AnakKecil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Sinta</a:t>
            </a:r>
            <a:r>
              <a:rPr lang="en-US" dirty="0">
                <a:sym typeface="Symbol"/>
              </a:rPr>
              <a:t>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Sinta,Permen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>
                <a:sym typeface="Symbol"/>
              </a:rPr>
              <a:t> …</a:t>
            </a:r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Nested Quantifier</a:t>
            </a:r>
          </a:p>
          <a:p>
            <a:pPr lvl="1"/>
            <a:r>
              <a:rPr lang="en-US" dirty="0" err="1">
                <a:sym typeface="Wingdings" pitchFamily="2" charset="2"/>
              </a:rPr>
              <a:t>Kalimat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kompleks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menggunakan</a:t>
            </a:r>
            <a:r>
              <a:rPr lang="en-US" dirty="0">
                <a:sym typeface="Wingdings" pitchFamily="2" charset="2"/>
              </a:rPr>
              <a:t> quantifier </a:t>
            </a:r>
            <a:r>
              <a:rPr lang="en-US" dirty="0" err="1">
                <a:sym typeface="Wingdings" pitchFamily="2" charset="2"/>
              </a:rPr>
              <a:t>ganda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Misal</a:t>
            </a:r>
            <a:r>
              <a:rPr lang="en-US" dirty="0">
                <a:sym typeface="Wingdings" pitchFamily="2" charset="2"/>
              </a:rPr>
              <a:t> :</a:t>
            </a:r>
          </a:p>
          <a:p>
            <a:pPr lvl="2"/>
            <a:r>
              <a:rPr lang="en-US" dirty="0">
                <a:sym typeface="Wingdings" pitchFamily="2" charset="2"/>
              </a:rPr>
              <a:t>“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semua</a:t>
            </a:r>
            <a:r>
              <a:rPr lang="en-US" dirty="0">
                <a:sym typeface="Wingdings" pitchFamily="2" charset="2"/>
              </a:rPr>
              <a:t> x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semua</a:t>
            </a:r>
            <a:r>
              <a:rPr lang="en-US" dirty="0">
                <a:sym typeface="Wingdings" pitchFamily="2" charset="2"/>
              </a:rPr>
              <a:t> y, </a:t>
            </a:r>
            <a:r>
              <a:rPr lang="en-US" dirty="0" err="1">
                <a:sym typeface="Wingdings" pitchFamily="2" charset="2"/>
              </a:rPr>
              <a:t>jika</a:t>
            </a:r>
            <a:r>
              <a:rPr lang="en-US" dirty="0">
                <a:sym typeface="Wingdings" pitchFamily="2" charset="2"/>
              </a:rPr>
              <a:t> x </a:t>
            </a:r>
            <a:r>
              <a:rPr lang="en-US" dirty="0" err="1">
                <a:sym typeface="Wingdings" pitchFamily="2" charset="2"/>
              </a:rPr>
              <a:t>adalah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orang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tua</a:t>
            </a:r>
            <a:r>
              <a:rPr lang="en-US" dirty="0">
                <a:sym typeface="Wingdings" pitchFamily="2" charset="2"/>
              </a:rPr>
              <a:t> y, </a:t>
            </a:r>
            <a:r>
              <a:rPr lang="en-US" dirty="0" err="1">
                <a:sym typeface="Wingdings" pitchFamily="2" charset="2"/>
              </a:rPr>
              <a:t>maka</a:t>
            </a:r>
            <a:r>
              <a:rPr lang="en-US" dirty="0">
                <a:sym typeface="Wingdings" pitchFamily="2" charset="2"/>
              </a:rPr>
              <a:t> y </a:t>
            </a:r>
            <a:r>
              <a:rPr lang="en-US" dirty="0" err="1">
                <a:sym typeface="Wingdings" pitchFamily="2" charset="2"/>
              </a:rPr>
              <a:t>adalah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dari</a:t>
            </a:r>
            <a:r>
              <a:rPr lang="en-US" dirty="0">
                <a:sym typeface="Wingdings" pitchFamily="2" charset="2"/>
              </a:rPr>
              <a:t> x” </a:t>
            </a:r>
            <a:r>
              <a:rPr lang="en-US" dirty="0" err="1">
                <a:sym typeface="Wingdings" pitchFamily="2" charset="2"/>
              </a:rPr>
              <a:t>dinyatakan</a:t>
            </a:r>
            <a:r>
              <a:rPr lang="en-US" dirty="0">
                <a:sym typeface="Wingdings" pitchFamily="2" charset="2"/>
              </a:rPr>
              <a:t> :“</a:t>
            </a:r>
          </a:p>
          <a:p>
            <a:pPr lvl="2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>
                <a:sym typeface="Symbol"/>
              </a:rPr>
              <a:t></a:t>
            </a:r>
            <a:r>
              <a:rPr lang="en-US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OrangTua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Anak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y,x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Quantifier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79388" y="884238"/>
            <a:ext cx="818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Terjemahan antara FoL (Fisrt-order Language) ke Bhs Harian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07951" y="1341438"/>
            <a:ext cx="72723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/>
              <a:t>  Contoh.</a:t>
            </a:r>
          </a:p>
          <a:p>
            <a:r>
              <a:rPr lang="en-US"/>
              <a:t>  Andaikan dipunyai predikat sbb :</a:t>
            </a:r>
          </a:p>
          <a:p>
            <a:r>
              <a:rPr lang="en-US"/>
              <a:t>               a). Truk(x)                            x adalah Truk</a:t>
            </a:r>
          </a:p>
          <a:p>
            <a:r>
              <a:rPr lang="en-US"/>
              <a:t>               b). Mobil(x)                          x adalah Mobil</a:t>
            </a:r>
          </a:p>
          <a:p>
            <a:r>
              <a:rPr lang="en-US"/>
              <a:t>               c). Sepeda(x)                         x adalah Sepeda</a:t>
            </a:r>
          </a:p>
          <a:p>
            <a:r>
              <a:rPr lang="en-US"/>
              <a:t>               d). Lebih_Mahal(x,y)            x adalah lebih mahal dp y</a:t>
            </a:r>
          </a:p>
          <a:p>
            <a:r>
              <a:rPr lang="en-US"/>
              <a:t>               e). Lebih_Cepat(x,y)              x adalah lebih cepat dp y</a:t>
            </a:r>
          </a:p>
          <a:p>
            <a:r>
              <a:rPr lang="en-US"/>
              <a:t> (a). Terjemahkan kedalam bahasa sehari-hari.</a:t>
            </a:r>
          </a:p>
          <a:p>
            <a:r>
              <a:rPr lang="en-US"/>
              <a:t>               </a:t>
            </a:r>
            <a:r>
              <a:rPr lang="en-US">
                <a:sym typeface="Symbol" pitchFamily="18" charset="2"/>
              </a:rPr>
              <a:t>x (Sepeda(x)  y (Mobil(y)  Lebih_Mahal(y,x))</a:t>
            </a:r>
          </a:p>
          <a:p>
            <a:r>
              <a:rPr lang="en-US">
                <a:sym typeface="Symbol" pitchFamily="18" charset="2"/>
              </a:rPr>
              <a:t>Solusi :</a:t>
            </a:r>
          </a:p>
          <a:p>
            <a:r>
              <a:rPr lang="en-US">
                <a:sym typeface="Symbol" pitchFamily="18" charset="2"/>
              </a:rPr>
              <a:t> Untuk semua x, jika x adalah suatu sepeda, maka terdapatlah suatu y sedemikian sehingga y adalah mobil dan y lebih mahal dp x</a:t>
            </a:r>
          </a:p>
          <a:p>
            <a:r>
              <a:rPr lang="en-US">
                <a:sym typeface="Symbol" pitchFamily="18" charset="2"/>
              </a:rPr>
              <a:t>Tulis kembali :</a:t>
            </a:r>
          </a:p>
          <a:p>
            <a:r>
              <a:rPr lang="en-US">
                <a:sym typeface="Symbol" pitchFamily="18" charset="2"/>
              </a:rPr>
              <a:t>                Untuk setiap sepeda terdapatlah suatu mobil yg lebih mahal.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44475" y="884238"/>
            <a:ext cx="818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Terjemahan antara FoL (Fisrt-order Language) ke Bhs Harian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07950" y="1538288"/>
            <a:ext cx="88503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Contoh</a:t>
            </a:r>
            <a:r>
              <a:rPr lang="en-US" dirty="0"/>
              <a:t>.</a:t>
            </a:r>
          </a:p>
          <a:p>
            <a:r>
              <a:rPr lang="en-US" dirty="0"/>
              <a:t>(b). </a:t>
            </a:r>
            <a:r>
              <a:rPr lang="en-US" dirty="0" err="1"/>
              <a:t>Terjemahkan</a:t>
            </a:r>
            <a:r>
              <a:rPr lang="en-US" dirty="0"/>
              <a:t> formula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natural.</a:t>
            </a:r>
          </a:p>
          <a:p>
            <a:r>
              <a:rPr lang="en-US" dirty="0"/>
              <a:t>             </a:t>
            </a:r>
            <a:r>
              <a:rPr lang="en-US" dirty="0">
                <a:sym typeface="Symbol" pitchFamily="18" charset="2"/>
              </a:rPr>
              <a:t></a:t>
            </a:r>
            <a:r>
              <a:rPr lang="en-US" dirty="0" err="1">
                <a:sym typeface="Symbol" pitchFamily="18" charset="2"/>
              </a:rPr>
              <a:t>xy</a:t>
            </a:r>
            <a:r>
              <a:rPr lang="en-US" dirty="0">
                <a:sym typeface="Symbol" pitchFamily="18" charset="2"/>
              </a:rPr>
              <a:t> ((</a:t>
            </a:r>
            <a:r>
              <a:rPr lang="en-US" dirty="0" err="1">
                <a:sym typeface="Symbol" pitchFamily="18" charset="2"/>
              </a:rPr>
              <a:t>Truk</a:t>
            </a:r>
            <a:r>
              <a:rPr lang="en-US" dirty="0">
                <a:sym typeface="Symbol" pitchFamily="18" charset="2"/>
              </a:rPr>
              <a:t>(x)  </a:t>
            </a:r>
            <a:r>
              <a:rPr lang="en-US" dirty="0" err="1">
                <a:sym typeface="Symbol" pitchFamily="18" charset="2"/>
              </a:rPr>
              <a:t>Sepeda</a:t>
            </a:r>
            <a:r>
              <a:rPr lang="en-US" dirty="0">
                <a:sym typeface="Symbol" pitchFamily="18" charset="2"/>
              </a:rPr>
              <a:t>(y))  </a:t>
            </a:r>
            <a:r>
              <a:rPr lang="en-US" dirty="0" err="1">
                <a:sym typeface="Symbol" pitchFamily="18" charset="2"/>
              </a:rPr>
              <a:t>Lebih_cepat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))</a:t>
            </a:r>
          </a:p>
          <a:p>
            <a:endParaRPr lang="id-ID" dirty="0">
              <a:sym typeface="Symbol" pitchFamily="18" charset="2"/>
            </a:endParaRPr>
          </a:p>
          <a:p>
            <a:endParaRPr lang="id-ID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(c). </a:t>
            </a:r>
            <a:r>
              <a:rPr lang="en-US" dirty="0" err="1"/>
              <a:t>Terjemahkan</a:t>
            </a:r>
            <a:r>
              <a:rPr lang="en-US" dirty="0"/>
              <a:t> formula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natural.</a:t>
            </a:r>
          </a:p>
          <a:p>
            <a:r>
              <a:rPr lang="en-US" dirty="0"/>
              <a:t>              </a:t>
            </a:r>
            <a:r>
              <a:rPr lang="en-US" dirty="0">
                <a:sym typeface="Symbol" pitchFamily="18" charset="2"/>
              </a:rPr>
              <a:t>z (Mobil(z)  </a:t>
            </a:r>
            <a:r>
              <a:rPr lang="en-US" dirty="0" err="1">
                <a:sym typeface="Symbol" pitchFamily="18" charset="2"/>
              </a:rPr>
              <a:t>xy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 err="1">
                <a:sym typeface="Symbol" pitchFamily="18" charset="2"/>
              </a:rPr>
              <a:t>Truk</a:t>
            </a:r>
            <a:r>
              <a:rPr lang="en-US" dirty="0">
                <a:sym typeface="Symbol" pitchFamily="18" charset="2"/>
              </a:rPr>
              <a:t>(x)  </a:t>
            </a:r>
            <a:r>
              <a:rPr lang="en-US" dirty="0" err="1">
                <a:sym typeface="Symbol" pitchFamily="18" charset="2"/>
              </a:rPr>
              <a:t>Sepeda</a:t>
            </a:r>
            <a:r>
              <a:rPr lang="en-US" dirty="0">
                <a:sym typeface="Symbol" pitchFamily="18" charset="2"/>
              </a:rPr>
              <a:t>(y)) </a:t>
            </a:r>
          </a:p>
          <a:p>
            <a:r>
              <a:rPr lang="en-US" dirty="0">
                <a:sym typeface="Symbol" pitchFamily="18" charset="2"/>
              </a:rPr>
              <a:t>              (</a:t>
            </a:r>
            <a:r>
              <a:rPr lang="en-US" dirty="0" err="1">
                <a:sym typeface="Symbol" pitchFamily="18" charset="2"/>
              </a:rPr>
              <a:t>Lebih_cepat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z,x</a:t>
            </a:r>
            <a:r>
              <a:rPr lang="en-US" dirty="0">
                <a:sym typeface="Symbol" pitchFamily="18" charset="2"/>
              </a:rPr>
              <a:t>)  </a:t>
            </a:r>
            <a:r>
              <a:rPr lang="en-US" dirty="0" err="1">
                <a:sym typeface="Symbol" pitchFamily="18" charset="2"/>
              </a:rPr>
              <a:t>Lebih_cepat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z,y</a:t>
            </a:r>
            <a:r>
              <a:rPr lang="en-US" dirty="0">
                <a:sym typeface="Symbol" pitchFamily="18" charset="2"/>
              </a:rPr>
              <a:t>)  </a:t>
            </a:r>
            <a:r>
              <a:rPr lang="en-US" dirty="0" err="1">
                <a:sym typeface="Symbol" pitchFamily="18" charset="2"/>
              </a:rPr>
              <a:t>Lebih_mahal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z,x</a:t>
            </a:r>
            <a:r>
              <a:rPr lang="en-US" dirty="0">
                <a:sym typeface="Symbol" pitchFamily="18" charset="2"/>
              </a:rPr>
              <a:t>) </a:t>
            </a:r>
          </a:p>
          <a:p>
            <a:r>
              <a:rPr lang="en-US" dirty="0">
                <a:sym typeface="Symbol" pitchFamily="18" charset="2"/>
              </a:rPr>
              <a:t>               </a:t>
            </a:r>
            <a:r>
              <a:rPr lang="en-US" dirty="0" err="1">
                <a:sym typeface="Symbol" pitchFamily="18" charset="2"/>
              </a:rPr>
              <a:t>Lebih_mahal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z,y</a:t>
            </a:r>
            <a:r>
              <a:rPr lang="en-US" dirty="0">
                <a:sym typeface="Symbol" pitchFamily="18" charset="2"/>
              </a:rPr>
              <a:t>))))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44475" y="884238"/>
            <a:ext cx="818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Terjemahan antara FoL (Fisrt-order Language) ke Bhs Harian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07950" y="1538288"/>
            <a:ext cx="885031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Contoh.</a:t>
            </a:r>
          </a:p>
          <a:p>
            <a:r>
              <a:rPr lang="en-US"/>
              <a:t>(b). Terjemahkan formula berikut ke bahasa natural.</a:t>
            </a:r>
          </a:p>
          <a:p>
            <a:r>
              <a:rPr lang="en-US"/>
              <a:t>             </a:t>
            </a:r>
            <a:r>
              <a:rPr lang="en-US">
                <a:sym typeface="Symbol" pitchFamily="18" charset="2"/>
              </a:rPr>
              <a:t>xy ((Truk(x)  Sepeda(y))  Lebih_cepat(x,y))</a:t>
            </a:r>
          </a:p>
          <a:p>
            <a:r>
              <a:rPr lang="en-US">
                <a:sym typeface="Symbol" pitchFamily="18" charset="2"/>
              </a:rPr>
              <a:t>Solusi</a:t>
            </a:r>
          </a:p>
          <a:p>
            <a:r>
              <a:rPr lang="en-US">
                <a:sym typeface="Symbol" pitchFamily="18" charset="2"/>
              </a:rPr>
              <a:t> Secara literal maka :</a:t>
            </a:r>
          </a:p>
          <a:p>
            <a:r>
              <a:rPr lang="en-US">
                <a:sym typeface="Symbol" pitchFamily="18" charset="2"/>
              </a:rPr>
              <a:t>   Untuk semua x, untuk semua y, jika x adalah truk dan y adalah sepe da, maka x lebih cepat dp y.</a:t>
            </a:r>
          </a:p>
          <a:p>
            <a:r>
              <a:rPr lang="en-US">
                <a:sym typeface="Symbol" pitchFamily="18" charset="2"/>
              </a:rPr>
              <a:t>Tulis kembali : </a:t>
            </a:r>
          </a:p>
          <a:p>
            <a:r>
              <a:rPr lang="en-US">
                <a:sym typeface="Symbol" pitchFamily="18" charset="2"/>
              </a:rPr>
              <a:t>   Setiap truk lebih cepat dp sebarang sepeda.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(c). </a:t>
            </a:r>
            <a:r>
              <a:rPr lang="en-US"/>
              <a:t>Terjemahkan formula berikut ke bahasa natural.</a:t>
            </a:r>
          </a:p>
          <a:p>
            <a:r>
              <a:rPr lang="en-US"/>
              <a:t>              </a:t>
            </a:r>
            <a:r>
              <a:rPr lang="en-US">
                <a:sym typeface="Symbol" pitchFamily="18" charset="2"/>
              </a:rPr>
              <a:t>z (Mobil(z)  xy (Truk(x)  Sepeda(y)) </a:t>
            </a:r>
          </a:p>
          <a:p>
            <a:r>
              <a:rPr lang="en-US">
                <a:sym typeface="Symbol" pitchFamily="18" charset="2"/>
              </a:rPr>
              <a:t>              (Lebih_cepat(z,x)  Lebih_cepat(z,y)  Lebih_mahal(z,x) </a:t>
            </a:r>
          </a:p>
          <a:p>
            <a:r>
              <a:rPr lang="en-US">
                <a:sym typeface="Symbol" pitchFamily="18" charset="2"/>
              </a:rPr>
              <a:t>               Lebih_mahal(z,y))))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44475" y="765175"/>
            <a:ext cx="818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Terjemahan antara FoL (Fisrt-order Language) ke Bhs Harian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7950" y="1647825"/>
            <a:ext cx="8850313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Contoh.</a:t>
            </a:r>
          </a:p>
          <a:p>
            <a:r>
              <a:rPr lang="en-US">
                <a:sym typeface="Symbol" pitchFamily="18" charset="2"/>
              </a:rPr>
              <a:t>(c). </a:t>
            </a:r>
            <a:r>
              <a:rPr lang="en-US"/>
              <a:t>Terjemahkan formula berikut ke bahasa natural.</a:t>
            </a:r>
          </a:p>
          <a:p>
            <a:r>
              <a:rPr lang="en-US"/>
              <a:t>              </a:t>
            </a:r>
            <a:r>
              <a:rPr lang="en-US">
                <a:sym typeface="Symbol" pitchFamily="18" charset="2"/>
              </a:rPr>
              <a:t>z (Mobil(z)  xy (Truk(x)  Sepeda(y)) </a:t>
            </a:r>
          </a:p>
          <a:p>
            <a:r>
              <a:rPr lang="en-US">
                <a:sym typeface="Symbol" pitchFamily="18" charset="2"/>
              </a:rPr>
              <a:t>              (Lebih_cepat(z,x)  Lebih_cepat(z,y)  Lebih_mahal(z,x) </a:t>
            </a:r>
          </a:p>
          <a:p>
            <a:r>
              <a:rPr lang="en-US">
                <a:sym typeface="Symbol" pitchFamily="18" charset="2"/>
              </a:rPr>
              <a:t>               Lebih_mahal(z,y)))) </a:t>
            </a:r>
          </a:p>
          <a:p>
            <a:r>
              <a:rPr lang="en-US">
                <a:sym typeface="Symbol" pitchFamily="18" charset="2"/>
              </a:rPr>
              <a:t>Solusi :</a:t>
            </a:r>
          </a:p>
          <a:p>
            <a:r>
              <a:rPr lang="en-US">
                <a:sym typeface="Symbol" pitchFamily="18" charset="2"/>
              </a:rPr>
              <a:t>        Terdapatlah z sedemikian sehingga z adl suatu mobil dan untuk  semua x, untuk semua y  jika  x  adl suatu truk dan y suatu sepeda, maka z lebih cepat dp x dan z adl lebih cepat dp y dan z lebih mahal dp x dan z adl lebih mahal dp y.</a:t>
            </a:r>
          </a:p>
          <a:p>
            <a:endParaRPr lang="en-US" sz="1200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Ditulis kembali :</a:t>
            </a:r>
          </a:p>
          <a:p>
            <a:r>
              <a:rPr lang="en-US">
                <a:sym typeface="Symbol" pitchFamily="18" charset="2"/>
              </a:rPr>
              <a:t>         Terdapatlah suatu mobil yang lebih cepat dan lebih mahal dp sebarang truk dan sepeda.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50850" y="1100138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7950" y="1830388"/>
            <a:ext cx="88503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Andaikan suatu kalimat diekspresikan dalam bahasa sehari-hari, di inginkan untuk disajikan dalam FoL. </a:t>
            </a:r>
          </a:p>
          <a:p>
            <a:r>
              <a:rPr lang="en-US"/>
              <a:t>    Pertama-tama diidentifikasikan predikat yg inginkan dan kemudian kalimat diatur kembali sehingga ia mempunyai suatu formulasi logis. Formulasi logis berarti bahwa penghubung logis dan kuantor harus di buat eksplisit. </a:t>
            </a:r>
          </a:p>
          <a:p>
            <a:endParaRPr lang="en-US"/>
          </a:p>
          <a:p>
            <a:r>
              <a:rPr lang="en-US"/>
              <a:t>Jadi urutannya sbb :</a:t>
            </a:r>
          </a:p>
          <a:p>
            <a:endParaRPr lang="en-US"/>
          </a:p>
          <a:p>
            <a:r>
              <a:rPr lang="en-US"/>
              <a:t>  a). Buat penafsiran mengenai pernyataan tersebut (jika kurang jelas).</a:t>
            </a:r>
          </a:p>
          <a:p>
            <a:r>
              <a:rPr lang="en-US"/>
              <a:t>  b). Tentukan dan deklarasikan predikat-predikat yang digunakan.</a:t>
            </a:r>
          </a:p>
          <a:p>
            <a:r>
              <a:rPr lang="en-US"/>
              <a:t>  c). Tentukan kuantor-kuantor yang diperlukan.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id-ID" b="1" dirty="0"/>
              <a:t>IRST ORDER LOGIC (FOL)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7088335" cy="3880773"/>
          </a:xfrm>
        </p:spPr>
        <p:txBody>
          <a:bodyPr>
            <a:normAutofit/>
          </a:bodyPr>
          <a:lstStyle/>
          <a:p>
            <a:r>
              <a:rPr lang="id-ID" dirty="0">
                <a:sym typeface="Symbol" pitchFamily="18" charset="2"/>
              </a:rPr>
              <a:t>Disebut juga kalkulus predikat (</a:t>
            </a:r>
            <a:r>
              <a:rPr lang="id-ID" i="1" dirty="0">
                <a:sym typeface="Symbol" pitchFamily="18" charset="2"/>
              </a:rPr>
              <a:t>predicate calculus) </a:t>
            </a:r>
            <a:r>
              <a:rPr lang="id-ID" dirty="0">
                <a:sym typeface="Symbol" pitchFamily="18" charset="2"/>
              </a:rPr>
              <a:t>atau logika predikat </a:t>
            </a:r>
          </a:p>
          <a:p>
            <a:r>
              <a:rPr lang="id-ID" dirty="0">
                <a:sym typeface="Symbol" pitchFamily="18" charset="2"/>
              </a:rPr>
              <a:t>Alasan pentingnya belajar FOL:</a:t>
            </a:r>
          </a:p>
          <a:p>
            <a:pPr marL="400050" lvl="1" indent="0" algn="just"/>
            <a:r>
              <a:rPr lang="id-ID" dirty="0">
                <a:sym typeface="Symbol" pitchFamily="18" charset="2"/>
              </a:rPr>
              <a:t> memberi alasan logis yang mendasari bahasa pemrograman logika, misalnya Prolog dan LISP.</a:t>
            </a:r>
          </a:p>
          <a:p>
            <a:pPr marL="400050" lvl="1" indent="0"/>
            <a:r>
              <a:rPr lang="id-ID" dirty="0">
                <a:sym typeface="Symbol" pitchFamily="18" charset="2"/>
              </a:rPr>
              <a:t>mampu mendorong pengembangan kebutuhan aplikasi </a:t>
            </a:r>
            <a:r>
              <a:rPr lang="en-US" dirty="0">
                <a:sym typeface="Symbol" pitchFamily="18" charset="2"/>
              </a:rPr>
              <a:t>	</a:t>
            </a:r>
            <a:r>
              <a:rPr lang="id-ID" dirty="0">
                <a:sym typeface="Symbol" pitchFamily="18" charset="2"/>
              </a:rPr>
              <a:t>komputer.</a:t>
            </a:r>
          </a:p>
          <a:p>
            <a:pPr marL="400050" lvl="1" indent="0" algn="just"/>
            <a:r>
              <a:rPr lang="id-ID" dirty="0">
                <a:sym typeface="Symbol" pitchFamily="18" charset="2"/>
              </a:rPr>
              <a:t>mampu berperan di bagian pembuktian tentang masalah               “</a:t>
            </a:r>
            <a:r>
              <a:rPr lang="id-ID" i="1" dirty="0">
                <a:sym typeface="Symbol" pitchFamily="18" charset="2"/>
              </a:rPr>
              <a:t>correctness” </a:t>
            </a:r>
            <a:r>
              <a:rPr lang="id-ID" dirty="0">
                <a:sym typeface="Symbol" pitchFamily="18" charset="2"/>
              </a:rPr>
              <a:t> sehingga dapat secara tepat mengetahui kondisi program  yang menghasilkan keluaran yang benar</a:t>
            </a:r>
            <a:endParaRPr lang="en-US" dirty="0">
              <a:sym typeface="Symbol" pitchFamily="18" charset="2"/>
            </a:endParaRPr>
          </a:p>
          <a:p>
            <a:r>
              <a:rPr lang="id-ID" dirty="0">
                <a:sym typeface="Symbol" pitchFamily="18" charset="2"/>
              </a:rPr>
              <a:t>FOL digunakan untuk merepresentasikan hal-hal yang tidak dapat direpresentasikan dengan menggunakan logika proposisi</a:t>
            </a: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07950" y="1903413"/>
            <a:ext cx="88503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Contoh.</a:t>
            </a:r>
          </a:p>
          <a:p>
            <a:r>
              <a:rPr lang="en-US"/>
              <a:t>   Setiap orang kehilangan uang pada pacuan kuda.</a:t>
            </a:r>
          </a:p>
          <a:p>
            <a:endParaRPr lang="en-US"/>
          </a:p>
          <a:p>
            <a:r>
              <a:rPr lang="en-US"/>
              <a:t>Solusi</a:t>
            </a:r>
          </a:p>
          <a:p>
            <a:r>
              <a:rPr lang="en-US"/>
              <a:t>   (Catatan : </a:t>
            </a:r>
            <a:r>
              <a:rPr lang="en-US" i="1"/>
              <a:t>kita tidak memperhatikan nilai kebenaran dp pernyataan ini , yg penting adalah bagaimana mengekspresikannya sebagai suatu formula logis order-pertama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/>
              <a:t>    Jelas bahwa predikat dapat dicirikan sehingga didapat :</a:t>
            </a:r>
          </a:p>
          <a:p>
            <a:r>
              <a:rPr lang="en-US"/>
              <a:t>      “ x kehilangan uang ” (yg akan disajikan dengan </a:t>
            </a:r>
            <a:r>
              <a:rPr lang="en-US" b="1" i="1">
                <a:solidFill>
                  <a:srgbClr val="FF3300"/>
                </a:solidFill>
              </a:rPr>
              <a:t>Hilang_uang(x)</a:t>
            </a:r>
            <a:r>
              <a:rPr lang="en-US"/>
              <a:t>), </a:t>
            </a:r>
          </a:p>
          <a:p>
            <a:r>
              <a:rPr lang="en-US"/>
              <a:t>dan </a:t>
            </a:r>
          </a:p>
          <a:p>
            <a:r>
              <a:rPr lang="en-US"/>
              <a:t>     “ x berada pada pacuan kuda ” (yg disajikan dng </a:t>
            </a:r>
            <a:r>
              <a:rPr lang="en-US" b="1" i="1">
                <a:solidFill>
                  <a:srgbClr val="FF3300"/>
                </a:solidFill>
              </a:rPr>
              <a:t>Pacu_kuda(x).</a:t>
            </a:r>
            <a:r>
              <a:rPr lang="en-US"/>
              <a:t>)</a:t>
            </a:r>
          </a:p>
          <a:p>
            <a:r>
              <a:rPr lang="en-US"/>
              <a:t>   </a:t>
            </a:r>
            <a:endParaRPr lang="en-US" i="1" u="sng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07950" y="1100138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07950" y="1830388"/>
            <a:ext cx="88503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Contoh.</a:t>
            </a:r>
          </a:p>
          <a:p>
            <a:r>
              <a:rPr lang="en-US"/>
              <a:t>    Jadi kalimat “Setiap orang kehilangan uang pada pacuan kuda.” dapat diartikan/ditafsirkan bahwa , </a:t>
            </a:r>
            <a:r>
              <a:rPr lang="en-US" i="1" u="sng"/>
              <a:t>untuk semua orang yang berada pada pacuan kuda maka kehilangan uang </a:t>
            </a:r>
            <a:r>
              <a:rPr lang="en-US"/>
              <a:t>, jadi kita dapat mendeduksi bahwa kuantornya adl “</a:t>
            </a:r>
            <a:r>
              <a:rPr lang="en-US" i="1" u="sng"/>
              <a:t>Untuk semua</a:t>
            </a:r>
            <a:r>
              <a:rPr lang="en-US"/>
              <a:t>” dan terdapat satu penghubung logis  “</a:t>
            </a:r>
            <a:r>
              <a:rPr lang="en-US" i="1" u="sng"/>
              <a:t>implikasi</a:t>
            </a:r>
            <a:r>
              <a:rPr lang="en-US"/>
              <a:t>” sehingga kalimat dapat diatur kembali menjadi :</a:t>
            </a:r>
          </a:p>
          <a:p>
            <a:endParaRPr lang="en-US"/>
          </a:p>
          <a:p>
            <a:r>
              <a:rPr lang="en-US"/>
              <a:t>  “</a:t>
            </a:r>
            <a:r>
              <a:rPr lang="en-US" i="1" u="sng"/>
              <a:t>Untuk semua</a:t>
            </a:r>
            <a:r>
              <a:rPr lang="en-US"/>
              <a:t> x, </a:t>
            </a:r>
            <a:r>
              <a:rPr lang="en-US" i="1" u="sng"/>
              <a:t>jika</a:t>
            </a:r>
            <a:r>
              <a:rPr lang="en-US"/>
              <a:t> x berada pada pacuan kuda </a:t>
            </a:r>
            <a:r>
              <a:rPr lang="en-US" i="1" u="sng"/>
              <a:t>maka</a:t>
            </a:r>
            <a:r>
              <a:rPr lang="en-US"/>
              <a:t> x kehilangan uang”</a:t>
            </a:r>
          </a:p>
          <a:p>
            <a:endParaRPr lang="en-US"/>
          </a:p>
          <a:p>
            <a:r>
              <a:rPr lang="en-US"/>
              <a:t>Sehingga didapat hasilnya :</a:t>
            </a:r>
          </a:p>
          <a:p>
            <a:r>
              <a:rPr lang="en-US"/>
              <a:t>                                             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>
                <a:sym typeface="Symbol" pitchFamily="18" charset="2"/>
              </a:rPr>
              <a:t>x (Pacu_kuda(x)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>
                <a:sym typeface="Symbol" pitchFamily="18" charset="2"/>
              </a:rPr>
              <a:t> Hilang_uang(x))</a:t>
            </a:r>
          </a:p>
          <a:p>
            <a:r>
              <a:rPr lang="en-US"/>
              <a:t> </a:t>
            </a:r>
            <a:endParaRPr lang="en-US" i="1" u="sng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388" y="1027113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14300" y="1341438"/>
            <a:ext cx="88503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.</a:t>
            </a:r>
          </a:p>
          <a:p>
            <a:r>
              <a:rPr lang="en-US" dirty="0"/>
              <a:t>   </a:t>
            </a:r>
            <a:r>
              <a:rPr lang="en-US" dirty="0" err="1"/>
              <a:t>Terjemahkan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formula </a:t>
            </a:r>
            <a:r>
              <a:rPr lang="en-US" dirty="0" err="1"/>
              <a:t>logis</a:t>
            </a:r>
            <a:r>
              <a:rPr lang="en-US" dirty="0"/>
              <a:t>. </a:t>
            </a:r>
          </a:p>
          <a:p>
            <a:endParaRPr lang="en-US" sz="1200" dirty="0"/>
          </a:p>
          <a:p>
            <a:r>
              <a:rPr lang="en-US" dirty="0"/>
              <a:t>“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pacuan</a:t>
            </a:r>
            <a:r>
              <a:rPr lang="en-US" dirty="0"/>
              <a:t> </a:t>
            </a:r>
            <a:r>
              <a:rPr lang="en-US" dirty="0" err="1"/>
              <a:t>kuda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be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cerdik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”</a:t>
            </a:r>
          </a:p>
          <a:p>
            <a:endParaRPr lang="en-US" sz="1200" dirty="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44475" y="836613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14300" y="1341438"/>
            <a:ext cx="885031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Contoh.</a:t>
            </a:r>
          </a:p>
          <a:p>
            <a:r>
              <a:rPr lang="en-US"/>
              <a:t>   Terjemahkan kalimat berikut ke formula logis. </a:t>
            </a:r>
          </a:p>
          <a:p>
            <a:endParaRPr lang="en-US" sz="1200"/>
          </a:p>
          <a:p>
            <a:r>
              <a:rPr lang="en-US"/>
              <a:t>“Beberapa orang yg berada di pacuan kuda kehilangan uang tetapi be berapa orang yang cerdik tak kehilangan”</a:t>
            </a:r>
          </a:p>
          <a:p>
            <a:endParaRPr lang="en-US" sz="1200"/>
          </a:p>
          <a:p>
            <a:r>
              <a:rPr lang="en-US"/>
              <a:t>Solusi</a:t>
            </a:r>
          </a:p>
          <a:p>
            <a:r>
              <a:rPr lang="en-US"/>
              <a:t>Predikat yang diperlukan adl : </a:t>
            </a:r>
          </a:p>
          <a:p>
            <a:r>
              <a:rPr lang="en-US"/>
              <a:t>                   Pacuan_kuda(x)    x orang yg berada di pacuan kuda</a:t>
            </a:r>
          </a:p>
          <a:p>
            <a:r>
              <a:rPr lang="en-US"/>
              <a:t>                   Hilang_uang(x)     x orang yang kehilangan uang</a:t>
            </a:r>
          </a:p>
          <a:p>
            <a:r>
              <a:rPr lang="en-US"/>
              <a:t>                   Cerdik(x)               x orang yang cerdik</a:t>
            </a:r>
          </a:p>
          <a:p>
            <a:r>
              <a:rPr lang="en-US"/>
              <a:t>Maka</a:t>
            </a:r>
          </a:p>
          <a:p>
            <a:r>
              <a:rPr lang="en-US"/>
              <a:t>        “ Terdapatlah x sedemikian sehingga x berada di pacuan kuda dan x kehilangan uang, dan terdapatlah y sedemikian sehingga y bera da pada pacuan kuda, y cerdik dan tidak kehilangan uang”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44475" y="836613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7950" y="668338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14300" y="1928813"/>
            <a:ext cx="885031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“</a:t>
            </a:r>
            <a:r>
              <a:rPr lang="en-US" dirty="0" err="1"/>
              <a:t>tetapi</a:t>
            </a:r>
            <a:r>
              <a:rPr lang="en-US" dirty="0"/>
              <a:t>”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“</a:t>
            </a:r>
            <a:r>
              <a:rPr lang="en-US" dirty="0" err="1"/>
              <a:t>dan</a:t>
            </a:r>
            <a:r>
              <a:rPr lang="en-US" dirty="0"/>
              <a:t>”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penafsiran</a:t>
            </a:r>
            <a:r>
              <a:rPr lang="en-US" dirty="0"/>
              <a:t> yang </a:t>
            </a:r>
            <a:r>
              <a:rPr lang="en-US" dirty="0" err="1"/>
              <a:t>cermat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formula :</a:t>
            </a:r>
          </a:p>
          <a:p>
            <a:endParaRPr lang="en-US" dirty="0"/>
          </a:p>
          <a:p>
            <a:r>
              <a:rPr lang="en-US" dirty="0">
                <a:sym typeface="Symbol" pitchFamily="18" charset="2"/>
              </a:rPr>
              <a:t>        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x (</a:t>
            </a:r>
            <a:r>
              <a:rPr lang="en-US" b="1" dirty="0" err="1">
                <a:solidFill>
                  <a:srgbClr val="FF3300"/>
                </a:solidFill>
                <a:sym typeface="Symbol" pitchFamily="18" charset="2"/>
              </a:rPr>
              <a:t>Pacuan_kuda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(x)  </a:t>
            </a:r>
            <a:r>
              <a:rPr lang="en-US" b="1" dirty="0" err="1">
                <a:solidFill>
                  <a:srgbClr val="FF3300"/>
                </a:solidFill>
                <a:sym typeface="Symbol" pitchFamily="18" charset="2"/>
              </a:rPr>
              <a:t>Hilang_uang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(x)</a:t>
            </a:r>
            <a:r>
              <a:rPr lang="id-ID" b="1" dirty="0">
                <a:solidFill>
                  <a:srgbClr val="FF3300"/>
                </a:solidFill>
                <a:sym typeface="Symbol" pitchFamily="18" charset="2"/>
              </a:rPr>
              <a:t>)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  y (</a:t>
            </a:r>
            <a:r>
              <a:rPr lang="en-US" b="1" dirty="0" err="1">
                <a:solidFill>
                  <a:srgbClr val="FF3300"/>
                </a:solidFill>
                <a:sym typeface="Symbol" pitchFamily="18" charset="2"/>
              </a:rPr>
              <a:t>Pacuan_kuda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(y)  </a:t>
            </a:r>
            <a:r>
              <a:rPr lang="en-US" b="1" dirty="0" err="1">
                <a:solidFill>
                  <a:srgbClr val="FF3300"/>
                </a:solidFill>
                <a:sym typeface="Symbol" pitchFamily="18" charset="2"/>
              </a:rPr>
              <a:t>Cerdik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(y)  </a:t>
            </a:r>
            <a:r>
              <a:rPr lang="en-US" b="1" dirty="0" err="1">
                <a:solidFill>
                  <a:srgbClr val="FF3300"/>
                </a:solidFill>
                <a:sym typeface="Symbol" pitchFamily="18" charset="2"/>
              </a:rPr>
              <a:t>Hilang_uang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(y))</a:t>
            </a:r>
            <a:r>
              <a:rPr lang="en-US" dirty="0"/>
              <a:t>   </a:t>
            </a:r>
          </a:p>
          <a:p>
            <a:r>
              <a:rPr lang="en-US" dirty="0"/>
              <a:t>     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07950" y="1243013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7950" y="1908175"/>
            <a:ext cx="88503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.</a:t>
            </a:r>
          </a:p>
          <a:p>
            <a:r>
              <a:rPr lang="en-US" dirty="0"/>
              <a:t>  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kawan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79388" y="1171575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7950" y="1908175"/>
            <a:ext cx="8850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.</a:t>
            </a:r>
          </a:p>
          <a:p>
            <a:r>
              <a:rPr lang="en-US" dirty="0"/>
              <a:t>  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kawan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Solusi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ditafsirkan</a:t>
            </a:r>
            <a:r>
              <a:rPr lang="en-US" dirty="0"/>
              <a:t>  “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setiap</a:t>
            </a:r>
            <a:r>
              <a:rPr lang="en-US" i="1" dirty="0"/>
              <a:t> </a:t>
            </a:r>
            <a:r>
              <a:rPr lang="en-US" i="1" dirty="0" err="1"/>
              <a:t>mahasiswa</a:t>
            </a:r>
            <a:r>
              <a:rPr lang="en-US" i="1" dirty="0"/>
              <a:t> x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maha</a:t>
            </a:r>
            <a:r>
              <a:rPr lang="en-US" i="1" dirty="0"/>
              <a:t> </a:t>
            </a:r>
            <a:r>
              <a:rPr lang="en-US" i="1" dirty="0" err="1"/>
              <a:t>siswa</a:t>
            </a:r>
            <a:r>
              <a:rPr lang="en-US" i="1" dirty="0"/>
              <a:t> lain y, </a:t>
            </a:r>
            <a:r>
              <a:rPr lang="en-US" i="1" dirty="0" err="1"/>
              <a:t>dimana</a:t>
            </a:r>
            <a:r>
              <a:rPr lang="en-US" i="1" dirty="0"/>
              <a:t> y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kawan</a:t>
            </a:r>
            <a:r>
              <a:rPr lang="en-US" i="1" dirty="0"/>
              <a:t> </a:t>
            </a:r>
            <a:r>
              <a:rPr lang="en-US" i="1" dirty="0" err="1"/>
              <a:t>belajar</a:t>
            </a:r>
            <a:r>
              <a:rPr lang="en-US" i="1" dirty="0"/>
              <a:t> x</a:t>
            </a:r>
            <a:r>
              <a:rPr lang="en-US" dirty="0"/>
              <a:t>” 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jelaslah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i="1" u="sng" dirty="0" err="1"/>
              <a:t>predikat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dicirikan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:  “ y </a:t>
            </a:r>
            <a:r>
              <a:rPr lang="en-US" dirty="0" err="1"/>
              <a:t>adl</a:t>
            </a:r>
            <a:r>
              <a:rPr lang="en-US" dirty="0"/>
              <a:t> </a:t>
            </a:r>
            <a:r>
              <a:rPr lang="en-US" dirty="0" err="1"/>
              <a:t>kawan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x”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3300"/>
                </a:solidFill>
              </a:rPr>
              <a:t>Kawan_belajar</a:t>
            </a:r>
            <a:r>
              <a:rPr lang="en-US" b="1" dirty="0">
                <a:solidFill>
                  <a:srgbClr val="FF3300"/>
                </a:solidFill>
              </a:rPr>
              <a:t>(</a:t>
            </a:r>
            <a:r>
              <a:rPr lang="en-US" b="1" dirty="0" err="1">
                <a:solidFill>
                  <a:srgbClr val="FF3300"/>
                </a:solidFill>
              </a:rPr>
              <a:t>y,x</a:t>
            </a:r>
            <a:r>
              <a:rPr lang="en-US" b="1" dirty="0">
                <a:solidFill>
                  <a:srgbClr val="FF3300"/>
                </a:solidFill>
              </a:rPr>
              <a:t>).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dideduksi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u="sng" dirty="0" err="1"/>
              <a:t>kuantor</a:t>
            </a:r>
            <a:r>
              <a:rPr lang="en-US" dirty="0"/>
              <a:t>  “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” </a:t>
            </a:r>
            <a:r>
              <a:rPr lang="en-US" dirty="0" err="1"/>
              <a:t>dan</a:t>
            </a:r>
            <a:r>
              <a:rPr lang="en-US" dirty="0"/>
              <a:t>  “</a:t>
            </a:r>
            <a:r>
              <a:rPr lang="en-US" dirty="0" err="1"/>
              <a:t>Terdapatlah</a:t>
            </a:r>
            <a:r>
              <a:rPr lang="en-US" dirty="0"/>
              <a:t> “ </a:t>
            </a:r>
            <a:r>
              <a:rPr lang="en-US" dirty="0" err="1"/>
              <a:t>sehi</a:t>
            </a:r>
            <a:r>
              <a:rPr lang="en-US" dirty="0"/>
              <a:t> </a:t>
            </a:r>
            <a:r>
              <a:rPr lang="en-US" dirty="0" err="1"/>
              <a:t>ngga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formula :</a:t>
            </a:r>
          </a:p>
          <a:p>
            <a:endParaRPr lang="en-US" dirty="0"/>
          </a:p>
          <a:p>
            <a:r>
              <a:rPr lang="en-US" dirty="0"/>
              <a:t>                       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x y (</a:t>
            </a:r>
            <a:r>
              <a:rPr lang="en-US" b="1" dirty="0" err="1">
                <a:solidFill>
                  <a:srgbClr val="FF3300"/>
                </a:solidFill>
                <a:sym typeface="Symbol" pitchFamily="18" charset="2"/>
              </a:rPr>
              <a:t>Kawan_belajar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dirty="0" err="1">
                <a:solidFill>
                  <a:srgbClr val="FF3300"/>
                </a:solidFill>
                <a:sym typeface="Symbol" pitchFamily="18" charset="2"/>
              </a:rPr>
              <a:t>y,x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))</a:t>
            </a:r>
            <a:r>
              <a:rPr lang="en-US" dirty="0"/>
              <a:t>               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79388" y="1171575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07950" y="1989138"/>
            <a:ext cx="8850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Contoh.</a:t>
            </a:r>
          </a:p>
          <a:p>
            <a:endParaRPr lang="en-US"/>
          </a:p>
          <a:p>
            <a:r>
              <a:rPr lang="en-US"/>
              <a:t>  Jika kalimat diatas ditafsirkan  “</a:t>
            </a:r>
            <a:r>
              <a:rPr lang="en-US" i="1"/>
              <a:t>Untuk setiap mahasiswa x ada maha siswa lain y, dimana y adalah kawan belajar x dan jika ada mahasiswa z maka jika z bukan y maka z bukan kawan belajar dng x</a:t>
            </a:r>
            <a:r>
              <a:rPr lang="en-US"/>
              <a:t>” , maka jelaslah bahwa  </a:t>
            </a:r>
            <a:r>
              <a:rPr lang="en-US" i="1" u="sng"/>
              <a:t>predikat</a:t>
            </a:r>
            <a:r>
              <a:rPr lang="en-US"/>
              <a:t> dapat dicirikan sehingga didapat :  “ y adl kawan belajar x” yg disajikan dng </a:t>
            </a:r>
            <a:r>
              <a:rPr lang="en-US" b="1">
                <a:solidFill>
                  <a:srgbClr val="FF3300"/>
                </a:solidFill>
              </a:rPr>
              <a:t>Kawan_belajar(y,x)</a:t>
            </a:r>
            <a:r>
              <a:rPr lang="en-US" b="1"/>
              <a:t>, </a:t>
            </a:r>
            <a:r>
              <a:rPr lang="en-US"/>
              <a:t> selanjut nya dapat dideduksikan bahwa terdapat </a:t>
            </a:r>
            <a:r>
              <a:rPr lang="en-US" i="1" u="sng"/>
              <a:t>kuantor</a:t>
            </a:r>
            <a:r>
              <a:rPr lang="en-US"/>
              <a:t>  “Untuk semua”,  “Ter dapatlah “, penggandeng logis “negasi”, “konjungsi”, sehingga didapat bentuk formula :</a:t>
            </a:r>
          </a:p>
          <a:p>
            <a:endParaRPr lang="en-US"/>
          </a:p>
          <a:p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x y z (Kawan_belajar(y,x)  ((z  y) Kawan_belajar(z,x)))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79388" y="1100138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14300" y="1628775"/>
            <a:ext cx="88503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Bantuan dalam mengekspresikan kalimat sehari-hari ke FoL.</a:t>
            </a:r>
          </a:p>
          <a:p>
            <a:endParaRPr lang="en-US"/>
          </a:p>
          <a:p>
            <a:r>
              <a:rPr lang="en-US"/>
              <a:t>(a). Jika menggunakan </a:t>
            </a:r>
            <a:r>
              <a:rPr lang="en-US" b="1" i="1">
                <a:solidFill>
                  <a:srgbClr val="FF3300"/>
                </a:solidFill>
              </a:rPr>
              <a:t>kuantor universal</a:t>
            </a:r>
            <a:r>
              <a:rPr lang="en-US"/>
              <a:t> biasanya diikuti oleh peng gunaan </a:t>
            </a:r>
            <a:r>
              <a:rPr lang="en-US" b="1" i="1" u="sng">
                <a:solidFill>
                  <a:srgbClr val="FF3300"/>
                </a:solidFill>
              </a:rPr>
              <a:t>implikasi</a:t>
            </a:r>
            <a:r>
              <a:rPr lang="en-US"/>
              <a:t>.</a:t>
            </a:r>
          </a:p>
          <a:p>
            <a:r>
              <a:rPr lang="en-US"/>
              <a:t>Contoh :</a:t>
            </a:r>
          </a:p>
          <a:p>
            <a:r>
              <a:rPr lang="en-US"/>
              <a:t>            “ </a:t>
            </a:r>
            <a:r>
              <a:rPr lang="en-US" i="1"/>
              <a:t>Semua orang tua mempunyai rambut putih</a:t>
            </a:r>
            <a:r>
              <a:rPr lang="en-US"/>
              <a:t>”</a:t>
            </a:r>
          </a:p>
          <a:p>
            <a:endParaRPr lang="en-US"/>
          </a:p>
          <a:p>
            <a:r>
              <a:rPr lang="en-US"/>
              <a:t>Andaikan </a:t>
            </a:r>
            <a:r>
              <a:rPr lang="en-US" b="1" i="1">
                <a:solidFill>
                  <a:srgbClr val="FF3300"/>
                </a:solidFill>
              </a:rPr>
              <a:t>Or_tu(x)</a:t>
            </a:r>
            <a:r>
              <a:rPr lang="en-US"/>
              <a:t>   adl    “x adl orang tua“  dan   </a:t>
            </a:r>
            <a:r>
              <a:rPr lang="en-US" b="1" i="1">
                <a:solidFill>
                  <a:srgbClr val="FF3300"/>
                </a:solidFill>
              </a:rPr>
              <a:t>Ra_tih(x)</a:t>
            </a:r>
            <a:r>
              <a:rPr lang="en-US"/>
              <a:t>  adl   “ x berambut putih” m sehingga jika ditulis kembali :</a:t>
            </a:r>
          </a:p>
          <a:p>
            <a:endParaRPr lang="en-US"/>
          </a:p>
          <a:p>
            <a:r>
              <a:rPr lang="en-US"/>
              <a:t> “ </a:t>
            </a:r>
            <a:r>
              <a:rPr lang="en-US" i="1"/>
              <a:t>Untuk semua x, jika x orang tua maka x mempunyai rambut putih</a:t>
            </a:r>
            <a:r>
              <a:rPr lang="en-US"/>
              <a:t>”</a:t>
            </a:r>
          </a:p>
          <a:p>
            <a:endParaRPr lang="en-US"/>
          </a:p>
          <a:p>
            <a:r>
              <a:rPr lang="en-US"/>
              <a:t>dengan FoL :  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x (Or_tu(x)  Ra_tih(x)</a:t>
            </a:r>
            <a:r>
              <a:rPr lang="en-US">
                <a:sym typeface="Symbol" pitchFamily="18" charset="2"/>
              </a:rPr>
              <a:t> .</a:t>
            </a:r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07950" y="955675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14300" y="1830388"/>
            <a:ext cx="88503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kuantor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versal</a:t>
            </a:r>
            <a:r>
              <a:rPr lang="en-US" dirty="0"/>
              <a:t> yang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   “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variabel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lain </a:t>
            </a:r>
            <a:r>
              <a:rPr lang="en-US" dirty="0" err="1"/>
              <a:t>dipenuhi</a:t>
            </a:r>
            <a:r>
              <a:rPr lang="en-US" dirty="0"/>
              <a:t> “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 :   “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”, </a:t>
            </a:r>
          </a:p>
          <a:p>
            <a:r>
              <a:rPr lang="en-US" dirty="0" err="1"/>
              <a:t>FoL</a:t>
            </a:r>
            <a:r>
              <a:rPr lang="en-US" dirty="0"/>
              <a:t> </a:t>
            </a:r>
            <a:r>
              <a:rPr lang="en-US" dirty="0" err="1"/>
              <a:t>adl</a:t>
            </a:r>
            <a:r>
              <a:rPr lang="en-US" dirty="0"/>
              <a:t> :     (</a:t>
            </a:r>
            <a:r>
              <a:rPr lang="en-US" dirty="0">
                <a:sym typeface="Symbol" pitchFamily="18" charset="2"/>
              </a:rPr>
              <a:t>x)p(x)q(x)</a:t>
            </a:r>
            <a:endParaRPr lang="en-US" dirty="0"/>
          </a:p>
          <a:p>
            <a:endParaRPr lang="en-US" dirty="0"/>
          </a:p>
          <a:p>
            <a:r>
              <a:rPr lang="en-US" dirty="0"/>
              <a:t>(b).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3300"/>
                </a:solidFill>
              </a:rPr>
              <a:t>kuantor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eksistensial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3300"/>
                </a:solidFill>
              </a:rPr>
              <a:t>konjungsi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 :  “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”, </a:t>
            </a:r>
          </a:p>
          <a:p>
            <a:r>
              <a:rPr lang="en-US" dirty="0" err="1"/>
              <a:t>FoL</a:t>
            </a:r>
            <a:r>
              <a:rPr lang="en-US" dirty="0"/>
              <a:t> </a:t>
            </a:r>
            <a:r>
              <a:rPr lang="en-US" dirty="0" err="1"/>
              <a:t>adl</a:t>
            </a:r>
            <a:r>
              <a:rPr lang="en-US" dirty="0"/>
              <a:t> :    (</a:t>
            </a:r>
            <a:r>
              <a:rPr lang="en-US" dirty="0">
                <a:sym typeface="Symbol" pitchFamily="18" charset="2"/>
              </a:rPr>
              <a:t>x)p(x)  q(x)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9388" y="1100138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1340768"/>
            <a:ext cx="6447501" cy="4700595"/>
          </a:xfrm>
        </p:spPr>
        <p:txBody>
          <a:bodyPr>
            <a:normAutofit/>
          </a:bodyPr>
          <a:lstStyle/>
          <a:p>
            <a:r>
              <a:rPr lang="en-US" sz="2000" dirty="0" err="1"/>
              <a:t>Komponen</a:t>
            </a:r>
            <a:r>
              <a:rPr lang="en-US" sz="2000" dirty="0"/>
              <a:t> :</a:t>
            </a:r>
          </a:p>
          <a:p>
            <a:pPr lvl="1"/>
            <a:r>
              <a:rPr lang="en-US" sz="2000" dirty="0"/>
              <a:t>Objects	: </a:t>
            </a:r>
            <a:r>
              <a:rPr lang="en-US" sz="2000" dirty="0" err="1"/>
              <a:t>Sesuatu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individual (people, houses, colors,</a:t>
            </a:r>
            <a:r>
              <a:rPr lang="id-ID" sz="2000" dirty="0"/>
              <a:t> students, lectures</a:t>
            </a:r>
            <a:r>
              <a:rPr lang="en-US" sz="2000" dirty="0"/>
              <a:t> ….)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Properties : </a:t>
            </a:r>
            <a:r>
              <a:rPr lang="en-US" sz="2000" dirty="0" err="1"/>
              <a:t>Sifat</a:t>
            </a:r>
            <a:r>
              <a:rPr lang="en-US" sz="2000" dirty="0"/>
              <a:t> yang </a:t>
            </a:r>
            <a:r>
              <a:rPr lang="en-US" sz="2000" dirty="0" err="1"/>
              <a:t>membedakannya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object yang lain (red, circle, …)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Relation : 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object (brother of, bigger than, part of, </a:t>
            </a:r>
            <a:r>
              <a:rPr lang="id-ID" sz="2000" dirty="0"/>
              <a:t>has color,</a:t>
            </a:r>
            <a:r>
              <a:rPr lang="en-US" sz="2000" dirty="0"/>
              <a:t>…)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Function : Relation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(father of, best friend, …)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257550" y="-2698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Logika Predikat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44475" y="404813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Pendahuluan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44475" y="1027113"/>
            <a:ext cx="793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Ekspresi kalimat Harian sebagai FoL (Fisrt-order Language)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50825" y="1593850"/>
            <a:ext cx="65055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Contoh :</a:t>
            </a:r>
          </a:p>
          <a:p>
            <a:r>
              <a:rPr lang="en-US"/>
              <a:t>a).  Setiap laki-laki harus wajib militer</a:t>
            </a:r>
          </a:p>
          <a:p>
            <a:r>
              <a:rPr lang="en-US"/>
              <a:t>b).  Ada beberapa laki-laki yang tidak wajib militer.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50825" y="2955925"/>
            <a:ext cx="77485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Ditulis sebagai berikut (ditafsirkan)  :</a:t>
            </a:r>
          </a:p>
          <a:p>
            <a:r>
              <a:rPr lang="en-US"/>
              <a:t> a). Untuk setiap x, jika x laki-laki maka x harus wajib militer</a:t>
            </a:r>
          </a:p>
          <a:p>
            <a:r>
              <a:rPr lang="en-US"/>
              <a:t> b). Terdapat x sehingga x  laki-laki dan x  tidak wajib militer.</a:t>
            </a:r>
          </a:p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50825" y="4324351"/>
            <a:ext cx="87137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predikat</a:t>
            </a:r>
            <a:r>
              <a:rPr lang="en-US" dirty="0"/>
              <a:t> : </a:t>
            </a:r>
            <a:r>
              <a:rPr lang="en-US" dirty="0" err="1"/>
              <a:t>jika</a:t>
            </a:r>
            <a:r>
              <a:rPr lang="en-US" dirty="0"/>
              <a:t> p (</a:t>
            </a:r>
            <a:r>
              <a:rPr lang="en-US" dirty="0" err="1"/>
              <a:t>predikat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“</a:t>
            </a:r>
            <a:r>
              <a:rPr lang="en-US" dirty="0" err="1"/>
              <a:t>laki-laki</a:t>
            </a:r>
            <a:r>
              <a:rPr lang="en-US" dirty="0"/>
              <a:t>” </a:t>
            </a:r>
            <a:r>
              <a:rPr lang="en-US" dirty="0" err="1"/>
              <a:t>dan</a:t>
            </a:r>
            <a:r>
              <a:rPr lang="en-US" dirty="0"/>
              <a:t> q (</a:t>
            </a:r>
            <a:r>
              <a:rPr lang="en-US" dirty="0" err="1"/>
              <a:t>predikat</a:t>
            </a:r>
            <a:r>
              <a:rPr lang="en-US" dirty="0"/>
              <a:t>)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“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”,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penggandeng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“</a:t>
            </a:r>
            <a:r>
              <a:rPr lang="en-US" dirty="0" err="1"/>
              <a:t>implikasi</a:t>
            </a:r>
            <a:r>
              <a:rPr lang="en-US" dirty="0"/>
              <a:t>” </a:t>
            </a:r>
            <a:r>
              <a:rPr lang="en-US" dirty="0" err="1"/>
              <a:t>serta</a:t>
            </a:r>
            <a:r>
              <a:rPr lang="en-US" dirty="0"/>
              <a:t> “ </a:t>
            </a:r>
            <a:r>
              <a:rPr lang="en-US" dirty="0" err="1"/>
              <a:t>konjungsi</a:t>
            </a:r>
            <a:r>
              <a:rPr lang="en-US" dirty="0"/>
              <a:t>”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: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95536" y="5445224"/>
            <a:ext cx="68405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n-US" dirty="0"/>
              <a:t>a).   (</a:t>
            </a:r>
            <a:r>
              <a:rPr lang="en-US" dirty="0">
                <a:sym typeface="Symbol" pitchFamily="18" charset="2"/>
              </a:rPr>
              <a:t>x)p(x)q(x)  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endParaRPr lang="id-ID" dirty="0"/>
          </a:p>
          <a:p>
            <a:pPr marL="457200" indent="-457200"/>
            <a:r>
              <a:rPr lang="en-US" dirty="0"/>
              <a:t>b).  (</a:t>
            </a:r>
            <a:r>
              <a:rPr lang="en-US" dirty="0">
                <a:sym typeface="Symbol" pitchFamily="18" charset="2"/>
              </a:rPr>
              <a:t>x)p(x)  q(x)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/>
              <a:t>Latihan 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25621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err="1"/>
              <a:t>Konversikan</a:t>
            </a:r>
            <a:r>
              <a:rPr lang="en-US" sz="2200" dirty="0"/>
              <a:t> </a:t>
            </a:r>
            <a:r>
              <a:rPr lang="en-US" sz="2200" dirty="0" err="1"/>
              <a:t>kalimat-kalimat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bawah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logika</a:t>
            </a:r>
            <a:r>
              <a:rPr lang="en-US" sz="2200" dirty="0"/>
              <a:t> </a:t>
            </a:r>
            <a:r>
              <a:rPr lang="en-US" sz="2200" dirty="0" err="1"/>
              <a:t>predikat</a:t>
            </a:r>
            <a:r>
              <a:rPr lang="en-US" sz="2200" dirty="0"/>
              <a:t> 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a. </a:t>
            </a:r>
            <a:r>
              <a:rPr lang="en-US" sz="2200" dirty="0" err="1"/>
              <a:t>Mandala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endParaRPr lang="en-US" sz="22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b. </a:t>
            </a:r>
            <a:r>
              <a:rPr lang="en-US" sz="2200" dirty="0" err="1"/>
              <a:t>Mandala</a:t>
            </a:r>
            <a:r>
              <a:rPr lang="en-US" sz="2200" dirty="0"/>
              <a:t> </a:t>
            </a:r>
            <a:r>
              <a:rPr lang="en-US" sz="2200" dirty="0" err="1"/>
              <a:t>berasal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Papua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c.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orang</a:t>
            </a:r>
            <a:r>
              <a:rPr lang="en-US" sz="2200" dirty="0"/>
              <a:t> Papua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orang</a:t>
            </a:r>
            <a:r>
              <a:rPr lang="en-US" sz="2200" dirty="0"/>
              <a:t> Indonesia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d. Raja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pembuat</a:t>
            </a:r>
            <a:r>
              <a:rPr lang="en-US" sz="2200" dirty="0"/>
              <a:t> </a:t>
            </a:r>
            <a:r>
              <a:rPr lang="en-US" sz="2200" dirty="0" err="1"/>
              <a:t>aturan</a:t>
            </a:r>
            <a:endParaRPr lang="en-US" sz="22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e.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orang</a:t>
            </a:r>
            <a:r>
              <a:rPr lang="en-US" sz="2200" dirty="0"/>
              <a:t> Indonesia loyal </a:t>
            </a:r>
            <a:r>
              <a:rPr lang="en-US" sz="2200" dirty="0" err="1"/>
              <a:t>kepada</a:t>
            </a:r>
            <a:r>
              <a:rPr lang="en-US" sz="2200" dirty="0"/>
              <a:t> raja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membencinya</a:t>
            </a:r>
            <a:endParaRPr lang="en-US" sz="22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f. </a:t>
            </a:r>
            <a:r>
              <a:rPr lang="en-US" sz="2200" dirty="0" err="1"/>
              <a:t>Tiap</a:t>
            </a:r>
            <a:r>
              <a:rPr lang="en-US" sz="2200" dirty="0"/>
              <a:t> </a:t>
            </a:r>
            <a:r>
              <a:rPr lang="en-US" sz="2200" dirty="0" err="1"/>
              <a:t>orang</a:t>
            </a:r>
            <a:r>
              <a:rPr lang="en-US" sz="2200" dirty="0"/>
              <a:t> loyal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seseorang</a:t>
            </a:r>
            <a:endParaRPr lang="en-US" sz="22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g. </a:t>
            </a:r>
            <a:r>
              <a:rPr lang="en-US" sz="2200" dirty="0" err="1"/>
              <a:t>Warga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membunuh</a:t>
            </a:r>
            <a:r>
              <a:rPr lang="en-US" sz="2200" dirty="0"/>
              <a:t> </a:t>
            </a:r>
            <a:r>
              <a:rPr lang="en-US" sz="2200" dirty="0" err="1"/>
              <a:t>pembuat</a:t>
            </a:r>
            <a:r>
              <a:rPr lang="en-US" sz="2200" dirty="0"/>
              <a:t> </a:t>
            </a:r>
            <a:r>
              <a:rPr lang="en-US" sz="2200" dirty="0" err="1"/>
              <a:t>aturan</a:t>
            </a:r>
            <a:r>
              <a:rPr lang="en-US" sz="2200" dirty="0"/>
              <a:t> yang </a:t>
            </a:r>
            <a:r>
              <a:rPr lang="en-US" sz="2200" dirty="0" err="1"/>
              <a:t>mereka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loyal </a:t>
            </a:r>
            <a:r>
              <a:rPr lang="en-US" sz="2200" dirty="0" err="1"/>
              <a:t>padanya</a:t>
            </a:r>
            <a:endParaRPr lang="en-US" sz="22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h. </a:t>
            </a:r>
            <a:r>
              <a:rPr lang="en-US" sz="2200" dirty="0" err="1"/>
              <a:t>Mandala</a:t>
            </a:r>
            <a:r>
              <a:rPr lang="en-US" sz="2200" dirty="0"/>
              <a:t> </a:t>
            </a:r>
            <a:r>
              <a:rPr lang="en-US" sz="2200" dirty="0" err="1"/>
              <a:t>membunuh</a:t>
            </a:r>
            <a:r>
              <a:rPr lang="en-US" sz="2200" dirty="0"/>
              <a:t> raja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ea typeface="ＭＳ Ｐゴシック" pitchFamily="34" charset="-128"/>
              </a:rPr>
              <a:t>Relations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ea typeface="ＭＳ Ｐゴシック" pitchFamily="34" charset="-128"/>
              </a:rPr>
              <a:t>Some relations are </a:t>
            </a:r>
            <a:r>
              <a:rPr lang="en-US" sz="2000">
                <a:solidFill>
                  <a:srgbClr val="FF0000"/>
                </a:solidFill>
                <a:ea typeface="ＭＳ Ｐゴシック" pitchFamily="34" charset="-128"/>
              </a:rPr>
              <a:t>properties</a:t>
            </a:r>
            <a:r>
              <a:rPr lang="en-US" sz="2000">
                <a:ea typeface="ＭＳ Ｐゴシック" pitchFamily="34" charset="-128"/>
              </a:rPr>
              <a:t>: they state </a:t>
            </a:r>
          </a:p>
          <a:p>
            <a:pPr eaLnBrk="1" hangingPunct="1">
              <a:buFontTx/>
              <a:buNone/>
            </a:pPr>
            <a:r>
              <a:rPr lang="en-US" sz="2000">
                <a:ea typeface="ＭＳ Ｐゴシック" pitchFamily="34" charset="-128"/>
              </a:rPr>
              <a:t>     some fact about a single object: Round(ball),  Prime(7).</a:t>
            </a:r>
          </a:p>
          <a:p>
            <a:pPr eaLnBrk="1" hangingPunct="1">
              <a:buFontTx/>
              <a:buNone/>
            </a:pPr>
            <a:endParaRPr lang="en-US" sz="2000">
              <a:ea typeface="ＭＳ Ｐゴシック" pitchFamily="34" charset="-128"/>
            </a:endParaRPr>
          </a:p>
          <a:p>
            <a:pPr eaLnBrk="1" hangingPunct="1"/>
            <a:r>
              <a:rPr lang="en-US" sz="2000">
                <a:solidFill>
                  <a:srgbClr val="FF0000"/>
                </a:solidFill>
                <a:ea typeface="ＭＳ Ｐゴシック" pitchFamily="34" charset="-128"/>
              </a:rPr>
              <a:t>n-ary relations</a:t>
            </a:r>
            <a:r>
              <a:rPr lang="en-US" sz="2000">
                <a:ea typeface="ＭＳ Ｐゴシック" pitchFamily="34" charset="-128"/>
              </a:rPr>
              <a:t> state facts about two or more objects: Married(John,Mary), LargerThan(3,2).</a:t>
            </a:r>
          </a:p>
          <a:p>
            <a:pPr eaLnBrk="1" hangingPunct="1"/>
            <a:endParaRPr lang="en-US" sz="2000">
              <a:ea typeface="ＭＳ Ｐゴシック" pitchFamily="34" charset="-128"/>
            </a:endParaRPr>
          </a:p>
          <a:p>
            <a:pPr eaLnBrk="1" hangingPunct="1"/>
            <a:r>
              <a:rPr lang="en-US" sz="2000">
                <a:ea typeface="ＭＳ Ｐゴシック" pitchFamily="34" charset="-128"/>
              </a:rPr>
              <a:t>Some relations are </a:t>
            </a:r>
            <a:r>
              <a:rPr lang="en-US" sz="2000">
                <a:solidFill>
                  <a:srgbClr val="FF0000"/>
                </a:solidFill>
                <a:ea typeface="ＭＳ Ｐゴシック" pitchFamily="34" charset="-128"/>
              </a:rPr>
              <a:t>functions</a:t>
            </a:r>
            <a:r>
              <a:rPr lang="en-US" sz="2000">
                <a:ea typeface="ＭＳ Ｐゴシック" pitchFamily="34" charset="-128"/>
              </a:rPr>
              <a:t>: their value is another object: Plus(2,3), Father(Dan).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2, 2006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AI: Chapter 8: First-Order Logic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C72-B0FC-4D99-BF5D-93361238671B}" type="slidenum">
              <a:rPr lang="en-US"/>
              <a:pPr/>
              <a:t>5</a:t>
            </a:fld>
            <a:endParaRPr lang="en-U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Logics in General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Ontological Commitment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Epistemological Commitment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Propositional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/ False / 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First-Order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Fact, objects,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/ False / 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Temporal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Facts, objects, relations,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/ False / 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Probability Theory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Degree of belief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[0,1]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Fuzzy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Degree of truth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[0,1]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Known interval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1700808"/>
            <a:ext cx="6447501" cy="434055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Symbol"/>
              </a:rPr>
              <a:t>Constant </a:t>
            </a:r>
            <a:r>
              <a:rPr lang="en-US" dirty="0">
                <a:sym typeface="Wingdings" pitchFamily="2" charset="2"/>
              </a:rPr>
              <a:t> A | Xi | John |…</a:t>
            </a:r>
            <a:endParaRPr lang="id-ID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Predicate  Before | </a:t>
            </a:r>
            <a:r>
              <a:rPr lang="en-US" dirty="0" err="1">
                <a:sym typeface="Wingdings" pitchFamily="2" charset="2"/>
              </a:rPr>
              <a:t>HasColor</a:t>
            </a:r>
            <a:r>
              <a:rPr lang="en-US" dirty="0">
                <a:sym typeface="Wingdings" pitchFamily="2" charset="2"/>
              </a:rPr>
              <a:t> | …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Function  </a:t>
            </a:r>
            <a:r>
              <a:rPr lang="en-US" dirty="0" err="1">
                <a:sym typeface="Wingdings" pitchFamily="2" charset="2"/>
              </a:rPr>
              <a:t>MotherOf</a:t>
            </a:r>
            <a:r>
              <a:rPr lang="en-US" dirty="0">
                <a:sym typeface="Wingdings" pitchFamily="2" charset="2"/>
              </a:rPr>
              <a:t>|…</a:t>
            </a:r>
            <a:endParaRPr lang="id-ID" dirty="0">
              <a:sym typeface="Wingdings" pitchFamily="2" charset="2"/>
            </a:endParaRPr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Variable  a | x | s |…</a:t>
            </a:r>
            <a:endParaRPr lang="id-ID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Connective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ym typeface="Symbol"/>
              </a:rPr>
              <a:t>     </a:t>
            </a:r>
          </a:p>
          <a:p>
            <a:endParaRPr lang="en-US" dirty="0">
              <a:sym typeface="Symbol"/>
            </a:endParaRPr>
          </a:p>
          <a:p>
            <a:r>
              <a:rPr lang="en-US" dirty="0"/>
              <a:t>Equality	</a:t>
            </a:r>
            <a:r>
              <a:rPr lang="id-ID" dirty="0">
                <a:sym typeface="Wingdings" pitchFamily="2" charset="2"/>
              </a:rPr>
              <a:t></a:t>
            </a:r>
            <a:r>
              <a:rPr lang="en-US" dirty="0"/>
              <a:t>	= </a:t>
            </a:r>
            <a:endParaRPr lang="id-ID" dirty="0"/>
          </a:p>
          <a:p>
            <a:endParaRPr lang="id-ID" dirty="0">
              <a:sym typeface="Symbol"/>
            </a:endParaRPr>
          </a:p>
          <a:p>
            <a:r>
              <a:rPr lang="en-US" dirty="0" err="1">
                <a:sym typeface="Symbol"/>
              </a:rPr>
              <a:t>Quantivier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ym typeface="Symbol"/>
              </a:rPr>
              <a:t>  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Syntax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FOL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Syntax pada FOL</a:t>
            </a:r>
            <a:br>
              <a:rPr lang="id-ID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1484784"/>
            <a:ext cx="6447501" cy="4556579"/>
          </a:xfrm>
        </p:spPr>
        <p:txBody>
          <a:bodyPr>
            <a:normAutofit/>
          </a:bodyPr>
          <a:lstStyle/>
          <a:p>
            <a:r>
              <a:rPr lang="en-US" dirty="0"/>
              <a:t>Constant</a:t>
            </a:r>
          </a:p>
          <a:p>
            <a:pPr lvl="1"/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: A, X1, Budi</a:t>
            </a:r>
          </a:p>
          <a:p>
            <a:pPr lvl="1"/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endParaRPr lang="en-US" dirty="0"/>
          </a:p>
          <a:p>
            <a:pPr lvl="1"/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Variable</a:t>
            </a:r>
          </a:p>
          <a:p>
            <a:pPr lvl="1"/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dalamhuruf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: </a:t>
            </a:r>
            <a:r>
              <a:rPr lang="en-US" dirty="0" err="1"/>
              <a:t>a,x</a:t>
            </a:r>
            <a:r>
              <a:rPr lang="en-US" dirty="0"/>
              <a:t>, s</a:t>
            </a:r>
          </a:p>
          <a:p>
            <a:pPr lvl="1"/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pPr lvl="1"/>
            <a:r>
              <a:rPr lang="en-US" dirty="0" err="1"/>
              <a:t>IbuKandung</a:t>
            </a:r>
            <a:r>
              <a:rPr lang="en-US" dirty="0"/>
              <a:t>(Nina, Budi)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Syntax pada FOL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Predicate</a:t>
            </a:r>
          </a:p>
          <a:p>
            <a:pPr lvl="1"/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id-ID" dirty="0"/>
          </a:p>
          <a:p>
            <a:pPr marL="765175" lvl="1" indent="-282575"/>
            <a:r>
              <a:rPr lang="en-US" dirty="0" err="1">
                <a:cs typeface="Times New Roman" pitchFamily="18" charset="0"/>
              </a:rPr>
              <a:t>Bentuk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umum</a:t>
            </a:r>
            <a:r>
              <a:rPr lang="en-US" dirty="0">
                <a:cs typeface="Times New Roman" pitchFamily="18" charset="0"/>
              </a:rPr>
              <a:t> : </a:t>
            </a:r>
          </a:p>
          <a:p>
            <a:pPr marL="365125" indent="-282575">
              <a:buNone/>
            </a:pPr>
            <a:r>
              <a:rPr lang="en-US" sz="2000" dirty="0">
                <a:cs typeface="Times New Roman" pitchFamily="18" charset="0"/>
              </a:rPr>
              <a:t>		</a:t>
            </a:r>
            <a:r>
              <a:rPr lang="id-ID" sz="2000" dirty="0">
                <a:cs typeface="Times New Roman" pitchFamily="18" charset="0"/>
              </a:rPr>
              <a:t>	</a:t>
            </a:r>
            <a:r>
              <a:rPr lang="en-US" sz="2000" dirty="0">
                <a:cs typeface="Times New Roman" pitchFamily="18" charset="0"/>
              </a:rPr>
              <a:t>PREDIKAT [</a:t>
            </a:r>
            <a:r>
              <a:rPr lang="en-US" sz="2000" dirty="0" err="1">
                <a:cs typeface="Times New Roman" pitchFamily="18" charset="0"/>
              </a:rPr>
              <a:t>individu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objek</a:t>
            </a:r>
            <a:r>
              <a:rPr lang="en-US" sz="2000" dirty="0">
                <a:cs typeface="Times New Roman" pitchFamily="18" charset="0"/>
              </a:rPr>
              <a:t>)1, </a:t>
            </a:r>
            <a:r>
              <a:rPr lang="en-US" sz="2000" dirty="0" err="1">
                <a:cs typeface="Times New Roman" pitchFamily="18" charset="0"/>
              </a:rPr>
              <a:t>individu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objek</a:t>
            </a:r>
            <a:r>
              <a:rPr lang="en-US" sz="2000" dirty="0">
                <a:cs typeface="Times New Roman" pitchFamily="18" charset="0"/>
              </a:rPr>
              <a:t>)2]</a:t>
            </a:r>
          </a:p>
          <a:p>
            <a:r>
              <a:rPr lang="en-US" dirty="0" err="1"/>
              <a:t>Misal</a:t>
            </a:r>
            <a:r>
              <a:rPr lang="en-US" dirty="0"/>
              <a:t> : </a:t>
            </a:r>
            <a:endParaRPr lang="id-ID" dirty="0"/>
          </a:p>
          <a:p>
            <a:pPr lvl="1"/>
            <a:r>
              <a:rPr lang="it-IT" dirty="0">
                <a:cs typeface="Times New Roman" pitchFamily="18" charset="0"/>
              </a:rPr>
              <a:t>Mobil berada dalam garasi,</a:t>
            </a:r>
          </a:p>
          <a:p>
            <a:pPr marL="365125" indent="-282575">
              <a:buNone/>
            </a:pPr>
            <a:r>
              <a:rPr lang="it-IT" sz="2000" dirty="0">
                <a:cs typeface="Times New Roman" pitchFamily="18" charset="0"/>
              </a:rPr>
              <a:t>		</a:t>
            </a:r>
            <a:r>
              <a:rPr lang="id-ID" sz="2000" dirty="0">
                <a:cs typeface="Times New Roman" pitchFamily="18" charset="0"/>
              </a:rPr>
              <a:t>	</a:t>
            </a:r>
            <a:r>
              <a:rPr lang="it-IT" sz="1600" dirty="0">
                <a:cs typeface="Times New Roman" pitchFamily="18" charset="0"/>
              </a:rPr>
              <a:t>Kalkulus predikat: di dalam (mobil,garasi)</a:t>
            </a:r>
            <a:endParaRPr lang="en-US" sz="1600" dirty="0">
              <a:cs typeface="Times New Roman" pitchFamily="18" charset="0"/>
            </a:endParaRPr>
          </a:p>
          <a:p>
            <a:pPr marL="765175" lvl="1" indent="-282575"/>
            <a:r>
              <a:rPr lang="en-US" sz="1600" dirty="0" err="1">
                <a:cs typeface="Times New Roman" pitchFamily="18" charset="0"/>
              </a:rPr>
              <a:t>Proposisi</a:t>
            </a:r>
            <a:r>
              <a:rPr lang="en-US" sz="1600" dirty="0">
                <a:cs typeface="Times New Roman" pitchFamily="18" charset="0"/>
              </a:rPr>
              <a:t> : </a:t>
            </a:r>
            <a:r>
              <a:rPr lang="en-US" sz="1600" dirty="0" err="1">
                <a:cs typeface="Times New Roman" pitchFamily="18" charset="0"/>
              </a:rPr>
              <a:t>Hanif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rajin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belajar</a:t>
            </a:r>
            <a:endParaRPr lang="en-US" sz="1600" dirty="0">
              <a:cs typeface="Times New Roman" pitchFamily="18" charset="0"/>
            </a:endParaRPr>
          </a:p>
          <a:p>
            <a:pPr marL="639763" lvl="1" indent="-236538">
              <a:buNone/>
            </a:pPr>
            <a:r>
              <a:rPr lang="de-DE" dirty="0">
                <a:cs typeface="Times New Roman" pitchFamily="18" charset="0"/>
              </a:rPr>
              <a:t>		Kalkulus predikat : rajin (Hanif, belajar)</a:t>
            </a:r>
            <a:endParaRPr lang="id-ID" dirty="0">
              <a:cs typeface="Times New Roman" pitchFamily="18" charset="0"/>
            </a:endParaRPr>
          </a:p>
          <a:p>
            <a:pPr marL="639763" lvl="1" indent="-236538"/>
            <a:r>
              <a:rPr lang="de-DE" dirty="0">
                <a:cs typeface="Times New Roman" pitchFamily="18" charset="0"/>
              </a:rPr>
              <a:t>Proposisi : Pintu terbuka</a:t>
            </a:r>
            <a:endParaRPr lang="en-US" dirty="0">
              <a:cs typeface="Times New Roman" pitchFamily="18" charset="0"/>
            </a:endParaRPr>
          </a:p>
          <a:p>
            <a:pPr marL="365125" indent="-282575">
              <a:buNone/>
            </a:pPr>
            <a:r>
              <a:rPr lang="it-IT" sz="2000" dirty="0">
                <a:cs typeface="Times New Roman" pitchFamily="18" charset="0"/>
              </a:rPr>
              <a:t>	</a:t>
            </a:r>
            <a:r>
              <a:rPr lang="id-ID" sz="2000" dirty="0">
                <a:cs typeface="Times New Roman" pitchFamily="18" charset="0"/>
              </a:rPr>
              <a:t>		</a:t>
            </a:r>
            <a:r>
              <a:rPr lang="de-DE" sz="1600" dirty="0">
                <a:cs typeface="Times New Roman" pitchFamily="18" charset="0"/>
              </a:rPr>
              <a:t>Kalkulus predikat : buka(pintu)</a:t>
            </a:r>
            <a:endParaRPr lang="id-ID" sz="1600" dirty="0">
              <a:cs typeface="Times New Roman" pitchFamily="18" charset="0"/>
            </a:endParaRPr>
          </a:p>
          <a:p>
            <a:pPr marL="765175" lvl="2" indent="-282575"/>
            <a:r>
              <a:rPr lang="en-US" dirty="0" err="1"/>
              <a:t>Berwarna</a:t>
            </a:r>
            <a:r>
              <a:rPr lang="en-US" dirty="0"/>
              <a:t> (</a:t>
            </a:r>
            <a:r>
              <a:rPr lang="en-US" dirty="0" err="1"/>
              <a:t>Tasku,Hijau</a:t>
            </a:r>
            <a:r>
              <a:rPr lang="en-US" dirty="0"/>
              <a:t>); </a:t>
            </a:r>
            <a:r>
              <a:rPr lang="en-US" dirty="0" err="1"/>
              <a:t>Berwarna</a:t>
            </a:r>
            <a:r>
              <a:rPr lang="en-US" dirty="0"/>
              <a:t>(</a:t>
            </a:r>
            <a:r>
              <a:rPr lang="en-US" dirty="0" err="1"/>
              <a:t>Tasku,Merah</a:t>
            </a:r>
            <a:r>
              <a:rPr lang="en-US" dirty="0"/>
              <a:t>)</a:t>
            </a:r>
          </a:p>
          <a:p>
            <a:pPr marL="365125" indent="-282575">
              <a:buNone/>
            </a:pPr>
            <a:endParaRPr lang="en-US" sz="1600" dirty="0">
              <a:cs typeface="Times New Roman" pitchFamily="18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id-ID" dirty="0"/>
              <a:t>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1556792"/>
            <a:ext cx="6447501" cy="44845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Term</a:t>
            </a:r>
          </a:p>
          <a:p>
            <a:pPr lvl="1"/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constant, variable </a:t>
            </a:r>
            <a:r>
              <a:rPr lang="en-US" dirty="0" err="1"/>
              <a:t>atau</a:t>
            </a:r>
            <a:r>
              <a:rPr lang="en-US" dirty="0"/>
              <a:t> function</a:t>
            </a:r>
          </a:p>
          <a:p>
            <a:endParaRPr lang="id-ID" dirty="0"/>
          </a:p>
          <a:p>
            <a:r>
              <a:rPr lang="en-US" dirty="0">
                <a:sym typeface="Wingdings" pitchFamily="2" charset="2"/>
              </a:rPr>
              <a:t>Term  Function (Term, …)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      | Constant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      |Variable</a:t>
            </a:r>
            <a:endParaRPr lang="id-ID" dirty="0">
              <a:sym typeface="Wingdings" pitchFamily="2" charset="2"/>
            </a:endParaRPr>
          </a:p>
          <a:p>
            <a:pPr>
              <a:buNone/>
            </a:pPr>
            <a:endParaRPr lang="id-ID" dirty="0">
              <a:sym typeface="Wingdings" pitchFamily="2" charset="2"/>
            </a:endParaRPr>
          </a:p>
          <a:p>
            <a:r>
              <a:rPr lang="id-ID" dirty="0">
                <a:ea typeface="ＭＳ Ｐゴシック" pitchFamily="34" charset="-128"/>
              </a:rPr>
              <a:t>Contoh term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constant symbols: Table, Computer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function symbols: </a:t>
            </a:r>
            <a:r>
              <a:rPr lang="en-US" dirty="0" err="1">
                <a:ea typeface="ＭＳ Ｐゴシック" pitchFamily="34" charset="-128"/>
              </a:rPr>
              <a:t>LeftLeg</a:t>
            </a:r>
            <a:r>
              <a:rPr lang="en-US" dirty="0">
                <a:ea typeface="ＭＳ Ｐゴシック" pitchFamily="34" charset="-128"/>
              </a:rPr>
              <a:t>(Pete), </a:t>
            </a:r>
            <a:r>
              <a:rPr lang="en-US" dirty="0" err="1">
                <a:ea typeface="ＭＳ Ｐゴシック" pitchFamily="34" charset="-128"/>
              </a:rPr>
              <a:t>Sqrt</a:t>
            </a:r>
            <a:r>
              <a:rPr lang="en-US" dirty="0">
                <a:ea typeface="ＭＳ Ｐゴシック" pitchFamily="34" charset="-128"/>
              </a:rPr>
              <a:t>(3), Plus(2,3) etc</a:t>
            </a:r>
            <a:endParaRPr lang="id-ID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Functions can be nested: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Grandfather(x) = father(father(x))</a:t>
            </a:r>
            <a:endParaRPr lang="id-ID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 variables = </a:t>
            </a:r>
            <a:r>
              <a:rPr lang="en-US" b="1" dirty="0">
                <a:ea typeface="ＭＳ Ｐゴシック" pitchFamily="34" charset="-128"/>
              </a:rPr>
              <a:t>ground term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hij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hijau</Template>
  <TotalTime>1178</TotalTime>
  <Words>2235</Words>
  <Application>Microsoft Office PowerPoint</Application>
  <PresentationFormat>On-screen Show (4:3)</PresentationFormat>
  <Paragraphs>356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Trebuchet MS</vt:lpstr>
      <vt:lpstr>Wingdings 3</vt:lpstr>
      <vt:lpstr>Theme hijau</vt:lpstr>
      <vt:lpstr>Konsep Dasar  First Order Logic</vt:lpstr>
      <vt:lpstr>FIRST ORDER LOGIC (FOL)</vt:lpstr>
      <vt:lpstr>FOL</vt:lpstr>
      <vt:lpstr>Relations</vt:lpstr>
      <vt:lpstr>Logics in General</vt:lpstr>
      <vt:lpstr>Syntax Pada FOL</vt:lpstr>
      <vt:lpstr>Syntax pada FOL </vt:lpstr>
      <vt:lpstr>Syntax pada FOL</vt:lpstr>
      <vt:lpstr>TERM</vt:lpstr>
      <vt:lpstr>SENTENCE</vt:lpstr>
      <vt:lpstr>Atomic Sentence</vt:lpstr>
      <vt:lpstr>Complex Sentence</vt:lpstr>
      <vt:lpstr>Quantifier</vt:lpstr>
      <vt:lpstr>Quantifier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sukmawati</dc:creator>
  <cp:lastModifiedBy>edy suharto</cp:lastModifiedBy>
  <cp:revision>119</cp:revision>
  <cp:lastPrinted>1601-01-01T00:00:00Z</cp:lastPrinted>
  <dcterms:created xsi:type="dcterms:W3CDTF">2017-08-22T15:46:45Z</dcterms:created>
  <dcterms:modified xsi:type="dcterms:W3CDTF">2019-01-29T03:36:46Z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