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sldIdLst>
    <p:sldId id="256" r:id="rId2"/>
    <p:sldId id="319" r:id="rId3"/>
    <p:sldId id="320" r:id="rId4"/>
    <p:sldId id="321" r:id="rId5"/>
    <p:sldId id="323" r:id="rId6"/>
    <p:sldId id="324" r:id="rId7"/>
    <p:sldId id="325" r:id="rId8"/>
    <p:sldId id="326" r:id="rId9"/>
    <p:sldId id="327" r:id="rId10"/>
    <p:sldId id="328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86836" autoAdjust="0"/>
  </p:normalViewPr>
  <p:slideViewPr>
    <p:cSldViewPr>
      <p:cViewPr>
        <p:scale>
          <a:sx n="75" d="100"/>
          <a:sy n="75" d="100"/>
        </p:scale>
        <p:origin x="-1445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C1173-1F67-4CD9-91DD-E072A3B295B8}" type="datetimeFigureOut">
              <a:rPr lang="id-ID" smtClean="0"/>
              <a:pPr/>
              <a:t>21/11/2017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461A0-E73D-48BA-ADCF-2EA65E43A1B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6396F-7246-4255-A5B4-0C351FFFB4F1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C0B64-52DB-4D1F-9462-87266FC4E4B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31D3B-516A-434A-B33F-62670A0B536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D6A26-C704-45D8-A6E8-5D532D09E94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EF8DB-7B97-42C3-A9D5-A28AD1C16B0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id-ID" smtClean="0"/>
              <a:t>Jika perluasan melanggar domain D, apa yang akan terjadi?</a:t>
            </a:r>
          </a:p>
          <a:p>
            <a:r>
              <a:rPr lang="id-ID" smtClean="0"/>
              <a:t>Apa maksud konstanta, simbol fungsi, dan predikat diberi nilai sesuai nilai aslinya? Apakah tidak mungkin diubah / diperluas? Sedangkan di slide berikutnya ada fungsi yang diperluas.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29255-EC25-4FB6-B366-AECF319EBAD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44146-4ED3-4084-BB33-B1BE939F999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8A1BB-41D8-4CEC-95D2-13A77491B54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EB2C7-D949-4A5F-9845-5F7FDFD7CD6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390E0-9443-4CFC-AEE7-0AE1A7B2773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C85E8-BD71-4757-A726-4DB49059A56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A87B5-69ED-4A7A-BED0-CC5D1E7915E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id-ID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BFA86-A729-461E-833E-7735D9A4A66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Aturan Semantik dan Validitas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Departemen Informatika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56DC4-96EB-4733-92C9-DE9E3F65A0A2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589640" cy="4805362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Untuk lebih mudahnya, dimulai dari </a:t>
            </a:r>
            <a:r>
              <a:rPr lang="sv-SE" sz="1900" u="sng" dirty="0" smtClean="0">
                <a:latin typeface="Garamond" pitchFamily="18" charset="0"/>
              </a:rPr>
              <a:t>Konsekuen</a:t>
            </a:r>
            <a:r>
              <a:rPr lang="sv-SE" sz="1900" dirty="0" smtClean="0">
                <a:latin typeface="Garamond" pitchFamily="18" charset="0"/>
              </a:rPr>
              <a:t> karena bentuknya lebih sederhana. Berdasarkan aturan proposisi, maka nilai konsekuen p(a, f(a)) yaitu 1 </a:t>
            </a:r>
            <a:r>
              <a:rPr lang="en-US" sz="1900" dirty="0" smtClean="0">
                <a:latin typeface="Garamond" pitchFamily="18" charset="0"/>
                <a:sym typeface="Symbol" pitchFamily="18" charset="2"/>
              </a:rPr>
              <a:t></a:t>
            </a:r>
            <a:r>
              <a:rPr lang="sv-SE" sz="1900" dirty="0" smtClean="0">
                <a:latin typeface="Garamond" pitchFamily="18" charset="0"/>
              </a:rPr>
              <a:t> </a:t>
            </a:r>
            <a:r>
              <a:rPr lang="en-US" sz="1900" dirty="0" smtClean="0">
                <a:latin typeface="Garamond" pitchFamily="18" charset="0"/>
                <a:sym typeface="Symbol" pitchFamily="18" charset="2"/>
              </a:rPr>
              <a:t></a:t>
            </a:r>
            <a:r>
              <a:rPr lang="sv-SE" sz="1900" dirty="0" smtClean="0">
                <a:latin typeface="Garamond" pitchFamily="18" charset="0"/>
              </a:rPr>
              <a:t>1 adalah FALSE berdasarkan I</a:t>
            </a:r>
            <a:endParaRPr lang="sv-SE" sz="1900" u="sng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v-SE" sz="1900" u="sng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900" u="sng" dirty="0" smtClean="0">
                <a:latin typeface="Garamond" pitchFamily="18" charset="0"/>
              </a:rPr>
              <a:t>Antisenden</a:t>
            </a:r>
            <a:r>
              <a:rPr lang="sv-SE" sz="1900" dirty="0" smtClean="0">
                <a:latin typeface="Garamond" pitchFamily="18" charset="0"/>
              </a:rPr>
              <a:t> : berdasarkan Aturan (FOR ALL x)</a:t>
            </a:r>
            <a:endParaRPr lang="sv-SE" sz="1900" i="1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Untuk setiap elemen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dari D, subkalimat (for some y) p(x,y) bernilai TRUE berdasarkan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&gt; o I</a:t>
            </a:r>
            <a:endParaRPr lang="en-U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Aturan</a:t>
            </a:r>
            <a:r>
              <a:rPr lang="en-US" sz="1900" dirty="0" smtClean="0">
                <a:latin typeface="Garamond" pitchFamily="18" charset="0"/>
              </a:rPr>
              <a:t> (FOR SOME y)</a:t>
            </a:r>
            <a:endParaRPr lang="sv-SE" sz="1900" i="1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Ada elemen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dari D, ada elemen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sedemikian sehingga p(x,y) bernilai TRUE berdasarkan &lt; y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&gt; o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&gt; o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Misal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ambil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sembarang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elemen</a:t>
            </a:r>
            <a:r>
              <a:rPr lang="en-US" sz="1900" dirty="0" smtClean="0">
                <a:latin typeface="Garamond" pitchFamily="18" charset="0"/>
              </a:rPr>
              <a:t> domain </a:t>
            </a:r>
            <a:r>
              <a:rPr lang="en-US" sz="1900" dirty="0" err="1" smtClean="0">
                <a:latin typeface="Garamond" pitchFamily="18" charset="0"/>
              </a:rPr>
              <a:t>dan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sv-SE" sz="1900" dirty="0" smtClean="0">
                <a:latin typeface="Garamond" pitchFamily="18" charset="0"/>
              </a:rPr>
              <a:t>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en-US" sz="1900" dirty="0" smtClean="0">
                <a:latin typeface="Garamond" pitchFamily="18" charset="0"/>
              </a:rPr>
              <a:t> = </a:t>
            </a:r>
            <a:r>
              <a:rPr lang="sv-SE" sz="1900" dirty="0" smtClean="0">
                <a:latin typeface="Garamond" pitchFamily="18" charset="0"/>
              </a:rPr>
              <a:t>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en-US" sz="1900" dirty="0" smtClean="0">
                <a:latin typeface="Garamond" pitchFamily="18" charset="0"/>
              </a:rPr>
              <a:t> + 1 </a:t>
            </a:r>
            <a:endParaRPr lang="sv-SE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Maka berdasarkan aturan proposisi, nilai p(x,y) yaitu p(d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,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Berarti p(d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,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+1) menyatakan bahwa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</a:t>
            </a:r>
            <a:r>
              <a:rPr lang="en-US" sz="1900" dirty="0" smtClean="0">
                <a:latin typeface="Garamond" pitchFamily="18" charset="0"/>
                <a:sym typeface="Symbol" pitchFamily="18" charset="2"/>
              </a:rPr>
              <a:t>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+ 1 adalah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berdasarkan &lt; y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2</a:t>
            </a:r>
            <a:r>
              <a:rPr lang="sv-SE" sz="1900" dirty="0" smtClean="0">
                <a:latin typeface="Garamond" pitchFamily="18" charset="0"/>
              </a:rPr>
              <a:t> &gt; o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</a:t>
            </a:r>
            <a:r>
              <a:rPr lang="sv-SE" sz="1900" baseline="-25000" dirty="0" smtClean="0">
                <a:latin typeface="Garamond" pitchFamily="18" charset="0"/>
              </a:rPr>
              <a:t>1</a:t>
            </a:r>
            <a:r>
              <a:rPr lang="sv-SE" sz="1900" dirty="0" smtClean="0">
                <a:latin typeface="Garamond" pitchFamily="18" charset="0"/>
              </a:rPr>
              <a:t> &gt; o I </a:t>
            </a:r>
            <a:endParaRPr lang="en-U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Jadi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dapat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disimpulkan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bahwa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B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FALSE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2A822A-275D-4580-A6BA-FF613DD7C2E5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340768"/>
            <a:ext cx="7016327" cy="4700595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sv-SE" sz="1900" dirty="0" smtClean="0">
                <a:latin typeface="Garamond" pitchFamily="18" charset="0"/>
              </a:rPr>
              <a:t>Validitas di dalam kalkulus predikat didefinisikan </a:t>
            </a:r>
            <a:r>
              <a:rPr lang="sv-SE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hanya untuk kalimat tertutup, yaitu kalimat yang tidak memiliki variabel bebas.</a:t>
            </a: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900" b="1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00" b="1" dirty="0" err="1" smtClean="0">
                <a:latin typeface="Garamond" pitchFamily="18" charset="0"/>
              </a:rPr>
              <a:t>Definisi</a:t>
            </a:r>
            <a:endParaRPr lang="sv-SE" sz="19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sv-SE" sz="1900" dirty="0" smtClean="0">
                <a:latin typeface="Garamond" pitchFamily="18" charset="0"/>
              </a:rPr>
              <a:t>Sebuah kalimat A dikatakan </a:t>
            </a:r>
            <a:r>
              <a:rPr lang="sv-SE" sz="1900" u="sng" dirty="0" smtClean="0">
                <a:latin typeface="Garamond" pitchFamily="18" charset="0"/>
              </a:rPr>
              <a:t>valid</a:t>
            </a:r>
            <a:r>
              <a:rPr lang="sv-SE" sz="1900" dirty="0" smtClean="0">
                <a:latin typeface="Garamond" pitchFamily="18" charset="0"/>
              </a:rPr>
              <a:t> jika kalimat tersebut bernilai TRUE berdasarkan setiap interpretasi untuk A</a:t>
            </a: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sv-SE" sz="19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sv-SE" sz="1900" dirty="0" smtClean="0">
                <a:latin typeface="Garamond" pitchFamily="18" charset="0"/>
              </a:rPr>
              <a:t>Pembuktian validitas kalimat dapat menggunakan :</a:t>
            </a:r>
            <a:endParaRPr lang="en-US" sz="19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defRPr/>
            </a:pPr>
            <a:r>
              <a:rPr lang="en-US" sz="1900" dirty="0" err="1" smtClean="0">
                <a:latin typeface="Garamond" pitchFamily="18" charset="0"/>
              </a:rPr>
              <a:t>Dengan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membuktikan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bahwa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tertutup</a:t>
            </a:r>
            <a:r>
              <a:rPr lang="en-US" sz="1900" dirty="0" smtClean="0">
                <a:latin typeface="Garamond" pitchFamily="18" charset="0"/>
              </a:rPr>
              <a:t> A </a:t>
            </a:r>
            <a:r>
              <a:rPr lang="en-US" sz="1900" dirty="0" err="1" smtClean="0">
                <a:latin typeface="Garamond" pitchFamily="18" charset="0"/>
              </a:rPr>
              <a:t>adalah</a:t>
            </a:r>
            <a:r>
              <a:rPr lang="en-US" sz="1900" dirty="0" smtClean="0">
                <a:latin typeface="Garamond" pitchFamily="18" charset="0"/>
              </a:rPr>
              <a:t> VALID </a:t>
            </a: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sv-SE" sz="1900" dirty="0" smtClean="0">
                <a:latin typeface="Garamond" pitchFamily="18" charset="0"/>
              </a:rPr>
              <a:t>	(biasanya lebih “enak” untuk kalimat-kalimat yang memiliki penghubung logik : </a:t>
            </a:r>
            <a:r>
              <a:rPr lang="sv-SE" sz="1900" dirty="0" smtClean="0">
                <a:latin typeface="Garamond" pitchFamily="18" charset="0"/>
              </a:rPr>
              <a:t>IF</a:t>
            </a:r>
            <a:r>
              <a:rPr lang="id-ID" sz="1900" dirty="0" smtClean="0">
                <a:latin typeface="Garamond" pitchFamily="18" charset="0"/>
              </a:rPr>
              <a:t> AND ONLY IF</a:t>
            </a:r>
            <a:r>
              <a:rPr lang="sv-SE" sz="1900" dirty="0" smtClean="0">
                <a:latin typeface="Garamond" pitchFamily="18" charset="0"/>
              </a:rPr>
              <a:t>, </a:t>
            </a:r>
            <a:r>
              <a:rPr lang="sv-SE" sz="1900" dirty="0" smtClean="0">
                <a:latin typeface="Garamond" pitchFamily="18" charset="0"/>
              </a:rPr>
              <a:t>AND, </a:t>
            </a:r>
            <a:r>
              <a:rPr lang="id-ID" sz="1900" dirty="0" smtClean="0">
                <a:latin typeface="Garamond" pitchFamily="18" charset="0"/>
              </a:rPr>
              <a:t> </a:t>
            </a:r>
            <a:r>
              <a:rPr lang="sv-SE" sz="1900" dirty="0" smtClean="0">
                <a:latin typeface="Garamond" pitchFamily="18" charset="0"/>
              </a:rPr>
              <a:t>NOT</a:t>
            </a:r>
            <a:r>
              <a:rPr lang="sv-SE" sz="1900" dirty="0" smtClean="0">
                <a:latin typeface="Garamond" pitchFamily="18" charset="0"/>
              </a:rPr>
              <a:t>)</a:t>
            </a:r>
          </a:p>
          <a:p>
            <a:pPr marL="292100" indent="-292100" eaLnBrk="1" hangingPunct="1">
              <a:lnSpc>
                <a:spcPct val="120000"/>
              </a:lnSpc>
              <a:defRPr/>
            </a:pPr>
            <a:r>
              <a:rPr lang="sv-SE" sz="1900" dirty="0" smtClean="0">
                <a:latin typeface="Garamond" pitchFamily="18" charset="0"/>
              </a:rPr>
              <a:t>Dengan membuktikan bahwa kalimat tertutup A adalah TIDAK VALID dengan cara mencari satu interpretasi tertentu yang menyebabkan kalimat tersebut bernilai FALSE. </a:t>
            </a: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sv-SE" sz="1900" dirty="0" smtClean="0">
                <a:latin typeface="Garamond" pitchFamily="18" charset="0"/>
              </a:rPr>
              <a:t>	(biasanya untuk kalimat-kalimat yang memiliki penghubung logik : IF-THEN, OR)</a:t>
            </a:r>
            <a:endParaRPr lang="en-US" sz="19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FA9C86-3996-4366-B527-DC205A5EF2C4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772816"/>
            <a:ext cx="6447501" cy="42685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Garamond" pitchFamily="18" charset="0"/>
              </a:rPr>
              <a:t>Contoh</a:t>
            </a:r>
            <a:r>
              <a:rPr lang="en-US" sz="2000" dirty="0" smtClean="0">
                <a:latin typeface="Garamond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Garamond" pitchFamily="18" charset="0"/>
              </a:rPr>
              <a:t>C</a:t>
            </a:r>
            <a:r>
              <a:rPr lang="id-ID" sz="2000" dirty="0" smtClean="0">
                <a:latin typeface="Garamond" pitchFamily="18" charset="0"/>
              </a:rPr>
              <a:t>ontoh</a:t>
            </a:r>
            <a:r>
              <a:rPr lang="en-US" sz="2000" dirty="0" smtClean="0">
                <a:latin typeface="Garamond" pitchFamily="18" charset="0"/>
              </a:rPr>
              <a:t>1</a:t>
            </a:r>
            <a:endParaRPr lang="sv-SE" sz="20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sz="2000" dirty="0" smtClean="0">
                <a:latin typeface="Garamond" pitchFamily="18" charset="0"/>
              </a:rPr>
              <a:t>	Misalkan ingin dibuktikan validitas kalimat A berikut :</a:t>
            </a:r>
            <a:endParaRPr lang="en-US" sz="2000" dirty="0" smtClean="0">
              <a:latin typeface="Garamond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Garamond" pitchFamily="18" charset="0"/>
              </a:rPr>
              <a:t>	A : [ NOT (FOR ALL x) p(x) ] </a:t>
            </a:r>
            <a:r>
              <a:rPr lang="en-US" sz="2000" dirty="0" smtClean="0">
                <a:latin typeface="Garamond" pitchFamily="18" charset="0"/>
              </a:rPr>
              <a:t>IF</a:t>
            </a:r>
            <a:r>
              <a:rPr lang="id-ID" sz="2000" dirty="0" smtClean="0">
                <a:latin typeface="Garamond" pitchFamily="18" charset="0"/>
              </a:rPr>
              <a:t> AND ONLY I</a:t>
            </a:r>
            <a:r>
              <a:rPr lang="en-US" sz="2000" dirty="0" smtClean="0">
                <a:latin typeface="Garamond" pitchFamily="18" charset="0"/>
              </a:rPr>
              <a:t>F </a:t>
            </a:r>
            <a:r>
              <a:rPr lang="en-US" sz="2000" dirty="0" smtClean="0">
                <a:latin typeface="Garamond" pitchFamily="18" charset="0"/>
              </a:rPr>
              <a:t>[ (FOR SOME x) NOT p(x) ]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>
              <a:latin typeface="Garamond" pitchFamily="18" charset="0"/>
            </a:endParaRPr>
          </a:p>
          <a:p>
            <a:pPr marL="447675" lvl="1" indent="9525" eaLnBrk="1" hangingPunct="1">
              <a:buFont typeface="Wingdings" pitchFamily="2" charset="2"/>
              <a:buNone/>
            </a:pPr>
            <a:r>
              <a:rPr lang="en-US" sz="2000" dirty="0" err="1" smtClean="0">
                <a:latin typeface="Garamond" pitchFamily="18" charset="0"/>
              </a:rPr>
              <a:t>Berdasarkan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aturan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Garamond" pitchFamily="18" charset="0"/>
              </a:rPr>
              <a:t>IFF</a:t>
            </a:r>
            <a:r>
              <a:rPr lang="id-ID" sz="2000" dirty="0" smtClean="0">
                <a:latin typeface="Garamond" pitchFamily="18" charset="0"/>
              </a:rPr>
              <a:t> (IF AND ONLY IF)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en-US" sz="2000" dirty="0" err="1" smtClean="0">
                <a:latin typeface="Garamond" pitchFamily="18" charset="0"/>
              </a:rPr>
              <a:t>cukup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diperlihatkan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bahwa</a:t>
            </a:r>
            <a:r>
              <a:rPr lang="en-US" sz="2000" dirty="0" smtClean="0">
                <a:latin typeface="Garamond" pitchFamily="18" charset="0"/>
              </a:rPr>
              <a:t> 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latin typeface="Garamond" pitchFamily="18" charset="0"/>
              </a:rPr>
              <a:t>NOT (FOR ALL x) p(x) ] </a:t>
            </a:r>
            <a:r>
              <a:rPr lang="en-US" sz="2000" dirty="0" err="1" smtClean="0">
                <a:latin typeface="Garamond" pitchFamily="18" charset="0"/>
              </a:rPr>
              <a:t>dan</a:t>
            </a:r>
            <a:r>
              <a:rPr lang="en-US" sz="2000" dirty="0" smtClean="0">
                <a:latin typeface="Garamond" pitchFamily="18" charset="0"/>
              </a:rPr>
              <a:t> [ (FOR SOME x) NOT p(x) ] </a:t>
            </a:r>
            <a:r>
              <a:rPr lang="en-US" sz="2000" dirty="0" err="1" smtClean="0">
                <a:latin typeface="Garamond" pitchFamily="18" charset="0"/>
              </a:rPr>
              <a:t>memiliki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nilai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kebenaran</a:t>
            </a:r>
            <a:r>
              <a:rPr lang="en-US" sz="2000" dirty="0" smtClean="0">
                <a:latin typeface="Garamond" pitchFamily="18" charset="0"/>
              </a:rPr>
              <a:t> yang </a:t>
            </a:r>
            <a:r>
              <a:rPr lang="en-US" sz="2000" dirty="0" err="1" smtClean="0">
                <a:latin typeface="Garamond" pitchFamily="18" charset="0"/>
              </a:rPr>
              <a:t>sama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berdasarkan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setiap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interpretasi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en-US" sz="2000" dirty="0" err="1" smtClean="0">
                <a:latin typeface="Garamond" pitchFamily="18" charset="0"/>
              </a:rPr>
              <a:t>atau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dengan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kata</a:t>
            </a:r>
            <a:r>
              <a:rPr lang="en-US" sz="2000" dirty="0" smtClean="0">
                <a:latin typeface="Garamond" pitchFamily="18" charset="0"/>
              </a:rPr>
              <a:t> lain </a:t>
            </a:r>
            <a:r>
              <a:rPr lang="en-US" sz="2000" dirty="0" err="1" smtClean="0">
                <a:latin typeface="Garamond" pitchFamily="18" charset="0"/>
              </a:rPr>
              <a:t>subkalimat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pertama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bernilai</a:t>
            </a:r>
            <a:r>
              <a:rPr lang="en-US" sz="2000" dirty="0" smtClean="0">
                <a:latin typeface="Garamond" pitchFamily="18" charset="0"/>
              </a:rPr>
              <a:t> TRUE </a:t>
            </a:r>
            <a:r>
              <a:rPr lang="en-US" sz="2000" dirty="0" err="1" smtClean="0">
                <a:latin typeface="Garamond" pitchFamily="18" charset="0"/>
              </a:rPr>
              <a:t>tepat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bila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subkalimat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kedua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juga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Garamond" pitchFamily="18" charset="0"/>
              </a:rPr>
              <a:t>bernilai</a:t>
            </a:r>
            <a:r>
              <a:rPr lang="en-US" sz="2000" dirty="0" smtClean="0">
                <a:latin typeface="Garamond" pitchFamily="18" charset="0"/>
              </a:rPr>
              <a:t> 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B43B8-2173-4C90-995D-4D9859114172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A : [ NOT (FOR ALL x) p(x) ] IFF [ (FOR SOME x) NOT p(x) 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Misalkan terdapat sebarang interpretasi I untuk A, maka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NOT (FOR ALL x) p(x)  bernilai TRUE berdasarkan 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Tepat bila (berdasarkan aturan NOT)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(FOR ALL x) p(x) bernilai FALSE berdasarkan 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Tepat bila (berdasarkan (FOR ALL x))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Ada elemen d di dalam domain D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Sehingga p(x) bernilai FALSE berdasarkan &lt; x </a:t>
            </a:r>
            <a:r>
              <a:rPr lang="en-US" sz="20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000" smtClean="0">
                <a:latin typeface="Garamond" pitchFamily="18" charset="0"/>
              </a:rPr>
              <a:t> d &gt; o 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Tepat bila (berdasarkan aturan NOT)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Ada elemen d di dalam domain D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sehingga NOT p(x) bernilai TRUE berdasarkan &lt; x </a:t>
            </a:r>
            <a:r>
              <a:rPr lang="en-US" sz="20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000" smtClean="0">
                <a:latin typeface="Garamond" pitchFamily="18" charset="0"/>
              </a:rPr>
              <a:t> d &gt; o 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Tepat bila (berdasarkan aturan (FOR SOME x))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Garamond" pitchFamily="18" charset="0"/>
              </a:rPr>
              <a:t>	(FOR SOME x) NOT p(x) bernilai TRUE berdasarkan Interpretasi I</a:t>
            </a:r>
            <a:endParaRPr lang="en-US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CEA96-6955-4593-932F-1F8972E05493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43063"/>
            <a:ext cx="8229600" cy="4411662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200" dirty="0" smtClean="0">
                <a:latin typeface="Garamond" pitchFamily="18" charset="0"/>
              </a:rPr>
              <a:t>C</a:t>
            </a:r>
            <a:r>
              <a:rPr lang="id-ID" sz="2200" dirty="0" smtClean="0">
                <a:latin typeface="Garamond" pitchFamily="18" charset="0"/>
              </a:rPr>
              <a:t>ontoh</a:t>
            </a:r>
            <a:r>
              <a:rPr lang="sv-SE" sz="2200" dirty="0" smtClean="0">
                <a:latin typeface="Garamond" pitchFamily="18" charset="0"/>
              </a:rPr>
              <a:t> </a:t>
            </a:r>
            <a:r>
              <a:rPr lang="sv-SE" sz="2200" dirty="0" smtClean="0">
                <a:latin typeface="Garamond" pitchFamily="18" charset="0"/>
              </a:rPr>
              <a:t>2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200" dirty="0" smtClean="0">
                <a:latin typeface="Garamond" pitchFamily="18" charset="0"/>
              </a:rPr>
              <a:t>Misalkan ingin dibuktikan validitas kalimat B berikut : (cara 2)</a:t>
            </a:r>
            <a:endParaRPr lang="en-US" sz="2200" dirty="0" smtClean="0">
              <a:latin typeface="Garamond" pitchFamily="18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latin typeface="Garamond" pitchFamily="18" charset="0"/>
              </a:rPr>
              <a:t>B : 	IF (FOR SOME y) (FOR ALL x) q(x, y) THEN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latin typeface="Garamond" pitchFamily="18" charset="0"/>
              </a:rPr>
              <a:t>	(FOR ALL x) (FOR SOME y) q(x, y)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>
              <a:latin typeface="Garamond" pitchFamily="18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Garamond" pitchFamily="18" charset="0"/>
              </a:rPr>
              <a:t>Asumsikan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bahwa</a:t>
            </a:r>
            <a:r>
              <a:rPr lang="en-US" sz="2200" dirty="0" smtClean="0">
                <a:latin typeface="Garamond" pitchFamily="18" charset="0"/>
              </a:rPr>
              <a:t> B </a:t>
            </a:r>
            <a:r>
              <a:rPr lang="en-US" sz="2200" u="sng" dirty="0" err="1" smtClean="0">
                <a:latin typeface="Garamond" pitchFamily="18" charset="0"/>
              </a:rPr>
              <a:t>tidak</a:t>
            </a:r>
            <a:r>
              <a:rPr lang="en-US" sz="2200" u="sng" dirty="0" smtClean="0">
                <a:latin typeface="Garamond" pitchFamily="18" charset="0"/>
              </a:rPr>
              <a:t> valid</a:t>
            </a:r>
            <a:r>
              <a:rPr lang="en-US" sz="2200" dirty="0" smtClean="0">
                <a:latin typeface="Garamond" pitchFamily="18" charset="0"/>
              </a:rPr>
              <a:t>, </a:t>
            </a:r>
            <a:r>
              <a:rPr lang="en-US" sz="2200" dirty="0" err="1" smtClean="0">
                <a:latin typeface="Garamond" pitchFamily="18" charset="0"/>
              </a:rPr>
              <a:t>sehingga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bahwa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untuk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suatu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interpretasi</a:t>
            </a:r>
            <a:r>
              <a:rPr lang="en-US" sz="2200" dirty="0" smtClean="0">
                <a:latin typeface="Garamond" pitchFamily="18" charset="0"/>
              </a:rPr>
              <a:t> I </a:t>
            </a:r>
            <a:r>
              <a:rPr lang="en-US" sz="2200" dirty="0" err="1" smtClean="0">
                <a:latin typeface="Garamond" pitchFamily="18" charset="0"/>
              </a:rPr>
              <a:t>untuk</a:t>
            </a:r>
            <a:r>
              <a:rPr lang="en-US" sz="2200" dirty="0" smtClean="0">
                <a:latin typeface="Garamond" pitchFamily="18" charset="0"/>
              </a:rPr>
              <a:t> B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Garamond" pitchFamily="18" charset="0"/>
              </a:rPr>
              <a:t>Jika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Antisenden</a:t>
            </a:r>
            <a:r>
              <a:rPr lang="en-US" sz="2200" dirty="0" smtClean="0">
                <a:latin typeface="Garamond" pitchFamily="18" charset="0"/>
              </a:rPr>
              <a:t> : (FOR SOME y) (FOR ALL x) q(x, y) </a:t>
            </a:r>
            <a:r>
              <a:rPr lang="en-US" sz="2200" dirty="0" err="1" smtClean="0">
                <a:latin typeface="Garamond" pitchFamily="18" charset="0"/>
              </a:rPr>
              <a:t>bernilai</a:t>
            </a:r>
            <a:r>
              <a:rPr lang="en-US" sz="2200" dirty="0" smtClean="0">
                <a:latin typeface="Garamond" pitchFamily="18" charset="0"/>
              </a:rPr>
              <a:t> TRUE </a:t>
            </a:r>
            <a:r>
              <a:rPr lang="en-US" sz="2200" dirty="0" err="1" smtClean="0">
                <a:latin typeface="Garamond" pitchFamily="18" charset="0"/>
              </a:rPr>
              <a:t>berdasarkan</a:t>
            </a:r>
            <a:r>
              <a:rPr lang="en-US" sz="2200" dirty="0" smtClean="0">
                <a:latin typeface="Garamond" pitchFamily="18" charset="0"/>
              </a:rPr>
              <a:t> I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Garamond" pitchFamily="18" charset="0"/>
              </a:rPr>
              <a:t>maka</a:t>
            </a:r>
            <a:r>
              <a:rPr lang="en-US" sz="2200" dirty="0" smtClean="0">
                <a:latin typeface="Garamond" pitchFamily="18" charset="0"/>
              </a:rPr>
              <a:t> </a:t>
            </a:r>
            <a:r>
              <a:rPr lang="en-US" sz="2200" dirty="0" err="1" smtClean="0">
                <a:latin typeface="Garamond" pitchFamily="18" charset="0"/>
              </a:rPr>
              <a:t>konsekuen</a:t>
            </a:r>
            <a:r>
              <a:rPr lang="en-US" sz="2200" dirty="0" smtClean="0">
                <a:latin typeface="Garamond" pitchFamily="18" charset="0"/>
              </a:rPr>
              <a:t> : (FOR ALL x) (FOR SOME y) q(x, y) </a:t>
            </a:r>
            <a:r>
              <a:rPr lang="en-US" sz="2200" dirty="0" err="1" smtClean="0">
                <a:latin typeface="Garamond" pitchFamily="18" charset="0"/>
              </a:rPr>
              <a:t>bernilai</a:t>
            </a:r>
            <a:r>
              <a:rPr lang="en-US" sz="2200" dirty="0" smtClean="0">
                <a:latin typeface="Garamond" pitchFamily="18" charset="0"/>
              </a:rPr>
              <a:t> FALSE </a:t>
            </a:r>
            <a:r>
              <a:rPr lang="en-US" sz="2200" dirty="0" err="1" smtClean="0">
                <a:latin typeface="Garamond" pitchFamily="18" charset="0"/>
              </a:rPr>
              <a:t>berdasarkan</a:t>
            </a:r>
            <a:r>
              <a:rPr lang="en-US" sz="2200" dirty="0" smtClean="0">
                <a:latin typeface="Garamond" pitchFamily="18" charset="0"/>
              </a:rPr>
              <a:t>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0EC6-AE49-41DD-A68E-C9E8D8D4E5F1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447501" cy="1320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Predikat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Validitas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566124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sv-SE" sz="1800" dirty="0" smtClean="0">
                <a:latin typeface="Garamond" pitchFamily="18" charset="0"/>
              </a:rPr>
              <a:t>Karena Antisenden bernilai TRUE berdasarkan  I, </a:t>
            </a:r>
            <a:endParaRPr lang="en-US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maka</a:t>
            </a:r>
            <a:r>
              <a:rPr lang="en-US" sz="1800" dirty="0" smtClean="0">
                <a:latin typeface="Garamond" pitchFamily="18" charset="0"/>
              </a:rPr>
              <a:t> (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aturan</a:t>
            </a:r>
            <a:r>
              <a:rPr lang="en-US" sz="1800" dirty="0" smtClean="0">
                <a:latin typeface="Garamond" pitchFamily="18" charset="0"/>
              </a:rPr>
              <a:t> FOR SOME y)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Ada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d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(FOR ALL x) q(x, y) </a:t>
            </a:r>
            <a:r>
              <a:rPr lang="en-US" sz="1800" dirty="0" err="1" smtClean="0">
                <a:latin typeface="Garamond" pitchFamily="18" charset="0"/>
              </a:rPr>
              <a:t>bernilai</a:t>
            </a:r>
            <a:r>
              <a:rPr lang="en-US" sz="1800" dirty="0" smtClean="0">
                <a:latin typeface="Garamond" pitchFamily="18" charset="0"/>
              </a:rPr>
              <a:t> TRUE 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&lt; y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 dirty="0" smtClean="0">
                <a:latin typeface="Garamond" pitchFamily="18" charset="0"/>
              </a:rPr>
              <a:t> d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&gt; o I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Tepat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bila</a:t>
            </a:r>
            <a:r>
              <a:rPr lang="en-US" sz="1800" dirty="0" smtClean="0">
                <a:latin typeface="Garamond" pitchFamily="18" charset="0"/>
              </a:rPr>
              <a:t> (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aturan</a:t>
            </a:r>
            <a:r>
              <a:rPr lang="en-US" sz="1800" dirty="0" smtClean="0">
                <a:latin typeface="Garamond" pitchFamily="18" charset="0"/>
              </a:rPr>
              <a:t> FOR ALL x)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Ada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d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sedemikian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untuk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setiap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d</a:t>
            </a:r>
            <a:r>
              <a:rPr lang="en-US" sz="1800" baseline="-25000" dirty="0" smtClean="0">
                <a:latin typeface="Garamond" pitchFamily="18" charset="0"/>
              </a:rPr>
              <a:t>2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sedemikian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q(x, y) </a:t>
            </a:r>
            <a:r>
              <a:rPr lang="en-US" sz="1800" dirty="0" err="1" smtClean="0">
                <a:latin typeface="Garamond" pitchFamily="18" charset="0"/>
              </a:rPr>
              <a:t>bernilai</a:t>
            </a:r>
            <a:r>
              <a:rPr lang="en-US" sz="1800" dirty="0" smtClean="0">
                <a:latin typeface="Garamond" pitchFamily="18" charset="0"/>
              </a:rPr>
              <a:t> TRUE </a:t>
            </a:r>
            <a:endParaRPr lang="sv-SE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sv-SE" sz="1800" dirty="0" smtClean="0">
                <a:latin typeface="Garamond" pitchFamily="18" charset="0"/>
              </a:rPr>
              <a:t>berdasarkan &lt; x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 smtClean="0">
                <a:latin typeface="Garamond" pitchFamily="18" charset="0"/>
              </a:rPr>
              <a:t> d</a:t>
            </a:r>
            <a:r>
              <a:rPr lang="sv-SE" sz="1800" baseline="-25000" dirty="0" smtClean="0">
                <a:latin typeface="Garamond" pitchFamily="18" charset="0"/>
              </a:rPr>
              <a:t>2</a:t>
            </a:r>
            <a:r>
              <a:rPr lang="sv-SE" sz="1800" dirty="0" smtClean="0">
                <a:latin typeface="Garamond" pitchFamily="18" charset="0"/>
              </a:rPr>
              <a:t> &gt; o &lt; y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 smtClean="0">
                <a:latin typeface="Garamond" pitchFamily="18" charset="0"/>
              </a:rPr>
              <a:t> d</a:t>
            </a:r>
            <a:r>
              <a:rPr lang="sv-SE" sz="1800" baseline="-25000" dirty="0" smtClean="0">
                <a:latin typeface="Garamond" pitchFamily="18" charset="0"/>
              </a:rPr>
              <a:t>1</a:t>
            </a:r>
            <a:r>
              <a:rPr lang="sv-SE" sz="1800" dirty="0" smtClean="0">
                <a:latin typeface="Garamond" pitchFamily="18" charset="0"/>
              </a:rPr>
              <a:t> &gt; o I	…………………….. </a:t>
            </a:r>
            <a:r>
              <a:rPr lang="en-US" sz="1800" dirty="0" smtClean="0">
                <a:latin typeface="Garamond" pitchFamily="18" charset="0"/>
              </a:rPr>
              <a:t>(1)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Karena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konsekuen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bernilai</a:t>
            </a:r>
            <a:r>
              <a:rPr lang="en-US" sz="1800" dirty="0" smtClean="0">
                <a:latin typeface="Garamond" pitchFamily="18" charset="0"/>
              </a:rPr>
              <a:t> FALSE 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I,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Maka</a:t>
            </a:r>
            <a:r>
              <a:rPr lang="en-US" sz="1800" dirty="0" smtClean="0">
                <a:latin typeface="Garamond" pitchFamily="18" charset="0"/>
              </a:rPr>
              <a:t> (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aturan</a:t>
            </a:r>
            <a:r>
              <a:rPr lang="en-US" sz="1800" dirty="0" smtClean="0">
                <a:latin typeface="Garamond" pitchFamily="18" charset="0"/>
              </a:rPr>
              <a:t> FOR ALL x)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Ada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e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(FOR SOME y) q(x, y) </a:t>
            </a:r>
            <a:r>
              <a:rPr lang="en-US" sz="1800" dirty="0" err="1" smtClean="0">
                <a:latin typeface="Garamond" pitchFamily="18" charset="0"/>
              </a:rPr>
              <a:t>bernilai</a:t>
            </a:r>
            <a:r>
              <a:rPr lang="en-US" sz="1800" dirty="0" smtClean="0">
                <a:latin typeface="Garamond" pitchFamily="18" charset="0"/>
              </a:rPr>
              <a:t> FALSE 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&lt; x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 dirty="0" smtClean="0">
                <a:latin typeface="Garamond" pitchFamily="18" charset="0"/>
              </a:rPr>
              <a:t> e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&gt; o I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Tepat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bila</a:t>
            </a:r>
            <a:r>
              <a:rPr lang="en-US" sz="1800" dirty="0" smtClean="0">
                <a:latin typeface="Garamond" pitchFamily="18" charset="0"/>
              </a:rPr>
              <a:t> (</a:t>
            </a:r>
            <a:r>
              <a:rPr lang="en-US" sz="1800" dirty="0" err="1" smtClean="0">
                <a:latin typeface="Garamond" pitchFamily="18" charset="0"/>
              </a:rPr>
              <a:t>berdasarkan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aturan</a:t>
            </a:r>
            <a:r>
              <a:rPr lang="en-US" sz="1800" dirty="0" smtClean="0">
                <a:latin typeface="Garamond" pitchFamily="18" charset="0"/>
              </a:rPr>
              <a:t> FOR SOME y)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Garamond" pitchFamily="18" charset="0"/>
              </a:rPr>
              <a:t>Ada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e</a:t>
            </a:r>
            <a:r>
              <a:rPr lang="en-US" sz="1800" baseline="-25000" dirty="0" smtClean="0">
                <a:latin typeface="Garamond" pitchFamily="18" charset="0"/>
              </a:rPr>
              <a:t>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sedemikian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untuk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semua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elemen</a:t>
            </a:r>
            <a:r>
              <a:rPr lang="en-US" sz="1800" dirty="0" smtClean="0">
                <a:latin typeface="Garamond" pitchFamily="18" charset="0"/>
              </a:rPr>
              <a:t> e</a:t>
            </a:r>
            <a:r>
              <a:rPr lang="en-US" sz="1800" baseline="-25000" dirty="0" smtClean="0">
                <a:latin typeface="Garamond" pitchFamily="18" charset="0"/>
              </a:rPr>
              <a:t>2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di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dalam</a:t>
            </a:r>
            <a:r>
              <a:rPr lang="en-US" sz="1800" dirty="0" smtClean="0">
                <a:latin typeface="Garamond" pitchFamily="18" charset="0"/>
              </a:rPr>
              <a:t> domain D </a:t>
            </a:r>
            <a:r>
              <a:rPr lang="en-US" sz="1800" dirty="0" err="1" smtClean="0">
                <a:latin typeface="Garamond" pitchFamily="18" charset="0"/>
              </a:rPr>
              <a:t>sedemikian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Garamond" pitchFamily="18" charset="0"/>
              </a:rPr>
              <a:t>sehingga</a:t>
            </a:r>
            <a:r>
              <a:rPr lang="en-US" sz="1800" dirty="0" smtClean="0">
                <a:latin typeface="Garamond" pitchFamily="18" charset="0"/>
              </a:rPr>
              <a:t> q(x, y) </a:t>
            </a:r>
            <a:r>
              <a:rPr lang="en-US" sz="1800" dirty="0" err="1" smtClean="0">
                <a:latin typeface="Garamond" pitchFamily="18" charset="0"/>
              </a:rPr>
              <a:t>bernilai</a:t>
            </a:r>
            <a:r>
              <a:rPr lang="en-US" sz="1800" dirty="0" smtClean="0">
                <a:latin typeface="Garamond" pitchFamily="18" charset="0"/>
              </a:rPr>
              <a:t> FALSE </a:t>
            </a:r>
            <a:endParaRPr lang="sv-SE" sz="1800" dirty="0" smtClean="0">
              <a:latin typeface="Garamond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sv-SE" sz="1800" dirty="0" smtClean="0">
                <a:latin typeface="Garamond" pitchFamily="18" charset="0"/>
              </a:rPr>
              <a:t>berdasarkan &lt;y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 smtClean="0">
                <a:latin typeface="Garamond" pitchFamily="18" charset="0"/>
              </a:rPr>
              <a:t> e</a:t>
            </a:r>
            <a:r>
              <a:rPr lang="sv-SE" sz="1800" baseline="-25000" dirty="0" smtClean="0">
                <a:latin typeface="Garamond" pitchFamily="18" charset="0"/>
              </a:rPr>
              <a:t>2</a:t>
            </a:r>
            <a:r>
              <a:rPr lang="sv-SE" sz="1800" dirty="0" smtClean="0">
                <a:latin typeface="Garamond" pitchFamily="18" charset="0"/>
              </a:rPr>
              <a:t> &gt; o &lt; x </a:t>
            </a:r>
            <a:r>
              <a:rPr lang="en-US" sz="18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dirty="0" smtClean="0">
                <a:latin typeface="Garamond" pitchFamily="18" charset="0"/>
              </a:rPr>
              <a:t> e</a:t>
            </a:r>
            <a:r>
              <a:rPr lang="sv-SE" sz="1800" baseline="-25000" dirty="0" smtClean="0">
                <a:latin typeface="Garamond" pitchFamily="18" charset="0"/>
              </a:rPr>
              <a:t>1 </a:t>
            </a:r>
            <a:r>
              <a:rPr lang="sv-SE" sz="1800" dirty="0" smtClean="0">
                <a:latin typeface="Garamond" pitchFamily="18" charset="0"/>
              </a:rPr>
              <a:t>&gt; o I ……………………………(2)</a:t>
            </a:r>
            <a:endParaRPr lang="en-US" sz="18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6C250-752B-4059-9F4F-3FE52025D644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Validitas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412776"/>
            <a:ext cx="7160343" cy="46285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Berdasarkan (1) dan (2) kita dapat mengambil nilai elemen 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sama dengan e</a:t>
            </a:r>
            <a:r>
              <a:rPr lang="sv-SE" sz="2100" baseline="-25000" dirty="0" smtClean="0">
                <a:latin typeface="Garamond" pitchFamily="18" charset="0"/>
              </a:rPr>
              <a:t>2</a:t>
            </a:r>
            <a:r>
              <a:rPr lang="sv-SE" sz="2100" dirty="0" smtClean="0">
                <a:latin typeface="Garamond" pitchFamily="18" charset="0"/>
              </a:rPr>
              <a:t> dan d</a:t>
            </a:r>
            <a:r>
              <a:rPr lang="sv-SE" sz="2100" baseline="-25000" dirty="0" smtClean="0">
                <a:latin typeface="Garamond" pitchFamily="18" charset="0"/>
              </a:rPr>
              <a:t>2</a:t>
            </a:r>
            <a:r>
              <a:rPr lang="sv-SE" sz="2100" dirty="0" smtClean="0">
                <a:latin typeface="Garamond" pitchFamily="18" charset="0"/>
              </a:rPr>
              <a:t> sama dengan e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, sehingga dari (1) diperoleh 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100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q(x, y) </a:t>
            </a:r>
            <a:r>
              <a:rPr lang="en-US" sz="2100" dirty="0" err="1" smtClean="0">
                <a:latin typeface="Garamond" pitchFamily="18" charset="0"/>
              </a:rPr>
              <a:t>bernilai</a:t>
            </a:r>
            <a:r>
              <a:rPr lang="en-US" sz="2100" dirty="0" smtClean="0">
                <a:latin typeface="Garamond" pitchFamily="18" charset="0"/>
              </a:rPr>
              <a:t> TRUE 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 smtClean="0">
                <a:latin typeface="Garamond" pitchFamily="18" charset="0"/>
              </a:rPr>
              <a:t> e</a:t>
            </a:r>
            <a:r>
              <a:rPr lang="en-US" sz="2100" baseline="-25000" dirty="0" smtClean="0">
                <a:latin typeface="Garamond" pitchFamily="18" charset="0"/>
              </a:rPr>
              <a:t>1 </a:t>
            </a:r>
            <a:r>
              <a:rPr lang="en-US" sz="2100" dirty="0" smtClean="0">
                <a:latin typeface="Garamond" pitchFamily="18" charset="0"/>
              </a:rPr>
              <a:t>&gt; o &lt; y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 smtClean="0">
                <a:latin typeface="Garamond" pitchFamily="18" charset="0"/>
              </a:rPr>
              <a:t> d</a:t>
            </a:r>
            <a:r>
              <a:rPr lang="en-US" sz="2100" baseline="-25000" dirty="0" smtClean="0">
                <a:latin typeface="Garamond" pitchFamily="18" charset="0"/>
              </a:rPr>
              <a:t>1 </a:t>
            </a:r>
            <a:r>
              <a:rPr lang="en-US" sz="2100" dirty="0" smtClean="0">
                <a:latin typeface="Garamond" pitchFamily="18" charset="0"/>
              </a:rPr>
              <a:t>&gt; o I …….. (3)</a:t>
            </a:r>
            <a:endParaRPr lang="sv-SE" sz="2100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dan dari (2) diperoleh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q(x, y) bernilai FALSE berdasarkan &lt;y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e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I  ..……(4)</a:t>
            </a:r>
            <a:endParaRPr lang="en-US" sz="2100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100" dirty="0" err="1" smtClean="0">
                <a:latin typeface="Garamond" pitchFamily="18" charset="0"/>
              </a:rPr>
              <a:t>Karena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variabel</a:t>
            </a:r>
            <a:r>
              <a:rPr lang="en-US" sz="2100" dirty="0" smtClean="0">
                <a:latin typeface="Garamond" pitchFamily="18" charset="0"/>
              </a:rPr>
              <a:t> x </a:t>
            </a:r>
            <a:r>
              <a:rPr lang="en-US" sz="2100" dirty="0" err="1" smtClean="0">
                <a:latin typeface="Garamond" pitchFamily="18" charset="0"/>
              </a:rPr>
              <a:t>dan</a:t>
            </a:r>
            <a:r>
              <a:rPr lang="en-US" sz="2100" dirty="0" smtClean="0">
                <a:latin typeface="Garamond" pitchFamily="18" charset="0"/>
              </a:rPr>
              <a:t> y </a:t>
            </a:r>
            <a:r>
              <a:rPr lang="en-US" sz="2100" dirty="0" err="1" smtClean="0">
                <a:latin typeface="Garamond" pitchFamily="18" charset="0"/>
              </a:rPr>
              <a:t>berbeda</a:t>
            </a:r>
            <a:r>
              <a:rPr lang="en-US" sz="2100" dirty="0" smtClean="0">
                <a:latin typeface="Garamond" pitchFamily="18" charset="0"/>
              </a:rPr>
              <a:t>, </a:t>
            </a:r>
            <a:r>
              <a:rPr lang="en-US" sz="2100" dirty="0" err="1" smtClean="0">
                <a:latin typeface="Garamond" pitchFamily="18" charset="0"/>
              </a:rPr>
              <a:t>maka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endParaRPr lang="sv-SE" sz="2100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e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&lt; y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I  dan  &lt; y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2100" dirty="0" smtClean="0">
                <a:latin typeface="Garamond" pitchFamily="18" charset="0"/>
              </a:rPr>
              <a:t> e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&gt; o I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adalah identik, sehingga terlihat bahwa (3) dan (4) saling berkontradiksi.</a:t>
            </a:r>
            <a:endParaRPr lang="en-US" sz="2100" b="1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100" b="1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100" b="1" dirty="0" err="1" smtClean="0">
                <a:latin typeface="Garamond" pitchFamily="18" charset="0"/>
              </a:rPr>
              <a:t>Berarti</a:t>
            </a:r>
            <a:r>
              <a:rPr lang="en-US" sz="2100" b="1" dirty="0" smtClean="0">
                <a:latin typeface="Garamond" pitchFamily="18" charset="0"/>
              </a:rPr>
              <a:t> </a:t>
            </a:r>
            <a:r>
              <a:rPr lang="en-US" sz="2100" b="1" dirty="0" err="1" smtClean="0">
                <a:latin typeface="Garamond" pitchFamily="18" charset="0"/>
              </a:rPr>
              <a:t>asumsi</a:t>
            </a:r>
            <a:r>
              <a:rPr lang="en-US" sz="2100" b="1" dirty="0" smtClean="0">
                <a:latin typeface="Garamond" pitchFamily="18" charset="0"/>
              </a:rPr>
              <a:t> </a:t>
            </a:r>
            <a:r>
              <a:rPr lang="en-US" sz="2100" b="1" dirty="0" err="1" smtClean="0">
                <a:latin typeface="Garamond" pitchFamily="18" charset="0"/>
              </a:rPr>
              <a:t>bahwa</a:t>
            </a:r>
            <a:r>
              <a:rPr lang="en-US" sz="2100" b="1" dirty="0" smtClean="0">
                <a:latin typeface="Garamond" pitchFamily="18" charset="0"/>
              </a:rPr>
              <a:t> B </a:t>
            </a:r>
            <a:r>
              <a:rPr lang="en-US" sz="2100" b="1" dirty="0" err="1" smtClean="0">
                <a:latin typeface="Garamond" pitchFamily="18" charset="0"/>
              </a:rPr>
              <a:t>tidak</a:t>
            </a:r>
            <a:r>
              <a:rPr lang="en-US" sz="2100" b="1" dirty="0" smtClean="0">
                <a:latin typeface="Garamond" pitchFamily="18" charset="0"/>
              </a:rPr>
              <a:t> valid </a:t>
            </a:r>
            <a:r>
              <a:rPr lang="en-US" sz="2100" b="1" dirty="0" err="1" smtClean="0">
                <a:latin typeface="Garamond" pitchFamily="18" charset="0"/>
              </a:rPr>
              <a:t>adalah</a:t>
            </a:r>
            <a:r>
              <a:rPr lang="en-US" sz="2100" b="1" dirty="0" smtClean="0">
                <a:latin typeface="Garamond" pitchFamily="18" charset="0"/>
              </a:rPr>
              <a:t> </a:t>
            </a:r>
            <a:r>
              <a:rPr lang="en-US" sz="2100" b="1" dirty="0" err="1" smtClean="0">
                <a:latin typeface="Garamond" pitchFamily="18" charset="0"/>
              </a:rPr>
              <a:t>tidak</a:t>
            </a:r>
            <a:r>
              <a:rPr lang="en-US" sz="2100" b="1" dirty="0" smtClean="0">
                <a:latin typeface="Garamond" pitchFamily="18" charset="0"/>
              </a:rPr>
              <a:t> </a:t>
            </a:r>
            <a:r>
              <a:rPr lang="en-US" sz="2100" b="1" dirty="0" err="1" smtClean="0">
                <a:latin typeface="Garamond" pitchFamily="18" charset="0"/>
              </a:rPr>
              <a:t>benar</a:t>
            </a:r>
            <a:r>
              <a:rPr lang="en-US" sz="2100" b="1" dirty="0" smtClean="0">
                <a:latin typeface="Garamond" pitchFamily="18" charset="0"/>
              </a:rPr>
              <a:t>, </a:t>
            </a:r>
            <a:r>
              <a:rPr lang="en-US" sz="2100" b="1" dirty="0" err="1" smtClean="0">
                <a:latin typeface="Garamond" pitchFamily="18" charset="0"/>
              </a:rPr>
              <a:t>sehingga</a:t>
            </a:r>
            <a:r>
              <a:rPr lang="en-US" sz="2100" b="1" dirty="0" smtClean="0">
                <a:latin typeface="Garamond" pitchFamily="18" charset="0"/>
              </a:rPr>
              <a:t> B </a:t>
            </a:r>
            <a:r>
              <a:rPr lang="en-US" sz="2100" b="1" u="sng" dirty="0" smtClean="0">
                <a:latin typeface="Garamond" pitchFamily="18" charset="0"/>
              </a:rPr>
              <a:t>VALID</a:t>
            </a:r>
            <a:r>
              <a:rPr lang="en-US" sz="2100" dirty="0" smtClean="0"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Buktikan validitas dari kalimat :</a:t>
            </a:r>
          </a:p>
          <a:p>
            <a:pPr lvl="1">
              <a:buNone/>
            </a:pPr>
            <a:r>
              <a:rPr lang="id-ID" dirty="0" smtClean="0"/>
              <a:t>F : IF (FOR SOME x)[p(x) and r(x)] then [(for some x)p(x) and (for some x) r(x)]</a:t>
            </a:r>
          </a:p>
          <a:p>
            <a:pPr lvl="1">
              <a:buNone/>
            </a:pPr>
            <a:r>
              <a:rPr lang="id-ID" dirty="0" smtClean="0"/>
              <a:t>Catatan: dibuktikan jika antecedent bernilai TRUE maka consequent harus juga bernilai TRUE</a:t>
            </a:r>
          </a:p>
          <a:p>
            <a:pPr lvl="1">
              <a:buNone/>
            </a:pPr>
            <a:endParaRPr lang="id-ID" dirty="0" smtClean="0"/>
          </a:p>
          <a:p>
            <a:r>
              <a:rPr lang="id-ID" dirty="0" smtClean="0"/>
              <a:t>Buktikan bahwa kalimat berikut tidak valid:</a:t>
            </a:r>
          </a:p>
          <a:p>
            <a:pPr lvl="1">
              <a:buNone/>
            </a:pPr>
            <a:r>
              <a:rPr lang="id-ID" dirty="0" smtClean="0"/>
              <a:t>F : IF </a:t>
            </a:r>
            <a:r>
              <a:rPr lang="id-ID" dirty="0" smtClean="0"/>
              <a:t>[(</a:t>
            </a:r>
            <a:r>
              <a:rPr lang="id-ID" dirty="0" smtClean="0"/>
              <a:t>FOR SOME </a:t>
            </a:r>
            <a:r>
              <a:rPr lang="id-ID" dirty="0" smtClean="0"/>
              <a:t>x)p(x</a:t>
            </a:r>
            <a:r>
              <a:rPr lang="id-ID" dirty="0" smtClean="0"/>
              <a:t>) and </a:t>
            </a:r>
            <a:r>
              <a:rPr lang="id-ID" dirty="0" smtClean="0"/>
              <a:t>(FOR SOME x) r(x</a:t>
            </a:r>
            <a:r>
              <a:rPr lang="id-ID" dirty="0" smtClean="0"/>
              <a:t>)] then </a:t>
            </a:r>
            <a:r>
              <a:rPr lang="id-ID" dirty="0" smtClean="0"/>
              <a:t>(</a:t>
            </a:r>
            <a:r>
              <a:rPr lang="id-ID" dirty="0" smtClean="0"/>
              <a:t>for some x</a:t>
            </a:r>
            <a:r>
              <a:rPr lang="id-ID" dirty="0" smtClean="0"/>
              <a:t>)[p(x</a:t>
            </a:r>
            <a:r>
              <a:rPr lang="id-ID" dirty="0" smtClean="0"/>
              <a:t>) </a:t>
            </a:r>
            <a:r>
              <a:rPr lang="id-ID" dirty="0" smtClean="0"/>
              <a:t>and </a:t>
            </a:r>
            <a:r>
              <a:rPr lang="id-ID" dirty="0" smtClean="0"/>
              <a:t>r(x)]</a:t>
            </a:r>
          </a:p>
          <a:p>
            <a:pPr lvl="1">
              <a:buNone/>
            </a:pPr>
            <a:r>
              <a:rPr lang="id-ID" dirty="0" smtClean="0"/>
              <a:t>Catatan</a:t>
            </a:r>
            <a:r>
              <a:rPr lang="id-ID" smtClean="0"/>
              <a:t>: </a:t>
            </a:r>
            <a:r>
              <a:rPr lang="id-ID" smtClean="0"/>
              <a:t>Temukan satu interpretasi I yang menyebabkan F bernilai FALSE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C0479-89D1-4CC6-832C-9FFF8F3FE09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Predikat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d-ID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Dasar 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Semantik</a:t>
            </a: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700808"/>
            <a:ext cx="6447501" cy="4340555"/>
          </a:xfrm>
        </p:spPr>
        <p:txBody>
          <a:bodyPr>
            <a:normAutofit/>
          </a:bodyPr>
          <a:lstStyle/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Misal</a:t>
            </a:r>
            <a:r>
              <a:rPr lang="en-US" sz="2100" dirty="0" smtClean="0">
                <a:latin typeface="Garamond" pitchFamily="18" charset="0"/>
              </a:rPr>
              <a:t> A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ekspresi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dan</a:t>
            </a:r>
            <a:r>
              <a:rPr lang="en-US" sz="2100" dirty="0" smtClean="0">
                <a:latin typeface="Garamond" pitchFamily="18" charset="0"/>
              </a:rPr>
              <a:t> I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untuk</a:t>
            </a:r>
            <a:r>
              <a:rPr lang="en-US" sz="2100" dirty="0" smtClean="0">
                <a:latin typeface="Garamond" pitchFamily="18" charset="0"/>
              </a:rPr>
              <a:t> A yang </a:t>
            </a:r>
            <a:r>
              <a:rPr lang="en-US" sz="2100" dirty="0" err="1" smtClean="0">
                <a:latin typeface="Garamond" pitchFamily="18" charset="0"/>
              </a:rPr>
              <a:t>meliputi</a:t>
            </a:r>
            <a:r>
              <a:rPr lang="en-US" sz="2100" dirty="0" smtClean="0">
                <a:latin typeface="Garamond" pitchFamily="18" charset="0"/>
              </a:rPr>
              <a:t> domain </a:t>
            </a:r>
            <a:r>
              <a:rPr lang="en-US" sz="2100" dirty="0" err="1" smtClean="0">
                <a:latin typeface="Garamond" pitchFamily="18" charset="0"/>
              </a:rPr>
              <a:t>tak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kosong</a:t>
            </a:r>
            <a:r>
              <a:rPr lang="en-US" sz="2100" dirty="0" smtClean="0">
                <a:latin typeface="Garamond" pitchFamily="18" charset="0"/>
              </a:rPr>
              <a:t> D. </a:t>
            </a:r>
            <a:r>
              <a:rPr lang="en-US" sz="2100" dirty="0" err="1" smtClean="0">
                <a:latin typeface="Garamond" pitchFamily="18" charset="0"/>
              </a:rPr>
              <a:t>Maka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dibawah</a:t>
            </a:r>
            <a:r>
              <a:rPr lang="en-US" sz="2100" dirty="0" smtClean="0">
                <a:latin typeface="Garamond" pitchFamily="18" charset="0"/>
              </a:rPr>
              <a:t> I </a:t>
            </a:r>
            <a:r>
              <a:rPr lang="en-US" sz="2100" dirty="0" err="1" smtClean="0">
                <a:latin typeface="Garamond" pitchFamily="18" charset="0"/>
              </a:rPr>
              <a:t>ditentukan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aturan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semantik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sebagai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berikut</a:t>
            </a:r>
            <a:r>
              <a:rPr lang="en-US" sz="2100" dirty="0" smtClean="0">
                <a:latin typeface="Garamond" pitchFamily="18" charset="0"/>
              </a:rPr>
              <a:t> :</a:t>
            </a:r>
          </a:p>
          <a:p>
            <a:pPr marL="361950" indent="-361950" eaLnBrk="1" hangingPunct="1"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a. 	Aturan konstan</a:t>
            </a:r>
          </a:p>
          <a:p>
            <a:pPr marL="361950" indent="-361950" eaLnBrk="1" hangingPunct="1"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suatu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konstanta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id-ID" sz="2100" dirty="0" smtClean="0">
                <a:latin typeface="Garamond" pitchFamily="18" charset="0"/>
              </a:rPr>
              <a:t>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elemen</a:t>
            </a:r>
            <a:r>
              <a:rPr lang="en-US" sz="2100" dirty="0" smtClean="0">
                <a:latin typeface="Garamond" pitchFamily="18" charset="0"/>
              </a:rPr>
              <a:t> domain D</a:t>
            </a:r>
          </a:p>
          <a:p>
            <a:pPr marL="361950" indent="-361950" eaLnBrk="1" hangingPunct="1">
              <a:lnSpc>
                <a:spcPct val="80000"/>
              </a:lnSpc>
              <a:buNone/>
            </a:pPr>
            <a:r>
              <a:rPr lang="id-ID" sz="1900" dirty="0" smtClean="0">
                <a:latin typeface="Garamond" pitchFamily="18" charset="0"/>
              </a:rPr>
              <a:t>b. 	</a:t>
            </a:r>
            <a:r>
              <a:rPr lang="id-ID" sz="2100" dirty="0" smtClean="0">
                <a:latin typeface="Garamond" pitchFamily="18" charset="0"/>
              </a:rPr>
              <a:t>Aturan</a:t>
            </a:r>
            <a:r>
              <a:rPr lang="id-ID" sz="2100" dirty="0" smtClean="0">
                <a:latin typeface="Garamond" pitchFamily="18" charset="0"/>
              </a:rPr>
              <a:t> variabel </a:t>
            </a:r>
          </a:p>
          <a:p>
            <a:pPr marL="361950" indent="-361950" eaLnBrk="1" hangingPunct="1"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variabel</a:t>
            </a:r>
            <a:r>
              <a:rPr lang="en-US" sz="2100" dirty="0" smtClean="0">
                <a:latin typeface="Garamond" pitchFamily="18" charset="0"/>
              </a:rPr>
              <a:t> x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elemen</a:t>
            </a:r>
            <a:r>
              <a:rPr lang="en-US" sz="2100" dirty="0" smtClean="0">
                <a:latin typeface="Garamond" pitchFamily="18" charset="0"/>
              </a:rPr>
              <a:t> domain D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c. 	Aturan Aplikasi</a:t>
            </a: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smtClean="0">
                <a:latin typeface="Garamond" pitchFamily="18" charset="0"/>
              </a:rPr>
              <a:t>f</a:t>
            </a:r>
            <a:r>
              <a:rPr lang="en-US" sz="2100" baseline="-25000" dirty="0" smtClean="0">
                <a:latin typeface="Garamond" pitchFamily="18" charset="0"/>
              </a:rPr>
              <a:t>1</a:t>
            </a:r>
            <a:r>
              <a:rPr lang="en-US" sz="2100" dirty="0" smtClean="0">
                <a:latin typeface="Garamond" pitchFamily="18" charset="0"/>
              </a:rPr>
              <a:t>(t</a:t>
            </a:r>
            <a:r>
              <a:rPr lang="en-US" sz="2100" baseline="-25000" dirty="0" smtClean="0">
                <a:latin typeface="Garamond" pitchFamily="18" charset="0"/>
              </a:rPr>
              <a:t>1</a:t>
            </a:r>
            <a:r>
              <a:rPr lang="en-US" sz="2100" dirty="0" smtClean="0">
                <a:latin typeface="Garamond" pitchFamily="18" charset="0"/>
              </a:rPr>
              <a:t>, t</a:t>
            </a:r>
            <a:r>
              <a:rPr lang="en-US" sz="2100" baseline="-25000" dirty="0" smtClean="0">
                <a:latin typeface="Garamond" pitchFamily="18" charset="0"/>
              </a:rPr>
              <a:t>2</a:t>
            </a:r>
            <a:r>
              <a:rPr lang="en-US" sz="2100" dirty="0" smtClean="0">
                <a:latin typeface="Garamond" pitchFamily="18" charset="0"/>
              </a:rPr>
              <a:t>, …, </a:t>
            </a:r>
            <a:r>
              <a:rPr lang="en-US" sz="2100" dirty="0" err="1" smtClean="0">
                <a:latin typeface="Garamond" pitchFamily="18" charset="0"/>
              </a:rPr>
              <a:t>t</a:t>
            </a:r>
            <a:r>
              <a:rPr lang="en-US" sz="2100" baseline="-25000" dirty="0" err="1" smtClean="0">
                <a:latin typeface="Garamond" pitchFamily="18" charset="0"/>
              </a:rPr>
              <a:t>n</a:t>
            </a:r>
            <a:r>
              <a:rPr lang="en-US" sz="2100" dirty="0" smtClean="0">
                <a:latin typeface="Garamond" pitchFamily="18" charset="0"/>
              </a:rPr>
              <a:t>)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elemen</a:t>
            </a:r>
            <a:r>
              <a:rPr lang="en-US" sz="2100" dirty="0" smtClean="0">
                <a:latin typeface="Garamond" pitchFamily="18" charset="0"/>
              </a:rPr>
              <a:t> domain D </a:t>
            </a:r>
            <a:r>
              <a:rPr lang="en-US" sz="2100" dirty="0" err="1" smtClean="0">
                <a:latin typeface="Garamond" pitchFamily="18" charset="0"/>
              </a:rPr>
              <a:t>dimana</a:t>
            </a:r>
            <a:r>
              <a:rPr lang="en-US" sz="2100" dirty="0" smtClean="0">
                <a:latin typeface="Garamond" pitchFamily="18" charset="0"/>
              </a:rPr>
              <a:t> f</a:t>
            </a:r>
            <a:r>
              <a:rPr lang="en-US" sz="2100" baseline="-25000" dirty="0" smtClean="0">
                <a:latin typeface="Garamond" pitchFamily="18" charset="0"/>
              </a:rPr>
              <a:t>1</a:t>
            </a:r>
            <a:r>
              <a:rPr lang="en-US" sz="2100" dirty="0" smtClean="0">
                <a:latin typeface="Garamond" pitchFamily="18" charset="0"/>
              </a:rPr>
              <a:t>(t</a:t>
            </a:r>
            <a:r>
              <a:rPr lang="en-US" sz="2100" baseline="-25000" dirty="0" smtClean="0">
                <a:latin typeface="Garamond" pitchFamily="18" charset="0"/>
              </a:rPr>
              <a:t>1</a:t>
            </a:r>
            <a:r>
              <a:rPr lang="en-US" sz="2100" dirty="0" smtClean="0">
                <a:latin typeface="Garamond" pitchFamily="18" charset="0"/>
              </a:rPr>
              <a:t>, t</a:t>
            </a:r>
            <a:r>
              <a:rPr lang="en-US" sz="2100" baseline="-25000" dirty="0" smtClean="0">
                <a:latin typeface="Garamond" pitchFamily="18" charset="0"/>
              </a:rPr>
              <a:t>2</a:t>
            </a:r>
            <a:r>
              <a:rPr lang="en-US" sz="2100" dirty="0" smtClean="0">
                <a:latin typeface="Garamond" pitchFamily="18" charset="0"/>
              </a:rPr>
              <a:t>, …, </a:t>
            </a:r>
            <a:r>
              <a:rPr lang="en-US" sz="2100" dirty="0" err="1" smtClean="0">
                <a:latin typeface="Garamond" pitchFamily="18" charset="0"/>
              </a:rPr>
              <a:t>t</a:t>
            </a:r>
            <a:r>
              <a:rPr lang="en-US" sz="2100" baseline="-25000" dirty="0" err="1" smtClean="0">
                <a:latin typeface="Garamond" pitchFamily="18" charset="0"/>
              </a:rPr>
              <a:t>n</a:t>
            </a:r>
            <a:r>
              <a:rPr lang="en-US" sz="2100" dirty="0" smtClean="0">
                <a:latin typeface="Garamond" pitchFamily="18" charset="0"/>
              </a:rPr>
              <a:t>)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fungsi</a:t>
            </a:r>
            <a:r>
              <a:rPr lang="en-US" sz="2100" dirty="0" smtClean="0">
                <a:latin typeface="Garamond" pitchFamily="18" charset="0"/>
              </a:rPr>
              <a:t> yang </a:t>
            </a:r>
            <a:r>
              <a:rPr lang="en-US" sz="2100" dirty="0" err="1" smtClean="0">
                <a:latin typeface="Garamond" pitchFamily="18" charset="0"/>
              </a:rPr>
              <a:t>diberikan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kepada</a:t>
            </a:r>
            <a:r>
              <a:rPr lang="en-US" sz="2100" dirty="0" smtClean="0">
                <a:latin typeface="Garamond" pitchFamily="18" charset="0"/>
              </a:rPr>
              <a:t> f </a:t>
            </a:r>
            <a:r>
              <a:rPr lang="en-US" sz="2100" dirty="0" err="1" smtClean="0">
                <a:latin typeface="Garamond" pitchFamily="18" charset="0"/>
              </a:rPr>
              <a:t>dan</a:t>
            </a:r>
            <a:r>
              <a:rPr lang="en-US" sz="2100" dirty="0" smtClean="0">
                <a:latin typeface="Garamond" pitchFamily="18" charset="0"/>
              </a:rPr>
              <a:t> t</a:t>
            </a:r>
            <a:r>
              <a:rPr lang="en-US" sz="2100" baseline="-25000" dirty="0" smtClean="0">
                <a:latin typeface="Garamond" pitchFamily="18" charset="0"/>
              </a:rPr>
              <a:t>1</a:t>
            </a:r>
            <a:r>
              <a:rPr lang="en-US" sz="2100" dirty="0" smtClean="0">
                <a:latin typeface="Garamond" pitchFamily="18" charset="0"/>
              </a:rPr>
              <a:t>, t</a:t>
            </a:r>
            <a:r>
              <a:rPr lang="en-US" sz="2100" baseline="-25000" dirty="0" smtClean="0">
                <a:latin typeface="Garamond" pitchFamily="18" charset="0"/>
              </a:rPr>
              <a:t>2</a:t>
            </a:r>
            <a:r>
              <a:rPr lang="en-US" sz="2100" dirty="0" smtClean="0">
                <a:latin typeface="Garamond" pitchFamily="18" charset="0"/>
              </a:rPr>
              <a:t>, …, </a:t>
            </a:r>
            <a:r>
              <a:rPr lang="en-US" sz="2100" dirty="0" err="1" smtClean="0">
                <a:latin typeface="Garamond" pitchFamily="18" charset="0"/>
              </a:rPr>
              <a:t>t</a:t>
            </a:r>
            <a:r>
              <a:rPr lang="en-US" sz="2100" baseline="-25000" dirty="0" err="1" smtClean="0">
                <a:latin typeface="Garamond" pitchFamily="18" charset="0"/>
              </a:rPr>
              <a:t>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term 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smtClean="0">
                <a:latin typeface="Garamond" pitchFamily="18" charset="0"/>
              </a:rPr>
              <a:t>I</a:t>
            </a:r>
            <a:endParaRPr lang="en-US" sz="21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 Aturan Dasar Semantik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80000"/>
              </a:lnSpc>
              <a:buNone/>
            </a:pPr>
            <a:r>
              <a:rPr lang="id-ID" dirty="0" smtClean="0">
                <a:latin typeface="Garamond" pitchFamily="18" charset="0"/>
              </a:rPr>
              <a:t>d.	Aturan term if-then-else </a:t>
            </a:r>
          </a:p>
          <a:p>
            <a:pPr marL="361950" indent="-361950">
              <a:lnSpc>
                <a:spcPct val="80000"/>
              </a:lnSpc>
              <a:buNone/>
            </a:pPr>
            <a:r>
              <a:rPr lang="id-ID" dirty="0" smtClean="0">
                <a:latin typeface="Garamond" pitchFamily="18" charset="0"/>
              </a:rPr>
              <a:t>	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Term </a:t>
            </a:r>
            <a:r>
              <a:rPr lang="en-US" dirty="0" err="1" smtClean="0">
                <a:latin typeface="Garamond" pitchFamily="18" charset="0"/>
              </a:rPr>
              <a:t>kondisional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i="1" dirty="0" smtClean="0">
                <a:latin typeface="Garamond" pitchFamily="18" charset="0"/>
              </a:rPr>
              <a:t>if A then s else t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adalah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term s </a:t>
            </a:r>
            <a:r>
              <a:rPr lang="en-US" dirty="0" err="1" smtClean="0">
                <a:latin typeface="Garamond" pitchFamily="18" charset="0"/>
              </a:rPr>
              <a:t>jika</a:t>
            </a:r>
            <a:r>
              <a:rPr lang="en-US" dirty="0" smtClean="0">
                <a:latin typeface="Garamond" pitchFamily="18" charset="0"/>
              </a:rPr>
              <a:t> A </a:t>
            </a:r>
            <a:r>
              <a:rPr lang="en-US" dirty="0" err="1" smtClean="0">
                <a:latin typeface="Garamond" pitchFamily="18" charset="0"/>
              </a:rPr>
              <a:t>bernilai</a:t>
            </a:r>
            <a:r>
              <a:rPr lang="en-US" dirty="0" smtClean="0">
                <a:latin typeface="Garamond" pitchFamily="18" charset="0"/>
              </a:rPr>
              <a:t> TRUE </a:t>
            </a:r>
            <a:r>
              <a:rPr lang="en-US" dirty="0" err="1" smtClean="0">
                <a:latin typeface="Garamond" pitchFamily="18" charset="0"/>
              </a:rPr>
              <a:t>dan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sama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dengan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term t </a:t>
            </a:r>
            <a:r>
              <a:rPr lang="en-US" dirty="0" err="1" smtClean="0">
                <a:latin typeface="Garamond" pitchFamily="18" charset="0"/>
              </a:rPr>
              <a:t>jika</a:t>
            </a:r>
            <a:r>
              <a:rPr lang="en-US" dirty="0" smtClean="0">
                <a:latin typeface="Garamond" pitchFamily="18" charset="0"/>
              </a:rPr>
              <a:t> A </a:t>
            </a:r>
            <a:r>
              <a:rPr lang="en-US" dirty="0" err="1" smtClean="0">
                <a:latin typeface="Garamond" pitchFamily="18" charset="0"/>
              </a:rPr>
              <a:t>bernilai</a:t>
            </a:r>
            <a:r>
              <a:rPr lang="en-US" dirty="0" smtClean="0">
                <a:latin typeface="Garamond" pitchFamily="18" charset="0"/>
              </a:rPr>
              <a:t> FALSE</a:t>
            </a:r>
          </a:p>
          <a:p>
            <a:pPr marL="361950" indent="-361950">
              <a:lnSpc>
                <a:spcPct val="80000"/>
              </a:lnSpc>
              <a:buNone/>
            </a:pPr>
            <a:r>
              <a:rPr lang="id-ID" dirty="0" smtClean="0">
                <a:latin typeface="Garamond" pitchFamily="18" charset="0"/>
              </a:rPr>
              <a:t>e. 	Aturan Proposisi</a:t>
            </a:r>
          </a:p>
          <a:p>
            <a:pPr marL="361950" indent="-361950">
              <a:lnSpc>
                <a:spcPct val="80000"/>
              </a:lnSpc>
              <a:buNone/>
            </a:pPr>
            <a:r>
              <a:rPr lang="id-ID" dirty="0" smtClean="0">
                <a:latin typeface="Garamond" pitchFamily="18" charset="0"/>
              </a:rPr>
              <a:t>	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proposisi</a:t>
            </a:r>
            <a:r>
              <a:rPr lang="en-US" dirty="0" smtClean="0">
                <a:latin typeface="Garamond" pitchFamily="18" charset="0"/>
              </a:rPr>
              <a:t> p</a:t>
            </a:r>
            <a:r>
              <a:rPr lang="en-US" baseline="-25000" dirty="0" smtClean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(t</a:t>
            </a:r>
            <a:r>
              <a:rPr lang="en-US" baseline="-25000" dirty="0" smtClean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, t</a:t>
            </a:r>
            <a:r>
              <a:rPr lang="en-US" baseline="-25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, …, </a:t>
            </a:r>
            <a:r>
              <a:rPr lang="en-US" dirty="0" err="1" smtClean="0">
                <a:latin typeface="Garamond" pitchFamily="18" charset="0"/>
              </a:rPr>
              <a:t>t</a:t>
            </a:r>
            <a:r>
              <a:rPr lang="en-US" baseline="-25000" dirty="0" err="1" smtClean="0">
                <a:latin typeface="Garamond" pitchFamily="18" charset="0"/>
              </a:rPr>
              <a:t>n</a:t>
            </a:r>
            <a:r>
              <a:rPr lang="en-US" dirty="0" smtClean="0">
                <a:latin typeface="Garamond" pitchFamily="18" charset="0"/>
              </a:rPr>
              <a:t>) </a:t>
            </a:r>
            <a:r>
              <a:rPr lang="en-US" dirty="0" err="1" smtClean="0">
                <a:latin typeface="Garamond" pitchFamily="18" charset="0"/>
              </a:rPr>
              <a:t>adalah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kebenaran</a:t>
            </a:r>
            <a:r>
              <a:rPr lang="en-US" dirty="0" smtClean="0">
                <a:latin typeface="Garamond" pitchFamily="18" charset="0"/>
              </a:rPr>
              <a:t> TRUE </a:t>
            </a:r>
            <a:r>
              <a:rPr lang="en-US" dirty="0" err="1" smtClean="0">
                <a:latin typeface="Garamond" pitchFamily="18" charset="0"/>
              </a:rPr>
              <a:t>atau</a:t>
            </a:r>
            <a:r>
              <a:rPr lang="en-US" dirty="0" smtClean="0">
                <a:latin typeface="Garamond" pitchFamily="18" charset="0"/>
              </a:rPr>
              <a:t> FALSE </a:t>
            </a:r>
            <a:r>
              <a:rPr lang="en-US" dirty="0" err="1" smtClean="0">
                <a:latin typeface="Garamond" pitchFamily="18" charset="0"/>
              </a:rPr>
              <a:t>dimana</a:t>
            </a:r>
            <a:r>
              <a:rPr lang="en-US" dirty="0" smtClean="0">
                <a:latin typeface="Garamond" pitchFamily="18" charset="0"/>
              </a:rPr>
              <a:t> p </a:t>
            </a:r>
            <a:r>
              <a:rPr lang="en-US" dirty="0" err="1" smtClean="0">
                <a:latin typeface="Garamond" pitchFamily="18" charset="0"/>
              </a:rPr>
              <a:t>adalah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relasi</a:t>
            </a:r>
            <a:r>
              <a:rPr lang="en-US" dirty="0" smtClean="0">
                <a:latin typeface="Garamond" pitchFamily="18" charset="0"/>
              </a:rPr>
              <a:t> yang </a:t>
            </a:r>
            <a:r>
              <a:rPr lang="en-US" dirty="0" err="1" smtClean="0">
                <a:latin typeface="Garamond" pitchFamily="18" charset="0"/>
              </a:rPr>
              <a:t>diberikan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oleh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interpretasi</a:t>
            </a:r>
            <a:r>
              <a:rPr lang="en-US" dirty="0" smtClean="0">
                <a:latin typeface="Garamond" pitchFamily="18" charset="0"/>
              </a:rPr>
              <a:t> I </a:t>
            </a:r>
            <a:r>
              <a:rPr lang="en-US" dirty="0" err="1" smtClean="0">
                <a:latin typeface="Garamond" pitchFamily="18" charset="0"/>
              </a:rPr>
              <a:t>dan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nilai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dari</a:t>
            </a:r>
            <a:r>
              <a:rPr lang="en-US" dirty="0" smtClean="0">
                <a:latin typeface="Garamond" pitchFamily="18" charset="0"/>
              </a:rPr>
              <a:t> t</a:t>
            </a:r>
            <a:r>
              <a:rPr lang="en-US" baseline="-25000" dirty="0" smtClean="0">
                <a:latin typeface="Garamond" pitchFamily="18" charset="0"/>
              </a:rPr>
              <a:t>1</a:t>
            </a:r>
            <a:r>
              <a:rPr lang="en-US" dirty="0" smtClean="0">
                <a:latin typeface="Garamond" pitchFamily="18" charset="0"/>
              </a:rPr>
              <a:t>, t</a:t>
            </a:r>
            <a:r>
              <a:rPr lang="en-US" baseline="-25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, …, </a:t>
            </a:r>
            <a:r>
              <a:rPr lang="en-US" dirty="0" err="1" smtClean="0">
                <a:latin typeface="Garamond" pitchFamily="18" charset="0"/>
              </a:rPr>
              <a:t>t</a:t>
            </a:r>
            <a:r>
              <a:rPr lang="en-US" baseline="-25000" dirty="0" err="1" smtClean="0">
                <a:latin typeface="Garamond" pitchFamily="18" charset="0"/>
              </a:rPr>
              <a:t>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berdasarkan</a:t>
            </a:r>
            <a:r>
              <a:rPr lang="en-US" dirty="0" smtClean="0">
                <a:latin typeface="Garamond" pitchFamily="18" charset="0"/>
              </a:rPr>
              <a:t> I.</a:t>
            </a:r>
          </a:p>
          <a:p>
            <a:pPr marL="361950" indent="-361950">
              <a:lnSpc>
                <a:spcPct val="80000"/>
              </a:lnSpc>
              <a:buNone/>
            </a:pPr>
            <a:r>
              <a:rPr lang="id-ID" dirty="0" smtClean="0">
                <a:latin typeface="Garamond" pitchFamily="18" charset="0"/>
              </a:rPr>
              <a:t>f.	</a:t>
            </a:r>
            <a:r>
              <a:rPr lang="sv-SE" dirty="0" smtClean="0">
                <a:latin typeface="Garamond" pitchFamily="18" charset="0"/>
              </a:rPr>
              <a:t>Aturan </a:t>
            </a:r>
            <a:r>
              <a:rPr lang="sv-SE" dirty="0" smtClean="0">
                <a:latin typeface="Garamond" pitchFamily="18" charset="0"/>
              </a:rPr>
              <a:t>untuk penghubung logik (not, or, dsb) sama dengan aturan pada kalkulus proposisi</a:t>
            </a:r>
            <a:endParaRPr lang="en-US" dirty="0" smtClean="0">
              <a:latin typeface="Garamond" pitchFamily="18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NOT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Nilai dari negasi F, not F adalah </a:t>
            </a:r>
          </a:p>
          <a:p>
            <a:pPr lvl="1"/>
            <a:r>
              <a:rPr lang="id-ID" dirty="0" smtClean="0"/>
              <a:t>True jika kalimat F bernilai False </a:t>
            </a:r>
          </a:p>
          <a:p>
            <a:pPr lvl="1"/>
            <a:r>
              <a:rPr lang="id-ID" dirty="0" smtClean="0"/>
              <a:t>False jika kalimat F bernilai True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Contoh 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i="1" dirty="0" smtClean="0"/>
              <a:t>E : [not p(y,f(y))] or [p(a,f(f(a)))]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dirty="0" smtClean="0"/>
              <a:t>Dan ambil I sebagai interpretasi atas domain bilangan bulat tak negatif, dimana:</a:t>
            </a:r>
          </a:p>
          <a:p>
            <a:pPr lvl="1">
              <a:buNone/>
            </a:pPr>
            <a:r>
              <a:rPr lang="id-ID" i="1" dirty="0" smtClean="0"/>
              <a:t>a← 0</a:t>
            </a:r>
            <a:endParaRPr lang="id-ID" dirty="0" smtClean="0"/>
          </a:p>
          <a:p>
            <a:pPr lvl="1">
              <a:buNone/>
            </a:pPr>
            <a:r>
              <a:rPr lang="id-ID" i="1" dirty="0" smtClean="0"/>
              <a:t>y← 2</a:t>
            </a:r>
            <a:endParaRPr lang="id-ID" dirty="0" smtClean="0"/>
          </a:p>
          <a:p>
            <a:pPr lvl="1">
              <a:buNone/>
            </a:pPr>
            <a:r>
              <a:rPr lang="id-ID" i="1" dirty="0" smtClean="0"/>
              <a:t>f← fungsi “successor”, yaitu f</a:t>
            </a:r>
            <a:r>
              <a:rPr lang="id-ID" i="1" baseline="-25000" dirty="0" smtClean="0"/>
              <a:t>1</a:t>
            </a:r>
            <a:r>
              <a:rPr lang="id-ID" i="1" dirty="0" smtClean="0"/>
              <a:t>(d) =d+1</a:t>
            </a:r>
            <a:endParaRPr lang="id-ID" dirty="0" smtClean="0"/>
          </a:p>
          <a:p>
            <a:pPr lvl="1">
              <a:buNone/>
            </a:pPr>
            <a:r>
              <a:rPr lang="id-ID" i="1" dirty="0" smtClean="0"/>
              <a:t>p← relasi “kurang dari”, yaitu p</a:t>
            </a:r>
            <a:r>
              <a:rPr lang="id-ID" i="1" baseline="-25000" dirty="0" smtClean="0"/>
              <a:t>1</a:t>
            </a:r>
            <a:r>
              <a:rPr lang="id-ID" i="1" dirty="0" smtClean="0"/>
              <a:t>(d1,d2) adalah </a:t>
            </a:r>
            <a:r>
              <a:rPr lang="id-ID" i="1" dirty="0" smtClean="0"/>
              <a:t>d1&lt;d2</a:t>
            </a:r>
          </a:p>
          <a:p>
            <a:pPr lvl="1">
              <a:buNone/>
            </a:pPr>
            <a:r>
              <a:rPr lang="id-ID" dirty="0" smtClean="0"/>
              <a:t>Apa nilai dari kalimat </a:t>
            </a:r>
            <a:r>
              <a:rPr lang="id-ID" i="1" dirty="0" smtClean="0"/>
              <a:t>E?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F7EC70-64A6-4F5F-A932-DE29E8254C6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Interpretasi yang diperluas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628800"/>
            <a:ext cx="7232351" cy="4968552"/>
          </a:xfrm>
        </p:spPr>
        <p:txBody>
          <a:bodyPr>
            <a:normAutofit fontScale="70000" lnSpcReduction="20000"/>
          </a:bodyPr>
          <a:lstStyle/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Misal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adalah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suatu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mencakup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maka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untuk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sembarang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variabel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id-ID" sz="1900" dirty="0" smtClean="0">
                <a:latin typeface="Garamond" pitchFamily="18" charset="0"/>
              </a:rPr>
              <a:t>x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elemen</a:t>
            </a:r>
            <a:r>
              <a:rPr lang="en-US" sz="1900" dirty="0" smtClean="0">
                <a:latin typeface="Garamond" pitchFamily="18" charset="0"/>
              </a:rPr>
              <a:t> d </a:t>
            </a:r>
            <a:r>
              <a:rPr lang="en-US" sz="1900" dirty="0" err="1" smtClean="0">
                <a:latin typeface="Garamond" pitchFamily="18" charset="0"/>
              </a:rPr>
              <a:t>pada</a:t>
            </a:r>
            <a:r>
              <a:rPr lang="en-US" sz="1900" dirty="0" smtClean="0">
                <a:latin typeface="Garamond" pitchFamily="18" charset="0"/>
              </a:rPr>
              <a:t> domain D,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diperluas</a:t>
            </a:r>
            <a:endParaRPr lang="en-US" sz="1900" dirty="0" smtClean="0">
              <a:latin typeface="Garamond" pitchFamily="18" charset="0"/>
            </a:endParaRPr>
          </a:p>
          <a:p>
            <a:pPr marL="495300" indent="-49530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 &gt; o I 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adalah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mencakup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dimana</a:t>
            </a:r>
            <a:r>
              <a:rPr lang="en-US" sz="1900" dirty="0" smtClean="0">
                <a:latin typeface="Garamond" pitchFamily="18" charset="0"/>
              </a:rPr>
              <a:t> :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id-ID" dirty="0" smtClean="0">
                <a:latin typeface="Garamond" pitchFamily="18" charset="0"/>
              </a:rPr>
              <a:t>1.	</a:t>
            </a:r>
            <a:r>
              <a:rPr lang="en-US" sz="1900" dirty="0" err="1" smtClean="0">
                <a:latin typeface="Garamond" pitchFamily="18" charset="0"/>
              </a:rPr>
              <a:t>Variabel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smtClean="0">
                <a:latin typeface="Garamond" pitchFamily="18" charset="0"/>
              </a:rPr>
              <a:t>x </a:t>
            </a:r>
            <a:r>
              <a:rPr lang="en-US" sz="1900" dirty="0" err="1" smtClean="0">
                <a:latin typeface="Garamond" pitchFamily="18" charset="0"/>
              </a:rPr>
              <a:t>diberikan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elemen</a:t>
            </a:r>
            <a:r>
              <a:rPr lang="en-US" sz="1900" dirty="0" smtClean="0">
                <a:latin typeface="Garamond" pitchFamily="18" charset="0"/>
              </a:rPr>
              <a:t> domain D</a:t>
            </a:r>
          </a:p>
          <a:p>
            <a:pPr marL="495300" indent="-495300" eaLnBrk="1" hangingPunct="1">
              <a:lnSpc>
                <a:spcPct val="120000"/>
              </a:lnSpc>
              <a:buNone/>
            </a:pPr>
            <a:r>
              <a:rPr lang="id-ID" sz="1900" dirty="0" smtClean="0">
                <a:latin typeface="Garamond" pitchFamily="18" charset="0"/>
              </a:rPr>
              <a:t>2.	</a:t>
            </a:r>
            <a:r>
              <a:rPr lang="en-US" sz="1900" dirty="0" err="1" smtClean="0">
                <a:latin typeface="Garamond" pitchFamily="18" charset="0"/>
              </a:rPr>
              <a:t>Setiap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variabel</a:t>
            </a:r>
            <a:r>
              <a:rPr lang="en-US" sz="1900" dirty="0" smtClean="0">
                <a:latin typeface="Garamond" pitchFamily="18" charset="0"/>
              </a:rPr>
              <a:t> y (</a:t>
            </a:r>
            <a:r>
              <a:rPr lang="en-US" sz="1900" dirty="0" err="1" smtClean="0">
                <a:latin typeface="Garamond" pitchFamily="18" charset="0"/>
              </a:rPr>
              <a:t>selain</a:t>
            </a:r>
            <a:r>
              <a:rPr lang="en-US" sz="1900" dirty="0" smtClean="0">
                <a:latin typeface="Garamond" pitchFamily="18" charset="0"/>
              </a:rPr>
              <a:t> x) </a:t>
            </a:r>
            <a:r>
              <a:rPr lang="en-US" sz="1900" dirty="0" err="1" smtClean="0">
                <a:latin typeface="Garamond" pitchFamily="18" charset="0"/>
              </a:rPr>
              <a:t>diberi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sama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dengan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elemen</a:t>
            </a:r>
            <a:r>
              <a:rPr lang="en-US" sz="1900" dirty="0" smtClean="0">
                <a:latin typeface="Garamond" pitchFamily="18" charset="0"/>
              </a:rPr>
              <a:t> domain y</a:t>
            </a:r>
            <a:r>
              <a:rPr lang="en-US" sz="1900" baseline="-25000" dirty="0" smtClean="0">
                <a:latin typeface="Garamond" pitchFamily="18" charset="0"/>
              </a:rPr>
              <a:t>1</a:t>
            </a:r>
            <a:r>
              <a:rPr lang="en-US" sz="1900" dirty="0" smtClean="0">
                <a:latin typeface="Garamond" pitchFamily="18" charset="0"/>
              </a:rPr>
              <a:t> (</a:t>
            </a:r>
            <a:r>
              <a:rPr lang="en-US" sz="1900" dirty="0" err="1" smtClean="0">
                <a:latin typeface="Garamond" pitchFamily="18" charset="0"/>
              </a:rPr>
              <a:t>yaitu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berdasar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D. </a:t>
            </a:r>
            <a:r>
              <a:rPr lang="en-US" sz="1900" dirty="0" err="1" smtClean="0">
                <a:latin typeface="Garamond" pitchFamily="18" charset="0"/>
              </a:rPr>
              <a:t>jika</a:t>
            </a:r>
            <a:r>
              <a:rPr lang="en-US" sz="1900" dirty="0" smtClean="0">
                <a:latin typeface="Garamond" pitchFamily="18" charset="0"/>
              </a:rPr>
              <a:t> y </a:t>
            </a:r>
            <a:r>
              <a:rPr lang="en-US" sz="1900" dirty="0" err="1" smtClean="0">
                <a:latin typeface="Garamond" pitchFamily="18" charset="0"/>
              </a:rPr>
              <a:t>tidak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mempunyai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berdasar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maka</a:t>
            </a:r>
            <a:r>
              <a:rPr lang="en-US" sz="1900" dirty="0" smtClean="0">
                <a:latin typeface="Garamond" pitchFamily="18" charset="0"/>
              </a:rPr>
              <a:t> y </a:t>
            </a:r>
            <a:r>
              <a:rPr lang="en-US" sz="1900" dirty="0" err="1" smtClean="0">
                <a:latin typeface="Garamond" pitchFamily="18" charset="0"/>
              </a:rPr>
              <a:t>juga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tidak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mempunyai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berdasar</a:t>
            </a:r>
            <a:r>
              <a:rPr lang="en-US" sz="1900" dirty="0" smtClean="0">
                <a:latin typeface="Garamond" pitchFamily="18" charset="0"/>
              </a:rPr>
              <a:t>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 &gt; o I</a:t>
            </a:r>
          </a:p>
          <a:p>
            <a:pPr marL="495300" indent="-495300" eaLnBrk="1" hangingPunct="1">
              <a:lnSpc>
                <a:spcPct val="120000"/>
              </a:lnSpc>
              <a:buNone/>
            </a:pPr>
            <a:r>
              <a:rPr lang="id-ID" sz="1900" dirty="0" smtClean="0">
                <a:latin typeface="Garamond" pitchFamily="18" charset="0"/>
              </a:rPr>
              <a:t>3.	</a:t>
            </a:r>
            <a:r>
              <a:rPr lang="en-US" sz="1900" dirty="0" err="1" smtClean="0">
                <a:latin typeface="Garamond" pitchFamily="18" charset="0"/>
              </a:rPr>
              <a:t>Setiap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konstanta</a:t>
            </a:r>
            <a:r>
              <a:rPr lang="en-US" sz="1900" dirty="0" smtClean="0">
                <a:latin typeface="Garamond" pitchFamily="18" charset="0"/>
              </a:rPr>
              <a:t> a, </a:t>
            </a:r>
            <a:r>
              <a:rPr lang="en-US" sz="1900" dirty="0" err="1" smtClean="0">
                <a:latin typeface="Garamond" pitchFamily="18" charset="0"/>
              </a:rPr>
              <a:t>simbol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fungsi</a:t>
            </a:r>
            <a:r>
              <a:rPr lang="en-US" sz="1900" dirty="0" smtClean="0">
                <a:latin typeface="Garamond" pitchFamily="18" charset="0"/>
              </a:rPr>
              <a:t> f, </a:t>
            </a:r>
            <a:r>
              <a:rPr lang="en-US" sz="1900" dirty="0" err="1" smtClean="0">
                <a:latin typeface="Garamond" pitchFamily="18" charset="0"/>
              </a:rPr>
              <a:t>dan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simbol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predikat</a:t>
            </a:r>
            <a:r>
              <a:rPr lang="en-US" sz="1900" dirty="0" smtClean="0">
                <a:latin typeface="Garamond" pitchFamily="18" charset="0"/>
              </a:rPr>
              <a:t> p </a:t>
            </a:r>
            <a:r>
              <a:rPr lang="en-US" sz="1900" dirty="0" err="1" smtClean="0">
                <a:latin typeface="Garamond" pitchFamily="18" charset="0"/>
              </a:rPr>
              <a:t>diberi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sesuai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dengan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nilai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aslinya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yaitu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a</a:t>
            </a:r>
            <a:r>
              <a:rPr lang="en-US" sz="1900" baseline="-25000" dirty="0" err="1" smtClean="0">
                <a:latin typeface="Garamond" pitchFamily="18" charset="0"/>
              </a:rPr>
              <a:t>I</a:t>
            </a:r>
            <a:r>
              <a:rPr lang="en-US" sz="1900" dirty="0" smtClean="0">
                <a:latin typeface="Garamond" pitchFamily="18" charset="0"/>
              </a:rPr>
              <a:t>, </a:t>
            </a:r>
            <a:r>
              <a:rPr lang="en-US" sz="1900" dirty="0" err="1" smtClean="0">
                <a:latin typeface="Garamond" pitchFamily="18" charset="0"/>
              </a:rPr>
              <a:t>f</a:t>
            </a:r>
            <a:r>
              <a:rPr lang="en-US" sz="1900" baseline="-25000" dirty="0" err="1" smtClean="0">
                <a:latin typeface="Garamond" pitchFamily="18" charset="0"/>
              </a:rPr>
              <a:t>I</a:t>
            </a:r>
            <a:r>
              <a:rPr lang="en-US" sz="1900" dirty="0" smtClean="0">
                <a:latin typeface="Garamond" pitchFamily="18" charset="0"/>
              </a:rPr>
              <a:t>, </a:t>
            </a:r>
            <a:r>
              <a:rPr lang="en-US" sz="1900" dirty="0" err="1" smtClean="0">
                <a:latin typeface="Garamond" pitchFamily="18" charset="0"/>
              </a:rPr>
              <a:t>p</a:t>
            </a:r>
            <a:r>
              <a:rPr lang="en-US" sz="1900" baseline="-25000" dirty="0" err="1" smtClean="0">
                <a:latin typeface="Garamond" pitchFamily="18" charset="0"/>
              </a:rPr>
              <a:t>I</a:t>
            </a:r>
            <a:r>
              <a:rPr lang="en-US" sz="1900" baseline="-25000" dirty="0" smtClean="0">
                <a:latin typeface="Garamond" pitchFamily="18" charset="0"/>
              </a:rPr>
              <a:t> </a:t>
            </a:r>
            <a:r>
              <a:rPr lang="id-ID" sz="1900" baseline="-25000" dirty="0" smtClean="0">
                <a:latin typeface="Garamond" pitchFamily="18" charset="0"/>
              </a:rPr>
              <a:t> </a:t>
            </a:r>
            <a:r>
              <a:rPr lang="id-ID" sz="1900" dirty="0" smtClean="0">
                <a:latin typeface="Garamond" pitchFamily="18" charset="0"/>
              </a:rPr>
              <a:t>dibawah interpretasi I</a:t>
            </a:r>
            <a:r>
              <a:rPr lang="en-US" sz="1900" dirty="0" smtClean="0">
                <a:latin typeface="Garamond" pitchFamily="18" charset="0"/>
              </a:rPr>
              <a:t>  </a:t>
            </a:r>
            <a:r>
              <a:rPr lang="en-US" sz="1900" dirty="0" err="1" smtClean="0">
                <a:latin typeface="Garamond" pitchFamily="18" charset="0"/>
              </a:rPr>
              <a:t>krn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didefinisikan</a:t>
            </a:r>
            <a:r>
              <a:rPr lang="en-US" sz="1900" dirty="0" smtClean="0">
                <a:latin typeface="Garamond" pitchFamily="18" charset="0"/>
              </a:rPr>
              <a:t>  </a:t>
            </a:r>
            <a:r>
              <a:rPr lang="en-US" sz="1900" dirty="0" err="1" smtClean="0">
                <a:latin typeface="Garamond" pitchFamily="18" charset="0"/>
              </a:rPr>
              <a:t>hanya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smtClean="0">
                <a:latin typeface="Garamond" pitchFamily="18" charset="0"/>
              </a:rPr>
              <a:t>x,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 &gt; o I 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endParaRPr lang="en-US" sz="1900" dirty="0" smtClean="0">
              <a:latin typeface="Garamond" pitchFamily="18" charset="0"/>
            </a:endParaRP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Garamond" pitchFamily="18" charset="0"/>
              </a:rPr>
              <a:t>Sifat</a:t>
            </a:r>
            <a:r>
              <a:rPr lang="en-US" sz="2000" b="1" dirty="0" smtClean="0">
                <a:latin typeface="Garamond" pitchFamily="18" charset="0"/>
              </a:rPr>
              <a:t> </a:t>
            </a:r>
            <a:r>
              <a:rPr lang="en-US" sz="2000" b="1" dirty="0" err="1" smtClean="0">
                <a:latin typeface="Garamond" pitchFamily="18" charset="0"/>
              </a:rPr>
              <a:t>interpretasi</a:t>
            </a:r>
            <a:r>
              <a:rPr lang="en-US" sz="2000" b="1" dirty="0" smtClean="0">
                <a:latin typeface="Garamond" pitchFamily="18" charset="0"/>
              </a:rPr>
              <a:t> yang </a:t>
            </a:r>
            <a:r>
              <a:rPr lang="en-US" sz="2000" b="1" dirty="0" err="1" smtClean="0">
                <a:latin typeface="Garamond" pitchFamily="18" charset="0"/>
              </a:rPr>
              <a:t>diperluas</a:t>
            </a:r>
            <a:endParaRPr lang="en-US" sz="2000" b="1" dirty="0" smtClean="0">
              <a:latin typeface="Garamond" pitchFamily="18" charset="0"/>
            </a:endParaRP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Garamond" pitchFamily="18" charset="0"/>
              </a:rPr>
              <a:t>Jika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adalah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untuk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berbentuk</a:t>
            </a:r>
            <a:r>
              <a:rPr lang="en-US" sz="1900" dirty="0" smtClean="0">
                <a:latin typeface="Garamond" pitchFamily="18" charset="0"/>
              </a:rPr>
              <a:t> </a:t>
            </a: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(FOR ALL x) A </a:t>
            </a:r>
            <a:r>
              <a:rPr lang="en-US" sz="1900" dirty="0" err="1" smtClean="0">
                <a:latin typeface="Garamond" pitchFamily="18" charset="0"/>
              </a:rPr>
              <a:t>atau</a:t>
            </a:r>
            <a:r>
              <a:rPr lang="en-US" sz="1900" dirty="0" smtClean="0">
                <a:latin typeface="Garamond" pitchFamily="18" charset="0"/>
              </a:rPr>
              <a:t> (FOR SOME x) A,</a:t>
            </a:r>
            <a:endParaRPr lang="sv-SE" sz="1900" dirty="0" smtClean="0">
              <a:latin typeface="Garamond" pitchFamily="18" charset="0"/>
            </a:endParaRPr>
          </a:p>
          <a:p>
            <a:pPr marL="495300" indent="-4953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sv-SE" sz="1900" dirty="0" smtClean="0">
                <a:latin typeface="Garamond" pitchFamily="18" charset="0"/>
              </a:rPr>
              <a:t>maka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900" dirty="0" smtClean="0">
                <a:latin typeface="Garamond" pitchFamily="18" charset="0"/>
              </a:rPr>
              <a:t> d &gt; o I adalah interpretasi yang berlaku untuk A juga</a:t>
            </a:r>
            <a:endParaRPr lang="en-US" sz="19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D1995-93A1-43F3-8815-DCBB3040A69B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Interpretasi yang diperluas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Contoh :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smtClean="0">
                <a:latin typeface="Garamond" pitchFamily="18" charset="0"/>
              </a:rPr>
              <a:t>I adalah interpretasi yang meliputi bilangan integer, dengan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x =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y = 2</a:t>
            </a:r>
            <a:endParaRPr lang="sv-SE" sz="180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Maka perluasan interpretasi terhadap I 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&lt; x </a:t>
            </a:r>
            <a:r>
              <a:rPr lang="en-US" sz="18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sv-SE" sz="1800" smtClean="0">
                <a:latin typeface="Garamond" pitchFamily="18" charset="0"/>
              </a:rPr>
              <a:t> 3 &gt; o 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akan memberikan nilai :</a:t>
            </a:r>
            <a:endParaRPr lang="en-US" sz="180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x = 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y = 2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Garamond" pitchFamily="18" charset="0"/>
            </a:endParaRP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 smtClean="0">
                <a:latin typeface="Garamond" pitchFamily="18" charset="0"/>
              </a:rPr>
              <a:t>I adalah interpretasi yang meliputi bilangan integer, dengan </a:t>
            </a:r>
            <a:endParaRPr lang="sv-SE" sz="180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f adalah simbol fungsi biner,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+ adalah fungsi penambahan integer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1800" smtClean="0">
                <a:latin typeface="Garamond" pitchFamily="18" charset="0"/>
              </a:rPr>
              <a:t> maka :</a:t>
            </a:r>
            <a:endParaRPr lang="en-US" sz="180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Garamond" pitchFamily="18" charset="0"/>
              </a:rPr>
              <a:t>&lt; f </a:t>
            </a:r>
            <a:r>
              <a:rPr lang="en-US" sz="180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800" smtClean="0">
                <a:latin typeface="Garamond" pitchFamily="18" charset="0"/>
              </a:rPr>
              <a:t> + &gt; o I adalah interpretasi yang meliputi domain bilangan integer dengan f fungsi penambahan 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9239D-9F2A-45AA-B321-9515AC5B122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700808"/>
            <a:ext cx="6447501" cy="489654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 smtClean="0">
                <a:latin typeface="Garamond" pitchFamily="18" charset="0"/>
              </a:rPr>
              <a:t>Aturan</a:t>
            </a:r>
            <a:r>
              <a:rPr lang="en-US" sz="1900" b="1" dirty="0" smtClean="0">
                <a:latin typeface="Garamond" pitchFamily="18" charset="0"/>
              </a:rPr>
              <a:t> FOR ALL</a:t>
            </a:r>
          </a:p>
          <a:p>
            <a:pPr eaLnBrk="1" hangingPunct="1">
              <a:lnSpc>
                <a:spcPct val="120000"/>
              </a:lnSpc>
            </a:pP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(FOR ALL x)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TRUE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jika</a:t>
            </a:r>
            <a:r>
              <a:rPr lang="en-US" sz="1900" dirty="0" smtClean="0">
                <a:latin typeface="Garamond" pitchFamily="18" charset="0"/>
              </a:rPr>
              <a:t> :</a:t>
            </a:r>
            <a:endParaRPr lang="en-US" sz="1900" u="sng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	</a:t>
            </a:r>
            <a:r>
              <a:rPr lang="en-US" sz="1900" u="sng" dirty="0" err="1" smtClean="0">
                <a:latin typeface="Garamond" pitchFamily="18" charset="0"/>
              </a:rPr>
              <a:t>Untuk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setiap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elemen</a:t>
            </a:r>
            <a:r>
              <a:rPr lang="en-US" sz="1900" u="sng" dirty="0" smtClean="0">
                <a:latin typeface="Garamond" pitchFamily="18" charset="0"/>
              </a:rPr>
              <a:t> d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dari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menyebabkan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subkalimat</a:t>
            </a:r>
            <a:r>
              <a:rPr lang="en-US" sz="1900" dirty="0" smtClean="0">
                <a:latin typeface="Garamond" pitchFamily="18" charset="0"/>
              </a:rPr>
              <a:t>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TRUE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diperluas</a:t>
            </a:r>
            <a:r>
              <a:rPr lang="en-US" sz="1900" dirty="0" smtClean="0">
                <a:latin typeface="Garamond" pitchFamily="18" charset="0"/>
              </a:rPr>
              <a:t>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d&gt; o I</a:t>
            </a:r>
          </a:p>
          <a:p>
            <a:pPr eaLnBrk="1" hangingPunct="1">
              <a:lnSpc>
                <a:spcPct val="120000"/>
              </a:lnSpc>
            </a:pPr>
            <a:r>
              <a:rPr lang="sv-SE" sz="1900" dirty="0" smtClean="0">
                <a:latin typeface="Garamond" pitchFamily="18" charset="0"/>
              </a:rPr>
              <a:t>Kalimat (FOR ALL x) A bernilai FALSE berdasarkan interpretasi I jika 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	</a:t>
            </a:r>
            <a:r>
              <a:rPr lang="en-US" sz="1900" u="sng" dirty="0" err="1" smtClean="0">
                <a:latin typeface="Garamond" pitchFamily="18" charset="0"/>
              </a:rPr>
              <a:t>Ada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elemen</a:t>
            </a:r>
            <a:r>
              <a:rPr lang="en-US" sz="1900" u="sng" dirty="0" smtClean="0">
                <a:latin typeface="Garamond" pitchFamily="18" charset="0"/>
              </a:rPr>
              <a:t> d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dari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sedemikian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sehingga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subkalimat</a:t>
            </a:r>
            <a:r>
              <a:rPr lang="en-US" sz="1900" dirty="0" smtClean="0">
                <a:latin typeface="Garamond" pitchFamily="18" charset="0"/>
              </a:rPr>
              <a:t>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FALSE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diperluas</a:t>
            </a:r>
            <a:r>
              <a:rPr lang="en-US" sz="1900" dirty="0" smtClean="0">
                <a:latin typeface="Garamond" pitchFamily="18" charset="0"/>
              </a:rPr>
              <a:t>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d&gt; o I</a:t>
            </a:r>
            <a:endParaRPr lang="en-US" sz="1900" b="1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1900" b="1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b="1" dirty="0" err="1" smtClean="0">
                <a:latin typeface="Garamond" pitchFamily="18" charset="0"/>
              </a:rPr>
              <a:t>Aturan</a:t>
            </a:r>
            <a:r>
              <a:rPr lang="en-US" sz="1900" b="1" dirty="0" smtClean="0">
                <a:latin typeface="Garamond" pitchFamily="18" charset="0"/>
              </a:rPr>
              <a:t> FOR SOME</a:t>
            </a:r>
          </a:p>
          <a:p>
            <a:pPr eaLnBrk="1" hangingPunct="1">
              <a:lnSpc>
                <a:spcPct val="120000"/>
              </a:lnSpc>
            </a:pP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(FOR SOME x)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FALSE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jika</a:t>
            </a:r>
            <a:r>
              <a:rPr lang="en-US" sz="1900" dirty="0" smtClean="0">
                <a:latin typeface="Garamond" pitchFamily="18" charset="0"/>
              </a:rPr>
              <a:t> :</a:t>
            </a:r>
            <a:endParaRPr lang="en-US" sz="1900" u="sng" dirty="0" smtClean="0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	</a:t>
            </a:r>
            <a:r>
              <a:rPr lang="en-US" sz="1900" u="sng" dirty="0" err="1" smtClean="0">
                <a:latin typeface="Garamond" pitchFamily="18" charset="0"/>
              </a:rPr>
              <a:t>Untuk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setiap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elemen</a:t>
            </a:r>
            <a:r>
              <a:rPr lang="en-US" sz="1900" u="sng" dirty="0" smtClean="0">
                <a:latin typeface="Garamond" pitchFamily="18" charset="0"/>
              </a:rPr>
              <a:t> d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dari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menyebabkan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subkalimat</a:t>
            </a:r>
            <a:r>
              <a:rPr lang="en-US" sz="1900" dirty="0" smtClean="0">
                <a:latin typeface="Garamond" pitchFamily="18" charset="0"/>
              </a:rPr>
              <a:t>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FALSE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diperluas</a:t>
            </a:r>
            <a:r>
              <a:rPr lang="en-US" sz="1900" dirty="0" smtClean="0">
                <a:latin typeface="Garamond" pitchFamily="18" charset="0"/>
              </a:rPr>
              <a:t>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d&gt; o I</a:t>
            </a:r>
          </a:p>
          <a:p>
            <a:pPr eaLnBrk="1" hangingPunct="1">
              <a:lnSpc>
                <a:spcPct val="120000"/>
              </a:lnSpc>
            </a:pPr>
            <a:r>
              <a:rPr lang="en-US" sz="1900" dirty="0" err="1" smtClean="0">
                <a:latin typeface="Garamond" pitchFamily="18" charset="0"/>
              </a:rPr>
              <a:t>Kalimat</a:t>
            </a:r>
            <a:r>
              <a:rPr lang="en-US" sz="1900" dirty="0" smtClean="0">
                <a:latin typeface="Garamond" pitchFamily="18" charset="0"/>
              </a:rPr>
              <a:t> (FOR SOME x)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TRUE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I </a:t>
            </a:r>
            <a:r>
              <a:rPr lang="en-US" sz="1900" dirty="0" err="1" smtClean="0">
                <a:latin typeface="Garamond" pitchFamily="18" charset="0"/>
              </a:rPr>
              <a:t>jika</a:t>
            </a:r>
            <a:r>
              <a:rPr lang="en-US" sz="1900" dirty="0" smtClean="0">
                <a:latin typeface="Garamond" pitchFamily="18" charset="0"/>
              </a:rPr>
              <a:t> 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900" dirty="0" smtClean="0">
                <a:latin typeface="Garamond" pitchFamily="18" charset="0"/>
              </a:rPr>
              <a:t>	</a:t>
            </a:r>
            <a:r>
              <a:rPr lang="en-US" sz="1900" u="sng" dirty="0" err="1" smtClean="0">
                <a:latin typeface="Garamond" pitchFamily="18" charset="0"/>
              </a:rPr>
              <a:t>Ada</a:t>
            </a:r>
            <a:r>
              <a:rPr lang="en-US" sz="1900" u="sng" dirty="0" smtClean="0">
                <a:latin typeface="Garamond" pitchFamily="18" charset="0"/>
              </a:rPr>
              <a:t> </a:t>
            </a:r>
            <a:r>
              <a:rPr lang="en-US" sz="1900" u="sng" dirty="0" err="1" smtClean="0">
                <a:latin typeface="Garamond" pitchFamily="18" charset="0"/>
              </a:rPr>
              <a:t>elemen</a:t>
            </a:r>
            <a:r>
              <a:rPr lang="en-US" sz="1900" u="sng" dirty="0" smtClean="0">
                <a:latin typeface="Garamond" pitchFamily="18" charset="0"/>
              </a:rPr>
              <a:t> d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dari</a:t>
            </a:r>
            <a:r>
              <a:rPr lang="en-US" sz="1900" dirty="0" smtClean="0">
                <a:latin typeface="Garamond" pitchFamily="18" charset="0"/>
              </a:rPr>
              <a:t> domain D </a:t>
            </a:r>
            <a:r>
              <a:rPr lang="en-US" sz="1900" dirty="0" err="1" smtClean="0">
                <a:latin typeface="Garamond" pitchFamily="18" charset="0"/>
              </a:rPr>
              <a:t>sedemikian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sehingga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subkalimat</a:t>
            </a:r>
            <a:r>
              <a:rPr lang="en-US" sz="1900" dirty="0" smtClean="0">
                <a:latin typeface="Garamond" pitchFamily="18" charset="0"/>
              </a:rPr>
              <a:t> A </a:t>
            </a:r>
            <a:r>
              <a:rPr lang="en-US" sz="1900" dirty="0" err="1" smtClean="0">
                <a:latin typeface="Garamond" pitchFamily="18" charset="0"/>
              </a:rPr>
              <a:t>bernilai</a:t>
            </a:r>
            <a:r>
              <a:rPr lang="en-US" sz="1900" dirty="0" smtClean="0">
                <a:latin typeface="Garamond" pitchFamily="18" charset="0"/>
              </a:rPr>
              <a:t> TRUE </a:t>
            </a:r>
            <a:r>
              <a:rPr lang="en-US" sz="1900" dirty="0" err="1" smtClean="0">
                <a:latin typeface="Garamond" pitchFamily="18" charset="0"/>
              </a:rPr>
              <a:t>berdasarkan</a:t>
            </a:r>
            <a:r>
              <a:rPr lang="en-US" sz="1900" dirty="0" smtClean="0">
                <a:latin typeface="Garamond" pitchFamily="18" charset="0"/>
              </a:rPr>
              <a:t> </a:t>
            </a:r>
            <a:r>
              <a:rPr lang="en-US" sz="1900" dirty="0" err="1" smtClean="0">
                <a:latin typeface="Garamond" pitchFamily="18" charset="0"/>
              </a:rPr>
              <a:t>interpretasi</a:t>
            </a:r>
            <a:r>
              <a:rPr lang="en-US" sz="1900" dirty="0" smtClean="0">
                <a:latin typeface="Garamond" pitchFamily="18" charset="0"/>
              </a:rPr>
              <a:t> yang </a:t>
            </a:r>
            <a:r>
              <a:rPr lang="en-US" sz="1900" dirty="0" err="1" smtClean="0">
                <a:latin typeface="Garamond" pitchFamily="18" charset="0"/>
              </a:rPr>
              <a:t>diperluas</a:t>
            </a:r>
            <a:r>
              <a:rPr lang="en-US" sz="1900" dirty="0" smtClean="0">
                <a:latin typeface="Garamond" pitchFamily="18" charset="0"/>
              </a:rPr>
              <a:t> &lt; x </a:t>
            </a:r>
            <a:r>
              <a:rPr lang="en-US" sz="19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1900" dirty="0" smtClean="0">
                <a:latin typeface="Garamond" pitchFamily="18" charset="0"/>
              </a:rPr>
              <a:t> d&gt; o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58AD3-B06D-419B-9E8F-F515FA0D139A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2160590"/>
            <a:ext cx="6447501" cy="4292746"/>
          </a:xfrm>
        </p:spPr>
        <p:txBody>
          <a:bodyPr>
            <a:normAutofit fontScale="77500" lnSpcReduction="20000"/>
          </a:bodyPr>
          <a:lstStyle/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 smtClean="0">
                <a:latin typeface="Garamond" pitchFamily="18" charset="0"/>
              </a:rPr>
              <a:t>Contoh</a:t>
            </a:r>
            <a:endParaRPr lang="en-US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 dirty="0" smtClean="0">
                <a:latin typeface="Garamond" pitchFamily="18" charset="0"/>
              </a:rPr>
              <a:t>A : (FOR SOME x) p(</a:t>
            </a:r>
            <a:r>
              <a:rPr lang="en-US" sz="2100" dirty="0" err="1" smtClean="0">
                <a:latin typeface="Garamond" pitchFamily="18" charset="0"/>
              </a:rPr>
              <a:t>x,y</a:t>
            </a:r>
            <a:r>
              <a:rPr lang="en-US" sz="2100" dirty="0" smtClean="0">
                <a:latin typeface="Garamond" pitchFamily="18" charset="0"/>
              </a:rPr>
              <a:t>)</a:t>
            </a: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Diberikan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I yang </a:t>
            </a:r>
            <a:r>
              <a:rPr lang="en-US" sz="2100" dirty="0" err="1" smtClean="0">
                <a:latin typeface="Garamond" pitchFamily="18" charset="0"/>
              </a:rPr>
              <a:t>meliputi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himpunan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bilangan</a:t>
            </a:r>
            <a:r>
              <a:rPr lang="en-US" sz="2100" dirty="0" smtClean="0">
                <a:latin typeface="Garamond" pitchFamily="18" charset="0"/>
              </a:rPr>
              <a:t> integer </a:t>
            </a:r>
            <a:r>
              <a:rPr lang="en-US" sz="2100" dirty="0" err="1" smtClean="0">
                <a:latin typeface="Garamond" pitchFamily="18" charset="0"/>
              </a:rPr>
              <a:t>positif</a:t>
            </a:r>
            <a:r>
              <a:rPr lang="en-US" sz="2100" dirty="0" smtClean="0">
                <a:latin typeface="Garamond" pitchFamily="18" charset="0"/>
              </a:rPr>
              <a:t> </a:t>
            </a: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y = 2</a:t>
            </a:r>
            <a:endParaRPr lang="sv-SE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	p : relasi “kurang dari”, yaitu p1(d1, d2) = d1 &lt; d2</a:t>
            </a:r>
            <a:endParaRPr lang="en-US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aturan</a:t>
            </a:r>
            <a:r>
              <a:rPr lang="en-US" sz="2100" dirty="0" smtClean="0">
                <a:latin typeface="Garamond" pitchFamily="18" charset="0"/>
              </a:rPr>
              <a:t> (FOR SOME x) </a:t>
            </a:r>
            <a:r>
              <a:rPr lang="en-US" sz="2100" dirty="0" err="1" smtClean="0">
                <a:latin typeface="Garamond" pitchFamily="18" charset="0"/>
              </a:rPr>
              <a:t>maka</a:t>
            </a:r>
            <a:r>
              <a:rPr lang="en-US" sz="2100" dirty="0" smtClean="0">
                <a:latin typeface="Garamond" pitchFamily="18" charset="0"/>
              </a:rPr>
              <a:t> </a:t>
            </a:r>
          </a:p>
          <a:p>
            <a:pPr marL="292100" indent="-292100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(FOR SOME x) p(x, y) </a:t>
            </a:r>
            <a:r>
              <a:rPr lang="en-US" sz="2100" dirty="0" err="1" smtClean="0">
                <a:latin typeface="Garamond" pitchFamily="18" charset="0"/>
              </a:rPr>
              <a:t>bernilai</a:t>
            </a:r>
            <a:r>
              <a:rPr lang="en-US" sz="2100" dirty="0" smtClean="0">
                <a:latin typeface="Garamond" pitchFamily="18" charset="0"/>
              </a:rPr>
              <a:t> TRUE </a:t>
            </a:r>
            <a:r>
              <a:rPr lang="en-US" sz="2100" dirty="0" err="1" smtClean="0">
                <a:latin typeface="Garamond" pitchFamily="18" charset="0"/>
              </a:rPr>
              <a:t>jika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ada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elemen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dari</a:t>
            </a:r>
            <a:r>
              <a:rPr lang="en-US" sz="2100" dirty="0" smtClean="0">
                <a:latin typeface="Garamond" pitchFamily="18" charset="0"/>
              </a:rPr>
              <a:t> D </a:t>
            </a:r>
            <a:r>
              <a:rPr lang="en-US" sz="2100" dirty="0" err="1" smtClean="0">
                <a:latin typeface="Garamond" pitchFamily="18" charset="0"/>
              </a:rPr>
              <a:t>sehingga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nilai</a:t>
            </a:r>
            <a:r>
              <a:rPr lang="en-US" sz="2100" dirty="0" smtClean="0">
                <a:latin typeface="Garamond" pitchFamily="18" charset="0"/>
              </a:rPr>
              <a:t> p(x, y) </a:t>
            </a:r>
            <a:r>
              <a:rPr lang="en-US" sz="2100" dirty="0" err="1" smtClean="0">
                <a:latin typeface="Garamond" pitchFamily="18" charset="0"/>
              </a:rPr>
              <a:t>bernilai</a:t>
            </a:r>
            <a:r>
              <a:rPr lang="en-US" sz="2100" dirty="0" smtClean="0">
                <a:latin typeface="Garamond" pitchFamily="18" charset="0"/>
              </a:rPr>
              <a:t> TRUE 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 smtClean="0">
                <a:latin typeface="Garamond" pitchFamily="18" charset="0"/>
              </a:rPr>
              <a:t> d &gt; o I</a:t>
            </a: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id-ID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Misal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diambil</a:t>
            </a:r>
            <a:r>
              <a:rPr lang="en-US" sz="2100" dirty="0" smtClean="0">
                <a:latin typeface="Garamond" pitchFamily="18" charset="0"/>
              </a:rPr>
              <a:t> d = 1 </a:t>
            </a:r>
            <a:r>
              <a:rPr lang="en-US" sz="2100" dirty="0" err="1" smtClean="0">
                <a:latin typeface="Garamond" pitchFamily="18" charset="0"/>
              </a:rPr>
              <a:t>maka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perluasan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menjadi</a:t>
            </a:r>
            <a:r>
              <a:rPr lang="en-US" sz="2100" dirty="0" smtClean="0">
                <a:latin typeface="Garamond" pitchFamily="18" charset="0"/>
              </a:rPr>
              <a:t> &lt; x </a:t>
            </a:r>
            <a:r>
              <a:rPr lang="en-US" sz="2100" dirty="0" smtClean="0">
                <a:latin typeface="Garamond" pitchFamily="18" charset="0"/>
                <a:sym typeface="Wingdings" pitchFamily="2" charset="2"/>
              </a:rPr>
              <a:t></a:t>
            </a:r>
            <a:r>
              <a:rPr lang="en-US" sz="2100" dirty="0" smtClean="0">
                <a:latin typeface="Garamond" pitchFamily="18" charset="0"/>
              </a:rPr>
              <a:t> 1 &gt; o I </a:t>
            </a:r>
            <a:r>
              <a:rPr lang="en-US" sz="2100" dirty="0" err="1" smtClean="0">
                <a:latin typeface="Garamond" pitchFamily="18" charset="0"/>
              </a:rPr>
              <a:t>sehingga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berdasarkan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aturan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proposisi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diperoleh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bahwa</a:t>
            </a:r>
            <a:r>
              <a:rPr lang="en-US" sz="2100" dirty="0" smtClean="0">
                <a:latin typeface="Garamond" pitchFamily="18" charset="0"/>
              </a:rPr>
              <a:t> </a:t>
            </a:r>
          </a:p>
          <a:p>
            <a:pPr marL="292100" indent="-292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p(1, 2) </a:t>
            </a:r>
            <a:r>
              <a:rPr lang="en-US" sz="2100" dirty="0" err="1" smtClean="0">
                <a:latin typeface="Garamond" pitchFamily="18" charset="0"/>
              </a:rPr>
              <a:t>yaitu</a:t>
            </a:r>
            <a:r>
              <a:rPr lang="en-US" sz="2100" dirty="0" smtClean="0">
                <a:latin typeface="Garamond" pitchFamily="18" charset="0"/>
              </a:rPr>
              <a:t> 1 &lt; 2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7A84C-C07C-429E-A5D2-7E9BC93D0460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Kalkulus Predikat – Aturan Semantik Untuk Kuantifier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100" dirty="0" smtClean="0">
                <a:latin typeface="Garamond" pitchFamily="18" charset="0"/>
              </a:rPr>
              <a:t>B : IF (FOR ALL x) (FOR SOME y) p(x, y) THEN p(a, f(a))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Misal</a:t>
            </a:r>
            <a:r>
              <a:rPr lang="en-US" sz="2100" dirty="0" smtClean="0">
                <a:latin typeface="Garamond" pitchFamily="18" charset="0"/>
              </a:rPr>
              <a:t> I </a:t>
            </a:r>
            <a:r>
              <a:rPr lang="en-US" sz="2100" dirty="0" err="1" smtClean="0">
                <a:latin typeface="Garamond" pitchFamily="18" charset="0"/>
              </a:rPr>
              <a:t>adalah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interpretasi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untuk</a:t>
            </a:r>
            <a:r>
              <a:rPr lang="en-US" sz="2100" dirty="0" smtClean="0">
                <a:latin typeface="Garamond" pitchFamily="18" charset="0"/>
              </a:rPr>
              <a:t> B yang </a:t>
            </a:r>
            <a:r>
              <a:rPr lang="en-US" sz="2100" dirty="0" err="1" smtClean="0">
                <a:latin typeface="Garamond" pitchFamily="18" charset="0"/>
              </a:rPr>
              <a:t>meliputi</a:t>
            </a:r>
            <a:r>
              <a:rPr lang="en-US" sz="2100" dirty="0" smtClean="0">
                <a:latin typeface="Garamond" pitchFamily="18" charset="0"/>
              </a:rPr>
              <a:t> domain </a:t>
            </a:r>
            <a:r>
              <a:rPr lang="en-US" sz="2100" dirty="0" err="1" smtClean="0">
                <a:latin typeface="Garamond" pitchFamily="18" charset="0"/>
              </a:rPr>
              <a:t>bilangan</a:t>
            </a:r>
            <a:r>
              <a:rPr lang="en-US" sz="2100" dirty="0" smtClean="0">
                <a:latin typeface="Garamond" pitchFamily="18" charset="0"/>
              </a:rPr>
              <a:t> real </a:t>
            </a:r>
            <a:r>
              <a:rPr lang="en-US" sz="2100" dirty="0" err="1" smtClean="0">
                <a:latin typeface="Garamond" pitchFamily="18" charset="0"/>
              </a:rPr>
              <a:t>positif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dimana</a:t>
            </a:r>
            <a:r>
              <a:rPr lang="en-US" sz="2100" dirty="0" smtClean="0">
                <a:latin typeface="Garamond" pitchFamily="18" charset="0"/>
              </a:rPr>
              <a:t>: 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a = 1</a:t>
            </a:r>
            <a:endParaRPr lang="sv-SE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	f : fungsi “akar dari” yaitu f1(d) = </a:t>
            </a:r>
            <a:r>
              <a:rPr lang="en-US" sz="2100" dirty="0" smtClean="0">
                <a:latin typeface="Garamond" pitchFamily="18" charset="0"/>
                <a:sym typeface="Symbol" pitchFamily="18" charset="2"/>
              </a:rPr>
              <a:t></a:t>
            </a:r>
            <a:r>
              <a:rPr lang="sv-SE" sz="2100" dirty="0" smtClean="0">
                <a:latin typeface="Garamond" pitchFamily="18" charset="0"/>
              </a:rPr>
              <a:t>d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	p : relasi “tidak sama dengan”, yaitu p1(d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, d</a:t>
            </a:r>
            <a:r>
              <a:rPr lang="sv-SE" sz="2100" baseline="-25000" dirty="0" smtClean="0">
                <a:latin typeface="Garamond" pitchFamily="18" charset="0"/>
              </a:rPr>
              <a:t>2</a:t>
            </a:r>
            <a:r>
              <a:rPr lang="sv-SE" sz="2100" dirty="0" smtClean="0">
                <a:latin typeface="Garamond" pitchFamily="18" charset="0"/>
              </a:rPr>
              <a:t>)  =  d</a:t>
            </a:r>
            <a:r>
              <a:rPr lang="sv-SE" sz="2100" baseline="-25000" dirty="0" smtClean="0">
                <a:latin typeface="Garamond" pitchFamily="18" charset="0"/>
              </a:rPr>
              <a:t>1</a:t>
            </a:r>
            <a:r>
              <a:rPr lang="sv-SE" sz="2100" dirty="0" smtClean="0">
                <a:latin typeface="Garamond" pitchFamily="18" charset="0"/>
              </a:rPr>
              <a:t> </a:t>
            </a:r>
            <a:r>
              <a:rPr lang="en-US" sz="2100" dirty="0" smtClean="0">
                <a:latin typeface="Garamond" pitchFamily="18" charset="0"/>
                <a:sym typeface="Symbol" pitchFamily="18" charset="2"/>
              </a:rPr>
              <a:t></a:t>
            </a:r>
            <a:r>
              <a:rPr lang="sv-SE" sz="2100" dirty="0" smtClean="0">
                <a:latin typeface="Garamond" pitchFamily="18" charset="0"/>
              </a:rPr>
              <a:t> d</a:t>
            </a:r>
            <a:r>
              <a:rPr lang="sv-SE" sz="2100" baseline="-25000" dirty="0" smtClean="0">
                <a:latin typeface="Garamond" pitchFamily="18" charset="0"/>
              </a:rPr>
              <a:t>2</a:t>
            </a:r>
            <a:endParaRPr lang="en-US" sz="2100" baseline="-250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 smtClean="0">
                <a:latin typeface="Garamond" pitchFamily="18" charset="0"/>
              </a:rPr>
              <a:t>Misal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diasumsikan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bahwa</a:t>
            </a:r>
            <a:r>
              <a:rPr lang="en-US" sz="2100" dirty="0" smtClean="0">
                <a:latin typeface="Garamond" pitchFamily="18" charset="0"/>
              </a:rPr>
              <a:t> B </a:t>
            </a:r>
            <a:r>
              <a:rPr lang="en-US" sz="2100" dirty="0" err="1" smtClean="0">
                <a:latin typeface="Garamond" pitchFamily="18" charset="0"/>
              </a:rPr>
              <a:t>bernilai</a:t>
            </a:r>
            <a:r>
              <a:rPr lang="en-US" sz="2100" dirty="0" smtClean="0">
                <a:latin typeface="Garamond" pitchFamily="18" charset="0"/>
              </a:rPr>
              <a:t> FALSE 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Maka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harus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diperhatikan</a:t>
            </a:r>
            <a:r>
              <a:rPr lang="en-US" sz="2100" dirty="0" smtClean="0">
                <a:latin typeface="Garamond" pitchFamily="18" charset="0"/>
              </a:rPr>
              <a:t> </a:t>
            </a:r>
            <a:r>
              <a:rPr lang="en-US" sz="2100" dirty="0" err="1" smtClean="0">
                <a:latin typeface="Garamond" pitchFamily="18" charset="0"/>
              </a:rPr>
              <a:t>bahwa</a:t>
            </a:r>
            <a:r>
              <a:rPr lang="en-US" sz="2100" dirty="0" smtClean="0">
                <a:latin typeface="Garamond" pitchFamily="18" charset="0"/>
              </a:rPr>
              <a:t> :</a:t>
            </a: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latin typeface="Garamond" pitchFamily="18" charset="0"/>
              </a:rPr>
              <a:t>	</a:t>
            </a:r>
            <a:r>
              <a:rPr lang="en-US" sz="2100" dirty="0" err="1" smtClean="0">
                <a:latin typeface="Garamond" pitchFamily="18" charset="0"/>
              </a:rPr>
              <a:t>Antisenden</a:t>
            </a:r>
            <a:r>
              <a:rPr lang="en-US" sz="2100" dirty="0" smtClean="0">
                <a:latin typeface="Garamond" pitchFamily="18" charset="0"/>
              </a:rPr>
              <a:t> : (FOR ALL x) (FOR SOME y) p(x, y) </a:t>
            </a:r>
            <a:r>
              <a:rPr lang="en-US" sz="2100" dirty="0" err="1" smtClean="0">
                <a:latin typeface="Garamond" pitchFamily="18" charset="0"/>
              </a:rPr>
              <a:t>bernilai</a:t>
            </a:r>
            <a:r>
              <a:rPr lang="en-US" sz="2100" dirty="0" smtClean="0">
                <a:latin typeface="Garamond" pitchFamily="18" charset="0"/>
              </a:rPr>
              <a:t> TRUE</a:t>
            </a:r>
            <a:endParaRPr lang="sv-SE" sz="2100" dirty="0" smtClean="0">
              <a:latin typeface="Garamond" pitchFamily="18" charset="0"/>
            </a:endParaRPr>
          </a:p>
          <a:p>
            <a:pPr marL="292100" indent="-292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v-SE" sz="2100" dirty="0" smtClean="0">
                <a:latin typeface="Garamond" pitchFamily="18" charset="0"/>
              </a:rPr>
              <a:t>	Konsekuen : p(a, f(a)) bernilai FALSE</a:t>
            </a:r>
            <a:endParaRPr lang="en-US" sz="21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ij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hijau</Template>
  <TotalTime>1565</TotalTime>
  <Words>960</Words>
  <Application>Microsoft Office PowerPoint</Application>
  <PresentationFormat>On-screen Show (4:3)</PresentationFormat>
  <Paragraphs>213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hijau</vt:lpstr>
      <vt:lpstr>Aturan Semantik dan Validitas</vt:lpstr>
      <vt:lpstr>Kalkulus Predikat – Aturan Dasar Semantik</vt:lpstr>
      <vt:lpstr>Lanjutan Aturan Dasar Semantik</vt:lpstr>
      <vt:lpstr>Aturan NOT</vt:lpstr>
      <vt:lpstr>Kalkulus Predikat – Interpretasi yang diperluas</vt:lpstr>
      <vt:lpstr>Kalkulus Predikat – Interpretasi yang diperluas</vt:lpstr>
      <vt:lpstr>Kalkulus Predikat – Aturan Semantik Untuk Kuantifier</vt:lpstr>
      <vt:lpstr>Kalkulus Predikat – Aturan Semantik Untuk Kuantifier</vt:lpstr>
      <vt:lpstr>Kalkulus Predikat – Aturan Semantik Untuk Kuantifier</vt:lpstr>
      <vt:lpstr>Kalkulus Predikat – Aturan Semantik Untuk Kuantifier</vt:lpstr>
      <vt:lpstr>Kalkulus Predikat – Validitas</vt:lpstr>
      <vt:lpstr>Kalkulus Predikat – Validitas</vt:lpstr>
      <vt:lpstr>Kalkulus Predikat – Validitas</vt:lpstr>
      <vt:lpstr>Kalkulus Predikat – Validitas</vt:lpstr>
      <vt:lpstr>Kalkulus Predikat – Validitas</vt:lpstr>
      <vt:lpstr>Kalkulus Predikat – Validitas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sukmawati</dc:creator>
  <cp:lastModifiedBy>sukmawati</cp:lastModifiedBy>
  <cp:revision>150</cp:revision>
  <cp:lastPrinted>1601-01-01T00:00:00Z</cp:lastPrinted>
  <dcterms:created xsi:type="dcterms:W3CDTF">2017-08-22T15:46:45Z</dcterms:created>
  <dcterms:modified xsi:type="dcterms:W3CDTF">2017-11-20T23:23:11Z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