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0"/>
  </p:handoutMasterIdLst>
  <p:sldIdLst>
    <p:sldId id="473" r:id="rId2"/>
    <p:sldId id="435" r:id="rId3"/>
    <p:sldId id="475" r:id="rId4"/>
    <p:sldId id="477" r:id="rId5"/>
    <p:sldId id="479" r:id="rId6"/>
    <p:sldId id="481" r:id="rId7"/>
    <p:sldId id="483" r:id="rId8"/>
    <p:sldId id="485" r:id="rId9"/>
    <p:sldId id="487" r:id="rId10"/>
    <p:sldId id="489" r:id="rId11"/>
    <p:sldId id="491" r:id="rId12"/>
    <p:sldId id="493" r:id="rId13"/>
    <p:sldId id="495" r:id="rId14"/>
    <p:sldId id="497" r:id="rId15"/>
    <p:sldId id="499" r:id="rId16"/>
    <p:sldId id="501" r:id="rId17"/>
    <p:sldId id="503" r:id="rId18"/>
    <p:sldId id="505" r:id="rId19"/>
    <p:sldId id="507" r:id="rId20"/>
    <p:sldId id="509" r:id="rId21"/>
    <p:sldId id="511" r:id="rId22"/>
    <p:sldId id="513" r:id="rId23"/>
    <p:sldId id="515" r:id="rId24"/>
    <p:sldId id="517" r:id="rId25"/>
    <p:sldId id="519" r:id="rId26"/>
    <p:sldId id="521" r:id="rId27"/>
    <p:sldId id="525" r:id="rId28"/>
    <p:sldId id="527" r:id="rId29"/>
    <p:sldId id="529" r:id="rId30"/>
    <p:sldId id="531" r:id="rId31"/>
    <p:sldId id="533" r:id="rId32"/>
    <p:sldId id="535" r:id="rId33"/>
    <p:sldId id="537" r:id="rId34"/>
    <p:sldId id="539" r:id="rId35"/>
    <p:sldId id="542" r:id="rId36"/>
    <p:sldId id="544" r:id="rId37"/>
    <p:sldId id="546" r:id="rId38"/>
    <p:sldId id="548" r:id="rId39"/>
  </p:sldIdLst>
  <p:sldSz cx="9144000" cy="6858000" type="screen4x3"/>
  <p:notesSz cx="7102475" cy="9388475"/>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6" d="100"/>
          <a:sy n="46" d="100"/>
        </p:scale>
        <p:origin x="-2076"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8BE55847-BF93-4B36-B766-CD015389234A}" type="datetimeFigureOut">
              <a:rPr lang="en-US" smtClean="0"/>
              <a:t>5/27/2014</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B7AB855F-0C1E-44CB-8BCC-D7EF737070EC}"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E00DB8A3-4648-46C9-B88B-F470F4B15873}"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00DB8A3-4648-46C9-B88B-F470F4B15873}" type="slidenum">
              <a:rPr lang="id-ID" smtClean="0"/>
              <a:pPr/>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E00DB8A3-4648-46C9-B88B-F470F4B15873}" type="slidenum">
              <a:rPr lang="id-ID" smtClean="0"/>
              <a:pPr/>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00DB8A3-4648-46C9-B88B-F470F4B1587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CB89192-A887-48C8-B196-BE43E2E7FD17}" type="datetimeFigureOut">
              <a:rPr lang="id-ID" smtClean="0"/>
              <a:pPr/>
              <a:t>27/05/2014</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00DB8A3-4648-46C9-B88B-F470F4B15873}" type="slidenum">
              <a:rPr lang="id-ID" smtClean="0"/>
              <a:pPr/>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B89192-A887-48C8-B196-BE43E2E7FD17}" type="datetimeFigureOut">
              <a:rPr lang="id-ID" smtClean="0"/>
              <a:pPr/>
              <a:t>27/05/2014</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00DB8A3-4648-46C9-B88B-F470F4B15873}" type="slidenum">
              <a:rPr lang="id-ID" smtClean="0"/>
              <a:pPr/>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571480"/>
            <a:ext cx="7286676" cy="4708981"/>
          </a:xfrm>
          <a:prstGeom prst="rect">
            <a:avLst/>
          </a:prstGeom>
          <a:noFill/>
        </p:spPr>
        <p:txBody>
          <a:bodyPr wrap="square" rtlCol="0">
            <a:spAutoFit/>
          </a:bodyPr>
          <a:lstStyle/>
          <a:p>
            <a:pPr algn="ctr"/>
            <a:r>
              <a:rPr lang="en-US" sz="4000" dirty="0" smtClean="0"/>
              <a:t>Mata </a:t>
            </a:r>
            <a:r>
              <a:rPr lang="en-US" sz="4000" dirty="0" err="1" smtClean="0"/>
              <a:t>Kuliah</a:t>
            </a:r>
            <a:endParaRPr lang="en-US" sz="4000" dirty="0" smtClean="0"/>
          </a:p>
          <a:p>
            <a:pPr algn="ctr"/>
            <a:r>
              <a:rPr lang="en-US" sz="4000" dirty="0" err="1" smtClean="0"/>
              <a:t>Logika</a:t>
            </a:r>
            <a:r>
              <a:rPr lang="en-US" sz="4000" dirty="0" smtClean="0"/>
              <a:t> </a:t>
            </a:r>
            <a:r>
              <a:rPr lang="en-US" sz="4000" dirty="0" err="1" smtClean="0"/>
              <a:t>Informatika</a:t>
            </a:r>
            <a:endParaRPr lang="en-US" sz="4000" dirty="0" smtClean="0"/>
          </a:p>
          <a:p>
            <a:endParaRPr lang="en-US" sz="4000" dirty="0" smtClean="0"/>
          </a:p>
          <a:p>
            <a:pPr algn="ctr"/>
            <a:r>
              <a:rPr lang="en-US" sz="4000" dirty="0" smtClean="0"/>
              <a:t>3 SKS</a:t>
            </a:r>
          </a:p>
          <a:p>
            <a:pPr algn="ctr"/>
            <a:r>
              <a:rPr lang="en-US" sz="4000" dirty="0" err="1" smtClean="0"/>
              <a:t>Bab</a:t>
            </a:r>
            <a:r>
              <a:rPr lang="en-US" sz="4000" dirty="0" smtClean="0"/>
              <a:t> V : </a:t>
            </a:r>
            <a:r>
              <a:rPr lang="en-US" sz="4000" dirty="0" err="1" smtClean="0"/>
              <a:t>Logika</a:t>
            </a:r>
            <a:r>
              <a:rPr lang="en-US" sz="4000" dirty="0" smtClean="0"/>
              <a:t> Order </a:t>
            </a:r>
            <a:r>
              <a:rPr lang="en-US" sz="4000" dirty="0" err="1" smtClean="0"/>
              <a:t>Pertama</a:t>
            </a:r>
            <a:endParaRPr lang="en-US" sz="4000" dirty="0" smtClean="0"/>
          </a:p>
          <a:p>
            <a:pPr algn="ctr"/>
            <a:r>
              <a:rPr lang="en-US" sz="4000" dirty="0" smtClean="0"/>
              <a:t>(</a:t>
            </a:r>
            <a:r>
              <a:rPr lang="en-US" sz="4000" dirty="0" err="1" smtClean="0"/>
              <a:t>Logika</a:t>
            </a:r>
            <a:r>
              <a:rPr lang="en-US" sz="4000" dirty="0" smtClean="0"/>
              <a:t> </a:t>
            </a:r>
            <a:r>
              <a:rPr lang="en-US" sz="4000" dirty="0" err="1" smtClean="0"/>
              <a:t>Predikat</a:t>
            </a:r>
            <a:r>
              <a:rPr lang="en-US" sz="4000" dirty="0" smtClean="0"/>
              <a:t>)</a:t>
            </a:r>
          </a:p>
          <a:p>
            <a:pPr algn="ctr"/>
            <a:r>
              <a:rPr lang="en-US" sz="2000" dirty="0" smtClean="0"/>
              <a:t>(</a:t>
            </a:r>
            <a:r>
              <a:rPr lang="en-US" sz="2000" i="1" dirty="0" smtClean="0"/>
              <a:t>First Order Logic)</a:t>
            </a:r>
            <a:endParaRPr lang="en-US" sz="2000" dirty="0" smtClean="0"/>
          </a:p>
          <a:p>
            <a:endParaRPr lang="en-US" sz="4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4524315"/>
          </a:xfrm>
          <a:prstGeom prst="rect">
            <a:avLst/>
          </a:prstGeom>
          <a:noFill/>
        </p:spPr>
        <p:txBody>
          <a:bodyPr wrap="square" rtlCol="0">
            <a:spAutoFit/>
          </a:bodyPr>
          <a:lstStyle/>
          <a:p>
            <a:r>
              <a:rPr lang="en-US" sz="3200" dirty="0" err="1" smtClean="0"/>
              <a:t>Jika</a:t>
            </a:r>
            <a:r>
              <a:rPr lang="en-US" sz="3200" dirty="0" smtClean="0"/>
              <a:t> </a:t>
            </a:r>
            <a:r>
              <a:rPr lang="en-US" sz="3200" dirty="0" err="1" smtClean="0"/>
              <a:t>Pernyataan</a:t>
            </a:r>
            <a:r>
              <a:rPr lang="en-US" sz="3200" dirty="0" smtClean="0"/>
              <a:t> : “ x </a:t>
            </a:r>
            <a:r>
              <a:rPr lang="en-US" sz="3200" dirty="0" err="1" smtClean="0"/>
              <a:t>lebih</a:t>
            </a:r>
            <a:r>
              <a:rPr lang="en-US" sz="3200" dirty="0" smtClean="0"/>
              <a:t> </a:t>
            </a:r>
            <a:r>
              <a:rPr lang="en-US" sz="3200" dirty="0" err="1" smtClean="0"/>
              <a:t>besar</a:t>
            </a:r>
            <a:r>
              <a:rPr lang="en-US" sz="3200" dirty="0" smtClean="0"/>
              <a:t> </a:t>
            </a:r>
            <a:r>
              <a:rPr lang="en-US" sz="3200" dirty="0" err="1" smtClean="0"/>
              <a:t>dari</a:t>
            </a:r>
            <a:r>
              <a:rPr lang="en-US" sz="3200" dirty="0" smtClean="0"/>
              <a:t> 4 “ </a:t>
            </a:r>
            <a:r>
              <a:rPr lang="en-US" sz="3200" dirty="0" err="1" smtClean="0"/>
              <a:t>kita</a:t>
            </a:r>
            <a:r>
              <a:rPr lang="en-US" sz="3200" dirty="0" smtClean="0"/>
              <a:t> </a:t>
            </a:r>
            <a:r>
              <a:rPr lang="en-US" sz="3200" dirty="0" err="1" smtClean="0"/>
              <a:t>tulis</a:t>
            </a:r>
            <a:r>
              <a:rPr lang="en-US" sz="3200" dirty="0" smtClean="0"/>
              <a:t> </a:t>
            </a:r>
            <a:r>
              <a:rPr lang="en-US" sz="3200" dirty="0" err="1" smtClean="0"/>
              <a:t>dengan</a:t>
            </a:r>
            <a:r>
              <a:rPr lang="en-US" sz="3200" dirty="0" smtClean="0"/>
              <a:t> P(x) </a:t>
            </a:r>
            <a:r>
              <a:rPr lang="en-US" sz="3200" dirty="0" err="1" smtClean="0"/>
              <a:t>dimana</a:t>
            </a:r>
            <a:r>
              <a:rPr lang="en-US" sz="3200" dirty="0" smtClean="0"/>
              <a:t> P </a:t>
            </a:r>
            <a:r>
              <a:rPr lang="en-US" sz="3200" dirty="0" err="1" smtClean="0"/>
              <a:t>melambangkan</a:t>
            </a:r>
            <a:r>
              <a:rPr lang="en-US" sz="3200" dirty="0" smtClean="0"/>
              <a:t> </a:t>
            </a:r>
            <a:r>
              <a:rPr lang="en-US" sz="3200" dirty="0" err="1" smtClean="0"/>
              <a:t>Predikat</a:t>
            </a:r>
            <a:r>
              <a:rPr lang="en-US" sz="3200" dirty="0" smtClean="0"/>
              <a:t> </a:t>
            </a:r>
            <a:r>
              <a:rPr lang="en-US" sz="3200" dirty="0" err="1" smtClean="0"/>
              <a:t>lebih</a:t>
            </a:r>
            <a:r>
              <a:rPr lang="en-US" sz="3200" dirty="0" smtClean="0"/>
              <a:t> </a:t>
            </a:r>
            <a:r>
              <a:rPr lang="en-US" sz="3200" dirty="0" err="1" smtClean="0"/>
              <a:t>besar</a:t>
            </a:r>
            <a:r>
              <a:rPr lang="en-US" sz="3200" dirty="0" smtClean="0"/>
              <a:t> </a:t>
            </a:r>
            <a:r>
              <a:rPr lang="en-US" sz="3200" dirty="0" err="1" smtClean="0"/>
              <a:t>dari</a:t>
            </a:r>
            <a:r>
              <a:rPr lang="en-US" sz="3200" dirty="0" smtClean="0"/>
              <a:t> 4 </a:t>
            </a:r>
            <a:r>
              <a:rPr lang="en-US" sz="3200" dirty="0" err="1" smtClean="0"/>
              <a:t>dan</a:t>
            </a:r>
            <a:r>
              <a:rPr lang="en-US" sz="3200" dirty="0" smtClean="0"/>
              <a:t> x </a:t>
            </a:r>
            <a:r>
              <a:rPr lang="en-US" sz="3200" dirty="0" err="1" smtClean="0"/>
              <a:t>adalah</a:t>
            </a:r>
            <a:r>
              <a:rPr lang="en-US" sz="3200" dirty="0" smtClean="0"/>
              <a:t> </a:t>
            </a:r>
            <a:r>
              <a:rPr lang="en-US" sz="3200" dirty="0" err="1" smtClean="0"/>
              <a:t>variabel</a:t>
            </a:r>
            <a:r>
              <a:rPr lang="en-US" sz="3200" dirty="0" smtClean="0"/>
              <a:t>.</a:t>
            </a:r>
          </a:p>
          <a:p>
            <a:endParaRPr lang="en-US" sz="3200" dirty="0" smtClean="0"/>
          </a:p>
          <a:p>
            <a:r>
              <a:rPr lang="en-US" sz="3200" dirty="0" smtClean="0"/>
              <a:t>P(x) </a:t>
            </a:r>
            <a:r>
              <a:rPr lang="en-US" sz="3200" dirty="0" err="1" smtClean="0"/>
              <a:t>disebut</a:t>
            </a:r>
            <a:r>
              <a:rPr lang="en-US" sz="3200" dirty="0" smtClean="0"/>
              <a:t> </a:t>
            </a:r>
            <a:r>
              <a:rPr lang="en-US" sz="3200" dirty="0" err="1" smtClean="0"/>
              <a:t>juga</a:t>
            </a:r>
            <a:r>
              <a:rPr lang="en-US" sz="3200" dirty="0" smtClean="0"/>
              <a:t> </a:t>
            </a:r>
            <a:r>
              <a:rPr lang="en-US" sz="3200" dirty="0" err="1" smtClean="0"/>
              <a:t>sebagai</a:t>
            </a:r>
            <a:r>
              <a:rPr lang="en-US" sz="3200" dirty="0" smtClean="0"/>
              <a:t> </a:t>
            </a:r>
            <a:r>
              <a:rPr lang="en-US" sz="3200" dirty="0" err="1" smtClean="0"/>
              <a:t>nilai</a:t>
            </a:r>
            <a:r>
              <a:rPr lang="en-US" sz="3200" dirty="0" smtClean="0"/>
              <a:t> </a:t>
            </a:r>
            <a:r>
              <a:rPr lang="en-US" sz="3200" dirty="0" err="1" smtClean="0"/>
              <a:t>dari</a:t>
            </a:r>
            <a:r>
              <a:rPr lang="en-US" sz="3200" dirty="0" smtClean="0"/>
              <a:t> </a:t>
            </a:r>
            <a:r>
              <a:rPr lang="en-US" sz="3200" dirty="0" err="1" smtClean="0"/>
              <a:t>fungsi</a:t>
            </a:r>
            <a:r>
              <a:rPr lang="en-US" sz="3200" dirty="0" smtClean="0"/>
              <a:t> </a:t>
            </a:r>
            <a:r>
              <a:rPr lang="en-US" sz="3200" dirty="0" err="1" smtClean="0"/>
              <a:t>proposisi</a:t>
            </a:r>
            <a:r>
              <a:rPr lang="en-US" sz="3200" dirty="0" smtClean="0"/>
              <a:t> P </a:t>
            </a:r>
            <a:r>
              <a:rPr lang="en-US" sz="3200" dirty="0" err="1" smtClean="0"/>
              <a:t>pada</a:t>
            </a:r>
            <a:r>
              <a:rPr lang="en-US" sz="3200" dirty="0" smtClean="0"/>
              <a:t> x, </a:t>
            </a:r>
            <a:r>
              <a:rPr lang="en-US" sz="3200" dirty="0" err="1" smtClean="0"/>
              <a:t>artinya</a:t>
            </a:r>
            <a:r>
              <a:rPr lang="en-US" sz="3200" dirty="0" smtClean="0"/>
              <a:t> </a:t>
            </a:r>
            <a:r>
              <a:rPr lang="en-US" sz="3200" dirty="0" err="1" smtClean="0"/>
              <a:t>untuk</a:t>
            </a:r>
            <a:r>
              <a:rPr lang="en-US" sz="3200" dirty="0" smtClean="0"/>
              <a:t> </a:t>
            </a:r>
            <a:r>
              <a:rPr lang="en-US" sz="3200" dirty="0" err="1" smtClean="0"/>
              <a:t>nilai</a:t>
            </a:r>
            <a:r>
              <a:rPr lang="en-US" sz="3200" dirty="0" smtClean="0"/>
              <a:t> x yang </a:t>
            </a:r>
            <a:r>
              <a:rPr lang="en-US" sz="3200" dirty="0" err="1" smtClean="0"/>
              <a:t>diberikan</a:t>
            </a:r>
            <a:r>
              <a:rPr lang="en-US" sz="3200" dirty="0" smtClean="0"/>
              <a:t>, </a:t>
            </a:r>
            <a:r>
              <a:rPr lang="en-US" sz="3200" dirty="0" err="1" smtClean="0"/>
              <a:t>maka</a:t>
            </a:r>
            <a:r>
              <a:rPr lang="en-US" sz="3200" dirty="0" smtClean="0"/>
              <a:t> P(x) </a:t>
            </a:r>
            <a:r>
              <a:rPr lang="en-US" sz="3200" dirty="0" err="1" smtClean="0"/>
              <a:t>mempunyai</a:t>
            </a:r>
            <a:r>
              <a:rPr lang="en-US" sz="3200" dirty="0" smtClean="0"/>
              <a:t> </a:t>
            </a:r>
            <a:r>
              <a:rPr lang="en-US" sz="3200" dirty="0" err="1" smtClean="0"/>
              <a:t>nilai</a:t>
            </a:r>
            <a:r>
              <a:rPr lang="en-US" sz="3200" dirty="0" smtClean="0"/>
              <a:t> </a:t>
            </a:r>
            <a:r>
              <a:rPr lang="en-US" sz="3200" dirty="0" err="1" smtClean="0"/>
              <a:t>kebenaran</a:t>
            </a:r>
            <a:r>
              <a:rPr lang="en-US" sz="3200" dirty="0" smtClean="0"/>
              <a:t> T or 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Penulisan</a:t>
            </a:r>
            <a:r>
              <a:rPr lang="en-US" sz="3200" dirty="0" smtClean="0"/>
              <a:t> </a:t>
            </a:r>
            <a:r>
              <a:rPr lang="en-US" sz="3200" dirty="0" err="1" smtClean="0"/>
              <a:t>seperti</a:t>
            </a:r>
            <a:r>
              <a:rPr lang="en-US" sz="3200" dirty="0" smtClean="0"/>
              <a:t> </a:t>
            </a:r>
            <a:r>
              <a:rPr lang="en-US" sz="3200" dirty="0" err="1" smtClean="0"/>
              <a:t>itu</a:t>
            </a:r>
            <a:r>
              <a:rPr lang="en-US" sz="3200" dirty="0" smtClean="0"/>
              <a:t> </a:t>
            </a:r>
            <a:r>
              <a:rPr lang="en-US" sz="3200" dirty="0" err="1" smtClean="0"/>
              <a:t>dikenal</a:t>
            </a:r>
            <a:r>
              <a:rPr lang="en-US" sz="3200" dirty="0" smtClean="0"/>
              <a:t> </a:t>
            </a:r>
            <a:r>
              <a:rPr lang="en-US" sz="3200" dirty="0" err="1" smtClean="0"/>
              <a:t>dengan</a:t>
            </a:r>
            <a:r>
              <a:rPr lang="en-US" sz="3200" dirty="0" smtClean="0"/>
              <a:t> </a:t>
            </a:r>
            <a:r>
              <a:rPr lang="en-US" sz="3200" dirty="0" err="1" smtClean="0"/>
              <a:t>Bahasa</a:t>
            </a:r>
            <a:r>
              <a:rPr lang="en-US" sz="3200" dirty="0" smtClean="0"/>
              <a:t> Order </a:t>
            </a:r>
            <a:r>
              <a:rPr lang="en-US" sz="3200" dirty="0" err="1" smtClean="0"/>
              <a:t>Pertama</a:t>
            </a:r>
            <a:r>
              <a:rPr lang="en-US" sz="3200" dirty="0" smtClean="0"/>
              <a:t> yang </a:t>
            </a:r>
            <a:r>
              <a:rPr lang="en-US" sz="3200" dirty="0" err="1" smtClean="0"/>
              <a:t>dibangun</a:t>
            </a:r>
            <a:r>
              <a:rPr lang="en-US" sz="3200" dirty="0" smtClean="0"/>
              <a:t> </a:t>
            </a:r>
            <a:r>
              <a:rPr lang="en-US" sz="3200" dirty="0" err="1" smtClean="0"/>
              <a:t>dari</a:t>
            </a:r>
            <a:r>
              <a:rPr lang="en-US" sz="3200" dirty="0" smtClean="0"/>
              <a:t> :</a:t>
            </a:r>
          </a:p>
          <a:p>
            <a:pPr marL="514350" indent="-514350">
              <a:buAutoNum type="arabicPeriod"/>
            </a:pPr>
            <a:r>
              <a:rPr lang="en-US" sz="3200" dirty="0" err="1" smtClean="0"/>
              <a:t>Variabel</a:t>
            </a:r>
            <a:endParaRPr lang="en-US" sz="3200" dirty="0" smtClean="0"/>
          </a:p>
          <a:p>
            <a:pPr marL="514350" indent="-514350">
              <a:buAutoNum type="arabicPeriod"/>
            </a:pPr>
            <a:r>
              <a:rPr lang="en-US" sz="3200" dirty="0" err="1" smtClean="0"/>
              <a:t>Simbol</a:t>
            </a:r>
            <a:r>
              <a:rPr lang="en-US" sz="3200" dirty="0" smtClean="0"/>
              <a:t> </a:t>
            </a:r>
            <a:r>
              <a:rPr lang="en-US" sz="3200" dirty="0" err="1" smtClean="0"/>
              <a:t>tetapan</a:t>
            </a:r>
            <a:endParaRPr lang="en-US" sz="3200" dirty="0" smtClean="0"/>
          </a:p>
          <a:p>
            <a:pPr marL="514350" indent="-514350">
              <a:buAutoNum type="arabicPeriod"/>
            </a:pPr>
            <a:r>
              <a:rPr lang="en-US" sz="3200" dirty="0" err="1" smtClean="0"/>
              <a:t>Simbol</a:t>
            </a:r>
            <a:r>
              <a:rPr lang="en-US" sz="3200" dirty="0" smtClean="0"/>
              <a:t> </a:t>
            </a:r>
            <a:r>
              <a:rPr lang="en-US" sz="3200" dirty="0" err="1" smtClean="0"/>
              <a:t>fungsi</a:t>
            </a:r>
            <a:endParaRPr lang="en-US" sz="3200" dirty="0" smtClean="0"/>
          </a:p>
          <a:p>
            <a:pPr marL="514350" indent="-514350">
              <a:buAutoNum type="arabicPeriod"/>
            </a:pPr>
            <a:r>
              <a:rPr lang="en-US" sz="3200" dirty="0" err="1" smtClean="0"/>
              <a:t>Predikat</a:t>
            </a:r>
            <a:endParaRPr lang="en-US" sz="3200" dirty="0" smtClean="0"/>
          </a:p>
          <a:p>
            <a:pPr marL="514350" indent="-514350"/>
            <a:endParaRPr lang="id-ID" sz="3200" dirty="0" smtClean="0"/>
          </a:p>
          <a:p>
            <a:pPr marL="514350" indent="-514350"/>
            <a:r>
              <a:rPr lang="en-US" sz="3200" dirty="0" err="1" smtClean="0"/>
              <a:t>bicara</a:t>
            </a:r>
            <a:r>
              <a:rPr lang="en-US" sz="3200" dirty="0" smtClean="0"/>
              <a:t> </a:t>
            </a:r>
            <a:r>
              <a:rPr lang="en-US" sz="3200" dirty="0" err="1" smtClean="0"/>
              <a:t>tentang</a:t>
            </a:r>
            <a:r>
              <a:rPr lang="en-US" sz="3200" dirty="0" smtClean="0"/>
              <a:t> </a:t>
            </a:r>
            <a:r>
              <a:rPr lang="en-US" sz="3200" dirty="0" err="1" smtClean="0"/>
              <a:t>Bahasa</a:t>
            </a:r>
            <a:r>
              <a:rPr lang="en-US" sz="3200" dirty="0" smtClean="0"/>
              <a:t> Order </a:t>
            </a:r>
            <a:r>
              <a:rPr lang="en-US" sz="3200" dirty="0" err="1" smtClean="0"/>
              <a:t>Pertama</a:t>
            </a:r>
            <a:r>
              <a:rPr lang="en-US" sz="3200" dirty="0" smtClean="0"/>
              <a:t>, </a:t>
            </a:r>
          </a:p>
          <a:p>
            <a:pPr marL="514350" indent="-514350"/>
            <a:r>
              <a:rPr lang="en-US" sz="3200" dirty="0" err="1" smtClean="0"/>
              <a:t>maka</a:t>
            </a:r>
            <a:r>
              <a:rPr lang="en-US" sz="3200" dirty="0" smtClean="0"/>
              <a:t> </a:t>
            </a:r>
            <a:r>
              <a:rPr lang="en-US" sz="3200" dirty="0" err="1" smtClean="0"/>
              <a:t>terdiri</a:t>
            </a:r>
            <a:r>
              <a:rPr lang="en-US" sz="3200" dirty="0" smtClean="0"/>
              <a:t> </a:t>
            </a:r>
            <a:r>
              <a:rPr lang="en-US" sz="3200" dirty="0" err="1" smtClean="0"/>
              <a:t>atas</a:t>
            </a:r>
            <a:r>
              <a:rPr lang="en-US" sz="3200" dirty="0" smtClean="0"/>
              <a:t> </a:t>
            </a:r>
            <a:r>
              <a:rPr lang="en-US" sz="3200" dirty="0" err="1" smtClean="0"/>
              <a:t>objek-objek</a:t>
            </a:r>
            <a:r>
              <a:rPr lang="en-US" sz="3200" dirty="0" smtClean="0"/>
              <a:t> </a:t>
            </a:r>
            <a:r>
              <a:rPr lang="en-US" sz="3200" dirty="0" err="1" smtClean="0"/>
              <a:t>dalam</a:t>
            </a:r>
            <a:r>
              <a:rPr lang="en-US" sz="3200" dirty="0" smtClean="0"/>
              <a:t> </a:t>
            </a:r>
          </a:p>
          <a:p>
            <a:pPr marL="514350" indent="-514350"/>
            <a:r>
              <a:rPr lang="en-US" sz="3200" dirty="0" err="1" smtClean="0"/>
              <a:t>pernyataan</a:t>
            </a:r>
            <a:r>
              <a:rPr lang="en-US" sz="3200" dirty="0" smtClean="0"/>
              <a:t> yang </a:t>
            </a:r>
            <a:r>
              <a:rPr lang="en-US" sz="3200" dirty="0" err="1" smtClean="0"/>
              <a:t>dibicarakan</a:t>
            </a:r>
            <a:r>
              <a:rPr lang="en-US" sz="3200" dirty="0" smtClean="0"/>
              <a:t> </a:t>
            </a:r>
            <a:r>
              <a:rPr lang="en-US" sz="3200" dirty="0" err="1" smtClean="0"/>
              <a:t>dikenal</a:t>
            </a:r>
            <a:r>
              <a:rPr lang="en-US" sz="3200" dirty="0" smtClean="0"/>
              <a:t> </a:t>
            </a:r>
            <a:endParaRPr lang="id-ID" sz="3200" dirty="0" smtClean="0"/>
          </a:p>
          <a:p>
            <a:pPr marL="514350" indent="-514350"/>
            <a:r>
              <a:rPr lang="en-US" sz="3200" dirty="0" err="1" smtClean="0"/>
              <a:t>Dengan</a:t>
            </a:r>
            <a:r>
              <a:rPr lang="id-ID" sz="3200" dirty="0" smtClean="0"/>
              <a:t> </a:t>
            </a:r>
            <a:r>
              <a:rPr lang="id-ID" sz="3200" i="1" dirty="0" smtClean="0"/>
              <a:t>U</a:t>
            </a:r>
            <a:r>
              <a:rPr lang="en-US" sz="3200" i="1" dirty="0" err="1" smtClean="0"/>
              <a:t>nivers</a:t>
            </a:r>
            <a:r>
              <a:rPr lang="en-US" sz="3200" i="1" dirty="0" smtClean="0"/>
              <a:t> of </a:t>
            </a:r>
            <a:r>
              <a:rPr lang="id-ID" sz="3200" i="1" dirty="0" err="1" smtClean="0"/>
              <a:t>D</a:t>
            </a:r>
            <a:r>
              <a:rPr lang="en-US" sz="3200" i="1" dirty="0" err="1" smtClean="0"/>
              <a:t>iscource</a:t>
            </a:r>
            <a:r>
              <a:rPr lang="id-ID" sz="3200" i="1" dirty="0" smtClean="0"/>
              <a:t> (UoD)</a:t>
            </a:r>
            <a:endParaRPr lang="en-US"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6001643"/>
          </a:xfrm>
          <a:prstGeom prst="rect">
            <a:avLst/>
          </a:prstGeom>
          <a:noFill/>
        </p:spPr>
        <p:txBody>
          <a:bodyPr wrap="square" rtlCol="0">
            <a:spAutoFit/>
          </a:bodyPr>
          <a:lstStyle/>
          <a:p>
            <a:r>
              <a:rPr lang="en-US" sz="3200" dirty="0" err="1" smtClean="0"/>
              <a:t>Variabel</a:t>
            </a:r>
            <a:r>
              <a:rPr lang="en-US" sz="3200" dirty="0" smtClean="0"/>
              <a:t> :</a:t>
            </a:r>
          </a:p>
          <a:p>
            <a:r>
              <a:rPr lang="en-US" sz="3200" dirty="0" err="1" smtClean="0"/>
              <a:t>dalam</a:t>
            </a:r>
            <a:r>
              <a:rPr lang="en-US" sz="3200" dirty="0" smtClean="0"/>
              <a:t> </a:t>
            </a:r>
            <a:r>
              <a:rPr lang="en-US" sz="3200" dirty="0" err="1" smtClean="0"/>
              <a:t>Bahasa</a:t>
            </a:r>
            <a:r>
              <a:rPr lang="en-US" sz="3200" dirty="0" smtClean="0"/>
              <a:t> Order </a:t>
            </a:r>
            <a:r>
              <a:rPr lang="en-US" sz="3200" dirty="0" err="1" smtClean="0"/>
              <a:t>Pertama</a:t>
            </a:r>
            <a:r>
              <a:rPr lang="en-US" sz="3200" dirty="0" smtClean="0"/>
              <a:t> </a:t>
            </a:r>
            <a:r>
              <a:rPr lang="en-US" sz="3200" dirty="0" err="1" smtClean="0"/>
              <a:t>menjangkau</a:t>
            </a:r>
            <a:r>
              <a:rPr lang="en-US" sz="3200" dirty="0" smtClean="0"/>
              <a:t> </a:t>
            </a:r>
            <a:r>
              <a:rPr lang="en-US" sz="3200" dirty="0" err="1" smtClean="0"/>
              <a:t>seluruh</a:t>
            </a:r>
            <a:r>
              <a:rPr lang="en-US" sz="3200" dirty="0" smtClean="0"/>
              <a:t> </a:t>
            </a:r>
            <a:r>
              <a:rPr lang="en-US" sz="3200" dirty="0" err="1" smtClean="0"/>
              <a:t>semesta</a:t>
            </a:r>
            <a:r>
              <a:rPr lang="en-US" sz="3200" dirty="0" smtClean="0"/>
              <a:t> </a:t>
            </a:r>
            <a:r>
              <a:rPr lang="en-US" sz="3200" dirty="0" err="1" smtClean="0"/>
              <a:t>pembicaraan</a:t>
            </a:r>
            <a:r>
              <a:rPr lang="en-US" sz="3200" dirty="0" smtClean="0"/>
              <a:t> (</a:t>
            </a:r>
            <a:r>
              <a:rPr lang="en-US" sz="3200" i="1" dirty="0" err="1" smtClean="0"/>
              <a:t>univers</a:t>
            </a:r>
            <a:r>
              <a:rPr lang="en-US" sz="3200" i="1" dirty="0" smtClean="0"/>
              <a:t> of </a:t>
            </a:r>
            <a:r>
              <a:rPr lang="en-US" sz="3200" i="1" dirty="0" err="1" smtClean="0"/>
              <a:t>discource</a:t>
            </a:r>
            <a:r>
              <a:rPr lang="en-US" sz="3200" i="1" dirty="0" smtClean="0"/>
              <a:t>)</a:t>
            </a:r>
            <a:endParaRPr lang="en-US" sz="3200" dirty="0" smtClean="0"/>
          </a:p>
          <a:p>
            <a:endParaRPr lang="en-US" sz="3200" dirty="0" smtClean="0"/>
          </a:p>
          <a:p>
            <a:r>
              <a:rPr lang="en-US" sz="3200" dirty="0" err="1" smtClean="0"/>
              <a:t>Simbol</a:t>
            </a:r>
            <a:r>
              <a:rPr lang="en-US" sz="3200" dirty="0" smtClean="0"/>
              <a:t> </a:t>
            </a:r>
            <a:r>
              <a:rPr lang="en-US" sz="3200" dirty="0" err="1" smtClean="0"/>
              <a:t>Tetapan</a:t>
            </a:r>
            <a:r>
              <a:rPr lang="en-US" sz="3200" dirty="0" smtClean="0"/>
              <a:t> :</a:t>
            </a:r>
          </a:p>
          <a:p>
            <a:r>
              <a:rPr lang="en-US" sz="3200" dirty="0" err="1" smtClean="0"/>
              <a:t>Merupakan</a:t>
            </a:r>
            <a:r>
              <a:rPr lang="en-US" sz="3200" dirty="0" smtClean="0"/>
              <a:t> </a:t>
            </a:r>
            <a:r>
              <a:rPr lang="en-US" sz="3200" dirty="0" err="1" smtClean="0"/>
              <a:t>simbol</a:t>
            </a:r>
            <a:r>
              <a:rPr lang="en-US" sz="3200" dirty="0" smtClean="0"/>
              <a:t> </a:t>
            </a:r>
            <a:r>
              <a:rPr lang="en-US" sz="3200" dirty="0" err="1" smtClean="0"/>
              <a:t>satu</a:t>
            </a:r>
            <a:r>
              <a:rPr lang="en-US" sz="3200" dirty="0" smtClean="0"/>
              <a:t> </a:t>
            </a:r>
            <a:r>
              <a:rPr lang="en-US" sz="3200" dirty="0" err="1" smtClean="0"/>
              <a:t>anggota</a:t>
            </a:r>
            <a:r>
              <a:rPr lang="en-US" sz="3200" dirty="0" smtClean="0"/>
              <a:t> yang </a:t>
            </a:r>
            <a:r>
              <a:rPr lang="en-US" sz="3200" dirty="0" err="1" smtClean="0"/>
              <a:t>berbeda</a:t>
            </a:r>
            <a:r>
              <a:rPr lang="en-US" sz="3200" dirty="0" smtClean="0"/>
              <a:t> </a:t>
            </a:r>
            <a:r>
              <a:rPr lang="en-US" sz="3200" dirty="0" err="1" smtClean="0"/>
              <a:t>dari</a:t>
            </a:r>
            <a:r>
              <a:rPr lang="en-US" sz="3200" dirty="0" smtClean="0"/>
              <a:t> </a:t>
            </a:r>
            <a:r>
              <a:rPr lang="en-US" sz="3200" i="1" dirty="0" err="1" smtClean="0"/>
              <a:t>univers</a:t>
            </a:r>
            <a:r>
              <a:rPr lang="en-US" sz="3200" i="1" dirty="0" smtClean="0"/>
              <a:t> of </a:t>
            </a:r>
            <a:r>
              <a:rPr lang="en-US" sz="3200" i="1" dirty="0" err="1" smtClean="0"/>
              <a:t>discource</a:t>
            </a:r>
            <a:endParaRPr lang="en-US" sz="3200" dirty="0" smtClean="0"/>
          </a:p>
          <a:p>
            <a:endParaRPr lang="en-US" sz="3200" dirty="0" smtClean="0"/>
          </a:p>
          <a:p>
            <a:r>
              <a:rPr lang="en-US" sz="3200" dirty="0" err="1" smtClean="0"/>
              <a:t>Simbol</a:t>
            </a:r>
            <a:r>
              <a:rPr lang="en-US" sz="3200" dirty="0" smtClean="0"/>
              <a:t> </a:t>
            </a:r>
            <a:r>
              <a:rPr lang="en-US" sz="3200" dirty="0" err="1" smtClean="0"/>
              <a:t>Fungsi</a:t>
            </a:r>
            <a:r>
              <a:rPr lang="en-US" sz="3200" dirty="0" smtClean="0"/>
              <a:t> :</a:t>
            </a:r>
          </a:p>
          <a:p>
            <a:r>
              <a:rPr lang="en-US" sz="3200" dirty="0" err="1" smtClean="0"/>
              <a:t>Merupakan</a:t>
            </a:r>
            <a:r>
              <a:rPr lang="en-US" sz="3200" dirty="0" smtClean="0"/>
              <a:t> </a:t>
            </a:r>
            <a:r>
              <a:rPr lang="en-US" sz="3200" dirty="0" err="1" smtClean="0"/>
              <a:t>fungsi</a:t>
            </a:r>
            <a:r>
              <a:rPr lang="en-US" sz="3200" dirty="0" smtClean="0"/>
              <a:t> </a:t>
            </a:r>
            <a:r>
              <a:rPr lang="en-US" sz="3200" dirty="0" err="1" smtClean="0"/>
              <a:t>pada</a:t>
            </a:r>
            <a:r>
              <a:rPr lang="en-US" sz="3200" dirty="0" smtClean="0"/>
              <a:t> </a:t>
            </a:r>
            <a:r>
              <a:rPr lang="en-US" sz="3200" i="1" dirty="0" err="1" smtClean="0"/>
              <a:t>univers</a:t>
            </a:r>
            <a:r>
              <a:rPr lang="en-US" sz="3200" i="1" dirty="0" smtClean="0"/>
              <a:t> of </a:t>
            </a:r>
            <a:r>
              <a:rPr lang="en-US" sz="3200" i="1" dirty="0" err="1" smtClean="0"/>
              <a:t>discource</a:t>
            </a:r>
            <a:r>
              <a:rPr lang="id-ID" sz="3200" i="1" dirty="0" smtClean="0"/>
              <a:t>, </a:t>
            </a:r>
            <a:r>
              <a:rPr lang="en-US" sz="3200" dirty="0" err="1" smtClean="0"/>
              <a:t>Bisa</a:t>
            </a:r>
            <a:r>
              <a:rPr lang="en-US" sz="3200" dirty="0" smtClean="0"/>
              <a:t> f(x), f(</a:t>
            </a:r>
            <a:r>
              <a:rPr lang="en-US" sz="3200" dirty="0" err="1" smtClean="0"/>
              <a:t>x,y</a:t>
            </a:r>
            <a:r>
              <a:rPr lang="en-US" sz="3200" dirty="0" smtClean="0"/>
              <a:t>) </a:t>
            </a:r>
            <a:r>
              <a:rPr lang="en-US" sz="3200" dirty="0" err="1" smtClean="0"/>
              <a:t>dll</a:t>
            </a:r>
            <a:endParaRPr 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Predikat</a:t>
            </a:r>
            <a:r>
              <a:rPr lang="en-US" sz="3200" dirty="0" smtClean="0"/>
              <a:t> :</a:t>
            </a:r>
          </a:p>
          <a:p>
            <a:r>
              <a:rPr lang="en-US" sz="3200" dirty="0" err="1" smtClean="0"/>
              <a:t>Suatu</a:t>
            </a:r>
            <a:r>
              <a:rPr lang="en-US" sz="3200" dirty="0" smtClean="0"/>
              <a:t> </a:t>
            </a:r>
            <a:r>
              <a:rPr lang="en-US" sz="3200" dirty="0" err="1" smtClean="0"/>
              <a:t>relasi</a:t>
            </a:r>
            <a:r>
              <a:rPr lang="en-US" sz="3200" dirty="0" smtClean="0"/>
              <a:t> yang </a:t>
            </a:r>
            <a:r>
              <a:rPr lang="en-US" sz="3200" dirty="0" err="1" smtClean="0"/>
              <a:t>dipandang</a:t>
            </a:r>
            <a:r>
              <a:rPr lang="en-US" sz="3200" dirty="0" smtClean="0"/>
              <a:t> </a:t>
            </a:r>
            <a:r>
              <a:rPr lang="en-US" sz="3200" dirty="0" err="1" smtClean="0"/>
              <a:t>sebagai</a:t>
            </a:r>
            <a:r>
              <a:rPr lang="en-US" sz="3200" dirty="0" smtClean="0"/>
              <a:t> </a:t>
            </a:r>
            <a:r>
              <a:rPr lang="en-US" sz="3200" dirty="0" err="1" smtClean="0"/>
              <a:t>fungsi</a:t>
            </a:r>
            <a:r>
              <a:rPr lang="en-US" sz="3200" dirty="0" smtClean="0"/>
              <a:t> yang </a:t>
            </a:r>
            <a:r>
              <a:rPr lang="en-US" sz="3200" dirty="0" err="1" smtClean="0"/>
              <a:t>mengantarkan</a:t>
            </a:r>
            <a:r>
              <a:rPr lang="en-US" sz="3200" dirty="0" smtClean="0"/>
              <a:t> </a:t>
            </a:r>
            <a:r>
              <a:rPr lang="en-US" sz="3200" dirty="0" err="1" smtClean="0"/>
              <a:t>sebuah</a:t>
            </a:r>
            <a:r>
              <a:rPr lang="en-US" sz="3200" dirty="0" smtClean="0"/>
              <a:t> </a:t>
            </a:r>
            <a:r>
              <a:rPr lang="en-US" sz="3200" dirty="0" err="1" smtClean="0"/>
              <a:t>nilai</a:t>
            </a:r>
            <a:r>
              <a:rPr lang="en-US" sz="3200" dirty="0" smtClean="0"/>
              <a:t> T </a:t>
            </a:r>
            <a:r>
              <a:rPr lang="en-US" sz="3200" dirty="0" err="1" smtClean="0"/>
              <a:t>atau</a:t>
            </a:r>
            <a:r>
              <a:rPr lang="en-US" sz="3200" dirty="0" smtClean="0"/>
              <a:t> F</a:t>
            </a:r>
            <a:r>
              <a:rPr lang="id-ID" sz="3200" dirty="0" smtClean="0"/>
              <a:t> argumennya adalah term (suku)</a:t>
            </a:r>
            <a:endParaRPr lang="en-US" sz="3200" dirty="0" smtClean="0"/>
          </a:p>
          <a:p>
            <a:endParaRPr lang="en-US" sz="3200" dirty="0" smtClean="0"/>
          </a:p>
          <a:p>
            <a:r>
              <a:rPr lang="en-US" sz="3200" dirty="0" err="1" smtClean="0"/>
              <a:t>Predikat</a:t>
            </a:r>
            <a:r>
              <a:rPr lang="en-US" sz="3200" dirty="0" smtClean="0"/>
              <a:t> </a:t>
            </a:r>
            <a:r>
              <a:rPr lang="id-ID" sz="3200" dirty="0" smtClean="0"/>
              <a:t>dapat digunakan untuk menulis </a:t>
            </a:r>
            <a:r>
              <a:rPr lang="id-ID" sz="3200" i="1" dirty="0" smtClean="0"/>
              <a:t>formula logis</a:t>
            </a:r>
            <a:r>
              <a:rPr lang="id-ID" sz="3200" dirty="0" smtClean="0"/>
              <a:t> dimana objek adalah anggota dari suatu UoD</a:t>
            </a:r>
          </a:p>
          <a:p>
            <a:endParaRPr lang="id-ID" sz="3200" dirty="0" smtClean="0"/>
          </a:p>
          <a:p>
            <a:r>
              <a:rPr lang="id-ID" sz="3200" dirty="0" smtClean="0"/>
              <a:t>Misal :</a:t>
            </a:r>
          </a:p>
          <a:p>
            <a:r>
              <a:rPr lang="id-ID" sz="3200" i="1" dirty="0" smtClean="0"/>
              <a:t>Kaya(orang)</a:t>
            </a:r>
            <a:r>
              <a:rPr lang="id-ID" sz="3200" i="1" dirty="0" smtClean="0">
                <a:sym typeface="Symbol"/>
              </a:rPr>
              <a:t>dpt membeli(orang,objek)</a:t>
            </a:r>
            <a:endParaRPr lang="en-US" sz="3200"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285728"/>
            <a:ext cx="7643866" cy="5016758"/>
          </a:xfrm>
          <a:prstGeom prst="rect">
            <a:avLst/>
          </a:prstGeom>
          <a:noFill/>
        </p:spPr>
        <p:txBody>
          <a:bodyPr wrap="square" rtlCol="0">
            <a:spAutoFit/>
          </a:bodyPr>
          <a:lstStyle/>
          <a:p>
            <a:r>
              <a:rPr lang="id-ID" sz="3200" dirty="0" smtClean="0"/>
              <a:t>Misal :</a:t>
            </a:r>
          </a:p>
          <a:p>
            <a:r>
              <a:rPr lang="id-ID" sz="3200" i="1" dirty="0" smtClean="0"/>
              <a:t>(besar(objek) </a:t>
            </a:r>
            <a:r>
              <a:rPr lang="id-ID" sz="3200" i="1" dirty="0" smtClean="0">
                <a:sym typeface="Symbol"/>
              </a:rPr>
              <a:t> padat(objek</a:t>
            </a:r>
            <a:r>
              <a:rPr lang="id-ID" sz="3200" i="1" dirty="0" smtClean="0"/>
              <a:t>)) </a:t>
            </a:r>
            <a:r>
              <a:rPr lang="id-ID" sz="3200" i="1" dirty="0" smtClean="0">
                <a:sym typeface="Symbol"/>
              </a:rPr>
              <a:t> berat(objek)</a:t>
            </a:r>
          </a:p>
          <a:p>
            <a:endParaRPr lang="id-ID" sz="3200" i="1" dirty="0" smtClean="0">
              <a:sym typeface="Symbol"/>
            </a:endParaRPr>
          </a:p>
          <a:p>
            <a:r>
              <a:rPr lang="id-ID" sz="3200" dirty="0" smtClean="0"/>
              <a:t>Dibaca : ?</a:t>
            </a:r>
          </a:p>
          <a:p>
            <a:endParaRPr lang="id-ID" sz="3200" dirty="0" smtClean="0"/>
          </a:p>
          <a:p>
            <a:r>
              <a:rPr lang="id-ID" sz="3200" i="1" dirty="0" smtClean="0"/>
              <a:t>Genap(x) </a:t>
            </a:r>
            <a:r>
              <a:rPr lang="id-ID" sz="3200" i="1" dirty="0" smtClean="0">
                <a:sym typeface="Symbol"/>
              </a:rPr>
              <a:t> faktor(2,x)</a:t>
            </a:r>
          </a:p>
          <a:p>
            <a:endParaRPr lang="id-ID" sz="3200" dirty="0" smtClean="0">
              <a:sym typeface="Symbol"/>
            </a:endParaRPr>
          </a:p>
          <a:p>
            <a:r>
              <a:rPr lang="id-ID" sz="3200" dirty="0" smtClean="0"/>
              <a:t>Dibaca ?</a:t>
            </a:r>
          </a:p>
          <a:p>
            <a:endParaRPr lang="id-ID" sz="3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285728"/>
            <a:ext cx="7643866" cy="3046988"/>
          </a:xfrm>
          <a:prstGeom prst="rect">
            <a:avLst/>
          </a:prstGeom>
          <a:noFill/>
        </p:spPr>
        <p:txBody>
          <a:bodyPr wrap="square" rtlCol="0">
            <a:spAutoFit/>
          </a:bodyPr>
          <a:lstStyle/>
          <a:p>
            <a:r>
              <a:rPr lang="id-ID" sz="3200" i="1" dirty="0" smtClean="0"/>
              <a:t>Pasport_Indonesia(x) </a:t>
            </a:r>
            <a:r>
              <a:rPr lang="id-ID" sz="3200" i="1" dirty="0" smtClean="0">
                <a:sym typeface="Symbol"/>
              </a:rPr>
              <a:t> lahir_Indonesia(x)  pasport_Indonesia(Orang_Tua(x))</a:t>
            </a:r>
          </a:p>
          <a:p>
            <a:endParaRPr lang="id-ID" sz="3200" i="1" dirty="0" smtClean="0">
              <a:sym typeface="Symbol"/>
            </a:endParaRPr>
          </a:p>
          <a:p>
            <a:r>
              <a:rPr lang="id-ID" sz="3200" i="1" dirty="0" smtClean="0">
                <a:sym typeface="Symbol"/>
              </a:rPr>
              <a:t>Dibaca ?</a:t>
            </a:r>
            <a:r>
              <a:rPr lang="id-ID" sz="3200" i="1" dirty="0" smtClean="0"/>
              <a:t> </a:t>
            </a:r>
            <a:endParaRPr lang="id-ID" sz="3200" i="1" smtClean="0"/>
          </a:p>
          <a:p>
            <a:endParaRPr lang="en-US" sz="3200"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357166"/>
            <a:ext cx="7593693" cy="584775"/>
          </a:xfrm>
          <a:prstGeom prst="rect">
            <a:avLst/>
          </a:prstGeom>
          <a:noFill/>
        </p:spPr>
        <p:txBody>
          <a:bodyPr wrap="square" rtlCol="0">
            <a:spAutoFit/>
          </a:bodyPr>
          <a:lstStyle/>
          <a:p>
            <a:pPr marL="514350" indent="-514350" algn="just"/>
            <a:r>
              <a:rPr lang="id-ID" sz="3200" dirty="0" smtClean="0">
                <a:sym typeface="Symbol"/>
              </a:rPr>
              <a:t>B. Kuantor</a:t>
            </a:r>
            <a:endParaRPr lang="en-US" sz="3200" dirty="0" smtClean="0">
              <a:sym typeface="Symbol"/>
            </a:endParaRPr>
          </a:p>
        </p:txBody>
      </p:sp>
      <p:sp>
        <p:nvSpPr>
          <p:cNvPr id="5" name="TextBox 4"/>
          <p:cNvSpPr txBox="1"/>
          <p:nvPr/>
        </p:nvSpPr>
        <p:spPr>
          <a:xfrm>
            <a:off x="1122194" y="1000108"/>
            <a:ext cx="7500990" cy="5509200"/>
          </a:xfrm>
          <a:prstGeom prst="rect">
            <a:avLst/>
          </a:prstGeom>
          <a:noFill/>
        </p:spPr>
        <p:txBody>
          <a:bodyPr wrap="square" rtlCol="0">
            <a:spAutoFit/>
          </a:bodyPr>
          <a:lstStyle/>
          <a:p>
            <a:r>
              <a:rPr lang="id-ID" sz="3200" dirty="0" smtClean="0"/>
              <a:t>Misalkan ada pernyataan :</a:t>
            </a:r>
          </a:p>
          <a:p>
            <a:endParaRPr lang="id-ID" sz="3200" dirty="0" smtClean="0"/>
          </a:p>
          <a:p>
            <a:r>
              <a:rPr lang="id-ID" sz="3200" i="1" dirty="0" smtClean="0"/>
              <a:t>Semua manusia adalah mahluk hidup</a:t>
            </a:r>
          </a:p>
          <a:p>
            <a:r>
              <a:rPr lang="id-ID" sz="3200" i="1" dirty="0" smtClean="0"/>
              <a:t>Budi adalah manusia</a:t>
            </a:r>
          </a:p>
          <a:p>
            <a:r>
              <a:rPr lang="id-ID" sz="3200" i="1" dirty="0" smtClean="0"/>
              <a:t>Maka Budi adalah mahluk hidup</a:t>
            </a:r>
          </a:p>
          <a:p>
            <a:endParaRPr lang="id-ID" sz="3200" i="1" dirty="0" smtClean="0"/>
          </a:p>
          <a:p>
            <a:r>
              <a:rPr lang="id-ID" sz="3200" dirty="0" smtClean="0"/>
              <a:t>Jika diekspresikan dalam logika proposisi, maka didapat </a:t>
            </a:r>
          </a:p>
          <a:p>
            <a:r>
              <a:rPr lang="id-ID" sz="3200" dirty="0" smtClean="0"/>
              <a:t>p</a:t>
            </a:r>
          </a:p>
          <a:p>
            <a:r>
              <a:rPr lang="id-ID" sz="3200" dirty="0" smtClean="0"/>
              <a:t>q</a:t>
            </a:r>
          </a:p>
          <a:p>
            <a:r>
              <a:rPr lang="id-ID" sz="3200" dirty="0" smtClean="0"/>
              <a:t>Maka r</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357166"/>
            <a:ext cx="7500990" cy="4524315"/>
          </a:xfrm>
          <a:prstGeom prst="rect">
            <a:avLst/>
          </a:prstGeom>
          <a:noFill/>
        </p:spPr>
        <p:txBody>
          <a:bodyPr wrap="square" rtlCol="0">
            <a:spAutoFit/>
          </a:bodyPr>
          <a:lstStyle/>
          <a:p>
            <a:r>
              <a:rPr lang="id-ID" sz="3200" dirty="0" smtClean="0"/>
              <a:t>Artinya jika suatu kalimat sudah diekspresikan dalam logika proposisional, maka tidak dapat lagi berbicara tentang kebsahan argumen, karena tidak bisa masuk ke lebih dalam lagi misalnya “manusia”, “Budi” dan “mahluk hidup”</a:t>
            </a:r>
          </a:p>
          <a:p>
            <a:r>
              <a:rPr lang="id-ID" sz="3200" dirty="0" smtClean="0"/>
              <a:t>Tapi selesai sampai disitu.</a:t>
            </a:r>
          </a:p>
          <a:p>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357166"/>
            <a:ext cx="7500990" cy="4524315"/>
          </a:xfrm>
          <a:prstGeom prst="rect">
            <a:avLst/>
          </a:prstGeom>
          <a:noFill/>
        </p:spPr>
        <p:txBody>
          <a:bodyPr wrap="square" rtlCol="0">
            <a:spAutoFit/>
          </a:bodyPr>
          <a:lstStyle/>
          <a:p>
            <a:r>
              <a:rPr lang="id-ID" sz="3200" dirty="0" smtClean="0"/>
              <a:t>Maka diperlukan ekspresi :</a:t>
            </a:r>
          </a:p>
          <a:p>
            <a:pPr algn="ctr"/>
            <a:r>
              <a:rPr lang="id-ID" sz="3200" i="1" dirty="0" smtClean="0"/>
              <a:t>“ semua A adalah B ”</a:t>
            </a:r>
          </a:p>
          <a:p>
            <a:r>
              <a:rPr lang="id-ID" sz="3200" dirty="0" smtClean="0"/>
              <a:t>Sehingga didapat argumen :</a:t>
            </a:r>
          </a:p>
          <a:p>
            <a:r>
              <a:rPr lang="id-ID" sz="3200" i="1" dirty="0" smtClean="0"/>
              <a:t>“semua A adalah B” atau</a:t>
            </a:r>
          </a:p>
          <a:p>
            <a:r>
              <a:rPr lang="id-ID" sz="3200" i="1" dirty="0" smtClean="0"/>
              <a:t>“semua A mempunyai properti B” atau</a:t>
            </a:r>
          </a:p>
          <a:p>
            <a:r>
              <a:rPr lang="id-ID" sz="3200" i="1" dirty="0" smtClean="0"/>
              <a:t>“semua objek dalam himpunan A mempunyai properti B”</a:t>
            </a:r>
          </a:p>
          <a:p>
            <a:endParaRPr lang="id-ID" sz="3200" i="1" dirty="0" smtClean="0"/>
          </a:p>
          <a:p>
            <a:endParaRPr lang="en-US" sz="3200"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357166"/>
            <a:ext cx="7500990" cy="6001643"/>
          </a:xfrm>
          <a:prstGeom prst="rect">
            <a:avLst/>
          </a:prstGeom>
          <a:noFill/>
        </p:spPr>
        <p:txBody>
          <a:bodyPr wrap="square" rtlCol="0">
            <a:spAutoFit/>
          </a:bodyPr>
          <a:lstStyle/>
          <a:p>
            <a:r>
              <a:rPr lang="id-ID" sz="3200" i="1" dirty="0" smtClean="0"/>
              <a:t>Contoh 2:</a:t>
            </a:r>
          </a:p>
          <a:p>
            <a:endParaRPr lang="id-ID" sz="3200" i="1" dirty="0" smtClean="0"/>
          </a:p>
          <a:p>
            <a:pPr marL="514350" indent="-514350">
              <a:buAutoNum type="alphaLcParenR"/>
            </a:pPr>
            <a:r>
              <a:rPr lang="id-ID" sz="3200" i="1" dirty="0" smtClean="0"/>
              <a:t>Setiap integer mempunyai faktor prima</a:t>
            </a:r>
          </a:p>
          <a:p>
            <a:pPr marL="514350" indent="-514350">
              <a:buAutoNum type="alphaLcParenR"/>
            </a:pPr>
            <a:r>
              <a:rPr lang="id-ID" sz="3200" i="1" dirty="0" smtClean="0"/>
              <a:t>Untuk setiap x, jika x adalah suatu integer maka x mempunyai faktor prima</a:t>
            </a:r>
          </a:p>
          <a:p>
            <a:pPr marL="514350" indent="-514350">
              <a:buAutoNum type="alphaLcParenR"/>
            </a:pPr>
            <a:r>
              <a:rPr lang="id-ID" sz="3200" i="1" dirty="0" smtClean="0">
                <a:sym typeface="Symbol"/>
              </a:rPr>
              <a:t>x.(adalah integer(x)  punyai faktor prima(x)</a:t>
            </a:r>
          </a:p>
          <a:p>
            <a:pPr marL="514350" indent="-514350"/>
            <a:endParaRPr lang="id-ID" sz="3200" i="1" dirty="0" smtClean="0"/>
          </a:p>
          <a:p>
            <a:r>
              <a:rPr lang="id-ID" sz="3200" i="1" dirty="0" smtClean="0">
                <a:sym typeface="Symbol"/>
              </a:rPr>
              <a:t>adalah integer(x) = predikat yg menyajikan x adalah suatu intege</a:t>
            </a:r>
            <a:endParaRPr lang="id-ID" sz="3200" i="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357166"/>
            <a:ext cx="7593693" cy="584775"/>
          </a:xfrm>
          <a:prstGeom prst="rect">
            <a:avLst/>
          </a:prstGeom>
          <a:noFill/>
        </p:spPr>
        <p:txBody>
          <a:bodyPr wrap="square" rtlCol="0">
            <a:spAutoFit/>
          </a:bodyPr>
          <a:lstStyle/>
          <a:p>
            <a:pPr marL="514350" indent="-514350" algn="just">
              <a:buAutoNum type="alphaUcPeriod"/>
            </a:pPr>
            <a:r>
              <a:rPr lang="en-US" sz="3200" dirty="0" err="1" smtClean="0">
                <a:sym typeface="Symbol"/>
              </a:rPr>
              <a:t>Pendahuluan</a:t>
            </a:r>
            <a:endParaRPr lang="en-US" sz="3200" dirty="0" smtClean="0">
              <a:sym typeface="Symbol"/>
            </a:endParaRPr>
          </a:p>
        </p:txBody>
      </p:sp>
      <p:sp>
        <p:nvSpPr>
          <p:cNvPr id="5" name="TextBox 4"/>
          <p:cNvSpPr txBox="1"/>
          <p:nvPr/>
        </p:nvSpPr>
        <p:spPr>
          <a:xfrm>
            <a:off x="1214414" y="1357298"/>
            <a:ext cx="7500990" cy="4524315"/>
          </a:xfrm>
          <a:prstGeom prst="rect">
            <a:avLst/>
          </a:prstGeom>
          <a:noFill/>
        </p:spPr>
        <p:txBody>
          <a:bodyPr wrap="square" rtlCol="0">
            <a:spAutoFit/>
          </a:bodyPr>
          <a:lstStyle/>
          <a:p>
            <a:r>
              <a:rPr lang="en-US" sz="3200" dirty="0" err="1" smtClean="0"/>
              <a:t>Sejauh</a:t>
            </a:r>
            <a:r>
              <a:rPr lang="en-US" sz="3200" dirty="0" smtClean="0"/>
              <a:t> </a:t>
            </a:r>
            <a:r>
              <a:rPr lang="en-US" sz="3200" dirty="0" err="1" smtClean="0"/>
              <a:t>ini</a:t>
            </a:r>
            <a:r>
              <a:rPr lang="en-US" sz="3200" dirty="0" smtClean="0"/>
              <a:t> </a:t>
            </a:r>
            <a:r>
              <a:rPr lang="en-US" sz="3200" dirty="0" err="1" smtClean="0"/>
              <a:t>sudah</a:t>
            </a:r>
            <a:r>
              <a:rPr lang="en-US" sz="3200" dirty="0" smtClean="0"/>
              <a:t> </a:t>
            </a:r>
            <a:r>
              <a:rPr lang="en-US" sz="3200" dirty="0" err="1" smtClean="0"/>
              <a:t>dibahas</a:t>
            </a:r>
            <a:r>
              <a:rPr lang="en-US" sz="3200" dirty="0" smtClean="0"/>
              <a:t> </a:t>
            </a:r>
            <a:r>
              <a:rPr lang="en-US" sz="3200" dirty="0" err="1" smtClean="0"/>
              <a:t>tentang</a:t>
            </a:r>
            <a:r>
              <a:rPr lang="en-US" sz="3200" dirty="0" smtClean="0"/>
              <a:t> </a:t>
            </a:r>
            <a:r>
              <a:rPr lang="en-US" sz="3200" dirty="0" err="1" smtClean="0"/>
              <a:t>pernyataan</a:t>
            </a:r>
            <a:r>
              <a:rPr lang="en-US" sz="3200" dirty="0" smtClean="0"/>
              <a:t> </a:t>
            </a:r>
            <a:r>
              <a:rPr lang="en-US" sz="3200" dirty="0" err="1" smtClean="0"/>
              <a:t>dan</a:t>
            </a:r>
            <a:r>
              <a:rPr lang="en-US" sz="3200" dirty="0" smtClean="0"/>
              <a:t> </a:t>
            </a:r>
            <a:r>
              <a:rPr lang="en-US" sz="3200" dirty="0" err="1" smtClean="0"/>
              <a:t>rumusan</a:t>
            </a:r>
            <a:r>
              <a:rPr lang="en-US" sz="3200" dirty="0" smtClean="0"/>
              <a:t> </a:t>
            </a:r>
            <a:r>
              <a:rPr lang="en-US" sz="3200" dirty="0" err="1" smtClean="0"/>
              <a:t>pernyataan</a:t>
            </a:r>
            <a:r>
              <a:rPr lang="en-US" sz="3200" dirty="0" smtClean="0"/>
              <a:t> </a:t>
            </a:r>
            <a:r>
              <a:rPr lang="en-US" sz="3200" dirty="0" err="1" smtClean="0"/>
              <a:t>dengan</a:t>
            </a:r>
            <a:r>
              <a:rPr lang="en-US" sz="3200" dirty="0" smtClean="0"/>
              <a:t> </a:t>
            </a:r>
            <a:r>
              <a:rPr lang="en-US" sz="3200" dirty="0" err="1" smtClean="0"/>
              <a:t>simbol</a:t>
            </a:r>
            <a:r>
              <a:rPr lang="en-US" sz="3200" dirty="0" smtClean="0"/>
              <a:t> p, q, r, . .. </a:t>
            </a:r>
          </a:p>
          <a:p>
            <a:r>
              <a:rPr lang="en-US" sz="3200" dirty="0" smtClean="0"/>
              <a:t>Hal </a:t>
            </a:r>
            <a:r>
              <a:rPr lang="en-US" sz="3200" dirty="0" err="1" smtClean="0"/>
              <a:t>seperti</a:t>
            </a:r>
            <a:r>
              <a:rPr lang="en-US" sz="3200" dirty="0" smtClean="0"/>
              <a:t> </a:t>
            </a:r>
            <a:r>
              <a:rPr lang="en-US" sz="3200" dirty="0" err="1" smtClean="0"/>
              <a:t>itu</a:t>
            </a:r>
            <a:r>
              <a:rPr lang="en-US" sz="3200" dirty="0" smtClean="0"/>
              <a:t> </a:t>
            </a:r>
            <a:r>
              <a:rPr lang="en-US" sz="3200" dirty="0" err="1" smtClean="0"/>
              <a:t>konsentrasinya</a:t>
            </a:r>
            <a:r>
              <a:rPr lang="en-US" sz="3200" dirty="0" smtClean="0"/>
              <a:t> </a:t>
            </a:r>
            <a:r>
              <a:rPr lang="en-US" sz="3200" dirty="0" err="1" smtClean="0"/>
              <a:t>lebih</a:t>
            </a:r>
            <a:r>
              <a:rPr lang="en-US" sz="3200" dirty="0" smtClean="0"/>
              <a:t> </a:t>
            </a:r>
            <a:r>
              <a:rPr lang="en-US" sz="3200" dirty="0" err="1" smtClean="0"/>
              <a:t>pada</a:t>
            </a:r>
            <a:r>
              <a:rPr lang="en-US" sz="3200" dirty="0" smtClean="0"/>
              <a:t> </a:t>
            </a:r>
            <a:r>
              <a:rPr lang="en-US" sz="3200" dirty="0" err="1" smtClean="0"/>
              <a:t>pernyataan</a:t>
            </a:r>
            <a:r>
              <a:rPr lang="en-US" sz="3200" dirty="0" smtClean="0"/>
              <a:t> </a:t>
            </a:r>
            <a:r>
              <a:rPr lang="en-US" sz="3200" dirty="0" err="1" smtClean="0"/>
              <a:t>majemuk</a:t>
            </a:r>
            <a:r>
              <a:rPr lang="en-US" sz="3200" dirty="0" smtClean="0"/>
              <a:t>, </a:t>
            </a:r>
            <a:r>
              <a:rPr lang="en-US" sz="3200" dirty="0" err="1" smtClean="0"/>
              <a:t>bukan</a:t>
            </a:r>
            <a:r>
              <a:rPr lang="en-US" sz="3200" dirty="0" smtClean="0"/>
              <a:t> </a:t>
            </a:r>
            <a:r>
              <a:rPr lang="en-US" sz="3200" dirty="0" err="1" smtClean="0"/>
              <a:t>pada</a:t>
            </a:r>
            <a:r>
              <a:rPr lang="en-US" sz="3200" dirty="0" smtClean="0"/>
              <a:t> </a:t>
            </a:r>
            <a:r>
              <a:rPr lang="en-US" sz="3200" dirty="0" err="1" smtClean="0"/>
              <a:t>pernyataan</a:t>
            </a:r>
            <a:r>
              <a:rPr lang="en-US" sz="3200" dirty="0" smtClean="0"/>
              <a:t> </a:t>
            </a:r>
            <a:r>
              <a:rPr lang="en-US" sz="3200" dirty="0" err="1" smtClean="0"/>
              <a:t>sederhana</a:t>
            </a:r>
            <a:r>
              <a:rPr lang="en-US" sz="3200" dirty="0" smtClean="0"/>
              <a:t> (</a:t>
            </a:r>
            <a:r>
              <a:rPr lang="en-US" sz="3200" dirty="0" err="1" smtClean="0"/>
              <a:t>atomik</a:t>
            </a:r>
            <a:r>
              <a:rPr lang="en-US" sz="3200" dirty="0" smtClean="0"/>
              <a:t>).</a:t>
            </a:r>
          </a:p>
          <a:p>
            <a:r>
              <a:rPr lang="en-US" sz="3200" dirty="0" err="1" smtClean="0"/>
              <a:t>Ada</a:t>
            </a:r>
            <a:r>
              <a:rPr lang="en-US" sz="3200" dirty="0" smtClean="0"/>
              <a:t> </a:t>
            </a:r>
            <a:r>
              <a:rPr lang="en-US" sz="3200" dirty="0" err="1" smtClean="0"/>
              <a:t>kemungkinan</a:t>
            </a:r>
            <a:r>
              <a:rPr lang="en-US" sz="3200" dirty="0" smtClean="0"/>
              <a:t> </a:t>
            </a:r>
            <a:r>
              <a:rPr lang="en-US" sz="3200" dirty="0" err="1" smtClean="0"/>
              <a:t>untuk</a:t>
            </a:r>
            <a:r>
              <a:rPr lang="en-US" sz="3200" dirty="0" smtClean="0"/>
              <a:t> </a:t>
            </a:r>
            <a:r>
              <a:rPr lang="en-US" sz="3200" dirty="0" err="1" smtClean="0"/>
              <a:t>mengekspresikan</a:t>
            </a:r>
            <a:r>
              <a:rPr lang="en-US" sz="3200" dirty="0" smtClean="0"/>
              <a:t> </a:t>
            </a:r>
            <a:r>
              <a:rPr lang="en-US" sz="3200" dirty="0" err="1" smtClean="0"/>
              <a:t>kenyataan</a:t>
            </a:r>
            <a:r>
              <a:rPr lang="en-US" sz="3200" dirty="0" smtClean="0"/>
              <a:t> </a:t>
            </a:r>
            <a:r>
              <a:rPr lang="en-US" sz="3200" dirty="0" err="1" smtClean="0"/>
              <a:t>bahwa</a:t>
            </a:r>
            <a:r>
              <a:rPr lang="en-US" sz="3200" dirty="0" smtClean="0"/>
              <a:t> </a:t>
            </a:r>
            <a:r>
              <a:rPr lang="en-US" sz="3200" dirty="0" err="1" smtClean="0"/>
              <a:t>dua</a:t>
            </a:r>
            <a:r>
              <a:rPr lang="en-US" sz="3200" dirty="0" smtClean="0"/>
              <a:t> </a:t>
            </a:r>
            <a:r>
              <a:rPr lang="en-US" sz="3200" dirty="0" err="1" smtClean="0"/>
              <a:t>pernyataan</a:t>
            </a:r>
            <a:r>
              <a:rPr lang="en-US" sz="3200" dirty="0" smtClean="0"/>
              <a:t> </a:t>
            </a:r>
            <a:r>
              <a:rPr lang="en-US" sz="3200" dirty="0" err="1" smtClean="0"/>
              <a:t>atau</a:t>
            </a:r>
            <a:r>
              <a:rPr lang="en-US" sz="3200" dirty="0" smtClean="0"/>
              <a:t> </a:t>
            </a:r>
            <a:r>
              <a:rPr lang="en-US" sz="3200" dirty="0" err="1" smtClean="0"/>
              <a:t>lebih</a:t>
            </a:r>
            <a:r>
              <a:rPr lang="en-US" sz="3200" dirty="0" smtClean="0"/>
              <a:t> </a:t>
            </a:r>
            <a:r>
              <a:rPr lang="en-US" sz="3200" dirty="0" err="1" smtClean="0"/>
              <a:t>mempunyai</a:t>
            </a:r>
            <a:r>
              <a:rPr lang="en-US" sz="3200" dirty="0" smtClean="0"/>
              <a:t> </a:t>
            </a:r>
            <a:r>
              <a:rPr lang="en-US" sz="3200" dirty="0" err="1" smtClean="0"/>
              <a:t>sifat-sifat</a:t>
            </a:r>
            <a:r>
              <a:rPr lang="en-US" sz="3200" dirty="0" smtClean="0"/>
              <a:t> </a:t>
            </a:r>
            <a:r>
              <a:rPr lang="en-US" sz="3200" dirty="0" err="1" smtClean="0"/>
              <a:t>kebersamaan</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357166"/>
            <a:ext cx="7500990" cy="5509200"/>
          </a:xfrm>
          <a:prstGeom prst="rect">
            <a:avLst/>
          </a:prstGeom>
          <a:noFill/>
        </p:spPr>
        <p:txBody>
          <a:bodyPr wrap="square" rtlCol="0">
            <a:spAutoFit/>
          </a:bodyPr>
          <a:lstStyle/>
          <a:p>
            <a:r>
              <a:rPr lang="id-ID" sz="3200" i="1" dirty="0" smtClean="0">
                <a:sym typeface="Symbol"/>
              </a:rPr>
              <a:t>punyai faktor prima(x) = predikat yg menyajikan x mempunyai faktor prima</a:t>
            </a:r>
          </a:p>
          <a:p>
            <a:pPr marL="514350" indent="-514350"/>
            <a:endParaRPr lang="id-ID" sz="3200" i="1" dirty="0" smtClean="0"/>
          </a:p>
          <a:p>
            <a:pPr marL="514350" indent="-514350"/>
            <a:r>
              <a:rPr lang="id-ID" sz="3200" dirty="0" smtClean="0"/>
              <a:t>Jika diartikan terdapat paling sedikit satu</a:t>
            </a:r>
          </a:p>
          <a:p>
            <a:pPr marL="514350" indent="-514350"/>
            <a:r>
              <a:rPr lang="id-ID" sz="3200" dirty="0" smtClean="0"/>
              <a:t>objek x sedemikian hingga predikat(x),</a:t>
            </a:r>
          </a:p>
          <a:p>
            <a:pPr marL="514350" indent="-514350"/>
            <a:r>
              <a:rPr lang="id-ID" sz="3200" dirty="0" smtClean="0"/>
              <a:t>maka disebut kuantor Eksistensial </a:t>
            </a:r>
          </a:p>
          <a:p>
            <a:pPr marL="514350" indent="-514350" algn="ctr"/>
            <a:r>
              <a:rPr lang="id-ID" sz="3200" dirty="0" smtClean="0">
                <a:sym typeface="Symbol"/>
              </a:rPr>
              <a:t>(x.(Pred(x)) menjadi x.(Pred(x))</a:t>
            </a:r>
          </a:p>
          <a:p>
            <a:pPr marL="514350" indent="-514350"/>
            <a:endParaRPr lang="id-ID" sz="3200" dirty="0" smtClean="0">
              <a:sym typeface="Symbol"/>
            </a:endParaRPr>
          </a:p>
          <a:p>
            <a:pPr marL="514350" indent="-514350"/>
            <a:r>
              <a:rPr lang="id-ID" sz="3200" dirty="0" smtClean="0">
                <a:sym typeface="Symbol"/>
              </a:rPr>
              <a:t>Contoh :</a:t>
            </a:r>
          </a:p>
          <a:p>
            <a:pPr marL="514350" indent="-514350"/>
            <a:r>
              <a:rPr lang="id-ID" sz="3200" dirty="0" smtClean="0">
                <a:sym typeface="Symbol"/>
              </a:rPr>
              <a:t>x y.(y = 2x)  interpretasinya : untuk </a:t>
            </a:r>
          </a:p>
          <a:p>
            <a:pPr marL="514350" indent="-514350"/>
            <a:r>
              <a:rPr lang="id-ID" sz="3200" dirty="0" smtClean="0">
                <a:sym typeface="Symbol"/>
              </a:rPr>
              <a:t>setiap x terdapat y yang nilainya 2 kali x</a:t>
            </a:r>
            <a:endParaRPr lang="id-ID"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357166"/>
            <a:ext cx="7593693" cy="584775"/>
          </a:xfrm>
          <a:prstGeom prst="rect">
            <a:avLst/>
          </a:prstGeom>
          <a:noFill/>
        </p:spPr>
        <p:txBody>
          <a:bodyPr wrap="square" rtlCol="0">
            <a:spAutoFit/>
          </a:bodyPr>
          <a:lstStyle/>
          <a:p>
            <a:pPr marL="514350" indent="-514350" algn="just"/>
            <a:r>
              <a:rPr lang="id-ID" sz="3200" dirty="0" smtClean="0">
                <a:sym typeface="Symbol"/>
              </a:rPr>
              <a:t>C. Terjemahan FoL</a:t>
            </a:r>
            <a:endParaRPr lang="en-US" sz="3200" dirty="0" smtClean="0">
              <a:sym typeface="Symbol"/>
            </a:endParaRPr>
          </a:p>
        </p:txBody>
      </p:sp>
      <p:sp>
        <p:nvSpPr>
          <p:cNvPr id="5" name="TextBox 4"/>
          <p:cNvSpPr txBox="1"/>
          <p:nvPr/>
        </p:nvSpPr>
        <p:spPr>
          <a:xfrm>
            <a:off x="1122194" y="1000108"/>
            <a:ext cx="7500990" cy="3046988"/>
          </a:xfrm>
          <a:prstGeom prst="rect">
            <a:avLst/>
          </a:prstGeom>
          <a:noFill/>
        </p:spPr>
        <p:txBody>
          <a:bodyPr wrap="square" rtlCol="0">
            <a:spAutoFit/>
          </a:bodyPr>
          <a:lstStyle/>
          <a:p>
            <a:r>
              <a:rPr lang="id-ID" sz="3200" dirty="0" smtClean="0"/>
              <a:t>Dalam komunikasi dengan komputer, maka diperlukan suatu ekspresi dari pernyataan sehari-hari menjadi ekspresi logis agar dapat dimengerti oleh bahasa pemrograman.</a:t>
            </a:r>
          </a:p>
          <a:p>
            <a:endParaRPr lang="id-ID"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285728"/>
            <a:ext cx="7500990" cy="5016758"/>
          </a:xfrm>
          <a:prstGeom prst="rect">
            <a:avLst/>
          </a:prstGeom>
          <a:noFill/>
        </p:spPr>
        <p:txBody>
          <a:bodyPr wrap="square" rtlCol="0">
            <a:spAutoFit/>
          </a:bodyPr>
          <a:lstStyle/>
          <a:p>
            <a:r>
              <a:rPr lang="id-ID" sz="3200" dirty="0" smtClean="0"/>
              <a:t>Jika diketahui FoL, maka untuk menentukan bahasa sehari-harinya ada beberapa langkah :</a:t>
            </a:r>
          </a:p>
          <a:p>
            <a:pPr marL="514350" indent="-514350">
              <a:buAutoNum type="arabicPeriod"/>
            </a:pPr>
            <a:r>
              <a:rPr lang="id-ID" sz="3200" dirty="0" smtClean="0"/>
              <a:t>Terjemahkan formula dengan menulis arti secara literal dari simbol logis dan predikat seperti apa yg tertera</a:t>
            </a:r>
          </a:p>
          <a:p>
            <a:pPr marL="514350" indent="-514350">
              <a:buAutoNum type="arabicPeriod"/>
            </a:pPr>
            <a:r>
              <a:rPr lang="id-ID" sz="3200" dirty="0" smtClean="0"/>
              <a:t>Tentukan dengan kata kalimat hingga mempunyai arti logis yang sama (benar atau salahnya tidak berubah) hindari nama variabel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t>Contoh 3 :</a:t>
            </a:r>
          </a:p>
          <a:p>
            <a:endParaRPr lang="id-ID" sz="3200" dirty="0" smtClean="0"/>
          </a:p>
          <a:p>
            <a:r>
              <a:rPr lang="id-ID" sz="3200" dirty="0" smtClean="0"/>
              <a:t>Misalkan dipunyai predikat sbb</a:t>
            </a:r>
          </a:p>
          <a:p>
            <a:pPr marL="514350" indent="-514350">
              <a:buAutoNum type="alphaLcPeriod"/>
            </a:pPr>
            <a:r>
              <a:rPr lang="id-ID" sz="3200" dirty="0" smtClean="0"/>
              <a:t>Truk(x)</a:t>
            </a:r>
          </a:p>
          <a:p>
            <a:pPr marL="514350" indent="-514350">
              <a:buAutoNum type="alphaLcPeriod"/>
            </a:pPr>
            <a:r>
              <a:rPr lang="id-ID" sz="3200" dirty="0" smtClean="0"/>
              <a:t>Mobil(x)</a:t>
            </a:r>
          </a:p>
          <a:p>
            <a:pPr marL="514350" indent="-514350">
              <a:buAutoNum type="alphaLcPeriod"/>
            </a:pPr>
            <a:r>
              <a:rPr lang="id-ID" sz="3200" dirty="0" smtClean="0"/>
              <a:t>Sepeda(x)</a:t>
            </a:r>
          </a:p>
          <a:p>
            <a:pPr marL="514350" indent="-514350">
              <a:buAutoNum type="alphaLcPeriod"/>
            </a:pPr>
            <a:r>
              <a:rPr lang="id-ID" sz="3200" dirty="0" smtClean="0"/>
              <a:t>Lebih_mahal(x,y)</a:t>
            </a:r>
          </a:p>
          <a:p>
            <a:pPr marL="514350" indent="-514350">
              <a:buAutoNum type="alphaLcPeriod"/>
            </a:pPr>
            <a:r>
              <a:rPr lang="id-ID" sz="3200" dirty="0" smtClean="0"/>
              <a:t>Lebih_cepat(x,y)</a:t>
            </a:r>
          </a:p>
          <a:p>
            <a:pPr marL="514350" indent="-514350">
              <a:buAutoNum type="alphaLcPeriod"/>
            </a:pPr>
            <a:endParaRPr lang="id-ID" sz="3200" dirty="0" smtClean="0"/>
          </a:p>
          <a:p>
            <a:r>
              <a:rPr lang="id-ID" sz="3200" dirty="0" smtClean="0">
                <a:sym typeface="Symbol"/>
              </a:rPr>
              <a:t>x.(sepeda(x)  y.(mobil(y)  lebih_mahal(y,x))</a:t>
            </a:r>
            <a:endParaRPr lang="id-ID"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016758"/>
          </a:xfrm>
          <a:prstGeom prst="rect">
            <a:avLst/>
          </a:prstGeom>
          <a:noFill/>
        </p:spPr>
        <p:txBody>
          <a:bodyPr wrap="square" rtlCol="0">
            <a:spAutoFit/>
          </a:bodyPr>
          <a:lstStyle/>
          <a:p>
            <a:r>
              <a:rPr lang="id-ID" sz="3200" dirty="0" smtClean="0">
                <a:sym typeface="Symbol"/>
              </a:rPr>
              <a:t>Arti secara Literal :</a:t>
            </a:r>
          </a:p>
          <a:p>
            <a:endParaRPr lang="id-ID" sz="3200" dirty="0" smtClean="0">
              <a:sym typeface="Symbol"/>
            </a:endParaRPr>
          </a:p>
          <a:p>
            <a:r>
              <a:rPr lang="id-ID" sz="3200" dirty="0" smtClean="0">
                <a:sym typeface="Symbol"/>
              </a:rPr>
              <a:t>Untuk setiap x, jika x adalah sepeda maka terdapat y adalah mobil dan y lebih mahal dari x</a:t>
            </a:r>
          </a:p>
          <a:p>
            <a:endParaRPr lang="id-ID" sz="3200" dirty="0" smtClean="0">
              <a:sym typeface="Symbol"/>
            </a:endParaRPr>
          </a:p>
          <a:p>
            <a:r>
              <a:rPr lang="id-ID" sz="3200" dirty="0" smtClean="0"/>
              <a:t>Arti bahasa sehari-hari :</a:t>
            </a:r>
          </a:p>
          <a:p>
            <a:endParaRPr lang="id-ID" sz="3200" dirty="0" smtClean="0"/>
          </a:p>
          <a:p>
            <a:r>
              <a:rPr lang="id-ID" sz="3200" dirty="0" smtClean="0"/>
              <a:t>Untuk setiap sepeda terdapat suatu mobil yang lebih mahal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t>Contoh 4:</a:t>
            </a:r>
          </a:p>
          <a:p>
            <a:endParaRPr lang="id-ID" sz="3200" dirty="0" smtClean="0"/>
          </a:p>
          <a:p>
            <a:r>
              <a:rPr lang="id-ID" sz="3200" dirty="0" smtClean="0"/>
              <a:t>Misalkan dipunyai predikat sbb</a:t>
            </a:r>
          </a:p>
          <a:p>
            <a:pPr marL="514350" indent="-514350">
              <a:buAutoNum type="alphaLcPeriod"/>
            </a:pPr>
            <a:r>
              <a:rPr lang="id-ID" sz="3200" dirty="0" smtClean="0"/>
              <a:t>Truk(x)</a:t>
            </a:r>
          </a:p>
          <a:p>
            <a:pPr marL="514350" indent="-514350">
              <a:buAutoNum type="alphaLcPeriod"/>
            </a:pPr>
            <a:r>
              <a:rPr lang="id-ID" sz="3200" dirty="0" smtClean="0"/>
              <a:t>Mobil(x)</a:t>
            </a:r>
          </a:p>
          <a:p>
            <a:pPr marL="514350" indent="-514350">
              <a:buAutoNum type="alphaLcPeriod"/>
            </a:pPr>
            <a:r>
              <a:rPr lang="id-ID" sz="3200" dirty="0" smtClean="0"/>
              <a:t>Sepeda(x)</a:t>
            </a:r>
          </a:p>
          <a:p>
            <a:pPr marL="514350" indent="-514350">
              <a:buAutoNum type="alphaLcPeriod"/>
            </a:pPr>
            <a:r>
              <a:rPr lang="id-ID" sz="3200" dirty="0" smtClean="0"/>
              <a:t>Lebih_mahal(x,y)</a:t>
            </a:r>
          </a:p>
          <a:p>
            <a:pPr marL="514350" indent="-514350">
              <a:buAutoNum type="alphaLcPeriod"/>
            </a:pPr>
            <a:r>
              <a:rPr lang="id-ID" sz="3200" dirty="0" smtClean="0"/>
              <a:t>Lebih_cepat(x,y)</a:t>
            </a:r>
          </a:p>
          <a:p>
            <a:pPr marL="514350" indent="-514350">
              <a:buAutoNum type="alphaLcPeriod"/>
            </a:pPr>
            <a:endParaRPr lang="id-ID" sz="3200" dirty="0" smtClean="0"/>
          </a:p>
          <a:p>
            <a:r>
              <a:rPr lang="id-ID" sz="3200" dirty="0" smtClean="0">
                <a:sym typeface="Symbol"/>
              </a:rPr>
              <a:t>x y.((truk(x)  sepeda(y))  lebih cepat(x,y))</a:t>
            </a:r>
            <a:endParaRPr lang="id-ID" sz="3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x y.((truk(x)  sepeda(y))  lebih cepat(x,y))</a:t>
            </a:r>
          </a:p>
          <a:p>
            <a:endParaRPr lang="id-ID" sz="3200" dirty="0" smtClean="0">
              <a:sym typeface="Symbol"/>
            </a:endParaRPr>
          </a:p>
          <a:p>
            <a:r>
              <a:rPr lang="id-ID" sz="3200" dirty="0" smtClean="0">
                <a:sym typeface="Symbol"/>
              </a:rPr>
              <a:t>Secara Literal :</a:t>
            </a:r>
          </a:p>
          <a:p>
            <a:endParaRPr lang="id-ID" sz="3200" dirty="0" smtClean="0">
              <a:sym typeface="Symbol"/>
            </a:endParaRPr>
          </a:p>
          <a:p>
            <a:r>
              <a:rPr lang="id-ID" sz="3200" dirty="0" smtClean="0">
                <a:sym typeface="Symbol"/>
              </a:rPr>
              <a:t>Untuk setiap x, untuk setiap y, jika x adalah truk dan y adalah sepeda, maka x lebih cepat dari y</a:t>
            </a:r>
          </a:p>
          <a:p>
            <a:endParaRPr lang="id-ID" sz="3200" dirty="0" smtClean="0">
              <a:sym typeface="Symbol"/>
            </a:endParaRPr>
          </a:p>
          <a:p>
            <a:r>
              <a:rPr lang="id-ID" sz="3200" dirty="0" smtClean="0">
                <a:sym typeface="Symbol"/>
              </a:rPr>
              <a:t>Secara Natural :</a:t>
            </a:r>
          </a:p>
          <a:p>
            <a:r>
              <a:rPr lang="id-ID" sz="3200" dirty="0" smtClean="0">
                <a:sym typeface="Symbol"/>
              </a:rPr>
              <a:t>Setiap truk lebih cepat dari pada sepeda</a:t>
            </a:r>
            <a:endParaRPr lang="id-ID"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Soal 5 :</a:t>
            </a:r>
          </a:p>
          <a:p>
            <a:r>
              <a:rPr lang="id-ID" sz="3200" dirty="0" smtClean="0">
                <a:sym typeface="Symbol"/>
              </a:rPr>
              <a:t>z.</a:t>
            </a:r>
            <a:r>
              <a:rPr lang="id-ID" sz="3200" dirty="0" smtClean="0">
                <a:solidFill>
                  <a:srgbClr val="00B050"/>
                </a:solidFill>
                <a:sym typeface="Symbol"/>
              </a:rPr>
              <a:t>(</a:t>
            </a:r>
            <a:r>
              <a:rPr lang="id-ID" sz="3200" dirty="0" smtClean="0">
                <a:sym typeface="Symbol"/>
              </a:rPr>
              <a:t>mobil(z)  x y.(truk(x)  sepeda(y))  (lebih cepat(z,x)  lebih cepat(z,y)  lebih mahal(z,y)  lebih mahal(z,y)))</a:t>
            </a:r>
          </a:p>
          <a:p>
            <a:endParaRPr lang="id-ID" sz="3200" dirty="0" smtClean="0">
              <a:sym typeface="Symbol"/>
            </a:endParaRPr>
          </a:p>
          <a:p>
            <a:r>
              <a:rPr lang="id-ID" sz="3200" dirty="0" smtClean="0">
                <a:sym typeface="Symbol"/>
              </a:rPr>
              <a:t>Secara Literal :</a:t>
            </a:r>
          </a:p>
          <a:p>
            <a:endParaRPr lang="id-ID" sz="3200" dirty="0" smtClean="0">
              <a:sym typeface="Symbol"/>
            </a:endParaRPr>
          </a:p>
          <a:p>
            <a:endParaRPr lang="id-ID" sz="3200" dirty="0" smtClean="0">
              <a:sym typeface="Symbol"/>
            </a:endParaRPr>
          </a:p>
          <a:p>
            <a:r>
              <a:rPr lang="id-ID" sz="3200" dirty="0" smtClean="0">
                <a:sym typeface="Symbol"/>
              </a:rPr>
              <a:t>Secara Natural :</a:t>
            </a:r>
          </a:p>
          <a:p>
            <a:endParaRPr lang="id-ID" sz="3200" dirty="0" smtClean="0">
              <a:sym typeface="Symbol"/>
            </a:endParaRPr>
          </a:p>
          <a:p>
            <a:endParaRPr lang="id-ID" sz="3200" dirty="0" smtClean="0">
              <a:sym typeface="Symbo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6001643"/>
          </a:xfrm>
          <a:prstGeom prst="rect">
            <a:avLst/>
          </a:prstGeom>
          <a:noFill/>
        </p:spPr>
        <p:txBody>
          <a:bodyPr wrap="square" rtlCol="0">
            <a:spAutoFit/>
          </a:bodyPr>
          <a:lstStyle/>
          <a:p>
            <a:r>
              <a:rPr lang="id-ID" sz="3200" dirty="0" smtClean="0">
                <a:sym typeface="Symbol"/>
              </a:rPr>
              <a:t>Jika yang diketahui adalah bahasa dalam kehidupan sehari-hari atau natural, maka untuk menjadikan bahasa FoL langkahnya :</a:t>
            </a:r>
          </a:p>
          <a:p>
            <a:pPr marL="514350" indent="-514350">
              <a:buAutoNum type="arabicPeriod"/>
            </a:pPr>
            <a:r>
              <a:rPr lang="id-ID" sz="3200" dirty="0" smtClean="0">
                <a:sym typeface="Symbol"/>
              </a:rPr>
              <a:t>Buat penafsiran mengenai pernyataan tersebut</a:t>
            </a:r>
          </a:p>
          <a:p>
            <a:pPr marL="514350" indent="-514350">
              <a:buAutoNum type="arabicPeriod"/>
            </a:pPr>
            <a:r>
              <a:rPr lang="id-ID" sz="3200" dirty="0" smtClean="0">
                <a:sym typeface="Symbol"/>
              </a:rPr>
              <a:t>Tentukan dan deklarasikan predikat-predikat yang digunakan </a:t>
            </a:r>
          </a:p>
          <a:p>
            <a:pPr marL="514350" indent="-514350">
              <a:buAutoNum type="arabicPeriod"/>
            </a:pPr>
            <a:r>
              <a:rPr lang="id-ID" sz="3200" dirty="0" smtClean="0">
                <a:sym typeface="Symbol"/>
              </a:rPr>
              <a:t>Tentukan kuantor-kuantor yang digunakan</a:t>
            </a:r>
          </a:p>
          <a:p>
            <a:pPr marL="514350" indent="-514350">
              <a:buAutoNum type="arabicPeriod"/>
            </a:pPr>
            <a:r>
              <a:rPr lang="id-ID" sz="3200" dirty="0" smtClean="0"/>
              <a:t>Semua melibatkan Implikasi (</a:t>
            </a:r>
            <a:r>
              <a:rPr lang="id-ID" sz="3200" dirty="0" smtClean="0">
                <a:sym typeface="Symbol"/>
              </a:rPr>
              <a:t>)</a:t>
            </a:r>
            <a:endParaRPr lang="id-ID" sz="3200" dirty="0" smtClean="0"/>
          </a:p>
          <a:p>
            <a:pPr marL="514350" indent="-514350">
              <a:buAutoNum type="arabicPeriod"/>
            </a:pPr>
            <a:r>
              <a:rPr lang="id-ID" sz="3200" dirty="0" smtClean="0"/>
              <a:t>Beberapa melibatkan konjungsi (</a:t>
            </a:r>
            <a:r>
              <a:rPr lang="id-ID" sz="3200" dirty="0" smtClean="0">
                <a:sym typeface="Symbol"/>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Contoh 6:</a:t>
            </a:r>
          </a:p>
          <a:p>
            <a:endParaRPr lang="id-ID" sz="3200" dirty="0" smtClean="0">
              <a:sym typeface="Symbol"/>
            </a:endParaRPr>
          </a:p>
          <a:p>
            <a:r>
              <a:rPr lang="id-ID" sz="3200" dirty="0" smtClean="0">
                <a:sym typeface="Symbol"/>
              </a:rPr>
              <a:t>Setiap orang kehilangan uang pada pacuan kuda</a:t>
            </a:r>
          </a:p>
          <a:p>
            <a:endParaRPr lang="id-ID" sz="3200" dirty="0" smtClean="0">
              <a:sym typeface="Symbol"/>
            </a:endParaRPr>
          </a:p>
          <a:p>
            <a:r>
              <a:rPr lang="id-ID" sz="3200" dirty="0" smtClean="0">
                <a:sym typeface="Symbol"/>
              </a:rPr>
              <a:t>Cat : tidak memperhatikan nilai kebenaran</a:t>
            </a:r>
          </a:p>
          <a:p>
            <a:endParaRPr lang="id-ID" sz="3200" dirty="0" smtClean="0">
              <a:sym typeface="Symbol"/>
            </a:endParaRPr>
          </a:p>
          <a:p>
            <a:r>
              <a:rPr lang="id-ID" sz="3200" dirty="0" smtClean="0">
                <a:sym typeface="Symbol"/>
              </a:rPr>
              <a:t>Predikatnya :</a:t>
            </a:r>
          </a:p>
          <a:p>
            <a:r>
              <a:rPr lang="id-ID" sz="3200" dirty="0" smtClean="0">
                <a:sym typeface="Symbol"/>
              </a:rPr>
              <a:t>x kehilangan uang  kehilangn_uang(x)</a:t>
            </a:r>
          </a:p>
          <a:p>
            <a:r>
              <a:rPr lang="id-ID" sz="3200" dirty="0" smtClean="0">
                <a:sym typeface="Symbol"/>
              </a:rPr>
              <a:t>x pada pacuan kuda  pacuan_kuda(x)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Untuk</a:t>
            </a:r>
            <a:r>
              <a:rPr lang="en-US" sz="3200" dirty="0" smtClean="0"/>
              <a:t> </a:t>
            </a:r>
            <a:r>
              <a:rPr lang="en-US" sz="3200" dirty="0" err="1" smtClean="0"/>
              <a:t>itu</a:t>
            </a:r>
            <a:r>
              <a:rPr lang="en-US" sz="3200" dirty="0" smtClean="0"/>
              <a:t> </a:t>
            </a:r>
            <a:r>
              <a:rPr lang="en-US" sz="3200" dirty="0" err="1" smtClean="0"/>
              <a:t>dikenalkan</a:t>
            </a:r>
            <a:r>
              <a:rPr lang="en-US" sz="3200" dirty="0" smtClean="0"/>
              <a:t> </a:t>
            </a:r>
            <a:r>
              <a:rPr lang="en-US" sz="3200" dirty="0" err="1" smtClean="0"/>
              <a:t>konsep</a:t>
            </a:r>
            <a:r>
              <a:rPr lang="en-US" sz="3200" dirty="0" smtClean="0"/>
              <a:t> </a:t>
            </a:r>
            <a:r>
              <a:rPr lang="en-US" sz="3200" i="1" dirty="0" err="1" smtClean="0"/>
              <a:t>predikat</a:t>
            </a:r>
            <a:r>
              <a:rPr lang="en-US" sz="3200" dirty="0" smtClean="0"/>
              <a:t> </a:t>
            </a:r>
            <a:r>
              <a:rPr lang="en-US" sz="3200" dirty="0" err="1" smtClean="0"/>
              <a:t>pada</a:t>
            </a:r>
            <a:r>
              <a:rPr lang="en-US" sz="3200" dirty="0" smtClean="0"/>
              <a:t> </a:t>
            </a:r>
            <a:r>
              <a:rPr lang="en-US" sz="3200" dirty="0" err="1" smtClean="0"/>
              <a:t>pernyataan</a:t>
            </a:r>
            <a:r>
              <a:rPr lang="en-US" sz="3200" dirty="0" smtClean="0"/>
              <a:t> </a:t>
            </a:r>
            <a:r>
              <a:rPr lang="en-US" sz="3200" dirty="0" err="1" smtClean="0"/>
              <a:t>sederhana</a:t>
            </a:r>
            <a:r>
              <a:rPr lang="en-US" sz="3200" dirty="0" smtClean="0"/>
              <a:t>, </a:t>
            </a:r>
            <a:r>
              <a:rPr lang="en-US" sz="3200" dirty="0" err="1" smtClean="0"/>
              <a:t>Logika</a:t>
            </a:r>
            <a:r>
              <a:rPr lang="en-US" sz="3200" dirty="0" smtClean="0"/>
              <a:t> yang </a:t>
            </a:r>
            <a:r>
              <a:rPr lang="en-US" sz="3200" dirty="0" err="1" smtClean="0"/>
              <a:t>berdasarkan</a:t>
            </a:r>
            <a:r>
              <a:rPr lang="en-US" sz="3200" dirty="0" smtClean="0"/>
              <a:t> </a:t>
            </a:r>
            <a:r>
              <a:rPr lang="en-US" sz="3200" dirty="0" err="1" smtClean="0"/>
              <a:t>analisis</a:t>
            </a:r>
            <a:r>
              <a:rPr lang="en-US" sz="3200" dirty="0" smtClean="0"/>
              <a:t> </a:t>
            </a:r>
            <a:r>
              <a:rPr lang="en-US" sz="3200" dirty="0" err="1" smtClean="0"/>
              <a:t>predikat</a:t>
            </a:r>
            <a:r>
              <a:rPr lang="en-US" sz="3200" dirty="0" smtClean="0"/>
              <a:t> </a:t>
            </a:r>
            <a:r>
              <a:rPr lang="en-US" sz="3200" dirty="0" err="1" smtClean="0"/>
              <a:t>pada</a:t>
            </a:r>
            <a:r>
              <a:rPr lang="en-US" sz="3200" dirty="0" smtClean="0"/>
              <a:t> </a:t>
            </a:r>
            <a:r>
              <a:rPr lang="en-US" sz="3200" dirty="0" err="1" smtClean="0"/>
              <a:t>suatu</a:t>
            </a:r>
            <a:r>
              <a:rPr lang="en-US" sz="3200" dirty="0" smtClean="0"/>
              <a:t> </a:t>
            </a:r>
            <a:r>
              <a:rPr lang="en-US" sz="3200" dirty="0" err="1" smtClean="0"/>
              <a:t>pernyataan</a:t>
            </a:r>
            <a:r>
              <a:rPr lang="en-US" sz="3200" dirty="0" smtClean="0"/>
              <a:t> </a:t>
            </a:r>
            <a:r>
              <a:rPr lang="en-US" sz="3200" dirty="0" err="1" smtClean="0"/>
              <a:t>disebut</a:t>
            </a:r>
            <a:r>
              <a:rPr lang="en-US" sz="3200" dirty="0" smtClean="0"/>
              <a:t> </a:t>
            </a:r>
            <a:r>
              <a:rPr lang="en-US" sz="3200" i="1" u="sng" dirty="0" err="1" smtClean="0"/>
              <a:t>Logika</a:t>
            </a:r>
            <a:r>
              <a:rPr lang="en-US" sz="3200" i="1" u="sng" dirty="0" smtClean="0"/>
              <a:t> </a:t>
            </a:r>
            <a:r>
              <a:rPr lang="en-US" sz="3200" i="1" u="sng" dirty="0" err="1" smtClean="0"/>
              <a:t>Predikat</a:t>
            </a:r>
            <a:endParaRPr lang="en-US" sz="3200" i="1" u="sng" dirty="0" smtClean="0"/>
          </a:p>
          <a:p>
            <a:endParaRPr lang="en-US" sz="3200" i="1" u="sng" dirty="0" smtClean="0"/>
          </a:p>
          <a:p>
            <a:r>
              <a:rPr lang="en-US" sz="3200" i="1" u="sng" dirty="0" err="1" smtClean="0"/>
              <a:t>Contoh</a:t>
            </a:r>
            <a:r>
              <a:rPr lang="en-US" sz="3200" i="1" u="sng" dirty="0" smtClean="0"/>
              <a:t> </a:t>
            </a:r>
            <a:r>
              <a:rPr lang="id-ID" sz="3200" i="1" u="sng" dirty="0" smtClean="0"/>
              <a:t>1</a:t>
            </a:r>
            <a:r>
              <a:rPr lang="en-US" sz="3200" i="1" u="sng" dirty="0" smtClean="0"/>
              <a:t>:</a:t>
            </a:r>
          </a:p>
          <a:p>
            <a:pPr marL="514350" indent="-514350">
              <a:buAutoNum type="arabicPeriod"/>
            </a:pPr>
            <a:r>
              <a:rPr lang="en-US" sz="3200" dirty="0" err="1" smtClean="0"/>
              <a:t>Joko</a:t>
            </a:r>
            <a:r>
              <a:rPr lang="en-US" sz="3200" dirty="0" smtClean="0"/>
              <a:t> </a:t>
            </a:r>
            <a:r>
              <a:rPr lang="en-US" sz="3200" dirty="0" err="1" smtClean="0"/>
              <a:t>adalah</a:t>
            </a:r>
            <a:r>
              <a:rPr lang="en-US" sz="3200" dirty="0" smtClean="0"/>
              <a:t> </a:t>
            </a:r>
            <a:r>
              <a:rPr lang="en-US" sz="3200" dirty="0" err="1" smtClean="0"/>
              <a:t>seorang</a:t>
            </a:r>
            <a:r>
              <a:rPr lang="en-US" sz="3200" dirty="0" smtClean="0"/>
              <a:t> </a:t>
            </a:r>
            <a:r>
              <a:rPr lang="en-US" sz="3200" dirty="0" err="1" smtClean="0"/>
              <a:t>mahasiswa</a:t>
            </a:r>
            <a:endParaRPr lang="en-US" sz="3200" dirty="0" smtClean="0"/>
          </a:p>
          <a:p>
            <a:pPr marL="514350" indent="-514350">
              <a:buAutoNum type="arabicPeriod"/>
            </a:pPr>
            <a:r>
              <a:rPr lang="en-US" sz="3200" dirty="0" err="1" smtClean="0"/>
              <a:t>Slamet</a:t>
            </a:r>
            <a:r>
              <a:rPr lang="en-US" sz="3200" dirty="0" smtClean="0"/>
              <a:t> </a:t>
            </a:r>
            <a:r>
              <a:rPr lang="en-US" sz="3200" dirty="0" err="1" smtClean="0"/>
              <a:t>adalah</a:t>
            </a:r>
            <a:r>
              <a:rPr lang="en-US" sz="3200" dirty="0" smtClean="0"/>
              <a:t> </a:t>
            </a:r>
            <a:r>
              <a:rPr lang="en-US" sz="3200" dirty="0" err="1" smtClean="0"/>
              <a:t>seorang</a:t>
            </a:r>
            <a:r>
              <a:rPr lang="en-US" sz="3200" dirty="0" smtClean="0"/>
              <a:t> </a:t>
            </a:r>
            <a:r>
              <a:rPr lang="en-US" sz="3200" dirty="0" err="1" smtClean="0"/>
              <a:t>mahasiswa</a:t>
            </a:r>
            <a:endParaRPr lang="en-US" sz="3200" dirty="0" smtClean="0"/>
          </a:p>
          <a:p>
            <a:pPr marL="514350" indent="-514350"/>
            <a:endParaRPr lang="en-US" sz="3200" dirty="0" smtClean="0"/>
          </a:p>
          <a:p>
            <a:pPr marL="514350" indent="-514350"/>
            <a:r>
              <a:rPr lang="en-US" sz="3200" dirty="0" err="1" smtClean="0"/>
              <a:t>Dua</a:t>
            </a:r>
            <a:r>
              <a:rPr lang="en-US" sz="3200" dirty="0" smtClean="0"/>
              <a:t> </a:t>
            </a:r>
            <a:r>
              <a:rPr lang="en-US" sz="3200" dirty="0" err="1" smtClean="0"/>
              <a:t>pernyataan</a:t>
            </a:r>
            <a:r>
              <a:rPr lang="en-US" sz="3200" dirty="0" smtClean="0"/>
              <a:t> </a:t>
            </a:r>
            <a:r>
              <a:rPr lang="en-US" sz="3200" dirty="0" err="1" smtClean="0"/>
              <a:t>tersebut</a:t>
            </a:r>
            <a:r>
              <a:rPr lang="en-US" sz="3200" dirty="0" smtClean="0"/>
              <a:t> </a:t>
            </a:r>
            <a:r>
              <a:rPr lang="en-US" sz="3200" dirty="0" err="1" smtClean="0"/>
              <a:t>diperlukan</a:t>
            </a:r>
            <a:r>
              <a:rPr lang="en-US" sz="3200" dirty="0" smtClean="0"/>
              <a:t> </a:t>
            </a:r>
            <a:r>
              <a:rPr lang="en-US" sz="3200" dirty="0" err="1" smtClean="0"/>
              <a:t>dua</a:t>
            </a:r>
            <a:r>
              <a:rPr lang="en-US" sz="3200" dirty="0" smtClean="0"/>
              <a:t> </a:t>
            </a:r>
          </a:p>
          <a:p>
            <a:pPr marL="514350" indent="-514350"/>
            <a:r>
              <a:rPr lang="en-US" sz="3200" dirty="0" err="1" smtClean="0"/>
              <a:t>Simbol</a:t>
            </a:r>
            <a:r>
              <a:rPr lang="en-US" sz="3200" dirty="0" smtClean="0"/>
              <a:t> yang </a:t>
            </a:r>
            <a:r>
              <a:rPr lang="en-US" sz="3200" dirty="0" err="1" smtClean="0"/>
              <a:t>berbeda</a:t>
            </a:r>
            <a:r>
              <a:rPr lang="en-US" sz="3200" dirty="0" smtClean="0"/>
              <a:t>, </a:t>
            </a:r>
            <a:r>
              <a:rPr lang="en-US" sz="3200" dirty="0" err="1" smtClean="0"/>
              <a:t>misalkan</a:t>
            </a:r>
            <a:r>
              <a:rPr lang="en-US" sz="3200" dirty="0" smtClean="0"/>
              <a:t> p </a:t>
            </a:r>
            <a:r>
              <a:rPr lang="en-US" sz="3200" dirty="0" err="1" smtClean="0"/>
              <a:t>dan</a:t>
            </a:r>
            <a:r>
              <a:rPr lang="en-US" sz="3200" dirty="0" smtClean="0"/>
              <a:t> q  </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6001643"/>
          </a:xfrm>
          <a:prstGeom prst="rect">
            <a:avLst/>
          </a:prstGeom>
          <a:noFill/>
        </p:spPr>
        <p:txBody>
          <a:bodyPr wrap="square" rtlCol="0">
            <a:spAutoFit/>
          </a:bodyPr>
          <a:lstStyle/>
          <a:p>
            <a:r>
              <a:rPr lang="id-ID" sz="3200" dirty="0" smtClean="0">
                <a:sym typeface="Symbol"/>
              </a:rPr>
              <a:t>Tafsiran dari kalimat itu :</a:t>
            </a:r>
          </a:p>
          <a:p>
            <a:endParaRPr lang="id-ID" sz="3200" dirty="0" smtClean="0">
              <a:sym typeface="Symbol"/>
            </a:endParaRPr>
          </a:p>
          <a:p>
            <a:r>
              <a:rPr lang="id-ID" sz="3200" i="1" dirty="0" smtClean="0">
                <a:sym typeface="Symbol"/>
              </a:rPr>
              <a:t>Untuk setiap orang yang berada pada pacuan kuda maka kehilangan uang </a:t>
            </a:r>
          </a:p>
          <a:p>
            <a:endParaRPr lang="id-ID" sz="3200" dirty="0" smtClean="0">
              <a:sym typeface="Symbol"/>
            </a:endParaRPr>
          </a:p>
          <a:p>
            <a:r>
              <a:rPr lang="id-ID" sz="3200" dirty="0" smtClean="0">
                <a:sym typeface="Symbol"/>
              </a:rPr>
              <a:t>Atau </a:t>
            </a:r>
          </a:p>
          <a:p>
            <a:r>
              <a:rPr lang="id-ID" sz="3200" dirty="0" smtClean="0">
                <a:sym typeface="Symbol"/>
              </a:rPr>
              <a:t>Untuk setiap x, jika x berada pada pacuan kuda maka x kehilangan uang</a:t>
            </a:r>
          </a:p>
          <a:p>
            <a:endParaRPr lang="id-ID" sz="3200" dirty="0" smtClean="0">
              <a:sym typeface="Symbol"/>
            </a:endParaRPr>
          </a:p>
          <a:p>
            <a:r>
              <a:rPr lang="id-ID" sz="3200" dirty="0" smtClean="0">
                <a:sym typeface="Symbol"/>
              </a:rPr>
              <a:t>Fol :</a:t>
            </a:r>
          </a:p>
          <a:p>
            <a:r>
              <a:rPr lang="id-ID" sz="3200" dirty="0" smtClean="0">
                <a:sym typeface="Symbol"/>
              </a:rPr>
              <a:t>x.(pacuan_kuda(x)  kehilangan_uang(x))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0100" y="214290"/>
            <a:ext cx="7858180" cy="5509200"/>
          </a:xfrm>
          <a:prstGeom prst="rect">
            <a:avLst/>
          </a:prstGeom>
          <a:noFill/>
        </p:spPr>
        <p:txBody>
          <a:bodyPr wrap="square" rtlCol="0">
            <a:spAutoFit/>
          </a:bodyPr>
          <a:lstStyle/>
          <a:p>
            <a:r>
              <a:rPr lang="id-ID" sz="3200" dirty="0" smtClean="0">
                <a:sym typeface="Symbol"/>
              </a:rPr>
              <a:t>x.(pacuan_kuda(x) kehilangn_uang(x))</a:t>
            </a:r>
          </a:p>
          <a:p>
            <a:endParaRPr lang="id-ID" sz="3200" dirty="0" smtClean="0">
              <a:sym typeface="Symbol"/>
            </a:endParaRPr>
          </a:p>
          <a:p>
            <a:r>
              <a:rPr lang="id-ID" sz="3200" dirty="0" smtClean="0">
                <a:sym typeface="Symbol"/>
              </a:rPr>
              <a:t>Hasil tersebut kurang detil, karena disebut setiap orang, maka UoD nya adalah manusia, maka harus ditambah predikat baru yaitu manusia(x) agar mempunyai makna yang jelas, jadi :</a:t>
            </a:r>
          </a:p>
          <a:p>
            <a:endParaRPr lang="id-ID" sz="3200" dirty="0" smtClean="0">
              <a:sym typeface="Symbol"/>
            </a:endParaRPr>
          </a:p>
          <a:p>
            <a:r>
              <a:rPr lang="id-ID" sz="3200" dirty="0" smtClean="0">
                <a:sym typeface="Symbol"/>
              </a:rPr>
              <a:t>x.((manusai(x)  pacuan_kuda(x))  kehilangn_uang(x))</a:t>
            </a:r>
          </a:p>
          <a:p>
            <a:endParaRPr lang="id-ID" sz="3200" dirty="0" smtClean="0">
              <a:sym typeface="Symbo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Contoh 7:</a:t>
            </a:r>
          </a:p>
          <a:p>
            <a:endParaRPr lang="id-ID" sz="3200" dirty="0" smtClean="0">
              <a:sym typeface="Symbol"/>
            </a:endParaRPr>
          </a:p>
          <a:p>
            <a:r>
              <a:rPr lang="id-ID" sz="3200" i="1" dirty="0" smtClean="0">
                <a:sym typeface="Symbol"/>
              </a:rPr>
              <a:t>Beberapa orang yang berada di pacuan kuda kehilangan uang tetapi beberapa orang yang cerdik tidak kehilangan</a:t>
            </a:r>
          </a:p>
          <a:p>
            <a:endParaRPr lang="id-ID" sz="3200" dirty="0" smtClean="0">
              <a:sym typeface="Symbol"/>
            </a:endParaRPr>
          </a:p>
          <a:p>
            <a:r>
              <a:rPr lang="id-ID" sz="3200" dirty="0" smtClean="0">
                <a:sym typeface="Symbol"/>
              </a:rPr>
              <a:t>Predikatnya :</a:t>
            </a:r>
          </a:p>
          <a:p>
            <a:r>
              <a:rPr lang="id-ID" sz="3200" dirty="0" smtClean="0">
                <a:sym typeface="Symbol"/>
              </a:rPr>
              <a:t>x kehilangan uang  kehilangn_uang(x)</a:t>
            </a:r>
          </a:p>
          <a:p>
            <a:r>
              <a:rPr lang="id-ID" sz="3200" dirty="0" smtClean="0">
                <a:sym typeface="Symbol"/>
              </a:rPr>
              <a:t>x pada pacuan kuda  pacuan_kuda(x)</a:t>
            </a:r>
          </a:p>
          <a:p>
            <a:r>
              <a:rPr lang="id-ID" sz="3200" dirty="0" smtClean="0">
                <a:sym typeface="Symbol"/>
              </a:rPr>
              <a:t>x cerdik  cerdik(x)</a:t>
            </a:r>
          </a:p>
          <a:p>
            <a:endParaRPr lang="id-ID" sz="3200" dirty="0" smtClean="0">
              <a:sym typeface="Symbo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i="1" dirty="0" smtClean="0">
                <a:sym typeface="Symbol"/>
              </a:rPr>
              <a:t>Terdapat x, sedemikian hingga x berada di pacuan kuda dan x kehilangan uang dan terdapat y sedemikian hingga y cerdik dan y tidak kehilangan uang </a:t>
            </a:r>
          </a:p>
          <a:p>
            <a:endParaRPr lang="id-ID" sz="3200" dirty="0" smtClean="0">
              <a:sym typeface="Symbol"/>
            </a:endParaRPr>
          </a:p>
          <a:p>
            <a:r>
              <a:rPr lang="id-ID" sz="3200" dirty="0" smtClean="0">
                <a:sym typeface="Symbol"/>
              </a:rPr>
              <a:t>Fol : </a:t>
            </a:r>
          </a:p>
          <a:p>
            <a:endParaRPr lang="id-ID" sz="3200" dirty="0" smtClean="0">
              <a:sym typeface="Symbol"/>
            </a:endParaRPr>
          </a:p>
          <a:p>
            <a:r>
              <a:rPr lang="id-ID" sz="3200" dirty="0" smtClean="0">
                <a:sym typeface="Symbol"/>
              </a:rPr>
              <a:t>x.(pacuan_kuda(x)  </a:t>
            </a:r>
          </a:p>
          <a:p>
            <a:r>
              <a:rPr lang="id-ID" sz="3200" dirty="0" smtClean="0">
                <a:sym typeface="Symbol"/>
              </a:rPr>
              <a:t>          kehilangan_uang(x)  </a:t>
            </a:r>
          </a:p>
          <a:p>
            <a:r>
              <a:rPr lang="id-ID" sz="3200" dirty="0" smtClean="0">
                <a:sym typeface="Symbol"/>
              </a:rPr>
              <a:t>         y.(pacuan_kuda(y)  cerdik(y)  </a:t>
            </a:r>
          </a:p>
          <a:p>
            <a:r>
              <a:rPr lang="id-ID" sz="3200" dirty="0" smtClean="0">
                <a:sym typeface="Symbol"/>
              </a:rPr>
              <a:t>                           Kehilangan_uang(y)))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Contoh 8:</a:t>
            </a:r>
          </a:p>
          <a:p>
            <a:endParaRPr lang="id-ID" sz="3200" dirty="0" smtClean="0">
              <a:sym typeface="Symbol"/>
            </a:endParaRPr>
          </a:p>
          <a:p>
            <a:r>
              <a:rPr lang="id-ID" sz="3200" i="1" dirty="0" smtClean="0">
                <a:sym typeface="Symbol"/>
              </a:rPr>
              <a:t>Setiap mahasiswa mempunyai seorang kawan belajar</a:t>
            </a:r>
          </a:p>
          <a:p>
            <a:endParaRPr lang="id-ID" sz="3200" dirty="0" smtClean="0">
              <a:sym typeface="Symbol"/>
            </a:endParaRPr>
          </a:p>
          <a:p>
            <a:r>
              <a:rPr lang="id-ID" sz="3200" dirty="0" smtClean="0">
                <a:sym typeface="Symbol"/>
              </a:rPr>
              <a:t>Tafsirnya :</a:t>
            </a:r>
          </a:p>
          <a:p>
            <a:r>
              <a:rPr lang="id-ID" sz="3200" dirty="0" smtClean="0">
                <a:sym typeface="Symbol"/>
              </a:rPr>
              <a:t>Untuk setiap mahasiswa x ada mahasiswa y dimana y adalah kawan belajar x jika ada mahasiswa z maka jika z bukan y maka z bukan kawan belajar x</a:t>
            </a:r>
          </a:p>
          <a:p>
            <a:endParaRPr lang="id-ID" sz="3200" dirty="0" smtClean="0">
              <a:sym typeface="Symbo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3539430"/>
          </a:xfrm>
          <a:prstGeom prst="rect">
            <a:avLst/>
          </a:prstGeom>
          <a:noFill/>
        </p:spPr>
        <p:txBody>
          <a:bodyPr wrap="square" rtlCol="0">
            <a:spAutoFit/>
          </a:bodyPr>
          <a:lstStyle/>
          <a:p>
            <a:r>
              <a:rPr lang="id-ID" sz="3200" dirty="0" smtClean="0">
                <a:sym typeface="Symbol"/>
              </a:rPr>
              <a:t>Predikatnya :</a:t>
            </a:r>
          </a:p>
          <a:p>
            <a:r>
              <a:rPr lang="id-ID" sz="3200" dirty="0" smtClean="0">
                <a:sym typeface="Symbol"/>
              </a:rPr>
              <a:t>y adalah kawan belajar x</a:t>
            </a:r>
          </a:p>
          <a:p>
            <a:endParaRPr lang="id-ID" sz="3200" dirty="0" smtClean="0">
              <a:sym typeface="Symbol"/>
            </a:endParaRPr>
          </a:p>
          <a:p>
            <a:endParaRPr lang="id-ID" sz="3200" dirty="0" smtClean="0">
              <a:sym typeface="Symbol"/>
            </a:endParaRPr>
          </a:p>
          <a:p>
            <a:r>
              <a:rPr lang="id-ID" sz="3200" dirty="0" smtClean="0">
                <a:sym typeface="Symbol"/>
              </a:rPr>
              <a:t>FoL :</a:t>
            </a:r>
          </a:p>
          <a:p>
            <a:r>
              <a:rPr lang="id-ID" sz="3200" dirty="0" smtClean="0">
                <a:sym typeface="Symbol"/>
              </a:rPr>
              <a:t>x y z.(kawan_belajar(y,x)  (zy)  kawan_belajar(z,x))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016758"/>
          </a:xfrm>
          <a:prstGeom prst="rect">
            <a:avLst/>
          </a:prstGeom>
          <a:noFill/>
        </p:spPr>
        <p:txBody>
          <a:bodyPr wrap="square" rtlCol="0">
            <a:spAutoFit/>
          </a:bodyPr>
          <a:lstStyle/>
          <a:p>
            <a:r>
              <a:rPr lang="id-ID" sz="3200" dirty="0" smtClean="0">
                <a:sym typeface="Symbol"/>
              </a:rPr>
              <a:t>Contoh 10:</a:t>
            </a:r>
          </a:p>
          <a:p>
            <a:endParaRPr lang="id-ID" sz="3200" dirty="0" smtClean="0">
              <a:sym typeface="Symbol"/>
            </a:endParaRPr>
          </a:p>
          <a:p>
            <a:r>
              <a:rPr lang="id-ID" sz="3200" i="1" dirty="0" smtClean="0">
                <a:sym typeface="Symbol"/>
              </a:rPr>
              <a:t>Setiap orang tua mempunyai rambut putih</a:t>
            </a:r>
          </a:p>
          <a:p>
            <a:endParaRPr lang="id-ID" sz="3200" dirty="0" smtClean="0">
              <a:sym typeface="Symbol"/>
            </a:endParaRPr>
          </a:p>
          <a:p>
            <a:r>
              <a:rPr lang="id-ID" sz="3200" dirty="0" smtClean="0">
                <a:sym typeface="Symbol"/>
              </a:rPr>
              <a:t>Tafsirnya :</a:t>
            </a:r>
          </a:p>
          <a:p>
            <a:r>
              <a:rPr lang="id-ID" sz="3200" dirty="0" smtClean="0">
                <a:sym typeface="Symbol"/>
              </a:rPr>
              <a:t>Untuk setiap x adalah orang tua maka x berambut putih</a:t>
            </a:r>
          </a:p>
          <a:p>
            <a:r>
              <a:rPr lang="id-ID" sz="3200" dirty="0" smtClean="0">
                <a:sym typeface="Symbol"/>
              </a:rPr>
              <a:t>Predikatnya :</a:t>
            </a:r>
          </a:p>
          <a:p>
            <a:r>
              <a:rPr lang="id-ID" sz="3200" dirty="0" smtClean="0">
                <a:sym typeface="Symbol"/>
              </a:rPr>
              <a:t>x adalah orang tua, x adalah berambut putih </a:t>
            </a:r>
          </a:p>
          <a:p>
            <a:r>
              <a:rPr lang="id-ID" sz="3200" dirty="0" smtClean="0">
                <a:sym typeface="Symbol"/>
              </a:rPr>
              <a:t>x.(orang_tua(x)  berambut_puth(x))</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509200"/>
          </a:xfrm>
          <a:prstGeom prst="rect">
            <a:avLst/>
          </a:prstGeom>
          <a:noFill/>
        </p:spPr>
        <p:txBody>
          <a:bodyPr wrap="square" rtlCol="0">
            <a:spAutoFit/>
          </a:bodyPr>
          <a:lstStyle/>
          <a:p>
            <a:r>
              <a:rPr lang="id-ID" sz="3200" dirty="0" smtClean="0">
                <a:sym typeface="Symbol"/>
              </a:rPr>
              <a:t>Soal :</a:t>
            </a:r>
          </a:p>
          <a:p>
            <a:endParaRPr lang="id-ID" sz="3200" dirty="0" smtClean="0">
              <a:sym typeface="Symbol"/>
            </a:endParaRPr>
          </a:p>
          <a:p>
            <a:pPr marL="514350" indent="-514350">
              <a:buAutoNum type="arabicPeriod"/>
            </a:pPr>
            <a:r>
              <a:rPr lang="id-ID" sz="3200" i="1" dirty="0" smtClean="0">
                <a:sym typeface="Symbol"/>
              </a:rPr>
              <a:t>Setiap laki-laki harus wajib militer</a:t>
            </a:r>
          </a:p>
          <a:p>
            <a:pPr marL="514350" indent="-514350">
              <a:buAutoNum type="arabicPeriod"/>
            </a:pPr>
            <a:r>
              <a:rPr lang="id-ID" sz="3200" i="1" dirty="0" smtClean="0">
                <a:sym typeface="Symbol"/>
              </a:rPr>
              <a:t>Ada beberapa laki-laki yang tidak wajib militer</a:t>
            </a:r>
          </a:p>
          <a:p>
            <a:pPr marL="514350" indent="-514350">
              <a:buAutoNum type="arabicPeriod"/>
            </a:pPr>
            <a:r>
              <a:rPr lang="id-ID" sz="3200" i="1" dirty="0" smtClean="0">
                <a:sym typeface="Symbol"/>
              </a:rPr>
              <a:t>Setiap anak sekolah berfikir bahwa matematika mata pelajaran yang sulit</a:t>
            </a:r>
          </a:p>
          <a:p>
            <a:pPr marL="514350" indent="-514350">
              <a:buAutoNum type="arabicPeriod"/>
            </a:pPr>
            <a:r>
              <a:rPr lang="id-ID" sz="3200" i="1" dirty="0" smtClean="0">
                <a:sym typeface="Symbol"/>
              </a:rPr>
              <a:t>Beberapa pemain sepak bola tidak akan pernah bermain dalam liga utama atau pada divisi papan atas</a:t>
            </a:r>
          </a:p>
          <a:p>
            <a:pPr marL="514350" indent="-514350">
              <a:buAutoNum type="arabicPeriod"/>
            </a:pPr>
            <a:r>
              <a:rPr lang="id-ID" sz="3200" i="1" dirty="0" smtClean="0">
                <a:sym typeface="Symbol"/>
              </a:rPr>
              <a:t>Semua kesatria pemberani adalah pahlwan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2194" y="214290"/>
            <a:ext cx="7500990" cy="5016758"/>
          </a:xfrm>
          <a:prstGeom prst="rect">
            <a:avLst/>
          </a:prstGeom>
          <a:noFill/>
        </p:spPr>
        <p:txBody>
          <a:bodyPr wrap="square" rtlCol="0">
            <a:spAutoFit/>
          </a:bodyPr>
          <a:lstStyle/>
          <a:p>
            <a:r>
              <a:rPr lang="id-ID" sz="3200" dirty="0" smtClean="0">
                <a:sym typeface="Symbol"/>
              </a:rPr>
              <a:t>Soal :</a:t>
            </a:r>
          </a:p>
          <a:p>
            <a:endParaRPr lang="id-ID" sz="3200" dirty="0" smtClean="0">
              <a:sym typeface="Symbol"/>
            </a:endParaRPr>
          </a:p>
          <a:p>
            <a:pPr marL="514350" indent="-514350">
              <a:buAutoNum type="arabicPeriod"/>
            </a:pPr>
            <a:r>
              <a:rPr lang="id-ID" sz="3200" i="1" dirty="0" smtClean="0">
                <a:sym typeface="Symbol"/>
              </a:rPr>
              <a:t>Beberapa orang berfikir bahwa gudeg makanan khas jogja</a:t>
            </a:r>
          </a:p>
          <a:p>
            <a:pPr marL="514350" indent="-514350">
              <a:buAutoNum type="arabicPeriod"/>
            </a:pPr>
            <a:r>
              <a:rPr lang="id-ID" sz="3200" i="1" dirty="0" smtClean="0">
                <a:sym typeface="Symbol"/>
              </a:rPr>
              <a:t>Terdapat beberapa orang yang berfikir bahwa mahesa jenar dan kamandoko keduanya adalah raja silat</a:t>
            </a:r>
          </a:p>
          <a:p>
            <a:pPr marL="514350" indent="-514350">
              <a:buAutoNum type="arabicPeriod"/>
            </a:pPr>
            <a:r>
              <a:rPr lang="id-ID" sz="3200" i="1" dirty="0" smtClean="0">
                <a:sym typeface="Symbol"/>
              </a:rPr>
              <a:t>Richard III adalah seorang raja yang baik tetapi beberapa orang berfikir tidak</a:t>
            </a:r>
          </a:p>
          <a:p>
            <a:pPr marL="514350" indent="-514350">
              <a:buAutoNum type="arabicPeriod"/>
            </a:pPr>
            <a:endParaRPr lang="id-ID" sz="3200" i="1" dirty="0" smtClean="0">
              <a:solidFill>
                <a:srgbClr val="0000FF"/>
              </a:solidFill>
              <a:sym typeface="Symbo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Yaitu</a:t>
            </a:r>
            <a:r>
              <a:rPr lang="en-US" sz="3200" dirty="0" smtClean="0"/>
              <a:t> :</a:t>
            </a:r>
          </a:p>
          <a:p>
            <a:r>
              <a:rPr lang="en-US" sz="3200" dirty="0" smtClean="0"/>
              <a:t>p : J</a:t>
            </a:r>
            <a:r>
              <a:rPr lang="id-ID" sz="3200" dirty="0" smtClean="0"/>
              <a:t>o</a:t>
            </a:r>
            <a:r>
              <a:rPr lang="en-US" sz="3200" dirty="0" err="1" smtClean="0"/>
              <a:t>ko</a:t>
            </a:r>
            <a:r>
              <a:rPr lang="en-US" sz="3200" dirty="0" smtClean="0"/>
              <a:t> </a:t>
            </a:r>
            <a:r>
              <a:rPr lang="en-US" sz="3200" dirty="0" err="1" smtClean="0"/>
              <a:t>adalah</a:t>
            </a:r>
            <a:r>
              <a:rPr lang="en-US" sz="3200" dirty="0" smtClean="0"/>
              <a:t> </a:t>
            </a:r>
            <a:r>
              <a:rPr lang="en-US" sz="3200" dirty="0" err="1" smtClean="0"/>
              <a:t>seorang</a:t>
            </a:r>
            <a:r>
              <a:rPr lang="en-US" sz="3200" dirty="0" smtClean="0"/>
              <a:t> </a:t>
            </a:r>
            <a:r>
              <a:rPr lang="en-US" sz="3200" dirty="0" err="1" smtClean="0"/>
              <a:t>mahasiswa</a:t>
            </a:r>
            <a:endParaRPr lang="en-US" sz="3200" dirty="0" smtClean="0"/>
          </a:p>
          <a:p>
            <a:r>
              <a:rPr lang="en-US" sz="3200" dirty="0" smtClean="0"/>
              <a:t>q : </a:t>
            </a:r>
            <a:r>
              <a:rPr lang="en-US" sz="3200" dirty="0" err="1" smtClean="0"/>
              <a:t>Slamet</a:t>
            </a:r>
            <a:r>
              <a:rPr lang="en-US" sz="3200" dirty="0" smtClean="0"/>
              <a:t> </a:t>
            </a:r>
            <a:r>
              <a:rPr lang="en-US" sz="3200" dirty="0" err="1" smtClean="0"/>
              <a:t>adalah</a:t>
            </a:r>
            <a:r>
              <a:rPr lang="en-US" sz="3200" dirty="0" smtClean="0"/>
              <a:t> </a:t>
            </a:r>
            <a:r>
              <a:rPr lang="en-US" sz="3200" dirty="0" err="1" smtClean="0"/>
              <a:t>seorang</a:t>
            </a:r>
            <a:r>
              <a:rPr lang="en-US" sz="3200" dirty="0" smtClean="0"/>
              <a:t> </a:t>
            </a:r>
            <a:r>
              <a:rPr lang="en-US" sz="3200" dirty="0" err="1" smtClean="0"/>
              <a:t>mahasiswa</a:t>
            </a:r>
            <a:endParaRPr lang="en-US" sz="3200" dirty="0" smtClean="0"/>
          </a:p>
          <a:p>
            <a:endParaRPr lang="en-US" sz="3200" dirty="0" smtClean="0"/>
          </a:p>
          <a:p>
            <a:r>
              <a:rPr lang="en-US" sz="3200" dirty="0" err="1" smtClean="0"/>
              <a:t>Simbol</a:t>
            </a:r>
            <a:r>
              <a:rPr lang="en-US" sz="3200" dirty="0" smtClean="0"/>
              <a:t> p </a:t>
            </a:r>
            <a:r>
              <a:rPr lang="en-US" sz="3200" dirty="0" err="1" smtClean="0"/>
              <a:t>dan</a:t>
            </a:r>
            <a:r>
              <a:rPr lang="en-US" sz="3200" dirty="0" smtClean="0"/>
              <a:t> q </a:t>
            </a:r>
            <a:r>
              <a:rPr lang="en-US" sz="3200" dirty="0" err="1" smtClean="0"/>
              <a:t>tidak</a:t>
            </a:r>
            <a:r>
              <a:rPr lang="en-US" sz="3200" dirty="0" smtClean="0"/>
              <a:t> </a:t>
            </a:r>
            <a:r>
              <a:rPr lang="en-US" sz="3200" dirty="0" err="1" smtClean="0"/>
              <a:t>menunjukan</a:t>
            </a:r>
            <a:r>
              <a:rPr lang="en-US" sz="3200" dirty="0" smtClean="0"/>
              <a:t> </a:t>
            </a:r>
            <a:r>
              <a:rPr lang="en-US" sz="3200" dirty="0" err="1" smtClean="0"/>
              <a:t>sifat</a:t>
            </a:r>
            <a:r>
              <a:rPr lang="en-US" sz="3200" dirty="0" smtClean="0"/>
              <a:t> </a:t>
            </a:r>
            <a:r>
              <a:rPr lang="en-US" sz="3200" dirty="0" err="1" smtClean="0"/>
              <a:t>kebersamaan</a:t>
            </a:r>
            <a:r>
              <a:rPr lang="en-US" sz="3200" dirty="0" smtClean="0"/>
              <a:t>, </a:t>
            </a:r>
            <a:r>
              <a:rPr lang="en-US" sz="3200" dirty="0" err="1" smtClean="0"/>
              <a:t>padahal</a:t>
            </a:r>
            <a:r>
              <a:rPr lang="en-US" sz="3200" dirty="0" smtClean="0"/>
              <a:t>  </a:t>
            </a:r>
            <a:r>
              <a:rPr lang="en-US" sz="3200" dirty="0" err="1" smtClean="0"/>
              <a:t>kedua</a:t>
            </a:r>
            <a:r>
              <a:rPr lang="en-US" sz="3200" dirty="0" smtClean="0"/>
              <a:t> </a:t>
            </a:r>
            <a:r>
              <a:rPr lang="en-US" sz="3200" dirty="0" err="1" smtClean="0"/>
              <a:t>pernyataan</a:t>
            </a:r>
            <a:r>
              <a:rPr lang="en-US" sz="3200" dirty="0" smtClean="0"/>
              <a:t> </a:t>
            </a:r>
            <a:r>
              <a:rPr lang="en-US" sz="3200" dirty="0" err="1" smtClean="0"/>
              <a:t>itu</a:t>
            </a:r>
            <a:r>
              <a:rPr lang="en-US" sz="3200" dirty="0" smtClean="0"/>
              <a:t> </a:t>
            </a:r>
            <a:r>
              <a:rPr lang="en-US" sz="3200" dirty="0" err="1" smtClean="0"/>
              <a:t>mempunyai</a:t>
            </a:r>
            <a:r>
              <a:rPr lang="en-US" sz="3200" dirty="0" smtClean="0"/>
              <a:t> </a:t>
            </a:r>
            <a:r>
              <a:rPr lang="en-US" sz="3200" i="1" dirty="0" err="1" smtClean="0"/>
              <a:t>sifat</a:t>
            </a:r>
            <a:r>
              <a:rPr lang="en-US" sz="3200" i="1" dirty="0" smtClean="0"/>
              <a:t> </a:t>
            </a:r>
            <a:r>
              <a:rPr lang="en-US" sz="3200" i="1" dirty="0" err="1" smtClean="0"/>
              <a:t>kebersamaan</a:t>
            </a:r>
            <a:r>
              <a:rPr lang="en-US" sz="3200" dirty="0" smtClean="0"/>
              <a:t>, </a:t>
            </a:r>
            <a:r>
              <a:rPr lang="en-US" sz="3200" dirty="0" err="1" smtClean="0"/>
              <a:t>yaitu</a:t>
            </a:r>
            <a:r>
              <a:rPr lang="en-US" sz="3200" dirty="0" smtClean="0"/>
              <a:t> </a:t>
            </a:r>
            <a:r>
              <a:rPr lang="en-US" sz="3200" i="1" dirty="0" err="1" smtClean="0"/>
              <a:t>adalah</a:t>
            </a:r>
            <a:r>
              <a:rPr lang="en-US" sz="3200" i="1" dirty="0" smtClean="0"/>
              <a:t> </a:t>
            </a:r>
            <a:r>
              <a:rPr lang="en-US" sz="3200" i="1" dirty="0" err="1" smtClean="0"/>
              <a:t>seorang</a:t>
            </a:r>
            <a:r>
              <a:rPr lang="en-US" sz="3200" i="1" dirty="0" smtClean="0"/>
              <a:t> </a:t>
            </a:r>
            <a:r>
              <a:rPr lang="en-US" sz="3200" i="1" dirty="0" err="1" smtClean="0"/>
              <a:t>mahasiswa</a:t>
            </a:r>
            <a:r>
              <a:rPr lang="en-US" sz="3200" dirty="0" smtClean="0"/>
              <a:t>    </a:t>
            </a:r>
          </a:p>
          <a:p>
            <a:r>
              <a:rPr lang="en-US" sz="3200" dirty="0" err="1" smtClean="0"/>
              <a:t>Untuk</a:t>
            </a:r>
            <a:r>
              <a:rPr lang="en-US" sz="3200" dirty="0" smtClean="0"/>
              <a:t> </a:t>
            </a:r>
            <a:r>
              <a:rPr lang="en-US" sz="3200" dirty="0" err="1" smtClean="0"/>
              <a:t>itu</a:t>
            </a:r>
            <a:r>
              <a:rPr lang="en-US" sz="3200" dirty="0" smtClean="0"/>
              <a:t> </a:t>
            </a:r>
            <a:r>
              <a:rPr lang="en-US" sz="3200" dirty="0" err="1" smtClean="0"/>
              <a:t>diperlukan</a:t>
            </a:r>
            <a:r>
              <a:rPr lang="en-US" sz="3200" dirty="0" smtClean="0"/>
              <a:t> </a:t>
            </a:r>
            <a:r>
              <a:rPr lang="en-US" sz="3200" dirty="0" err="1" smtClean="0"/>
              <a:t>suatu</a:t>
            </a:r>
            <a:r>
              <a:rPr lang="en-US" sz="3200" dirty="0" smtClean="0"/>
              <a:t> </a:t>
            </a:r>
            <a:r>
              <a:rPr lang="en-US" sz="3200" dirty="0" err="1" smtClean="0"/>
              <a:t>simbol</a:t>
            </a:r>
            <a:r>
              <a:rPr lang="en-US" sz="3200" dirty="0" smtClean="0"/>
              <a:t> yang </a:t>
            </a:r>
            <a:r>
              <a:rPr lang="en-US" sz="3200" dirty="0" err="1" smtClean="0"/>
              <a:t>menunjukan</a:t>
            </a:r>
            <a:r>
              <a:rPr lang="en-US" sz="3200" dirty="0" smtClean="0"/>
              <a:t> </a:t>
            </a:r>
            <a:r>
              <a:rPr lang="en-US" sz="3200" dirty="0" err="1" smtClean="0"/>
              <a:t>sifat</a:t>
            </a:r>
            <a:r>
              <a:rPr lang="en-US" sz="3200" dirty="0" smtClean="0"/>
              <a:t> </a:t>
            </a:r>
            <a:r>
              <a:rPr lang="en-US" sz="3200" dirty="0" err="1" smtClean="0"/>
              <a:t>kebersamaan</a:t>
            </a:r>
            <a:r>
              <a:rPr lang="en-US" sz="3200" dirty="0" smtClean="0"/>
              <a:t> </a:t>
            </a:r>
            <a:r>
              <a:rPr lang="en-US" sz="3200" dirty="0" err="1" smtClean="0"/>
              <a:t>kalimat</a:t>
            </a:r>
            <a:r>
              <a:rPr lang="en-US" sz="3200" dirty="0" smtClean="0"/>
              <a:t> yang </a:t>
            </a:r>
            <a:r>
              <a:rPr lang="en-US" sz="3200" dirty="0" err="1" smtClean="0"/>
              <a:t>disebut</a:t>
            </a:r>
            <a:r>
              <a:rPr lang="en-US" sz="3200" dirty="0" smtClean="0"/>
              <a:t> </a:t>
            </a:r>
            <a:r>
              <a:rPr lang="en-US" sz="3200" i="1" dirty="0" err="1" smtClean="0"/>
              <a:t>predikat</a:t>
            </a:r>
            <a:endParaRPr lang="en-US" sz="3200"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Jadi</a:t>
            </a:r>
            <a:r>
              <a:rPr lang="en-US" sz="3200" dirty="0" smtClean="0"/>
              <a:t> </a:t>
            </a:r>
            <a:r>
              <a:rPr lang="en-US" sz="3200" dirty="0" err="1" smtClean="0"/>
              <a:t>kata</a:t>
            </a:r>
            <a:r>
              <a:rPr lang="en-US" sz="3200" dirty="0" smtClean="0"/>
              <a:t> </a:t>
            </a:r>
            <a:r>
              <a:rPr lang="en-US" sz="3200" i="1" dirty="0" err="1" smtClean="0"/>
              <a:t>adalah</a:t>
            </a:r>
            <a:r>
              <a:rPr lang="en-US" sz="3200" i="1" dirty="0" smtClean="0"/>
              <a:t> </a:t>
            </a:r>
            <a:r>
              <a:rPr lang="en-US" sz="3200" i="1" dirty="0" err="1" smtClean="0"/>
              <a:t>seorang</a:t>
            </a:r>
            <a:r>
              <a:rPr lang="en-US" sz="3200" i="1" dirty="0" smtClean="0"/>
              <a:t> </a:t>
            </a:r>
            <a:r>
              <a:rPr lang="en-US" sz="3200" i="1" dirty="0" err="1" smtClean="0"/>
              <a:t>mahasiswa</a:t>
            </a:r>
            <a:r>
              <a:rPr lang="en-US" sz="3200" dirty="0" smtClean="0"/>
              <a:t> </a:t>
            </a:r>
            <a:r>
              <a:rPr lang="en-US" sz="3200" dirty="0" err="1" smtClean="0"/>
              <a:t>disebut</a:t>
            </a:r>
            <a:r>
              <a:rPr lang="en-US" sz="3200" dirty="0" smtClean="0"/>
              <a:t>  </a:t>
            </a:r>
            <a:r>
              <a:rPr lang="en-US" sz="3200" i="1" dirty="0" err="1" smtClean="0"/>
              <a:t>predikat</a:t>
            </a:r>
            <a:endParaRPr lang="en-US" sz="3200" i="1" dirty="0" smtClean="0"/>
          </a:p>
          <a:p>
            <a:endParaRPr lang="en-US" sz="3200" dirty="0" smtClean="0"/>
          </a:p>
          <a:p>
            <a:r>
              <a:rPr lang="en-US" sz="3200" dirty="0" err="1" smtClean="0"/>
              <a:t>Telah</a:t>
            </a:r>
            <a:r>
              <a:rPr lang="en-US" sz="3200" dirty="0" smtClean="0"/>
              <a:t> </a:t>
            </a:r>
            <a:r>
              <a:rPr lang="en-US" sz="3200" dirty="0" err="1" smtClean="0"/>
              <a:t>diketahui</a:t>
            </a:r>
            <a:r>
              <a:rPr lang="en-US" sz="3200" dirty="0" smtClean="0"/>
              <a:t> </a:t>
            </a:r>
            <a:r>
              <a:rPr lang="en-US" sz="3200" dirty="0" err="1" smtClean="0"/>
              <a:t>bahwa</a:t>
            </a:r>
            <a:r>
              <a:rPr lang="en-US" sz="3200" dirty="0" smtClean="0"/>
              <a:t> unit </a:t>
            </a:r>
            <a:r>
              <a:rPr lang="en-US" sz="3200" dirty="0" err="1" smtClean="0"/>
              <a:t>dasar</a:t>
            </a:r>
            <a:r>
              <a:rPr lang="en-US" sz="3200" dirty="0" smtClean="0"/>
              <a:t> </a:t>
            </a:r>
            <a:r>
              <a:rPr lang="en-US" sz="3200" dirty="0" err="1" smtClean="0"/>
              <a:t>dari</a:t>
            </a:r>
            <a:r>
              <a:rPr lang="en-US" sz="3200" dirty="0" smtClean="0"/>
              <a:t> </a:t>
            </a:r>
            <a:r>
              <a:rPr lang="en-US" sz="3200" dirty="0" err="1" smtClean="0"/>
              <a:t>Logika</a:t>
            </a:r>
            <a:r>
              <a:rPr lang="en-US" sz="3200" dirty="0" smtClean="0"/>
              <a:t> </a:t>
            </a:r>
            <a:r>
              <a:rPr lang="en-US" sz="3200" dirty="0" err="1" smtClean="0"/>
              <a:t>Proposisional</a:t>
            </a:r>
            <a:r>
              <a:rPr lang="en-US" sz="3200" dirty="0" smtClean="0"/>
              <a:t> </a:t>
            </a:r>
            <a:r>
              <a:rPr lang="en-US" sz="3200" dirty="0" err="1" smtClean="0"/>
              <a:t>adalah</a:t>
            </a:r>
            <a:r>
              <a:rPr lang="en-US" sz="3200" dirty="0" smtClean="0"/>
              <a:t> </a:t>
            </a:r>
            <a:r>
              <a:rPr lang="en-US" sz="3200" dirty="0" err="1" smtClean="0"/>
              <a:t>pernyataan</a:t>
            </a:r>
            <a:r>
              <a:rPr lang="en-US" sz="3200" dirty="0" smtClean="0"/>
              <a:t> </a:t>
            </a:r>
            <a:r>
              <a:rPr lang="en-US" sz="3200" dirty="0" err="1" smtClean="0"/>
              <a:t>logis</a:t>
            </a:r>
            <a:r>
              <a:rPr lang="en-US" sz="3200" dirty="0" smtClean="0"/>
              <a:t> </a:t>
            </a:r>
            <a:r>
              <a:rPr lang="en-US" sz="3200" dirty="0" err="1" smtClean="0"/>
              <a:t>seperti</a:t>
            </a:r>
            <a:r>
              <a:rPr lang="en-US" sz="3200" dirty="0" smtClean="0"/>
              <a:t> :</a:t>
            </a:r>
          </a:p>
          <a:p>
            <a:r>
              <a:rPr lang="en-US" sz="3200" dirty="0" smtClean="0"/>
              <a:t>	</a:t>
            </a:r>
            <a:r>
              <a:rPr lang="en-US" sz="3200" dirty="0" err="1" smtClean="0"/>
              <a:t>Baju</a:t>
            </a:r>
            <a:r>
              <a:rPr lang="en-US" sz="3200" dirty="0" smtClean="0"/>
              <a:t> </a:t>
            </a:r>
            <a:r>
              <a:rPr lang="en-US" sz="3200" dirty="0" err="1" smtClean="0"/>
              <a:t>ini</a:t>
            </a:r>
            <a:r>
              <a:rPr lang="en-US" sz="3200" dirty="0" smtClean="0"/>
              <a:t> </a:t>
            </a:r>
            <a:r>
              <a:rPr lang="en-US" sz="3200" dirty="0" err="1" smtClean="0"/>
              <a:t>berwarna</a:t>
            </a:r>
            <a:r>
              <a:rPr lang="en-US" sz="3200" dirty="0" smtClean="0"/>
              <a:t> </a:t>
            </a:r>
            <a:r>
              <a:rPr lang="en-US" sz="3200" dirty="0" err="1" smtClean="0"/>
              <a:t>merah</a:t>
            </a:r>
            <a:endParaRPr lang="en-US" sz="3200" dirty="0" smtClean="0"/>
          </a:p>
          <a:p>
            <a:r>
              <a:rPr lang="en-US" sz="3200" dirty="0" smtClean="0"/>
              <a:t>	</a:t>
            </a:r>
            <a:r>
              <a:rPr lang="en-US" sz="3200" dirty="0" err="1" smtClean="0"/>
              <a:t>Bumi</a:t>
            </a:r>
            <a:r>
              <a:rPr lang="en-US" sz="3200" dirty="0" smtClean="0"/>
              <a:t> </a:t>
            </a:r>
            <a:r>
              <a:rPr lang="en-US" sz="3200" dirty="0" err="1" smtClean="0"/>
              <a:t>adalah</a:t>
            </a:r>
            <a:r>
              <a:rPr lang="en-US" sz="3200" dirty="0" smtClean="0"/>
              <a:t> </a:t>
            </a:r>
            <a:r>
              <a:rPr lang="en-US" sz="3200" dirty="0" err="1" smtClean="0"/>
              <a:t>bulat</a:t>
            </a:r>
            <a:endParaRPr lang="en-US" sz="3200" dirty="0" smtClean="0"/>
          </a:p>
          <a:p>
            <a:r>
              <a:rPr lang="en-US" sz="3200" dirty="0" smtClean="0"/>
              <a:t>Kita </a:t>
            </a:r>
            <a:r>
              <a:rPr lang="en-US" sz="3200" dirty="0" err="1" smtClean="0"/>
              <a:t>tidak</a:t>
            </a:r>
            <a:r>
              <a:rPr lang="en-US" sz="3200" dirty="0" smtClean="0"/>
              <a:t> </a:t>
            </a:r>
            <a:r>
              <a:rPr lang="en-US" sz="3200" dirty="0" err="1" smtClean="0"/>
              <a:t>dapat</a:t>
            </a:r>
            <a:r>
              <a:rPr lang="en-US" sz="3200" dirty="0" smtClean="0"/>
              <a:t> </a:t>
            </a:r>
            <a:r>
              <a:rPr lang="en-US" sz="3200" dirty="0" err="1" smtClean="0"/>
              <a:t>memperoleh</a:t>
            </a:r>
            <a:r>
              <a:rPr lang="en-US" sz="3200" dirty="0" smtClean="0"/>
              <a:t> </a:t>
            </a:r>
            <a:r>
              <a:rPr lang="en-US" sz="3200" dirty="0" err="1" smtClean="0"/>
              <a:t>objek</a:t>
            </a:r>
            <a:r>
              <a:rPr lang="en-US" sz="3200" dirty="0" smtClean="0"/>
              <a:t> yang </a:t>
            </a:r>
            <a:r>
              <a:rPr lang="en-US" sz="3200" dirty="0" err="1" smtClean="0"/>
              <a:t>lebih</a:t>
            </a:r>
            <a:r>
              <a:rPr lang="en-US" sz="3200" dirty="0" smtClean="0"/>
              <a:t> </a:t>
            </a:r>
            <a:r>
              <a:rPr lang="en-US" sz="3200" dirty="0" err="1" smtClean="0"/>
              <a:t>rendah</a:t>
            </a:r>
            <a:r>
              <a:rPr lang="en-US" sz="3200" dirty="0" smtClean="0"/>
              <a:t> </a:t>
            </a:r>
            <a:r>
              <a:rPr lang="en-US" sz="3200" dirty="0" err="1" smtClean="0"/>
              <a:t>atau</a:t>
            </a:r>
            <a:r>
              <a:rPr lang="en-US" sz="3200" dirty="0" smtClean="0"/>
              <a:t> </a:t>
            </a:r>
            <a:r>
              <a:rPr lang="en-US" sz="3200" dirty="0" err="1" smtClean="0"/>
              <a:t>lebih</a:t>
            </a:r>
            <a:r>
              <a:rPr lang="en-US" sz="3200" dirty="0" smtClean="0"/>
              <a:t> </a:t>
            </a:r>
            <a:r>
              <a:rPr lang="en-US" sz="3200" dirty="0" err="1" smtClean="0"/>
              <a:t>tinggi</a:t>
            </a:r>
            <a:r>
              <a:rPr lang="en-US" sz="3200" dirty="0" smtClean="0"/>
              <a:t> </a:t>
            </a:r>
            <a:r>
              <a:rPr lang="en-US" sz="3200" dirty="0" err="1" smtClean="0"/>
              <a:t>dari</a:t>
            </a:r>
            <a:r>
              <a:rPr lang="en-US" sz="3200" dirty="0" smtClean="0"/>
              <a:t> </a:t>
            </a:r>
            <a:r>
              <a:rPr lang="en-US" sz="3200" dirty="0" err="1" smtClean="0"/>
              <a:t>berwarna</a:t>
            </a:r>
            <a:r>
              <a:rPr lang="en-US" sz="3200" dirty="0" smtClean="0"/>
              <a:t> </a:t>
            </a:r>
            <a:r>
              <a:rPr lang="en-US" sz="3200" dirty="0" err="1" smtClean="0"/>
              <a:t>merah</a:t>
            </a:r>
            <a:r>
              <a:rPr lang="en-US" sz="3200" dirty="0" smtClean="0"/>
              <a:t>, </a:t>
            </a:r>
            <a:r>
              <a:rPr lang="en-US" sz="3200" dirty="0" err="1" smtClean="0"/>
              <a:t>misal</a:t>
            </a:r>
            <a:r>
              <a:rPr lang="en-US" sz="3200" dirty="0" smtClean="0"/>
              <a:t> </a:t>
            </a:r>
            <a:r>
              <a:rPr lang="en-US" sz="3200" dirty="0" err="1" smtClean="0"/>
              <a:t>berwarna</a:t>
            </a:r>
            <a:r>
              <a:rPr lang="en-US" sz="3200" dirty="0" smtClean="0"/>
              <a:t> </a:t>
            </a:r>
            <a:r>
              <a:rPr lang="en-US" sz="3200" dirty="0" err="1" smtClean="0"/>
              <a:t>putih</a:t>
            </a:r>
            <a:r>
              <a:rPr lang="en-US" sz="3200" dirty="0" smtClean="0"/>
              <a:t>, </a:t>
            </a:r>
            <a:r>
              <a:rPr lang="en-US" sz="3200" dirty="0" err="1" smtClean="0"/>
              <a:t>biru</a:t>
            </a:r>
            <a:r>
              <a:rPr lang="en-US" sz="3200" dirty="0" smtClean="0"/>
              <a:t> </a:t>
            </a:r>
            <a:r>
              <a:rPr lang="en-US" sz="3200" dirty="0" err="1" smtClean="0"/>
              <a:t>dll</a:t>
            </a: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6001643"/>
          </a:xfrm>
          <a:prstGeom prst="rect">
            <a:avLst/>
          </a:prstGeom>
          <a:noFill/>
        </p:spPr>
        <p:txBody>
          <a:bodyPr wrap="square" rtlCol="0">
            <a:spAutoFit/>
          </a:bodyPr>
          <a:lstStyle/>
          <a:p>
            <a:r>
              <a:rPr lang="en-US" sz="3200" dirty="0" err="1" smtClean="0"/>
              <a:t>demikian</a:t>
            </a:r>
            <a:r>
              <a:rPr lang="en-US" sz="3200" dirty="0" smtClean="0"/>
              <a:t> </a:t>
            </a:r>
            <a:r>
              <a:rPr lang="en-US" sz="3200" dirty="0" err="1" smtClean="0"/>
              <a:t>juga</a:t>
            </a:r>
            <a:r>
              <a:rPr lang="en-US" sz="3200" dirty="0" smtClean="0"/>
              <a:t> </a:t>
            </a:r>
            <a:r>
              <a:rPr lang="en-US" sz="3200" dirty="0" err="1" smtClean="0"/>
              <a:t>pada</a:t>
            </a:r>
            <a:r>
              <a:rPr lang="en-US" sz="3200" dirty="0" smtClean="0"/>
              <a:t> </a:t>
            </a:r>
            <a:r>
              <a:rPr lang="en-US" sz="3200" dirty="0" err="1" smtClean="0"/>
              <a:t>kalimat</a:t>
            </a:r>
            <a:r>
              <a:rPr lang="en-US" sz="3200" dirty="0" smtClean="0"/>
              <a:t> </a:t>
            </a:r>
            <a:r>
              <a:rPr lang="en-US" sz="3200" dirty="0" err="1" smtClean="0"/>
              <a:t>Bumi</a:t>
            </a:r>
            <a:r>
              <a:rPr lang="en-US" sz="3200" dirty="0" smtClean="0"/>
              <a:t> </a:t>
            </a:r>
            <a:r>
              <a:rPr lang="en-US" sz="3200" dirty="0" err="1" smtClean="0"/>
              <a:t>adalah</a:t>
            </a:r>
            <a:r>
              <a:rPr lang="en-US" sz="3200" dirty="0" smtClean="0"/>
              <a:t> </a:t>
            </a:r>
            <a:r>
              <a:rPr lang="en-US" sz="3200" dirty="0" err="1" smtClean="0"/>
              <a:t>bulat</a:t>
            </a:r>
            <a:r>
              <a:rPr lang="en-US" sz="3200" dirty="0" smtClean="0"/>
              <a:t>, </a:t>
            </a:r>
          </a:p>
          <a:p>
            <a:endParaRPr lang="en-US" sz="3200" dirty="0" smtClean="0"/>
          </a:p>
          <a:p>
            <a:r>
              <a:rPr lang="en-US" sz="3200" dirty="0" err="1" smtClean="0"/>
              <a:t>Misal</a:t>
            </a:r>
            <a:r>
              <a:rPr lang="en-US" sz="3200" dirty="0" smtClean="0"/>
              <a:t> </a:t>
            </a:r>
            <a:r>
              <a:rPr lang="en-US" sz="3200" dirty="0" err="1" smtClean="0"/>
              <a:t>kalimat</a:t>
            </a:r>
            <a:r>
              <a:rPr lang="en-US" sz="3200" dirty="0" smtClean="0"/>
              <a:t> :</a:t>
            </a:r>
          </a:p>
          <a:p>
            <a:r>
              <a:rPr lang="en-US" sz="3200" dirty="0" smtClean="0"/>
              <a:t>“</a:t>
            </a:r>
            <a:r>
              <a:rPr lang="en-US" sz="3200" dirty="0" err="1" smtClean="0"/>
              <a:t>setiap</a:t>
            </a:r>
            <a:r>
              <a:rPr lang="en-US" sz="3200" dirty="0" smtClean="0"/>
              <a:t> </a:t>
            </a:r>
            <a:r>
              <a:rPr lang="en-US" sz="3200" dirty="0" err="1" smtClean="0"/>
              <a:t>manusia</a:t>
            </a:r>
            <a:r>
              <a:rPr lang="en-US" sz="3200" dirty="0" smtClean="0"/>
              <a:t> </a:t>
            </a:r>
            <a:r>
              <a:rPr lang="en-US" sz="3200" dirty="0" err="1" smtClean="0"/>
              <a:t>adalah</a:t>
            </a:r>
            <a:r>
              <a:rPr lang="en-US" sz="3200" dirty="0" smtClean="0"/>
              <a:t> </a:t>
            </a:r>
            <a:r>
              <a:rPr lang="en-US" sz="3200" dirty="0" err="1" smtClean="0"/>
              <a:t>mahluk</a:t>
            </a:r>
            <a:r>
              <a:rPr lang="en-US" sz="3200" dirty="0" smtClean="0"/>
              <a:t> </a:t>
            </a:r>
            <a:r>
              <a:rPr lang="en-US" sz="3200" dirty="0" err="1" smtClean="0"/>
              <a:t>hidup</a:t>
            </a:r>
            <a:r>
              <a:rPr lang="en-US" sz="3200" dirty="0" smtClean="0"/>
              <a:t>”, “</a:t>
            </a:r>
            <a:r>
              <a:rPr lang="en-US" sz="3200" dirty="0" err="1" smtClean="0"/>
              <a:t>karena</a:t>
            </a:r>
            <a:r>
              <a:rPr lang="en-US" sz="3200" dirty="0" smtClean="0"/>
              <a:t> </a:t>
            </a:r>
            <a:r>
              <a:rPr lang="en-US" sz="3200" dirty="0" err="1" smtClean="0"/>
              <a:t>Sito</a:t>
            </a:r>
            <a:r>
              <a:rPr lang="en-US" sz="3200" dirty="0" smtClean="0"/>
              <a:t> </a:t>
            </a:r>
            <a:r>
              <a:rPr lang="en-US" sz="3200" dirty="0" err="1" smtClean="0"/>
              <a:t>adalah</a:t>
            </a:r>
            <a:r>
              <a:rPr lang="en-US" sz="3200" dirty="0" smtClean="0"/>
              <a:t> </a:t>
            </a:r>
            <a:r>
              <a:rPr lang="en-US" sz="3200" dirty="0" err="1" smtClean="0"/>
              <a:t>manusia</a:t>
            </a:r>
            <a:r>
              <a:rPr lang="en-US" sz="3200" dirty="0" smtClean="0"/>
              <a:t>, </a:t>
            </a:r>
            <a:r>
              <a:rPr lang="en-US" sz="3200" dirty="0" err="1" smtClean="0"/>
              <a:t>maka</a:t>
            </a:r>
            <a:r>
              <a:rPr lang="en-US" sz="3200" dirty="0" smtClean="0"/>
              <a:t> </a:t>
            </a:r>
            <a:r>
              <a:rPr lang="en-US" sz="3200" dirty="0" err="1" smtClean="0"/>
              <a:t>Sito</a:t>
            </a:r>
            <a:r>
              <a:rPr lang="en-US" sz="3200" dirty="0" smtClean="0"/>
              <a:t> </a:t>
            </a:r>
            <a:r>
              <a:rPr lang="en-US" sz="3200" dirty="0" err="1" smtClean="0"/>
              <a:t>mahluk</a:t>
            </a:r>
            <a:r>
              <a:rPr lang="en-US" sz="3200" dirty="0" smtClean="0"/>
              <a:t> </a:t>
            </a:r>
            <a:r>
              <a:rPr lang="en-US" sz="3200" dirty="0" err="1" smtClean="0"/>
              <a:t>hidup</a:t>
            </a:r>
            <a:r>
              <a:rPr lang="en-US" sz="3200" dirty="0" smtClean="0"/>
              <a:t> “</a:t>
            </a:r>
          </a:p>
          <a:p>
            <a:r>
              <a:rPr lang="en-US" sz="3200" dirty="0" err="1" smtClean="0"/>
              <a:t>Jika</a:t>
            </a:r>
            <a:r>
              <a:rPr lang="en-US" sz="3200" dirty="0" smtClean="0"/>
              <a:t> </a:t>
            </a:r>
            <a:r>
              <a:rPr lang="en-US" sz="3200" dirty="0" err="1" smtClean="0"/>
              <a:t>ditulis</a:t>
            </a:r>
            <a:r>
              <a:rPr lang="en-US" sz="3200" dirty="0" smtClean="0"/>
              <a:t> </a:t>
            </a:r>
            <a:r>
              <a:rPr lang="en-US" sz="3200" dirty="0" err="1" smtClean="0"/>
              <a:t>dalam</a:t>
            </a:r>
            <a:r>
              <a:rPr lang="en-US" sz="3200" dirty="0" smtClean="0"/>
              <a:t> formula </a:t>
            </a:r>
            <a:r>
              <a:rPr lang="en-US" sz="3200" dirty="0" err="1" smtClean="0"/>
              <a:t>proposisional</a:t>
            </a:r>
            <a:r>
              <a:rPr lang="en-US" sz="3200" dirty="0" smtClean="0"/>
              <a:t> </a:t>
            </a:r>
            <a:r>
              <a:rPr lang="en-US" sz="3200" dirty="0" err="1" smtClean="0"/>
              <a:t>diperoleh</a:t>
            </a:r>
            <a:r>
              <a:rPr lang="en-US" sz="3200" dirty="0" smtClean="0"/>
              <a:t> :</a:t>
            </a:r>
          </a:p>
          <a:p>
            <a:r>
              <a:rPr lang="en-US" sz="3200" dirty="0" smtClean="0"/>
              <a:t>p : </a:t>
            </a:r>
            <a:r>
              <a:rPr lang="en-US" sz="3200" dirty="0" err="1" smtClean="0"/>
              <a:t>Setiap</a:t>
            </a:r>
            <a:r>
              <a:rPr lang="en-US" sz="3200" dirty="0" smtClean="0"/>
              <a:t> </a:t>
            </a:r>
            <a:r>
              <a:rPr lang="en-US" sz="3200" dirty="0" err="1" smtClean="0"/>
              <a:t>manusia</a:t>
            </a:r>
            <a:r>
              <a:rPr lang="en-US" sz="3200" dirty="0" smtClean="0"/>
              <a:t> </a:t>
            </a:r>
            <a:r>
              <a:rPr lang="en-US" sz="3200" dirty="0" err="1" smtClean="0"/>
              <a:t>adalah</a:t>
            </a:r>
            <a:r>
              <a:rPr lang="en-US" sz="3200" dirty="0" smtClean="0"/>
              <a:t> </a:t>
            </a:r>
            <a:r>
              <a:rPr lang="en-US" sz="3200" dirty="0" err="1" smtClean="0"/>
              <a:t>mahluk</a:t>
            </a:r>
            <a:r>
              <a:rPr lang="en-US" sz="3200" dirty="0" smtClean="0"/>
              <a:t> </a:t>
            </a:r>
            <a:r>
              <a:rPr lang="en-US" sz="3200" dirty="0" err="1" smtClean="0"/>
              <a:t>hidup</a:t>
            </a:r>
            <a:endParaRPr lang="en-US" sz="3200" dirty="0" smtClean="0"/>
          </a:p>
          <a:p>
            <a:r>
              <a:rPr lang="en-US" sz="3200" dirty="0" smtClean="0"/>
              <a:t>q : </a:t>
            </a:r>
            <a:r>
              <a:rPr lang="en-US" sz="3200" dirty="0" err="1" smtClean="0"/>
              <a:t>Sito</a:t>
            </a:r>
            <a:r>
              <a:rPr lang="en-US" sz="3200" dirty="0" smtClean="0"/>
              <a:t> </a:t>
            </a:r>
            <a:r>
              <a:rPr lang="en-US" sz="3200" dirty="0" err="1" smtClean="0"/>
              <a:t>adalah</a:t>
            </a:r>
            <a:r>
              <a:rPr lang="en-US" sz="3200" dirty="0" smtClean="0"/>
              <a:t> </a:t>
            </a:r>
            <a:r>
              <a:rPr lang="en-US" sz="3200" dirty="0" err="1" smtClean="0"/>
              <a:t>manusia</a:t>
            </a:r>
            <a:endParaRPr lang="en-US" sz="3200" dirty="0" smtClean="0"/>
          </a:p>
          <a:p>
            <a:r>
              <a:rPr lang="en-US" sz="3200" dirty="0" smtClean="0"/>
              <a:t>r : </a:t>
            </a:r>
            <a:r>
              <a:rPr lang="en-US" sz="3200" dirty="0" err="1" smtClean="0"/>
              <a:t>Sito</a:t>
            </a:r>
            <a:r>
              <a:rPr lang="en-US" sz="3200" dirty="0" smtClean="0"/>
              <a:t> </a:t>
            </a:r>
            <a:r>
              <a:rPr lang="en-US" sz="3200" dirty="0" err="1" smtClean="0"/>
              <a:t>adalah</a:t>
            </a:r>
            <a:r>
              <a:rPr lang="en-US" sz="3200" dirty="0" smtClean="0"/>
              <a:t> </a:t>
            </a:r>
            <a:r>
              <a:rPr lang="en-US" sz="3200" dirty="0" err="1" smtClean="0"/>
              <a:t>mahluk</a:t>
            </a:r>
            <a:r>
              <a:rPr lang="en-US" sz="3200" dirty="0" smtClean="0"/>
              <a:t> </a:t>
            </a:r>
            <a:r>
              <a:rPr lang="en-US" sz="3200" dirty="0" err="1" smtClean="0"/>
              <a:t>hidup</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Berdasarkan</a:t>
            </a:r>
            <a:r>
              <a:rPr lang="en-US" sz="3200" dirty="0" smtClean="0"/>
              <a:t> </a:t>
            </a:r>
            <a:r>
              <a:rPr lang="en-US" sz="3200" dirty="0" err="1" smtClean="0"/>
              <a:t>kerangka</a:t>
            </a:r>
            <a:r>
              <a:rPr lang="en-US" sz="3200" dirty="0" smtClean="0"/>
              <a:t> </a:t>
            </a:r>
            <a:r>
              <a:rPr lang="en-US" sz="3200" dirty="0" err="1" smtClean="0"/>
              <a:t>logika</a:t>
            </a:r>
            <a:r>
              <a:rPr lang="en-US" sz="3200" dirty="0" smtClean="0"/>
              <a:t> </a:t>
            </a:r>
            <a:r>
              <a:rPr lang="en-US" sz="3200" dirty="0" err="1" smtClean="0"/>
              <a:t>proposisional</a:t>
            </a:r>
            <a:r>
              <a:rPr lang="en-US" sz="3200" dirty="0" smtClean="0"/>
              <a:t> , r </a:t>
            </a:r>
            <a:r>
              <a:rPr lang="en-US" sz="3200" dirty="0" err="1" smtClean="0"/>
              <a:t>bukan</a:t>
            </a:r>
            <a:r>
              <a:rPr lang="en-US" sz="3200" dirty="0" smtClean="0"/>
              <a:t> </a:t>
            </a:r>
            <a:r>
              <a:rPr lang="en-US" sz="3200" dirty="0" err="1" smtClean="0"/>
              <a:t>konsekuensi</a:t>
            </a:r>
            <a:r>
              <a:rPr lang="en-US" sz="3200" dirty="0" smtClean="0"/>
              <a:t> </a:t>
            </a:r>
            <a:r>
              <a:rPr lang="en-US" sz="3200" dirty="0" err="1" smtClean="0"/>
              <a:t>logis</a:t>
            </a:r>
            <a:r>
              <a:rPr lang="en-US" sz="3200" dirty="0" smtClean="0"/>
              <a:t> </a:t>
            </a:r>
            <a:r>
              <a:rPr lang="en-US" sz="3200" dirty="0" err="1" smtClean="0"/>
              <a:t>dari</a:t>
            </a:r>
            <a:r>
              <a:rPr lang="en-US" sz="3200" dirty="0" smtClean="0"/>
              <a:t> p </a:t>
            </a:r>
            <a:r>
              <a:rPr lang="en-US" sz="3200" dirty="0" err="1" smtClean="0"/>
              <a:t>dan</a:t>
            </a:r>
            <a:r>
              <a:rPr lang="en-US" sz="3200" dirty="0" smtClean="0"/>
              <a:t> q, </a:t>
            </a:r>
            <a:r>
              <a:rPr lang="en-US" sz="3200" dirty="0" err="1" smtClean="0"/>
              <a:t>karena</a:t>
            </a:r>
            <a:r>
              <a:rPr lang="en-US" sz="3200" dirty="0" smtClean="0"/>
              <a:t> </a:t>
            </a:r>
            <a:r>
              <a:rPr lang="en-US" sz="3200" dirty="0" err="1" smtClean="0"/>
              <a:t>mereka</a:t>
            </a:r>
            <a:r>
              <a:rPr lang="en-US" sz="3200" dirty="0" smtClean="0"/>
              <a:t> </a:t>
            </a:r>
            <a:r>
              <a:rPr lang="en-US" sz="3200" dirty="0" err="1" smtClean="0"/>
              <a:t>saling</a:t>
            </a:r>
            <a:r>
              <a:rPr lang="en-US" sz="3200" dirty="0" smtClean="0"/>
              <a:t> </a:t>
            </a:r>
            <a:r>
              <a:rPr lang="en-US" sz="3200" dirty="0" err="1" smtClean="0"/>
              <a:t>berdiri</a:t>
            </a:r>
            <a:r>
              <a:rPr lang="en-US" sz="3200" dirty="0" smtClean="0"/>
              <a:t> </a:t>
            </a:r>
            <a:r>
              <a:rPr lang="en-US" sz="3200" dirty="0" err="1" smtClean="0"/>
              <a:t>sendiri</a:t>
            </a:r>
            <a:endParaRPr lang="en-US" sz="3200" dirty="0" smtClean="0"/>
          </a:p>
          <a:p>
            <a:endParaRPr lang="en-US" sz="3200" dirty="0" smtClean="0"/>
          </a:p>
          <a:p>
            <a:r>
              <a:rPr lang="en-US" sz="3200" dirty="0" err="1" smtClean="0"/>
              <a:t>Pernyataan</a:t>
            </a:r>
            <a:r>
              <a:rPr lang="en-US" sz="3200" dirty="0" smtClean="0"/>
              <a:t> :</a:t>
            </a:r>
          </a:p>
          <a:p>
            <a:pPr algn="ctr"/>
            <a:r>
              <a:rPr lang="en-US" sz="3200" i="1" dirty="0" smtClean="0"/>
              <a:t>“</a:t>
            </a:r>
            <a:r>
              <a:rPr lang="en-US" sz="3200" i="1" dirty="0" err="1" smtClean="0"/>
              <a:t>setiap</a:t>
            </a:r>
            <a:r>
              <a:rPr lang="en-US" sz="3200" i="1" dirty="0" smtClean="0"/>
              <a:t> </a:t>
            </a:r>
            <a:r>
              <a:rPr lang="en-US" sz="3200" i="1" dirty="0" err="1" smtClean="0"/>
              <a:t>manusia</a:t>
            </a:r>
            <a:r>
              <a:rPr lang="en-US" sz="3200" i="1" dirty="0" smtClean="0"/>
              <a:t> </a:t>
            </a:r>
            <a:r>
              <a:rPr lang="en-US" sz="3200" i="1" dirty="0" err="1" smtClean="0"/>
              <a:t>adalah</a:t>
            </a:r>
            <a:r>
              <a:rPr lang="en-US" sz="3200" i="1" dirty="0" smtClean="0"/>
              <a:t> </a:t>
            </a:r>
            <a:r>
              <a:rPr lang="en-US" sz="3200" i="1" dirty="0" err="1" smtClean="0"/>
              <a:t>mahluk</a:t>
            </a:r>
            <a:r>
              <a:rPr lang="en-US" sz="3200" i="1" dirty="0" smtClean="0"/>
              <a:t> </a:t>
            </a:r>
            <a:r>
              <a:rPr lang="en-US" sz="3200" i="1" dirty="0" err="1" smtClean="0"/>
              <a:t>hidup</a:t>
            </a:r>
            <a:r>
              <a:rPr lang="en-US" sz="3200" i="1" dirty="0" smtClean="0"/>
              <a:t>”</a:t>
            </a:r>
            <a:r>
              <a:rPr lang="en-US" sz="3200" dirty="0" smtClean="0"/>
              <a:t> </a:t>
            </a:r>
          </a:p>
          <a:p>
            <a:pPr algn="just"/>
            <a:endParaRPr lang="en-US" sz="3200" dirty="0" smtClean="0"/>
          </a:p>
          <a:p>
            <a:pPr algn="just"/>
            <a:r>
              <a:rPr lang="en-US" sz="3200" dirty="0" err="1" smtClean="0"/>
              <a:t>Mengandung</a:t>
            </a:r>
            <a:r>
              <a:rPr lang="en-US" sz="3200" dirty="0" smtClean="0"/>
              <a:t> </a:t>
            </a:r>
            <a:r>
              <a:rPr lang="en-US" sz="3200" dirty="0" err="1" smtClean="0"/>
              <a:t>pernyataan</a:t>
            </a:r>
            <a:r>
              <a:rPr lang="en-US" sz="3200" dirty="0" smtClean="0"/>
              <a:t> </a:t>
            </a:r>
            <a:r>
              <a:rPr lang="en-US" sz="3200" dirty="0" err="1" smtClean="0"/>
              <a:t>himpunan</a:t>
            </a:r>
            <a:r>
              <a:rPr lang="en-US" sz="3200" dirty="0" smtClean="0"/>
              <a:t> </a:t>
            </a:r>
            <a:r>
              <a:rPr lang="en-US" sz="3200" dirty="0" err="1" smtClean="0"/>
              <a:t>manusia</a:t>
            </a:r>
            <a:r>
              <a:rPr lang="en-US" sz="3200" dirty="0" smtClean="0"/>
              <a:t>, </a:t>
            </a:r>
            <a:r>
              <a:rPr lang="en-US" sz="3200" dirty="0" err="1" smtClean="0"/>
              <a:t>dimana</a:t>
            </a:r>
            <a:r>
              <a:rPr lang="en-US" sz="3200" dirty="0" smtClean="0"/>
              <a:t> </a:t>
            </a:r>
            <a:r>
              <a:rPr lang="en-US" sz="3200" dirty="0" err="1" smtClean="0"/>
              <a:t>individu</a:t>
            </a:r>
            <a:r>
              <a:rPr lang="en-US" sz="3200" dirty="0" smtClean="0"/>
              <a:t> </a:t>
            </a:r>
            <a:r>
              <a:rPr lang="en-US" sz="3200" dirty="0" err="1" smtClean="0"/>
              <a:t>merupakan</a:t>
            </a:r>
            <a:r>
              <a:rPr lang="en-US" sz="3200" dirty="0" smtClean="0"/>
              <a:t> </a:t>
            </a:r>
            <a:r>
              <a:rPr lang="en-US" sz="3200" dirty="0" err="1" smtClean="0"/>
              <a:t>elemen</a:t>
            </a:r>
            <a:r>
              <a:rPr lang="en-US" sz="3200" dirty="0" smtClean="0"/>
              <a:t> </a:t>
            </a:r>
            <a:r>
              <a:rPr lang="en-US" sz="3200" dirty="0" err="1" smtClean="0"/>
              <a:t>dari</a:t>
            </a:r>
            <a:r>
              <a:rPr lang="en-US" sz="3200" dirty="0" smtClean="0"/>
              <a:t> </a:t>
            </a:r>
            <a:r>
              <a:rPr lang="en-US" sz="3200" dirty="0" err="1" smtClean="0"/>
              <a:t>himpunan</a:t>
            </a:r>
            <a:r>
              <a:rPr lang="en-US" sz="3200" dirty="0" smtClean="0"/>
              <a:t> </a:t>
            </a:r>
            <a:r>
              <a:rPr lang="en-US" sz="3200" dirty="0" err="1" smtClean="0"/>
              <a:t>manusia</a:t>
            </a:r>
            <a:r>
              <a:rPr lang="en-US" sz="3200" dirty="0" smtClean="0"/>
              <a:t>, </a:t>
            </a:r>
            <a:r>
              <a:rPr lang="en-US" sz="3200" dirty="0" err="1" smtClean="0"/>
              <a:t>misal</a:t>
            </a:r>
            <a:r>
              <a:rPr lang="en-US" sz="3200" dirty="0" smtClean="0"/>
              <a:t> Budi, </a:t>
            </a:r>
            <a:r>
              <a:rPr lang="en-US" sz="3200" dirty="0" err="1" smtClean="0"/>
              <a:t>Yanti</a:t>
            </a:r>
            <a:r>
              <a:rPr lang="en-US" sz="3200" dirty="0" smtClean="0"/>
              <a:t>, </a:t>
            </a:r>
            <a:r>
              <a:rPr lang="en-US" sz="3200" dirty="0" err="1" smtClean="0"/>
              <a:t>Dito</a:t>
            </a:r>
            <a:r>
              <a:rPr lang="en-US" sz="3200" dirty="0" smtClean="0"/>
              <a:t> </a:t>
            </a:r>
            <a:r>
              <a:rPr lang="en-US" sz="3200" dirty="0" err="1" smtClean="0"/>
              <a:t>dll</a:t>
            </a:r>
            <a:endParaRPr lang="en-US" sz="3200" dirty="0" smtClean="0"/>
          </a:p>
          <a:p>
            <a:pPr algn="just"/>
            <a:r>
              <a:rPr lang="en-US" sz="32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016758"/>
          </a:xfrm>
          <a:prstGeom prst="rect">
            <a:avLst/>
          </a:prstGeom>
          <a:noFill/>
        </p:spPr>
        <p:txBody>
          <a:bodyPr wrap="square" rtlCol="0">
            <a:spAutoFit/>
          </a:bodyPr>
          <a:lstStyle/>
          <a:p>
            <a:r>
              <a:rPr lang="en-US" sz="3200" dirty="0" err="1" smtClean="0"/>
              <a:t>Pernyataan</a:t>
            </a:r>
            <a:r>
              <a:rPr lang="en-US" sz="3200" dirty="0" smtClean="0"/>
              <a:t> :</a:t>
            </a:r>
          </a:p>
          <a:p>
            <a:pPr algn="ctr"/>
            <a:r>
              <a:rPr lang="en-US" sz="3200" i="1" dirty="0" smtClean="0"/>
              <a:t>“</a:t>
            </a:r>
            <a:r>
              <a:rPr lang="en-US" sz="3200" i="1" dirty="0" err="1" smtClean="0"/>
              <a:t>Sito</a:t>
            </a:r>
            <a:r>
              <a:rPr lang="en-US" sz="3200" i="1" dirty="0" smtClean="0"/>
              <a:t> </a:t>
            </a:r>
            <a:r>
              <a:rPr lang="en-US" sz="3200" i="1" dirty="0" err="1" smtClean="0"/>
              <a:t>adalah</a:t>
            </a:r>
            <a:r>
              <a:rPr lang="en-US" sz="3200" i="1" dirty="0" smtClean="0"/>
              <a:t> </a:t>
            </a:r>
            <a:r>
              <a:rPr lang="en-US" sz="3200" i="1" dirty="0" err="1" smtClean="0"/>
              <a:t>manusia</a:t>
            </a:r>
            <a:r>
              <a:rPr lang="en-US" sz="3200" i="1" dirty="0" smtClean="0"/>
              <a:t>”</a:t>
            </a:r>
            <a:r>
              <a:rPr lang="en-US" sz="3200" dirty="0" smtClean="0"/>
              <a:t> </a:t>
            </a:r>
          </a:p>
          <a:p>
            <a:pPr algn="just"/>
            <a:endParaRPr lang="en-US" sz="3200" dirty="0" smtClean="0"/>
          </a:p>
          <a:p>
            <a:pPr algn="just"/>
            <a:r>
              <a:rPr lang="en-US" sz="3200" dirty="0" err="1" smtClean="0"/>
              <a:t>Merupakan</a:t>
            </a:r>
            <a:r>
              <a:rPr lang="en-US" sz="3200" dirty="0" smtClean="0"/>
              <a:t> </a:t>
            </a:r>
            <a:r>
              <a:rPr lang="en-US" sz="3200" i="1" u="sng" dirty="0" err="1" smtClean="0"/>
              <a:t>anggota</a:t>
            </a:r>
            <a:r>
              <a:rPr lang="en-US" sz="3200" dirty="0" smtClean="0"/>
              <a:t> </a:t>
            </a:r>
            <a:r>
              <a:rPr lang="en-US" sz="3200" dirty="0" err="1" smtClean="0"/>
              <a:t>dari</a:t>
            </a:r>
            <a:r>
              <a:rPr lang="en-US" sz="3200" dirty="0" smtClean="0"/>
              <a:t> </a:t>
            </a:r>
            <a:r>
              <a:rPr lang="en-US" sz="3200" dirty="0" err="1" smtClean="0"/>
              <a:t>himpunan</a:t>
            </a:r>
            <a:r>
              <a:rPr lang="en-US" sz="3200" dirty="0" smtClean="0"/>
              <a:t> </a:t>
            </a:r>
            <a:r>
              <a:rPr lang="en-US" sz="3200" dirty="0" err="1" smtClean="0"/>
              <a:t>manusia</a:t>
            </a:r>
            <a:r>
              <a:rPr lang="en-US" sz="3200" dirty="0" smtClean="0"/>
              <a:t>, </a:t>
            </a:r>
          </a:p>
          <a:p>
            <a:pPr algn="just"/>
            <a:r>
              <a:rPr lang="en-US" sz="3200" dirty="0" err="1" smtClean="0"/>
              <a:t>Jika</a:t>
            </a:r>
            <a:r>
              <a:rPr lang="en-US" sz="3200" dirty="0" smtClean="0"/>
              <a:t> </a:t>
            </a:r>
            <a:r>
              <a:rPr lang="en-US" sz="3200" dirty="0" err="1" smtClean="0"/>
              <a:t>ingin</a:t>
            </a:r>
            <a:r>
              <a:rPr lang="en-US" sz="3200" dirty="0" smtClean="0"/>
              <a:t> </a:t>
            </a:r>
            <a:r>
              <a:rPr lang="en-US" sz="3200" dirty="0" err="1" smtClean="0"/>
              <a:t>dibuktikan</a:t>
            </a:r>
            <a:r>
              <a:rPr lang="en-US" sz="3200" dirty="0" smtClean="0"/>
              <a:t> </a:t>
            </a:r>
            <a:r>
              <a:rPr lang="en-US" sz="3200" dirty="0" err="1" smtClean="0"/>
              <a:t>kebenaran</a:t>
            </a:r>
            <a:r>
              <a:rPr lang="en-US" sz="3200" dirty="0" smtClean="0"/>
              <a:t> </a:t>
            </a:r>
            <a:r>
              <a:rPr lang="en-US" sz="3200" dirty="0" err="1" smtClean="0"/>
              <a:t>dari</a:t>
            </a:r>
            <a:r>
              <a:rPr lang="en-US" sz="3200" dirty="0" smtClean="0"/>
              <a:t> </a:t>
            </a:r>
            <a:r>
              <a:rPr lang="en-US" sz="3200" dirty="0" err="1" smtClean="0"/>
              <a:t>pernyataan</a:t>
            </a:r>
            <a:r>
              <a:rPr lang="en-US" sz="3200" dirty="0" smtClean="0"/>
              <a:t> :</a:t>
            </a:r>
          </a:p>
          <a:p>
            <a:pPr algn="just"/>
            <a:r>
              <a:rPr lang="en-US" sz="3200" dirty="0" smtClean="0"/>
              <a:t>“ </a:t>
            </a:r>
            <a:r>
              <a:rPr lang="en-US" sz="3200" dirty="0" err="1" smtClean="0"/>
              <a:t>setiap</a:t>
            </a:r>
            <a:r>
              <a:rPr lang="en-US" sz="3200" dirty="0" smtClean="0"/>
              <a:t> </a:t>
            </a:r>
            <a:r>
              <a:rPr lang="en-US" sz="3200" dirty="0" err="1" smtClean="0"/>
              <a:t>manusia</a:t>
            </a:r>
            <a:r>
              <a:rPr lang="en-US" sz="3200" dirty="0" smtClean="0"/>
              <a:t> </a:t>
            </a:r>
            <a:r>
              <a:rPr lang="en-US" sz="3200" dirty="0" err="1" smtClean="0"/>
              <a:t>adalah</a:t>
            </a:r>
            <a:r>
              <a:rPr lang="en-US" sz="3200" dirty="0" smtClean="0"/>
              <a:t> </a:t>
            </a:r>
            <a:r>
              <a:rPr lang="en-US" sz="3200" dirty="0" err="1" smtClean="0"/>
              <a:t>mahluk</a:t>
            </a:r>
            <a:r>
              <a:rPr lang="en-US" sz="3200" dirty="0" smtClean="0"/>
              <a:t> </a:t>
            </a:r>
            <a:r>
              <a:rPr lang="en-US" sz="3200" dirty="0" err="1" smtClean="0"/>
              <a:t>hidup</a:t>
            </a:r>
            <a:r>
              <a:rPr lang="en-US" sz="3200" dirty="0" smtClean="0"/>
              <a:t>”, </a:t>
            </a:r>
            <a:r>
              <a:rPr lang="en-US" sz="3200" dirty="0" err="1" smtClean="0"/>
              <a:t>maka</a:t>
            </a:r>
            <a:r>
              <a:rPr lang="en-US" sz="3200" dirty="0" smtClean="0"/>
              <a:t> </a:t>
            </a:r>
            <a:r>
              <a:rPr lang="en-US" sz="3200" dirty="0" err="1" smtClean="0"/>
              <a:t>harus</a:t>
            </a:r>
            <a:r>
              <a:rPr lang="en-US" sz="3200" dirty="0" smtClean="0"/>
              <a:t> </a:t>
            </a:r>
            <a:r>
              <a:rPr lang="en-US" sz="3200" dirty="0" err="1" smtClean="0"/>
              <a:t>dibuktikan</a:t>
            </a:r>
            <a:r>
              <a:rPr lang="en-US" sz="3200" dirty="0" smtClean="0"/>
              <a:t> </a:t>
            </a:r>
            <a:r>
              <a:rPr lang="en-US" sz="3200" dirty="0" err="1" smtClean="0"/>
              <a:t>kebenarannya</a:t>
            </a:r>
            <a:r>
              <a:rPr lang="en-US" sz="3200" dirty="0" smtClean="0"/>
              <a:t> </a:t>
            </a:r>
            <a:r>
              <a:rPr lang="en-US" sz="3200" dirty="0" err="1" smtClean="0"/>
              <a:t>setiap</a:t>
            </a:r>
            <a:r>
              <a:rPr lang="en-US" sz="3200" dirty="0" smtClean="0"/>
              <a:t> </a:t>
            </a:r>
            <a:r>
              <a:rPr lang="en-US" sz="3200" dirty="0" err="1" smtClean="0"/>
              <a:t>anggota</a:t>
            </a:r>
            <a:r>
              <a:rPr lang="en-US" sz="3200" dirty="0" smtClean="0"/>
              <a:t> </a:t>
            </a:r>
            <a:r>
              <a:rPr lang="en-US" sz="3200" dirty="0" err="1" smtClean="0"/>
              <a:t>dalam</a:t>
            </a:r>
            <a:r>
              <a:rPr lang="en-US" sz="3200" dirty="0" smtClean="0"/>
              <a:t> </a:t>
            </a:r>
            <a:r>
              <a:rPr lang="en-US" sz="3200" dirty="0" err="1" smtClean="0"/>
              <a:t>himpunan</a:t>
            </a:r>
            <a:r>
              <a:rPr lang="en-US" sz="3200" dirty="0" smtClean="0"/>
              <a:t> </a:t>
            </a:r>
            <a:r>
              <a:rPr lang="en-US" sz="3200" dirty="0" err="1" smtClean="0"/>
              <a:t>manusia</a:t>
            </a:r>
            <a:r>
              <a:rPr lang="en-US" sz="3200" dirty="0" smtClean="0"/>
              <a:t>, </a:t>
            </a:r>
            <a:r>
              <a:rPr lang="en-US" sz="3200" dirty="0" err="1" smtClean="0"/>
              <a:t>dan</a:t>
            </a:r>
            <a:r>
              <a:rPr lang="en-US" sz="3200" dirty="0" smtClean="0"/>
              <a:t> </a:t>
            </a:r>
            <a:r>
              <a:rPr lang="en-US" sz="3200" dirty="0" err="1" smtClean="0"/>
              <a:t>ini</a:t>
            </a:r>
            <a:r>
              <a:rPr lang="en-US" sz="3200" dirty="0" smtClean="0"/>
              <a:t> </a:t>
            </a:r>
            <a:r>
              <a:rPr lang="en-US" sz="3200" dirty="0" err="1" smtClean="0"/>
              <a:t>tidaklah</a:t>
            </a:r>
            <a:r>
              <a:rPr lang="en-US" sz="3200" dirty="0" smtClean="0"/>
              <a:t> </a:t>
            </a:r>
            <a:r>
              <a:rPr lang="en-US" sz="3200" dirty="0" err="1" smtClean="0"/>
              <a:t>mungkin</a:t>
            </a:r>
            <a:r>
              <a:rPr lang="id-ID" sz="3200" dirty="0" smtClean="0"/>
              <a:t>, karena manusia banyak</a:t>
            </a: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85728"/>
            <a:ext cx="7500990" cy="5509200"/>
          </a:xfrm>
          <a:prstGeom prst="rect">
            <a:avLst/>
          </a:prstGeom>
          <a:noFill/>
        </p:spPr>
        <p:txBody>
          <a:bodyPr wrap="square" rtlCol="0">
            <a:spAutoFit/>
          </a:bodyPr>
          <a:lstStyle/>
          <a:p>
            <a:r>
              <a:rPr lang="en-US" sz="3200" dirty="0" err="1" smtClean="0"/>
              <a:t>Logika</a:t>
            </a:r>
            <a:r>
              <a:rPr lang="en-US" sz="3200" dirty="0" smtClean="0"/>
              <a:t> </a:t>
            </a:r>
            <a:r>
              <a:rPr lang="en-US" sz="3200" dirty="0" err="1" smtClean="0"/>
              <a:t>Predikat</a:t>
            </a:r>
            <a:r>
              <a:rPr lang="en-US" sz="3200" dirty="0" smtClean="0"/>
              <a:t> </a:t>
            </a:r>
            <a:r>
              <a:rPr lang="en-US" sz="3200" dirty="0" err="1" smtClean="0"/>
              <a:t>merupakan</a:t>
            </a:r>
            <a:r>
              <a:rPr lang="en-US" sz="3200" dirty="0" smtClean="0"/>
              <a:t> </a:t>
            </a:r>
            <a:r>
              <a:rPr lang="en-US" sz="3200" dirty="0" err="1" smtClean="0"/>
              <a:t>logika</a:t>
            </a:r>
            <a:r>
              <a:rPr lang="en-US" sz="3200" dirty="0" smtClean="0"/>
              <a:t> </a:t>
            </a:r>
            <a:r>
              <a:rPr lang="en-US" sz="3200" dirty="0" err="1" smtClean="0"/>
              <a:t>proposisi</a:t>
            </a:r>
            <a:r>
              <a:rPr lang="en-US" sz="3200" dirty="0" smtClean="0"/>
              <a:t> yang </a:t>
            </a:r>
            <a:r>
              <a:rPr lang="en-US" sz="3200" dirty="0" err="1" smtClean="0"/>
              <a:t>diperluas</a:t>
            </a:r>
            <a:r>
              <a:rPr lang="en-US" sz="3200" dirty="0" smtClean="0"/>
              <a:t> </a:t>
            </a:r>
            <a:r>
              <a:rPr lang="en-US" sz="3200" dirty="0" err="1" smtClean="0"/>
              <a:t>dengan</a:t>
            </a:r>
            <a:r>
              <a:rPr lang="en-US" sz="3200" dirty="0" smtClean="0"/>
              <a:t> </a:t>
            </a:r>
            <a:r>
              <a:rPr lang="en-US" sz="3200" dirty="0" err="1" smtClean="0"/>
              <a:t>tiga</a:t>
            </a:r>
            <a:r>
              <a:rPr lang="en-US" sz="3200" dirty="0" smtClean="0"/>
              <a:t> </a:t>
            </a:r>
            <a:r>
              <a:rPr lang="en-US" sz="3200" dirty="0" err="1" smtClean="0"/>
              <a:t>komponen</a:t>
            </a:r>
            <a:r>
              <a:rPr lang="en-US" sz="3200" dirty="0" smtClean="0"/>
              <a:t>, </a:t>
            </a:r>
            <a:r>
              <a:rPr lang="en-US" sz="3200" dirty="0" err="1" smtClean="0"/>
              <a:t>yaitu</a:t>
            </a:r>
            <a:r>
              <a:rPr lang="en-US" sz="3200" dirty="0" smtClean="0"/>
              <a:t> : </a:t>
            </a:r>
            <a:r>
              <a:rPr lang="en-US" sz="3200" i="1" dirty="0" smtClean="0"/>
              <a:t>term (</a:t>
            </a:r>
            <a:r>
              <a:rPr lang="en-US" sz="3200" i="1" dirty="0" err="1" smtClean="0"/>
              <a:t>suku</a:t>
            </a:r>
            <a:r>
              <a:rPr lang="en-US" sz="3200" i="1" dirty="0" smtClean="0"/>
              <a:t>), </a:t>
            </a:r>
            <a:r>
              <a:rPr lang="en-US" sz="3200" i="1" dirty="0" err="1" smtClean="0"/>
              <a:t>predikat</a:t>
            </a:r>
            <a:r>
              <a:rPr lang="en-US" sz="3200" i="1" dirty="0" smtClean="0"/>
              <a:t> (predicate), </a:t>
            </a:r>
            <a:r>
              <a:rPr lang="en-US" sz="3200" dirty="0" err="1" smtClean="0"/>
              <a:t>dan</a:t>
            </a:r>
            <a:r>
              <a:rPr lang="en-US" sz="3200" dirty="0" smtClean="0"/>
              <a:t> </a:t>
            </a:r>
            <a:r>
              <a:rPr lang="en-US" sz="3200" i="1" dirty="0" err="1" smtClean="0"/>
              <a:t>kuantor</a:t>
            </a:r>
            <a:r>
              <a:rPr lang="en-US" sz="3200" i="1" dirty="0" smtClean="0"/>
              <a:t> (quantifier)</a:t>
            </a:r>
          </a:p>
          <a:p>
            <a:endParaRPr lang="en-US" sz="3200" dirty="0" smtClean="0"/>
          </a:p>
          <a:p>
            <a:r>
              <a:rPr lang="en-US" sz="3200" dirty="0" err="1" smtClean="0"/>
              <a:t>Misal</a:t>
            </a:r>
            <a:r>
              <a:rPr lang="en-US" sz="3200" dirty="0" smtClean="0"/>
              <a:t> : 	x &gt; 4</a:t>
            </a:r>
          </a:p>
          <a:p>
            <a:r>
              <a:rPr lang="en-US" sz="3200" dirty="0" err="1" smtClean="0"/>
              <a:t>Pernyataan</a:t>
            </a:r>
            <a:r>
              <a:rPr lang="en-US" sz="3200" dirty="0" smtClean="0"/>
              <a:t> : “ x </a:t>
            </a:r>
            <a:r>
              <a:rPr lang="en-US" sz="3200" dirty="0" err="1" smtClean="0"/>
              <a:t>lebih</a:t>
            </a:r>
            <a:r>
              <a:rPr lang="en-US" sz="3200" dirty="0" smtClean="0"/>
              <a:t> </a:t>
            </a:r>
            <a:r>
              <a:rPr lang="en-US" sz="3200" dirty="0" err="1" smtClean="0"/>
              <a:t>besar</a:t>
            </a:r>
            <a:r>
              <a:rPr lang="en-US" sz="3200" dirty="0" smtClean="0"/>
              <a:t> </a:t>
            </a:r>
            <a:r>
              <a:rPr lang="en-US" sz="3200" dirty="0" err="1" smtClean="0"/>
              <a:t>dari</a:t>
            </a:r>
            <a:r>
              <a:rPr lang="en-US" sz="3200" dirty="0" smtClean="0"/>
              <a:t> 4 “ </a:t>
            </a:r>
            <a:r>
              <a:rPr lang="en-US" sz="3200" dirty="0" err="1" smtClean="0"/>
              <a:t>terdiri</a:t>
            </a:r>
            <a:r>
              <a:rPr lang="en-US" sz="3200" dirty="0" smtClean="0"/>
              <a:t> </a:t>
            </a:r>
            <a:r>
              <a:rPr lang="en-US" sz="3200" dirty="0" err="1" smtClean="0"/>
              <a:t>dari</a:t>
            </a:r>
            <a:r>
              <a:rPr lang="en-US" sz="3200" dirty="0" smtClean="0"/>
              <a:t> 2 </a:t>
            </a:r>
            <a:r>
              <a:rPr lang="en-US" sz="3200" dirty="0" err="1" smtClean="0"/>
              <a:t>bagian</a:t>
            </a:r>
            <a:r>
              <a:rPr lang="en-US" sz="3200" dirty="0" smtClean="0"/>
              <a:t> :</a:t>
            </a:r>
          </a:p>
          <a:p>
            <a:pPr marL="514350" indent="-514350">
              <a:buAutoNum type="arabicPeriod"/>
            </a:pPr>
            <a:r>
              <a:rPr lang="en-US" sz="3200" dirty="0" err="1" smtClean="0"/>
              <a:t>Variabel</a:t>
            </a:r>
            <a:r>
              <a:rPr lang="en-US" sz="3200" dirty="0" smtClean="0"/>
              <a:t> x </a:t>
            </a:r>
            <a:r>
              <a:rPr lang="en-US" sz="3200" dirty="0" err="1" smtClean="0"/>
              <a:t>sebagai</a:t>
            </a:r>
            <a:r>
              <a:rPr lang="en-US" sz="3200" dirty="0" smtClean="0"/>
              <a:t> </a:t>
            </a:r>
            <a:r>
              <a:rPr lang="en-US" sz="3200" dirty="0" err="1" smtClean="0"/>
              <a:t>subjek</a:t>
            </a:r>
            <a:r>
              <a:rPr lang="en-US" sz="3200" dirty="0" smtClean="0"/>
              <a:t> </a:t>
            </a:r>
            <a:r>
              <a:rPr lang="en-US" sz="3200" dirty="0" err="1" smtClean="0"/>
              <a:t>pernyataan</a:t>
            </a:r>
            <a:endParaRPr lang="en-US" sz="3200" dirty="0" smtClean="0"/>
          </a:p>
          <a:p>
            <a:pPr marL="514350" indent="-514350">
              <a:buAutoNum type="arabicPeriod"/>
            </a:pPr>
            <a:r>
              <a:rPr lang="en-US" sz="3200" dirty="0" err="1" smtClean="0"/>
              <a:t>Lebih</a:t>
            </a:r>
            <a:r>
              <a:rPr lang="en-US" sz="3200" dirty="0" smtClean="0"/>
              <a:t> </a:t>
            </a:r>
            <a:r>
              <a:rPr lang="en-US" sz="3200" dirty="0" err="1" smtClean="0"/>
              <a:t>besar</a:t>
            </a:r>
            <a:r>
              <a:rPr lang="en-US" sz="3200" dirty="0" smtClean="0"/>
              <a:t> </a:t>
            </a:r>
            <a:r>
              <a:rPr lang="en-US" sz="3200" dirty="0" err="1" smtClean="0"/>
              <a:t>dari</a:t>
            </a:r>
            <a:r>
              <a:rPr lang="en-US" sz="3200" dirty="0" smtClean="0"/>
              <a:t> 4 </a:t>
            </a:r>
            <a:r>
              <a:rPr lang="en-US" sz="3200" dirty="0" err="1" smtClean="0"/>
              <a:t>sebagai</a:t>
            </a:r>
            <a:r>
              <a:rPr lang="en-US" sz="3200" dirty="0" smtClean="0"/>
              <a:t> </a:t>
            </a:r>
            <a:r>
              <a:rPr lang="en-US" sz="3200" dirty="0" err="1" smtClean="0"/>
              <a:t>predikat</a:t>
            </a:r>
            <a:r>
              <a:rPr lang="en-US" sz="3200" dirty="0" smtClean="0"/>
              <a:t> </a:t>
            </a:r>
            <a:r>
              <a:rPr lang="en-US" sz="3200" dirty="0" err="1" smtClean="0"/>
              <a:t>yg</a:t>
            </a:r>
            <a:r>
              <a:rPr lang="en-US" sz="3200" dirty="0" smtClean="0"/>
              <a:t> </a:t>
            </a:r>
            <a:r>
              <a:rPr lang="en-US" sz="3200" dirty="0" err="1" smtClean="0"/>
              <a:t>menyatakan</a:t>
            </a:r>
            <a:r>
              <a:rPr lang="en-US" sz="3200" dirty="0" smtClean="0"/>
              <a:t> </a:t>
            </a:r>
            <a:r>
              <a:rPr lang="en-US" sz="3200" dirty="0" err="1" smtClean="0"/>
              <a:t>kriteria</a:t>
            </a:r>
            <a:r>
              <a:rPr lang="en-US" sz="3200" dirty="0" smtClean="0"/>
              <a:t> T or F </a:t>
            </a:r>
            <a:r>
              <a:rPr lang="en-US" sz="3200" dirty="0" err="1" smtClean="0"/>
              <a:t>dari</a:t>
            </a:r>
            <a:r>
              <a:rPr lang="en-US" sz="3200" dirty="0" smtClean="0"/>
              <a:t> </a:t>
            </a:r>
            <a:r>
              <a:rPr lang="en-US" sz="3200" dirty="0" err="1" smtClean="0"/>
              <a:t>subjek</a:t>
            </a:r>
            <a:endParaRPr lang="en-US" sz="32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2817</TotalTime>
  <Words>1514</Words>
  <Application>Microsoft Office PowerPoint</Application>
  <PresentationFormat>On-screen Show (4:3)</PresentationFormat>
  <Paragraphs>258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1 : Pendahuluan</dc:title>
  <dc:creator>Bowo</dc:creator>
  <cp:lastModifiedBy>Eko</cp:lastModifiedBy>
  <cp:revision>278</cp:revision>
  <dcterms:created xsi:type="dcterms:W3CDTF">2014-02-21T13:21:04Z</dcterms:created>
  <dcterms:modified xsi:type="dcterms:W3CDTF">2014-05-27T15:07:51Z</dcterms:modified>
</cp:coreProperties>
</file>