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27E70-F587-4F9E-ABAA-DECA37DCB3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09C2E-F11D-4B9A-8142-C8FC00BC9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19B4D-2A55-424B-A7C1-3440050D50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61C045-7D1D-4424-98B1-419066237C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561CE5-33B5-4933-B963-867E7FC78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64BE6-5884-4DD8-BD99-72730A118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DC2D8-1766-4BE6-96EC-CBB252008B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CA068-7A63-4162-A4B8-C23EB08EE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3261C-6C4A-47C8-B28B-B5B27678A5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35887-9483-4794-AF9E-4B8C6B9D5B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D9BA1-27BD-485C-BE85-73AA1F831B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FC1BD-E4F1-4A4A-88A3-B3C004EC4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F9D0D-1626-49B1-96CD-1C8E33457D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03B5B3-ED63-49AB-8AD8-619E2E5666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MANAJEMEN </a:t>
            </a:r>
            <a:r>
              <a:rPr lang="id-ID" dirty="0" smtClean="0"/>
              <a:t>PROYEK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KONTRAK KULIAH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(… lanjutan)</a:t>
            </a:r>
          </a:p>
        </p:txBody>
      </p:sp>
      <p:graphicFrame>
        <p:nvGraphicFramePr>
          <p:cNvPr id="17429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1138"/>
        </p:xfrm>
        <a:graphic>
          <a:graphicData uri="http://schemas.openxmlformats.org/drawingml/2006/table">
            <a:tbl>
              <a:tblPr/>
              <a:tblGrid>
                <a:gridCol w="1981200"/>
                <a:gridCol w="6248400"/>
              </a:tblGrid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Minggu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Pertemuan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Pokok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Sub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Pokok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11,12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Quality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Meta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Mata </a:t>
            </a:r>
            <a:r>
              <a:rPr lang="en-US" sz="2400" dirty="0" err="1"/>
              <a:t>Kuliah</a:t>
            </a:r>
            <a:r>
              <a:rPr lang="en-US" sz="2400" dirty="0"/>
              <a:t>	: </a:t>
            </a:r>
            <a:r>
              <a:rPr lang="id-ID" sz="2400" dirty="0" smtClean="0"/>
              <a:t>Manajemen Proyek </a:t>
            </a:r>
            <a:endParaRPr lang="en-US" sz="2400" dirty="0"/>
          </a:p>
          <a:p>
            <a:r>
              <a:rPr lang="en-US" sz="2400" dirty="0" err="1"/>
              <a:t>Bobot</a:t>
            </a:r>
            <a:r>
              <a:rPr lang="en-US" sz="2400" dirty="0"/>
              <a:t>		: 3 </a:t>
            </a:r>
            <a:r>
              <a:rPr lang="en-US" sz="2400" dirty="0" err="1"/>
              <a:t>sks</a:t>
            </a:r>
            <a:endParaRPr lang="en-US" sz="2400" dirty="0"/>
          </a:p>
          <a:p>
            <a:r>
              <a:rPr lang="en-US" sz="2400" dirty="0" err="1"/>
              <a:t>Kode</a:t>
            </a:r>
            <a:r>
              <a:rPr lang="en-US" sz="2400" dirty="0"/>
              <a:t> MK		: </a:t>
            </a:r>
            <a:r>
              <a:rPr lang="en-US" sz="2400" dirty="0" smtClean="0"/>
              <a:t>A</a:t>
            </a:r>
            <a:r>
              <a:rPr lang="id-ID" sz="2400" dirty="0" smtClean="0"/>
              <a:t>IK21363</a:t>
            </a:r>
            <a:endParaRPr lang="en-US" sz="2400" dirty="0"/>
          </a:p>
          <a:p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Pengampu</a:t>
            </a:r>
            <a:r>
              <a:rPr lang="en-US" sz="2400" dirty="0"/>
              <a:t>: 1. </a:t>
            </a:r>
            <a:r>
              <a:rPr lang="en-US" sz="2400" dirty="0" smtClean="0"/>
              <a:t>D</a:t>
            </a:r>
            <a:r>
              <a:rPr lang="id-ID" sz="2400" dirty="0" smtClean="0"/>
              <a:t>inar Mutiara N, ST. M.Info.Tech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			   </a:t>
            </a:r>
            <a:r>
              <a:rPr lang="en-US" sz="2400" dirty="0" smtClean="0"/>
              <a:t>2</a:t>
            </a:r>
            <a:r>
              <a:rPr lang="en-US" sz="2400" dirty="0"/>
              <a:t>. Beta </a:t>
            </a:r>
            <a:r>
              <a:rPr lang="en-US" sz="2400" dirty="0" err="1"/>
              <a:t>Noranita</a:t>
            </a:r>
            <a:r>
              <a:rPr lang="en-US" sz="2400" dirty="0"/>
              <a:t>, </a:t>
            </a:r>
            <a:r>
              <a:rPr lang="en-US" sz="2400" dirty="0" err="1"/>
              <a:t>M.Kom</a:t>
            </a:r>
            <a:r>
              <a:rPr lang="en-US" sz="2400" dirty="0"/>
              <a:t>.</a:t>
            </a:r>
          </a:p>
          <a:p>
            <a:r>
              <a:rPr lang="en-US" sz="2400" dirty="0"/>
              <a:t>Semester 	</a:t>
            </a:r>
            <a:r>
              <a:rPr lang="id-ID" sz="2400" dirty="0" smtClean="0"/>
              <a:t>	</a:t>
            </a:r>
            <a:r>
              <a:rPr lang="en-US" sz="2400" dirty="0" smtClean="0"/>
              <a:t>: G</a:t>
            </a:r>
            <a:r>
              <a:rPr lang="id-ID" sz="2400" dirty="0" smtClean="0"/>
              <a:t>enap</a:t>
            </a:r>
            <a:r>
              <a:rPr lang="en-US" sz="2400" dirty="0" smtClean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ajaran</a:t>
            </a:r>
            <a:r>
              <a:rPr lang="en-US" sz="2400" dirty="0"/>
              <a:t> </a:t>
            </a:r>
            <a:r>
              <a:rPr lang="en-US" sz="2400" dirty="0" smtClean="0"/>
              <a:t>20</a:t>
            </a:r>
            <a:r>
              <a:rPr lang="id-ID" sz="2400" dirty="0" smtClean="0"/>
              <a:t>18</a:t>
            </a:r>
            <a:r>
              <a:rPr lang="en-US" sz="2400" dirty="0" smtClean="0"/>
              <a:t>/201</a:t>
            </a:r>
            <a:r>
              <a:rPr lang="id-ID" sz="2400" dirty="0" smtClean="0"/>
              <a:t>9</a:t>
            </a:r>
            <a:endParaRPr lang="en-US" sz="2400" dirty="0"/>
          </a:p>
          <a:p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r>
              <a:rPr lang="en-US" sz="2400" dirty="0"/>
              <a:t>	: </a:t>
            </a:r>
            <a:r>
              <a:rPr lang="id-ID" sz="2400" dirty="0" smtClean="0"/>
              <a:t>senin,07.30</a:t>
            </a:r>
            <a:r>
              <a:rPr lang="id-ID" sz="2400" dirty="0" smtClean="0"/>
              <a:t>/ 10.10</a:t>
            </a:r>
          </a:p>
          <a:p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r>
              <a:rPr lang="en-US" sz="2400" dirty="0"/>
              <a:t>	: </a:t>
            </a:r>
            <a:r>
              <a:rPr lang="id-ID" sz="2400" dirty="0" smtClean="0"/>
              <a:t>E101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Standart Kompetensi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id-ID" dirty="0" smtClean="0"/>
              <a:t>menerapkan metode dan tools management project formal kedalam semua proyek berbasis IT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Pembelajaran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ceramah</a:t>
            </a:r>
            <a:r>
              <a:rPr lang="en-US" dirty="0"/>
              <a:t>,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tanya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, </a:t>
            </a:r>
            <a:r>
              <a:rPr lang="en-US" dirty="0" err="1" smtClean="0"/>
              <a:t>penugasan</a:t>
            </a:r>
            <a:r>
              <a:rPr lang="en-US" dirty="0" smtClean="0"/>
              <a:t>, </a:t>
            </a:r>
            <a:r>
              <a:rPr lang="en-US" dirty="0" err="1" smtClean="0"/>
              <a:t>prakt</a:t>
            </a:r>
            <a:r>
              <a:rPr lang="id-ID" dirty="0" smtClean="0"/>
              <a:t>ek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Prakt</a:t>
            </a:r>
            <a:r>
              <a:rPr lang="id-ID" dirty="0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id-ID" dirty="0" smtClean="0"/>
              <a:t>luar kelas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/</a:t>
            </a:r>
            <a:r>
              <a:rPr lang="en-US" dirty="0" err="1" smtClean="0"/>
              <a:t>kelompok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id-ID" sz="2000" dirty="0" smtClean="0"/>
              <a:t>Brandon, Dan; 2006; </a:t>
            </a:r>
            <a:r>
              <a:rPr lang="id-ID" sz="2000" i="1" dirty="0" smtClean="0"/>
              <a:t>Project Management for Modern Information System</a:t>
            </a:r>
            <a:r>
              <a:rPr lang="id-ID" sz="2000" dirty="0" smtClean="0"/>
              <a:t>, IRM Press USA</a:t>
            </a:r>
          </a:p>
          <a:p>
            <a:pPr>
              <a:lnSpc>
                <a:spcPct val="80000"/>
              </a:lnSpc>
              <a:buNone/>
            </a:pPr>
            <a:endParaRPr lang="id-ID" sz="2000" dirty="0" smtClean="0"/>
          </a:p>
          <a:p>
            <a:pPr>
              <a:lnSpc>
                <a:spcPct val="80000"/>
              </a:lnSpc>
              <a:buNone/>
            </a:pPr>
            <a:r>
              <a:rPr lang="id-ID" sz="2000" dirty="0" smtClean="0"/>
              <a:t>Sodhi, Jag &amp; Sodhi, Prince; 2001; </a:t>
            </a:r>
            <a:r>
              <a:rPr lang="id-ID" sz="2000" i="1" dirty="0" smtClean="0"/>
              <a:t>IT Project Management Handbook</a:t>
            </a:r>
            <a:r>
              <a:rPr lang="id-ID" sz="2000" dirty="0" smtClean="0"/>
              <a:t>; USA</a:t>
            </a:r>
          </a:p>
          <a:p>
            <a:pPr>
              <a:lnSpc>
                <a:spcPct val="80000"/>
              </a:lnSpc>
              <a:buNone/>
            </a:pPr>
            <a:endParaRPr lang="id-ID" sz="2000" dirty="0" smtClean="0"/>
          </a:p>
          <a:p>
            <a:pPr>
              <a:lnSpc>
                <a:spcPct val="80000"/>
              </a:lnSpc>
              <a:buNone/>
            </a:pPr>
            <a:r>
              <a:rPr lang="id-ID" sz="2000" dirty="0" smtClean="0"/>
              <a:t>Schwalbe, Kathy; 2012; </a:t>
            </a:r>
            <a:r>
              <a:rPr lang="id-ID" sz="2000" i="1" dirty="0" smtClean="0"/>
              <a:t>Information Technology Project Management</a:t>
            </a:r>
            <a:r>
              <a:rPr lang="id-ID" sz="2000" dirty="0" smtClean="0"/>
              <a:t>;  Course Technology, Boston USA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Kriteria Penilaian: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sz="2400"/>
              <a:t>Nilai Akhir dihitung dari komponen-komponen sebagai berikut:</a:t>
            </a:r>
          </a:p>
          <a:p>
            <a:endParaRPr lang="en-US" sz="2400"/>
          </a:p>
        </p:txBody>
      </p:sp>
      <p:graphicFrame>
        <p:nvGraphicFramePr>
          <p:cNvPr id="11343" name="Group 79"/>
          <p:cNvGraphicFramePr>
            <a:graphicFrameLocks noGrp="1"/>
          </p:cNvGraphicFramePr>
          <p:nvPr>
            <p:ph sz="half" idx="2"/>
          </p:nvPr>
        </p:nvGraphicFramePr>
        <p:xfrm>
          <a:off x="914400" y="2819400"/>
          <a:ext cx="7696200" cy="2230440"/>
        </p:xfrm>
        <a:graphic>
          <a:graphicData uri="http://schemas.openxmlformats.org/drawingml/2006/table">
            <a:tbl>
              <a:tblPr/>
              <a:tblGrid>
                <a:gridCol w="762000"/>
                <a:gridCol w="5029200"/>
                <a:gridCol w="19050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Komponen Penilaian.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Bobot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Tugas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Kuis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Prakt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Rencana Perkuliahan:</a:t>
            </a:r>
          </a:p>
        </p:txBody>
      </p:sp>
      <p:graphicFrame>
        <p:nvGraphicFramePr>
          <p:cNvPr id="14371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019266"/>
              </p:ext>
            </p:extLst>
          </p:nvPr>
        </p:nvGraphicFramePr>
        <p:xfrm>
          <a:off x="457200" y="1600200"/>
          <a:ext cx="8229600" cy="4020376"/>
        </p:xfrm>
        <a:graphic>
          <a:graphicData uri="http://schemas.openxmlformats.org/drawingml/2006/table">
            <a:tbl>
              <a:tblPr/>
              <a:tblGrid>
                <a:gridCol w="1981200"/>
                <a:gridCol w="6248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Minggu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Pertemuan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Pokok Bahasan/ Sub Pokok Bahasan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hangingPunct="0"/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(… 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graphicFrame>
        <p:nvGraphicFramePr>
          <p:cNvPr id="15386" name="Group 26"/>
          <p:cNvGraphicFramePr>
            <a:graphicFrameLocks noGrp="1"/>
          </p:cNvGraphicFramePr>
          <p:nvPr>
            <p:ph idx="1"/>
          </p:nvPr>
        </p:nvGraphicFramePr>
        <p:xfrm>
          <a:off x="457200" y="1030224"/>
          <a:ext cx="8229600" cy="5522976"/>
        </p:xfrm>
        <a:graphic>
          <a:graphicData uri="http://schemas.openxmlformats.org/drawingml/2006/table">
            <a:tbl>
              <a:tblPr/>
              <a:tblGrid>
                <a:gridCol w="1981200"/>
                <a:gridCol w="6248400"/>
              </a:tblGrid>
              <a:tr h="606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Minggu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Pertemuan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Pokok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Sub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Pokok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8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Requirements</a:t>
                      </a:r>
                      <a:r>
                        <a:rPr kumimoji="0" lang="id-ID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</a:t>
                      </a: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dimensi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packet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Requirement gathering methods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Requirement definition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design requirement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Arsitektur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requirement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storage specs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delivery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pemodelan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dimensi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 Schema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Snow Flake Schema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hangingPunct="0">
                        <a:buFont typeface="Arial" pitchFamily="34" charset="0"/>
                        <a:buNone/>
                      </a:pP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Kombinasi Star dan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Snow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Flake Schema</a:t>
                      </a:r>
                      <a:endParaRPr lang="id-ID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id-ID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Keuntungan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UTS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(… lanjutan)</a:t>
            </a:r>
          </a:p>
        </p:txBody>
      </p:sp>
      <p:graphicFrame>
        <p:nvGraphicFramePr>
          <p:cNvPr id="16405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80664"/>
        </p:xfrm>
        <a:graphic>
          <a:graphicData uri="http://schemas.openxmlformats.org/drawingml/2006/table">
            <a:tbl>
              <a:tblPr/>
              <a:tblGrid>
                <a:gridCol w="1981200"/>
                <a:gridCol w="6248400"/>
              </a:tblGrid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Minggu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Pertemuan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Pokok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Sub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Pokok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Extraction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3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Populating the data warehouse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265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MANAJEMEN PROYEK</vt:lpstr>
      <vt:lpstr>PowerPoint Presentation</vt:lpstr>
      <vt:lpstr>Standart Kompetensi</vt:lpstr>
      <vt:lpstr>Metode Pembelajaran</vt:lpstr>
      <vt:lpstr>Referensi</vt:lpstr>
      <vt:lpstr>Kriteria Penilaian:</vt:lpstr>
      <vt:lpstr>Rencana Perkuliahan:</vt:lpstr>
      <vt:lpstr>(… lanjutan)</vt:lpstr>
      <vt:lpstr>(… lanjutan)</vt:lpstr>
      <vt:lpstr>(… lanjutan)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Basis Data</dc:title>
  <dc:creator>betta</dc:creator>
  <cp:lastModifiedBy>ismail - [2010]</cp:lastModifiedBy>
  <cp:revision>50</cp:revision>
  <dcterms:created xsi:type="dcterms:W3CDTF">2009-03-02T03:51:37Z</dcterms:created>
  <dcterms:modified xsi:type="dcterms:W3CDTF">2019-03-04T00:41:23Z</dcterms:modified>
</cp:coreProperties>
</file>