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44"/>
  </p:notesMasterIdLst>
  <p:handoutMasterIdLst>
    <p:handoutMasterId r:id="rId45"/>
  </p:handoutMasterIdLst>
  <p:sldIdLst>
    <p:sldId id="257" r:id="rId3"/>
    <p:sldId id="333" r:id="rId4"/>
    <p:sldId id="288" r:id="rId5"/>
    <p:sldId id="282" r:id="rId6"/>
    <p:sldId id="259" r:id="rId7"/>
    <p:sldId id="260" r:id="rId8"/>
    <p:sldId id="353" r:id="rId9"/>
    <p:sldId id="313" r:id="rId10"/>
    <p:sldId id="350" r:id="rId11"/>
    <p:sldId id="314" r:id="rId12"/>
    <p:sldId id="262" r:id="rId13"/>
    <p:sldId id="315" r:id="rId14"/>
    <p:sldId id="265" r:id="rId15"/>
    <p:sldId id="354" r:id="rId16"/>
    <p:sldId id="266" r:id="rId17"/>
    <p:sldId id="355" r:id="rId18"/>
    <p:sldId id="267" r:id="rId19"/>
    <p:sldId id="351" r:id="rId20"/>
    <p:sldId id="352" r:id="rId21"/>
    <p:sldId id="268" r:id="rId22"/>
    <p:sldId id="336" r:id="rId23"/>
    <p:sldId id="338" r:id="rId24"/>
    <p:sldId id="318" r:id="rId25"/>
    <p:sldId id="321" r:id="rId26"/>
    <p:sldId id="344" r:id="rId27"/>
    <p:sldId id="322" r:id="rId28"/>
    <p:sldId id="324" r:id="rId29"/>
    <p:sldId id="356" r:id="rId30"/>
    <p:sldId id="358" r:id="rId31"/>
    <p:sldId id="359" r:id="rId32"/>
    <p:sldId id="360" r:id="rId33"/>
    <p:sldId id="357" r:id="rId34"/>
    <p:sldId id="345" r:id="rId35"/>
    <p:sldId id="325" r:id="rId36"/>
    <p:sldId id="346" r:id="rId37"/>
    <p:sldId id="349" r:id="rId38"/>
    <p:sldId id="270" r:id="rId39"/>
    <p:sldId id="348" r:id="rId40"/>
    <p:sldId id="298" r:id="rId41"/>
    <p:sldId id="281" r:id="rId42"/>
    <p:sldId id="332" r:id="rId43"/>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99"/>
    <a:srgbClr val="5B53FF"/>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7" autoAdjust="0"/>
    <p:restoredTop sz="94551" autoAdjust="0"/>
  </p:normalViewPr>
  <p:slideViewPr>
    <p:cSldViewPr>
      <p:cViewPr varScale="1">
        <p:scale>
          <a:sx n="69" d="100"/>
          <a:sy n="69" d="100"/>
        </p:scale>
        <p:origin x="-140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048"/>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AF5D45F3-BE3C-4445-82FC-F5F5FB813B58}"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a:p>
        </p:txBody>
      </p:sp>
      <p:sp>
        <p:nvSpPr>
          <p:cNvPr id="583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F8886FD2-9B32-4D1A-BBE3-B9DD5F0D3408}"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pPr eaLnBrk="1" hangingPunct="1"/>
            <a:endParaRPr lang="id-ID" smtClean="0"/>
          </a:p>
        </p:txBody>
      </p:sp>
      <p:sp>
        <p:nvSpPr>
          <p:cNvPr id="59396" name="Slide Number Placeholder 3"/>
          <p:cNvSpPr>
            <a:spLocks noGrp="1"/>
          </p:cNvSpPr>
          <p:nvPr>
            <p:ph type="sldNum" sz="quarter" idx="5"/>
          </p:nvPr>
        </p:nvSpPr>
        <p:spPr>
          <a:noFill/>
        </p:spPr>
        <p:txBody>
          <a:bodyPr/>
          <a:lstStyle/>
          <a:p>
            <a:fld id="{5029F64D-C982-49FB-823D-D6A21ED869EA}" type="slidenum">
              <a:rPr lang="en-US" smtClean="0"/>
              <a:pPr/>
              <a:t>1</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p:spPr>
        <p:txBody>
          <a:bodyPr/>
          <a:lstStyle/>
          <a:p>
            <a:endParaRPr lang="id-ID"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Information Technology Project Management, Fifth Edition, Copyright 2007                  </a:t>
            </a:r>
          </a:p>
        </p:txBody>
      </p:sp>
      <p:sp>
        <p:nvSpPr>
          <p:cNvPr id="6" name="Slide Number Placeholder 5"/>
          <p:cNvSpPr>
            <a:spLocks noGrp="1"/>
          </p:cNvSpPr>
          <p:nvPr>
            <p:ph type="sldNum" sz="quarter" idx="12"/>
          </p:nvPr>
        </p:nvSpPr>
        <p:spPr/>
        <p:txBody>
          <a:bodyPr/>
          <a:lstStyle>
            <a:lvl1pPr>
              <a:defRPr/>
            </a:lvl1pPr>
          </a:lstStyle>
          <a:p>
            <a:pPr>
              <a:defRPr/>
            </a:pPr>
            <a:fld id="{D65A6927-22C3-495E-B64C-F24E3B51B76F}"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Information Technology Project Management, Fifth Edition, Copyright 2007                  </a:t>
            </a:r>
          </a:p>
        </p:txBody>
      </p:sp>
      <p:sp>
        <p:nvSpPr>
          <p:cNvPr id="6" name="Slide Number Placeholder 5"/>
          <p:cNvSpPr>
            <a:spLocks noGrp="1"/>
          </p:cNvSpPr>
          <p:nvPr>
            <p:ph type="sldNum" sz="quarter" idx="12"/>
          </p:nvPr>
        </p:nvSpPr>
        <p:spPr/>
        <p:txBody>
          <a:bodyPr/>
          <a:lstStyle>
            <a:lvl1pPr>
              <a:defRPr/>
            </a:lvl1pPr>
          </a:lstStyle>
          <a:p>
            <a:pPr>
              <a:defRPr/>
            </a:pPr>
            <a:fld id="{1AB23A43-9A82-4CFF-8C7B-F78DEE52A587}"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Information Technology Project Management, Fifth Edition, Copyright 2007                  </a:t>
            </a:r>
          </a:p>
        </p:txBody>
      </p:sp>
      <p:sp>
        <p:nvSpPr>
          <p:cNvPr id="6" name="Slide Number Placeholder 5"/>
          <p:cNvSpPr>
            <a:spLocks noGrp="1"/>
          </p:cNvSpPr>
          <p:nvPr>
            <p:ph type="sldNum" sz="quarter" idx="12"/>
          </p:nvPr>
        </p:nvSpPr>
        <p:spPr/>
        <p:txBody>
          <a:bodyPr/>
          <a:lstStyle>
            <a:lvl1pPr>
              <a:defRPr/>
            </a:lvl1pPr>
          </a:lstStyle>
          <a:p>
            <a:pPr>
              <a:defRPr/>
            </a:pPr>
            <a:fld id="{85B9EE5B-4E1F-4CCC-BB2D-BA81C3E7A050}"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smtClean="0"/>
              <a:t>Click to edit Master title style</a:t>
            </a:r>
            <a:endParaRPr lang="en-US"/>
          </a:p>
        </p:txBody>
      </p:sp>
      <p:sp>
        <p:nvSpPr>
          <p:cNvPr id="11" name="Date Placeholder 27"/>
          <p:cNvSpPr>
            <a:spLocks noGrp="1"/>
          </p:cNvSpPr>
          <p:nvPr>
            <p:ph type="dt" sz="half" idx="10"/>
          </p:nvPr>
        </p:nvSpPr>
        <p:spPr/>
        <p:txBody>
          <a:bodyPr/>
          <a:lstStyle>
            <a:lvl1pPr>
              <a:defRPr/>
            </a:lvl1pPr>
          </a:lstStyle>
          <a:p>
            <a:pPr>
              <a:defRPr/>
            </a:pPr>
            <a:endParaRPr lang="en-US" dirty="0"/>
          </a:p>
        </p:txBody>
      </p:sp>
      <p:sp>
        <p:nvSpPr>
          <p:cNvPr id="12" name="Footer Placeholder 16"/>
          <p:cNvSpPr>
            <a:spLocks noGrp="1"/>
          </p:cNvSpPr>
          <p:nvPr>
            <p:ph type="ftr" sz="quarter" idx="11"/>
          </p:nvPr>
        </p:nvSpPr>
        <p:spPr/>
        <p:txBody>
          <a:bodyPr/>
          <a:lstStyle>
            <a:lvl1pPr>
              <a:defRPr/>
            </a:lvl1pPr>
          </a:lstStyle>
          <a:p>
            <a:pPr>
              <a:defRPr/>
            </a:pPr>
            <a:r>
              <a:rPr lang="en-US"/>
              <a:t>Information Technology Project Management, Fifth Edition, Copyright 2007                  </a:t>
            </a:r>
          </a:p>
        </p:txBody>
      </p:sp>
      <p:sp>
        <p:nvSpPr>
          <p:cNvPr id="13" name="Slide Number Placeholder 28"/>
          <p:cNvSpPr>
            <a:spLocks noGrp="1"/>
          </p:cNvSpPr>
          <p:nvPr>
            <p:ph type="sldNum" sz="quarter" idx="12"/>
          </p:nvPr>
        </p:nvSpPr>
        <p:spPr/>
        <p:txBody>
          <a:bodyPr/>
          <a:lstStyle>
            <a:lvl1pPr>
              <a:defRPr sz="1400">
                <a:solidFill>
                  <a:srgbClr val="FFFFFF"/>
                </a:solidFill>
              </a:defRPr>
            </a:lvl1pPr>
          </a:lstStyle>
          <a:p>
            <a:pPr>
              <a:defRPr/>
            </a:pPr>
            <a:fld id="{6FCA83EC-063D-4E6A-B3DA-1F53CD502A88}"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05800" cy="1143000"/>
          </a:xfrm>
        </p:spPr>
        <p:txBody>
          <a:bodyPr/>
          <a:lstStyle/>
          <a:p>
            <a:r>
              <a:rPr lang="en-US" smtClean="0"/>
              <a:t>Click to edit Master title style</a:t>
            </a:r>
            <a:endParaRPr lang="en-US"/>
          </a:p>
        </p:txBody>
      </p:sp>
      <p:sp>
        <p:nvSpPr>
          <p:cNvPr id="8" name="Content Placeholder 7"/>
          <p:cNvSpPr>
            <a:spLocks noGrp="1"/>
          </p:cNvSpPr>
          <p:nvPr>
            <p:ph sz="quarter" idx="1"/>
          </p:nvPr>
        </p:nvSpPr>
        <p:spPr>
          <a:xfrm>
            <a:off x="381000" y="1371600"/>
            <a:ext cx="8305800" cy="4572000"/>
          </a:xfrm>
        </p:spPr>
        <p:txBody>
          <a:bodyPr/>
          <a:lstStyle>
            <a:lvl1pPr>
              <a:defRPr sz="28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4"/>
          <p:cNvSpPr>
            <a:spLocks noGrp="1"/>
          </p:cNvSpPr>
          <p:nvPr>
            <p:ph type="ftr" sz="quarter" idx="10"/>
          </p:nvPr>
        </p:nvSpPr>
        <p:spPr>
          <a:xfrm>
            <a:off x="1524000" y="6400800"/>
            <a:ext cx="6248400" cy="457200"/>
          </a:xfrm>
        </p:spPr>
        <p:txBody>
          <a:bodyPr/>
          <a:lstStyle>
            <a:lvl1pPr>
              <a:buFontTx/>
              <a:buNone/>
              <a:defRPr/>
            </a:lvl1pPr>
          </a:lstStyle>
          <a:p>
            <a:pPr>
              <a:defRPr/>
            </a:pPr>
            <a:r>
              <a:rPr lang="en-US"/>
              <a:t>Information Technology Project Management, Fifth Edition, Copyright 2007                  </a:t>
            </a:r>
          </a:p>
        </p:txBody>
      </p:sp>
      <p:sp>
        <p:nvSpPr>
          <p:cNvPr id="5" name="Slide Number Placeholder 5"/>
          <p:cNvSpPr>
            <a:spLocks noGrp="1"/>
          </p:cNvSpPr>
          <p:nvPr>
            <p:ph type="sldNum" sz="quarter" idx="11"/>
          </p:nvPr>
        </p:nvSpPr>
        <p:spPr/>
        <p:txBody>
          <a:bodyPr/>
          <a:lstStyle>
            <a:lvl1pPr>
              <a:buNone/>
              <a:defRPr/>
            </a:lvl1pPr>
          </a:lstStyle>
          <a:p>
            <a:pPr>
              <a:defRPr/>
            </a:pPr>
            <a:fld id="{2DA2E46E-A336-4FE1-9720-18006E973BCF}" type="slidenum">
              <a:rPr lang="en-US"/>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9" name="Date Placeholder 3"/>
          <p:cNvSpPr>
            <a:spLocks noGrp="1"/>
          </p:cNvSpPr>
          <p:nvPr>
            <p:ph type="dt" sz="half" idx="10"/>
          </p:nvPr>
        </p:nvSpPr>
        <p:spPr/>
        <p:txBody>
          <a:bodyPr/>
          <a:lstStyle>
            <a:lvl1pPr>
              <a:defRPr/>
            </a:lvl1pPr>
          </a:lstStyle>
          <a:p>
            <a:pPr>
              <a:defRPr/>
            </a:pPr>
            <a:endParaRPr lang="en-US" dirty="0"/>
          </a:p>
        </p:txBody>
      </p:sp>
      <p:sp>
        <p:nvSpPr>
          <p:cNvPr id="10" name="Footer Placeholder 4"/>
          <p:cNvSpPr>
            <a:spLocks noGrp="1"/>
          </p:cNvSpPr>
          <p:nvPr>
            <p:ph type="ftr" sz="quarter" idx="11"/>
          </p:nvPr>
        </p:nvSpPr>
        <p:spPr>
          <a:xfrm>
            <a:off x="800100" y="6172200"/>
            <a:ext cx="4000500" cy="457200"/>
          </a:xfrm>
        </p:spPr>
        <p:txBody>
          <a:bodyPr/>
          <a:lstStyle>
            <a:lvl1pPr>
              <a:defRPr/>
            </a:lvl1pPr>
          </a:lstStyle>
          <a:p>
            <a:pPr>
              <a:defRPr/>
            </a:pPr>
            <a:r>
              <a:rPr lang="en-US"/>
              <a:t>Information Technology Project Management, Fifth Edition, Copyright 2007                  </a:t>
            </a:r>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pPr>
              <a:defRPr/>
            </a:pPr>
            <a:fld id="{0A82D4E9-C6D0-45F8-B1F2-C2A558DE4C7A}"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91440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93395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endParaRPr lang="en-US" dirty="0"/>
          </a:p>
        </p:txBody>
      </p:sp>
      <p:sp>
        <p:nvSpPr>
          <p:cNvPr id="6" name="Footer Placeholder 2"/>
          <p:cNvSpPr>
            <a:spLocks noGrp="1"/>
          </p:cNvSpPr>
          <p:nvPr>
            <p:ph type="ftr" sz="quarter" idx="11"/>
          </p:nvPr>
        </p:nvSpPr>
        <p:spPr/>
        <p:txBody>
          <a:bodyPr/>
          <a:lstStyle>
            <a:lvl1pPr>
              <a:defRPr/>
            </a:lvl1pPr>
          </a:lstStyle>
          <a:p>
            <a:pPr>
              <a:defRPr/>
            </a:pPr>
            <a:r>
              <a:rPr lang="en-US"/>
              <a:t>Information Technology Project Management, Fifth Edition, Copyright 2007                  </a:t>
            </a:r>
          </a:p>
        </p:txBody>
      </p:sp>
      <p:sp>
        <p:nvSpPr>
          <p:cNvPr id="7" name="Slide Number Placeholder 22"/>
          <p:cNvSpPr>
            <a:spLocks noGrp="1"/>
          </p:cNvSpPr>
          <p:nvPr>
            <p:ph type="sldNum" sz="quarter" idx="12"/>
          </p:nvPr>
        </p:nvSpPr>
        <p:spPr/>
        <p:txBody>
          <a:bodyPr/>
          <a:lstStyle>
            <a:lvl1pPr>
              <a:defRPr/>
            </a:lvl1pPr>
          </a:lstStyle>
          <a:p>
            <a:pPr>
              <a:defRPr/>
            </a:pPr>
            <a:fld id="{A1F5EFD4-BACF-4B43-99CA-9F2827798F7D}" type="slidenum">
              <a:rPr lang="en-US"/>
              <a:pPr>
                <a:defRPr/>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half" idx="4"/>
          </p:nvPr>
        </p:nvSpPr>
        <p:spPr>
          <a:xfrm>
            <a:off x="49530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pPr>
              <a:defRPr/>
            </a:pPr>
            <a:endParaRPr lang="en-US" dirty="0"/>
          </a:p>
        </p:txBody>
      </p:sp>
      <p:sp>
        <p:nvSpPr>
          <p:cNvPr id="8" name="Footer Placeholder 2"/>
          <p:cNvSpPr>
            <a:spLocks noGrp="1"/>
          </p:cNvSpPr>
          <p:nvPr>
            <p:ph type="ftr" sz="quarter" idx="11"/>
          </p:nvPr>
        </p:nvSpPr>
        <p:spPr/>
        <p:txBody>
          <a:bodyPr/>
          <a:lstStyle>
            <a:lvl1pPr>
              <a:defRPr/>
            </a:lvl1pPr>
          </a:lstStyle>
          <a:p>
            <a:pPr>
              <a:defRPr/>
            </a:pPr>
            <a:r>
              <a:rPr lang="en-US"/>
              <a:t>Information Technology Project Management, Fifth Edition, Copyright 2007                  </a:t>
            </a:r>
          </a:p>
        </p:txBody>
      </p:sp>
      <p:sp>
        <p:nvSpPr>
          <p:cNvPr id="9" name="Slide Number Placeholder 22"/>
          <p:cNvSpPr>
            <a:spLocks noGrp="1"/>
          </p:cNvSpPr>
          <p:nvPr>
            <p:ph type="sldNum" sz="quarter" idx="12"/>
          </p:nvPr>
        </p:nvSpPr>
        <p:spPr/>
        <p:txBody>
          <a:bodyPr/>
          <a:lstStyle>
            <a:lvl1pPr>
              <a:defRPr/>
            </a:lvl1pPr>
          </a:lstStyle>
          <a:p>
            <a:pPr>
              <a:defRPr/>
            </a:pPr>
            <a:fld id="{3232E9D2-3F4B-4F2A-99D4-1CBCACD5D80F}" type="slidenum">
              <a:rPr lang="en-US"/>
              <a:pPr>
                <a:defRPr/>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endParaRPr lang="en-US" dirty="0"/>
          </a:p>
        </p:txBody>
      </p:sp>
      <p:sp>
        <p:nvSpPr>
          <p:cNvPr id="4" name="Footer Placeholder 2"/>
          <p:cNvSpPr>
            <a:spLocks noGrp="1"/>
          </p:cNvSpPr>
          <p:nvPr>
            <p:ph type="ftr" sz="quarter" idx="11"/>
          </p:nvPr>
        </p:nvSpPr>
        <p:spPr/>
        <p:txBody>
          <a:bodyPr/>
          <a:lstStyle>
            <a:lvl1pPr>
              <a:defRPr/>
            </a:lvl1pPr>
          </a:lstStyle>
          <a:p>
            <a:pPr>
              <a:defRPr/>
            </a:pPr>
            <a:r>
              <a:rPr lang="en-US"/>
              <a:t>Information Technology Project Management, Fifth Edition, Copyright 2007                  </a:t>
            </a:r>
          </a:p>
        </p:txBody>
      </p:sp>
      <p:sp>
        <p:nvSpPr>
          <p:cNvPr id="5" name="Slide Number Placeholder 22"/>
          <p:cNvSpPr>
            <a:spLocks noGrp="1"/>
          </p:cNvSpPr>
          <p:nvPr>
            <p:ph type="sldNum" sz="quarter" idx="12"/>
          </p:nvPr>
        </p:nvSpPr>
        <p:spPr/>
        <p:txBody>
          <a:bodyPr/>
          <a:lstStyle>
            <a:lvl1pPr>
              <a:defRPr/>
            </a:lvl1pPr>
          </a:lstStyle>
          <a:p>
            <a:pPr>
              <a:defRPr/>
            </a:pPr>
            <a:fld id="{D71F861B-FC12-4E13-93C0-31C2CDE9EB42}" type="slidenum">
              <a:rPr lang="en-US"/>
              <a:pPr>
                <a:defRPr/>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endParaRPr lang="en-US" dirty="0"/>
          </a:p>
        </p:txBody>
      </p:sp>
      <p:sp>
        <p:nvSpPr>
          <p:cNvPr id="3" name="Footer Placeholder 2"/>
          <p:cNvSpPr>
            <a:spLocks noGrp="1"/>
          </p:cNvSpPr>
          <p:nvPr>
            <p:ph type="ftr" sz="quarter" idx="11"/>
          </p:nvPr>
        </p:nvSpPr>
        <p:spPr/>
        <p:txBody>
          <a:bodyPr/>
          <a:lstStyle>
            <a:lvl1pPr>
              <a:defRPr/>
            </a:lvl1pPr>
          </a:lstStyle>
          <a:p>
            <a:pPr>
              <a:defRPr/>
            </a:pPr>
            <a:r>
              <a:rPr lang="en-US"/>
              <a:t>Information Technology Project Management, Fifth Edition, Copyright 2007                  </a:t>
            </a:r>
          </a:p>
        </p:txBody>
      </p:sp>
      <p:sp>
        <p:nvSpPr>
          <p:cNvPr id="4" name="Slide Number Placeholder 22"/>
          <p:cNvSpPr>
            <a:spLocks noGrp="1"/>
          </p:cNvSpPr>
          <p:nvPr>
            <p:ph type="sldNum" sz="quarter" idx="12"/>
          </p:nvPr>
        </p:nvSpPr>
        <p:spPr/>
        <p:txBody>
          <a:bodyPr/>
          <a:lstStyle>
            <a:lvl1pPr>
              <a:defRPr/>
            </a:lvl1pPr>
          </a:lstStyle>
          <a:p>
            <a:pPr>
              <a:defRPr/>
            </a:pPr>
            <a:fld id="{7293789B-F8C5-4128-9988-C8D602D7B319}" type="slidenum">
              <a:rPr lang="en-US"/>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smtClean="0"/>
              <a:t>Click to edit Master title style</a:t>
            </a:r>
            <a:endParaRPr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0"/>
          </p:nvPr>
        </p:nvSpPr>
        <p:spPr/>
        <p:txBody>
          <a:bodyPr/>
          <a:lstStyle>
            <a:lvl1pPr>
              <a:defRPr/>
            </a:lvl1pPr>
          </a:lstStyle>
          <a:p>
            <a:pPr>
              <a:defRPr/>
            </a:pPr>
            <a:endParaRPr lang="en-US" dirty="0"/>
          </a:p>
        </p:txBody>
      </p:sp>
      <p:sp>
        <p:nvSpPr>
          <p:cNvPr id="8" name="Footer Placeholder 5"/>
          <p:cNvSpPr>
            <a:spLocks noGrp="1"/>
          </p:cNvSpPr>
          <p:nvPr>
            <p:ph type="ftr" sz="quarter" idx="11"/>
          </p:nvPr>
        </p:nvSpPr>
        <p:spPr/>
        <p:txBody>
          <a:bodyPr/>
          <a:lstStyle>
            <a:lvl1pPr>
              <a:defRPr/>
            </a:lvl1pPr>
          </a:lstStyle>
          <a:p>
            <a:pPr>
              <a:defRPr/>
            </a:pPr>
            <a:r>
              <a:rPr lang="en-US"/>
              <a:t>Information Technology Project Management, Fifth Edition, Copyright 2007                  </a:t>
            </a:r>
          </a:p>
        </p:txBody>
      </p:sp>
      <p:sp>
        <p:nvSpPr>
          <p:cNvPr id="9" name="Slide Number Placeholder 6"/>
          <p:cNvSpPr>
            <a:spLocks noGrp="1"/>
          </p:cNvSpPr>
          <p:nvPr>
            <p:ph type="sldNum" sz="quarter" idx="12"/>
          </p:nvPr>
        </p:nvSpPr>
        <p:spPr/>
        <p:txBody>
          <a:bodyPr/>
          <a:lstStyle>
            <a:lvl1pPr>
              <a:defRPr/>
            </a:lvl1pPr>
          </a:lstStyle>
          <a:p>
            <a:pPr>
              <a:defRPr/>
            </a:pPr>
            <a:fld id="{215DC58D-929F-4FB0-B4D9-A1359EC1BFCB}"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Information Technology Project Management, Fifth Edition, Copyright 2007                  </a:t>
            </a:r>
          </a:p>
        </p:txBody>
      </p:sp>
      <p:sp>
        <p:nvSpPr>
          <p:cNvPr id="6" name="Slide Number Placeholder 5"/>
          <p:cNvSpPr>
            <a:spLocks noGrp="1"/>
          </p:cNvSpPr>
          <p:nvPr>
            <p:ph type="sldNum" sz="quarter" idx="12"/>
          </p:nvPr>
        </p:nvSpPr>
        <p:spPr/>
        <p:txBody>
          <a:bodyPr/>
          <a:lstStyle>
            <a:lvl1pPr>
              <a:defRPr/>
            </a:lvl1pPr>
          </a:lstStyle>
          <a:p>
            <a:pPr>
              <a:defRPr/>
            </a:pPr>
            <a:fld id="{7F4554BF-38E3-46D0-8AF2-CE5D426838F7}"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dirty="0" smtClean="0"/>
              <a:t>Click icon to add picture</a:t>
            </a:r>
            <a:endParaRPr lang="en-US" noProof="0" dirty="0"/>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a:xfrm>
            <a:off x="914400" y="6172200"/>
            <a:ext cx="3886200" cy="457200"/>
          </a:xfrm>
        </p:spPr>
        <p:txBody>
          <a:bodyPr/>
          <a:lstStyle>
            <a:lvl1pPr>
              <a:defRPr/>
            </a:lvl1pPr>
          </a:lstStyle>
          <a:p>
            <a:pPr>
              <a:defRPr/>
            </a:pPr>
            <a:r>
              <a:rPr lang="en-US"/>
              <a:t>Information Technology Project Management, Fifth Edition, Copyright 2007                  </a:t>
            </a:r>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pPr>
              <a:defRPr/>
            </a:pPr>
            <a:fld id="{1390996E-13DC-4A85-B86C-95323A393A1D}" type="slidenum">
              <a:rPr lang="en-US"/>
              <a:pPr>
                <a:defRPr/>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US" dirty="0"/>
          </a:p>
        </p:txBody>
      </p:sp>
      <p:sp>
        <p:nvSpPr>
          <p:cNvPr id="5" name="Footer Placeholder 2"/>
          <p:cNvSpPr>
            <a:spLocks noGrp="1"/>
          </p:cNvSpPr>
          <p:nvPr>
            <p:ph type="ftr" sz="quarter" idx="11"/>
          </p:nvPr>
        </p:nvSpPr>
        <p:spPr/>
        <p:txBody>
          <a:bodyPr/>
          <a:lstStyle>
            <a:lvl1pPr>
              <a:defRPr/>
            </a:lvl1pPr>
          </a:lstStyle>
          <a:p>
            <a:pPr>
              <a:defRPr/>
            </a:pPr>
            <a:r>
              <a:rPr lang="en-US"/>
              <a:t>Information Technology Project Management, Fifth Edition, Copyright 2007                  </a:t>
            </a:r>
          </a:p>
        </p:txBody>
      </p:sp>
      <p:sp>
        <p:nvSpPr>
          <p:cNvPr id="6" name="Slide Number Placeholder 22"/>
          <p:cNvSpPr>
            <a:spLocks noGrp="1"/>
          </p:cNvSpPr>
          <p:nvPr>
            <p:ph type="sldNum" sz="quarter" idx="12"/>
          </p:nvPr>
        </p:nvSpPr>
        <p:spPr/>
        <p:txBody>
          <a:bodyPr/>
          <a:lstStyle>
            <a:lvl1pPr>
              <a:defRPr/>
            </a:lvl1pPr>
          </a:lstStyle>
          <a:p>
            <a:pPr>
              <a:defRPr/>
            </a:pPr>
            <a:fld id="{3056D5B1-5422-4CEF-AD43-81CA7653302B}" type="slidenum">
              <a:rPr lang="en-US"/>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US" dirty="0"/>
          </a:p>
        </p:txBody>
      </p:sp>
      <p:sp>
        <p:nvSpPr>
          <p:cNvPr id="5" name="Footer Placeholder 2"/>
          <p:cNvSpPr>
            <a:spLocks noGrp="1"/>
          </p:cNvSpPr>
          <p:nvPr>
            <p:ph type="ftr" sz="quarter" idx="11"/>
          </p:nvPr>
        </p:nvSpPr>
        <p:spPr/>
        <p:txBody>
          <a:bodyPr/>
          <a:lstStyle>
            <a:lvl1pPr>
              <a:defRPr/>
            </a:lvl1pPr>
          </a:lstStyle>
          <a:p>
            <a:pPr>
              <a:defRPr/>
            </a:pPr>
            <a:r>
              <a:rPr lang="en-US"/>
              <a:t>Information Technology Project Management, Fifth Edition, Copyright 2007                  </a:t>
            </a:r>
          </a:p>
        </p:txBody>
      </p:sp>
      <p:sp>
        <p:nvSpPr>
          <p:cNvPr id="6" name="Slide Number Placeholder 22"/>
          <p:cNvSpPr>
            <a:spLocks noGrp="1"/>
          </p:cNvSpPr>
          <p:nvPr>
            <p:ph type="sldNum" sz="quarter" idx="12"/>
          </p:nvPr>
        </p:nvSpPr>
        <p:spPr/>
        <p:txBody>
          <a:bodyPr/>
          <a:lstStyle>
            <a:lvl1pPr>
              <a:defRPr/>
            </a:lvl1pPr>
          </a:lstStyle>
          <a:p>
            <a:pPr>
              <a:defRPr/>
            </a:pPr>
            <a:fld id="{5F8F0600-0448-4681-A24B-E1470829A296}"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Information Technology Project Management, Fifth Edition, Copyright 2007                  </a:t>
            </a:r>
          </a:p>
        </p:txBody>
      </p:sp>
      <p:sp>
        <p:nvSpPr>
          <p:cNvPr id="6" name="Slide Number Placeholder 5"/>
          <p:cNvSpPr>
            <a:spLocks noGrp="1"/>
          </p:cNvSpPr>
          <p:nvPr>
            <p:ph type="sldNum" sz="quarter" idx="12"/>
          </p:nvPr>
        </p:nvSpPr>
        <p:spPr/>
        <p:txBody>
          <a:bodyPr/>
          <a:lstStyle>
            <a:lvl1pPr>
              <a:defRPr/>
            </a:lvl1pPr>
          </a:lstStyle>
          <a:p>
            <a:pPr>
              <a:defRPr/>
            </a:pPr>
            <a:fld id="{0E3DD512-B2CF-4E57-815F-1466FB3F2992}"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a:t>Information Technology Project Management, Fifth Edition, Copyright 2007                  </a:t>
            </a:r>
          </a:p>
        </p:txBody>
      </p:sp>
      <p:sp>
        <p:nvSpPr>
          <p:cNvPr id="7" name="Slide Number Placeholder 5"/>
          <p:cNvSpPr>
            <a:spLocks noGrp="1"/>
          </p:cNvSpPr>
          <p:nvPr>
            <p:ph type="sldNum" sz="quarter" idx="12"/>
          </p:nvPr>
        </p:nvSpPr>
        <p:spPr/>
        <p:txBody>
          <a:bodyPr/>
          <a:lstStyle>
            <a:lvl1pPr>
              <a:defRPr/>
            </a:lvl1pPr>
          </a:lstStyle>
          <a:p>
            <a:pPr>
              <a:defRPr/>
            </a:pPr>
            <a:fld id="{420F55BC-7E88-4678-8C39-FA6E24EC0C24}"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a:t>Information Technology Project Management, Fifth Edition, Copyright 2007                  </a:t>
            </a:r>
          </a:p>
        </p:txBody>
      </p:sp>
      <p:sp>
        <p:nvSpPr>
          <p:cNvPr id="9" name="Slide Number Placeholder 5"/>
          <p:cNvSpPr>
            <a:spLocks noGrp="1"/>
          </p:cNvSpPr>
          <p:nvPr>
            <p:ph type="sldNum" sz="quarter" idx="12"/>
          </p:nvPr>
        </p:nvSpPr>
        <p:spPr/>
        <p:txBody>
          <a:bodyPr/>
          <a:lstStyle>
            <a:lvl1pPr>
              <a:defRPr/>
            </a:lvl1pPr>
          </a:lstStyle>
          <a:p>
            <a:pPr>
              <a:defRPr/>
            </a:pPr>
            <a:fld id="{7B695850-FD54-44CA-90A5-5A4555408F10}"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a:t>Information Technology Project Management, Fifth Edition, Copyright 2007                  </a:t>
            </a:r>
          </a:p>
        </p:txBody>
      </p:sp>
      <p:sp>
        <p:nvSpPr>
          <p:cNvPr id="5" name="Slide Number Placeholder 5"/>
          <p:cNvSpPr>
            <a:spLocks noGrp="1"/>
          </p:cNvSpPr>
          <p:nvPr>
            <p:ph type="sldNum" sz="quarter" idx="12"/>
          </p:nvPr>
        </p:nvSpPr>
        <p:spPr/>
        <p:txBody>
          <a:bodyPr/>
          <a:lstStyle>
            <a:lvl1pPr>
              <a:defRPr/>
            </a:lvl1pPr>
          </a:lstStyle>
          <a:p>
            <a:pPr>
              <a:defRPr/>
            </a:pPr>
            <a:fld id="{3B0CFF12-CD7D-4C42-B79B-A51166ED10C0}"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a:t>Information Technology Project Management, Fifth Edition, Copyright 2007                  </a:t>
            </a:r>
          </a:p>
        </p:txBody>
      </p:sp>
      <p:sp>
        <p:nvSpPr>
          <p:cNvPr id="4" name="Slide Number Placeholder 5"/>
          <p:cNvSpPr>
            <a:spLocks noGrp="1"/>
          </p:cNvSpPr>
          <p:nvPr>
            <p:ph type="sldNum" sz="quarter" idx="12"/>
          </p:nvPr>
        </p:nvSpPr>
        <p:spPr/>
        <p:txBody>
          <a:bodyPr/>
          <a:lstStyle>
            <a:lvl1pPr>
              <a:defRPr/>
            </a:lvl1pPr>
          </a:lstStyle>
          <a:p>
            <a:pPr>
              <a:defRPr/>
            </a:pPr>
            <a:fld id="{D536ABAC-2F55-4133-ACD1-891D35F8737B}"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a:t>Information Technology Project Management, Fifth Edition, Copyright 2007                  </a:t>
            </a:r>
          </a:p>
        </p:txBody>
      </p:sp>
      <p:sp>
        <p:nvSpPr>
          <p:cNvPr id="7" name="Slide Number Placeholder 5"/>
          <p:cNvSpPr>
            <a:spLocks noGrp="1"/>
          </p:cNvSpPr>
          <p:nvPr>
            <p:ph type="sldNum" sz="quarter" idx="12"/>
          </p:nvPr>
        </p:nvSpPr>
        <p:spPr/>
        <p:txBody>
          <a:bodyPr/>
          <a:lstStyle>
            <a:lvl1pPr>
              <a:defRPr/>
            </a:lvl1pPr>
          </a:lstStyle>
          <a:p>
            <a:pPr>
              <a:defRPr/>
            </a:pPr>
            <a:fld id="{74C82034-D0D3-467E-86A3-8CD51B6FBDAB}"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a:t>Information Technology Project Management, Fifth Edition, Copyright 2007                  </a:t>
            </a:r>
          </a:p>
        </p:txBody>
      </p:sp>
      <p:sp>
        <p:nvSpPr>
          <p:cNvPr id="7" name="Slide Number Placeholder 5"/>
          <p:cNvSpPr>
            <a:spLocks noGrp="1"/>
          </p:cNvSpPr>
          <p:nvPr>
            <p:ph type="sldNum" sz="quarter" idx="12"/>
          </p:nvPr>
        </p:nvSpPr>
        <p:spPr/>
        <p:txBody>
          <a:bodyPr/>
          <a:lstStyle>
            <a:lvl1pPr>
              <a:defRPr/>
            </a:lvl1pPr>
          </a:lstStyle>
          <a:p>
            <a:pPr>
              <a:defRPr/>
            </a:pPr>
            <a:fld id="{4C530A9F-FBAF-4EF6-8DDB-0C6D796C95DD}"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lnSpc>
                <a:spcPct val="90000"/>
              </a:lnSpc>
              <a:spcBef>
                <a:spcPct val="20000"/>
              </a:spcBef>
              <a:buFontTx/>
              <a:buChar char="•"/>
              <a:defRPr sz="1200">
                <a:solidFill>
                  <a:srgbClr val="898989"/>
                </a:solidFill>
                <a:latin typeface="Times New Roman" pitchFamily="18" charset="0"/>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lnSpc>
                <a:spcPct val="90000"/>
              </a:lnSpc>
              <a:spcBef>
                <a:spcPct val="20000"/>
              </a:spcBef>
              <a:buFontTx/>
              <a:buChar char="•"/>
              <a:defRPr sz="1200">
                <a:solidFill>
                  <a:srgbClr val="898989"/>
                </a:solidFill>
                <a:latin typeface="Times New Roman" pitchFamily="18" charset="0"/>
              </a:defRPr>
            </a:lvl1pPr>
          </a:lstStyle>
          <a:p>
            <a:pPr>
              <a:defRPr/>
            </a:pPr>
            <a:r>
              <a:rPr lang="en-US"/>
              <a:t>Information Technology Project Management, Fifth Edition, Copyright 2007                  </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lnSpc>
                <a:spcPct val="90000"/>
              </a:lnSpc>
              <a:spcBef>
                <a:spcPct val="20000"/>
              </a:spcBef>
              <a:buFontTx/>
              <a:buChar char="•"/>
              <a:defRPr sz="1200">
                <a:solidFill>
                  <a:schemeClr val="tx1">
                    <a:tint val="75000"/>
                  </a:schemeClr>
                </a:solidFill>
                <a:latin typeface="Times New Roman" pitchFamily="18" charset="0"/>
              </a:defRPr>
            </a:lvl1pPr>
          </a:lstStyle>
          <a:p>
            <a:pPr>
              <a:defRPr/>
            </a:pPr>
            <a:fld id="{A2F1E541-0E7F-414B-89DF-288025162747}"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p:nvSpPr>
          <p:cNvPr id="2052" name="Title Placeholder 21"/>
          <p:cNvSpPr>
            <a:spLocks noGrp="1"/>
          </p:cNvSpPr>
          <p:nvPr>
            <p:ph type="title"/>
          </p:nvPr>
        </p:nvSpPr>
        <p:spPr bwMode="auto">
          <a:xfrm>
            <a:off x="914400" y="274638"/>
            <a:ext cx="7772400" cy="1143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lvl="0"/>
            <a:r>
              <a:rPr lang="en-US" smtClean="0"/>
              <a:t>Click to edit Master title style</a:t>
            </a:r>
          </a:p>
        </p:txBody>
      </p:sp>
      <p:sp>
        <p:nvSpPr>
          <p:cNvPr id="2053" name="Text Placeholder 12"/>
          <p:cNvSpPr>
            <a:spLocks noGrp="1"/>
          </p:cNvSpPr>
          <p:nvPr>
            <p:ph type="body" idx="1"/>
          </p:nvPr>
        </p:nvSpPr>
        <p:spPr bwMode="auto">
          <a:xfrm>
            <a:off x="914400" y="14478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vert="horz" wrap="square" lIns="91440" tIns="45720" rIns="91440" bIns="45720" numCol="1" anchor="ctr" anchorCtr="0" compatLnSpc="1">
            <a:prstTxWarp prst="textNoShape">
              <a:avLst/>
            </a:prstTxWarp>
          </a:bodyPr>
          <a:lstStyle>
            <a:lvl1pPr algn="r">
              <a:lnSpc>
                <a:spcPct val="90000"/>
              </a:lnSpc>
              <a:spcBef>
                <a:spcPct val="20000"/>
              </a:spcBef>
              <a:buFontTx/>
              <a:buChar char="•"/>
              <a:defRPr sz="1400">
                <a:solidFill>
                  <a:schemeClr val="tx2"/>
                </a:solidFill>
                <a:latin typeface="Times New Roman" pitchFamily="18" charset="0"/>
              </a:defRPr>
            </a:lvl1pPr>
          </a:lstStyle>
          <a:p>
            <a:pPr>
              <a:defRPr/>
            </a:pPr>
            <a:endParaRPr lang="en-US" dirty="0"/>
          </a:p>
        </p:txBody>
      </p:sp>
      <p:sp>
        <p:nvSpPr>
          <p:cNvPr id="3" name="Footer Placeholder 2"/>
          <p:cNvSpPr>
            <a:spLocks noGrp="1"/>
          </p:cNvSpPr>
          <p:nvPr>
            <p:ph type="ftr" sz="quarter" idx="3"/>
          </p:nvPr>
        </p:nvSpPr>
        <p:spPr>
          <a:xfrm>
            <a:off x="914400" y="6172200"/>
            <a:ext cx="3962400" cy="457200"/>
          </a:xfrm>
          <a:prstGeom prst="rect">
            <a:avLst/>
          </a:prstGeom>
        </p:spPr>
        <p:txBody>
          <a:bodyPr vert="horz" wrap="square" lIns="91440" tIns="45720" rIns="91440" bIns="45720" numCol="1" anchor="ctr" anchorCtr="0" compatLnSpc="1">
            <a:prstTxWarp prst="textNoShape">
              <a:avLst/>
            </a:prstTxWarp>
          </a:bodyPr>
          <a:lstStyle>
            <a:lvl1pPr>
              <a:lnSpc>
                <a:spcPct val="90000"/>
              </a:lnSpc>
              <a:spcBef>
                <a:spcPct val="20000"/>
              </a:spcBef>
              <a:buFontTx/>
              <a:buChar char="•"/>
              <a:defRPr sz="1400">
                <a:solidFill>
                  <a:schemeClr val="tx2"/>
                </a:solidFill>
                <a:latin typeface="Times New Roman" pitchFamily="18" charset="0"/>
              </a:defRPr>
            </a:lvl1pPr>
          </a:lstStyle>
          <a:p>
            <a:pPr>
              <a:defRPr/>
            </a:pPr>
            <a:r>
              <a:rPr lang="en-US"/>
              <a:t>Information Technology Project Management, Fifth Edition, Copyright 2007                  </a:t>
            </a:r>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lnSpc>
                <a:spcPct val="90000"/>
              </a:lnSpc>
              <a:spcBef>
                <a:spcPct val="20000"/>
              </a:spcBef>
              <a:buFontTx/>
              <a:buChar char="•"/>
              <a:defRPr kumimoji="0" sz="1400">
                <a:solidFill>
                  <a:srgbClr val="FFFFFF"/>
                </a:solidFill>
                <a:latin typeface="+mj-lt"/>
                <a:ea typeface="+mj-ea"/>
                <a:cs typeface="+mj-cs"/>
              </a:defRPr>
            </a:lvl1pPr>
          </a:lstStyle>
          <a:p>
            <a:pPr>
              <a:defRPr/>
            </a:pPr>
            <a:fld id="{C81615B6-94C4-4B61-9174-1A66AE358373}"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80" r:id="rId1"/>
    <p:sldLayoutId id="2147483881" r:id="rId2"/>
    <p:sldLayoutId id="2147483882" r:id="rId3"/>
    <p:sldLayoutId id="2147483874" r:id="rId4"/>
    <p:sldLayoutId id="2147483875" r:id="rId5"/>
    <p:sldLayoutId id="2147483876" r:id="rId6"/>
    <p:sldLayoutId id="2147483877" r:id="rId7"/>
    <p:sldLayoutId id="2147483883" r:id="rId8"/>
    <p:sldLayoutId id="2147483884" r:id="rId9"/>
    <p:sldLayoutId id="2147483878" r:id="rId10"/>
    <p:sldLayoutId id="2147483879" r:id="rId11"/>
  </p:sldLayoutIdLst>
  <p:hf sldNum="0" hdr="0" ftr="0" dt="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D8AFB9"/>
        </a:buClr>
        <a:buSzPct val="8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DE6C36"/>
        </a:buClr>
        <a:buSzPct val="80000"/>
        <a:buFont typeface="Wingdings 2"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DE6C36"/>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33400" y="1600200"/>
            <a:ext cx="7772400" cy="1349375"/>
          </a:xfrm>
        </p:spPr>
        <p:txBody>
          <a:bodyPr>
            <a:normAutofit/>
          </a:bodyPr>
          <a:lstStyle/>
          <a:p>
            <a:pPr eaLnBrk="1" fontAlgn="auto" hangingPunct="1">
              <a:spcAft>
                <a:spcPts val="0"/>
              </a:spcAft>
              <a:defRPr/>
            </a:pPr>
            <a:r>
              <a:rPr sz="3000">
                <a:effectLst>
                  <a:outerShdw blurRad="38100" dist="38100" dir="2700000" algn="tl">
                    <a:srgbClr val="FFFFFF"/>
                  </a:outerShdw>
                </a:effectLst>
                <a:latin typeface="Arial Rounded MT Bold" pitchFamily="34" charset="0"/>
              </a:rPr>
              <a:t/>
            </a:r>
            <a:br>
              <a:rPr sz="3000">
                <a:effectLst>
                  <a:outerShdw blurRad="38100" dist="38100" dir="2700000" algn="tl">
                    <a:srgbClr val="FFFFFF"/>
                  </a:outerShdw>
                </a:effectLst>
                <a:latin typeface="Arial Rounded MT Bold" pitchFamily="34" charset="0"/>
              </a:rPr>
            </a:br>
            <a:r>
              <a:rPr sz="3000">
                <a:effectLst>
                  <a:outerShdw blurRad="38100" dist="38100" dir="2700000" algn="tl">
                    <a:srgbClr val="FFFFFF"/>
                  </a:outerShdw>
                </a:effectLst>
                <a:latin typeface="Arial Rounded MT Bold" pitchFamily="34" charset="0"/>
              </a:rPr>
              <a:t>Introduction to Project Management</a:t>
            </a:r>
          </a:p>
        </p:txBody>
      </p:sp>
      <p:pic>
        <p:nvPicPr>
          <p:cNvPr id="8196" name="Picture 5"/>
          <p:cNvPicPr>
            <a:picLocks noChangeAspect="1" noChangeArrowheads="1"/>
          </p:cNvPicPr>
          <p:nvPr/>
        </p:nvPicPr>
        <p:blipFill>
          <a:blip r:embed="rId3" cstate="print"/>
          <a:srcRect l="53035" t="18163" r="5449" b="11752"/>
          <a:stretch>
            <a:fillRect/>
          </a:stretch>
        </p:blipFill>
        <p:spPr bwMode="auto">
          <a:xfrm>
            <a:off x="3352800" y="3429000"/>
            <a:ext cx="2543175" cy="3216275"/>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US" smtClean="0">
                <a:latin typeface="Arial" charset="0"/>
              </a:rPr>
              <a:t>Project and Program Managers</a:t>
            </a:r>
          </a:p>
        </p:txBody>
      </p:sp>
      <p:sp>
        <p:nvSpPr>
          <p:cNvPr id="20484" name="Rectangle 3"/>
          <p:cNvSpPr>
            <a:spLocks noGrp="1" noChangeArrowheads="1"/>
          </p:cNvSpPr>
          <p:nvPr>
            <p:ph sz="quarter" idx="1"/>
          </p:nvPr>
        </p:nvSpPr>
        <p:spPr>
          <a:xfrm>
            <a:off x="381000" y="1524000"/>
            <a:ext cx="8305800" cy="4572000"/>
          </a:xfrm>
        </p:spPr>
        <p:txBody>
          <a:bodyPr/>
          <a:lstStyle/>
          <a:p>
            <a:pPr eaLnBrk="1" hangingPunct="1">
              <a:spcBef>
                <a:spcPct val="50000"/>
              </a:spcBef>
            </a:pPr>
            <a:r>
              <a:rPr lang="en-US" b="1" dirty="0" smtClean="0">
                <a:latin typeface="Arial" charset="0"/>
              </a:rPr>
              <a:t>Project managers </a:t>
            </a:r>
            <a:r>
              <a:rPr lang="en-US" dirty="0" smtClean="0">
                <a:latin typeface="Arial" charset="0"/>
              </a:rPr>
              <a:t>work with project sponsors, a project team, and other people involved in a project to meet project goals</a:t>
            </a:r>
          </a:p>
          <a:p>
            <a:pPr eaLnBrk="1" hangingPunct="1">
              <a:spcBef>
                <a:spcPct val="50000"/>
              </a:spcBef>
            </a:pPr>
            <a:r>
              <a:rPr lang="en-US" b="1" dirty="0" smtClean="0">
                <a:latin typeface="Arial" charset="0"/>
              </a:rPr>
              <a:t>Program</a:t>
            </a:r>
            <a:r>
              <a:rPr lang="en-US" dirty="0" smtClean="0">
                <a:latin typeface="Arial" charset="0"/>
              </a:rPr>
              <a:t>: group of related projects managed in a coordinated way to obtain benefits and control not available from managing them individually</a:t>
            </a:r>
          </a:p>
          <a:p>
            <a:pPr eaLnBrk="1" hangingPunct="1">
              <a:spcBef>
                <a:spcPct val="50000"/>
              </a:spcBef>
            </a:pPr>
            <a:r>
              <a:rPr lang="en-US" dirty="0" smtClean="0">
                <a:latin typeface="Arial" charset="0"/>
              </a:rPr>
              <a:t>Program managers oversee programs and often act as bosses for project managers</a:t>
            </a:r>
          </a:p>
        </p:txBody>
      </p:sp>
      <p:sp>
        <p:nvSpPr>
          <p:cNvPr id="20485" name="Footer Placeholder 5"/>
          <p:cNvSpPr txBox="1">
            <a:spLocks noGrp="1"/>
          </p:cNvSpPr>
          <p:nvPr/>
        </p:nvSpPr>
        <p:spPr bwMode="auto">
          <a:xfrm>
            <a:off x="1524000" y="6400800"/>
            <a:ext cx="6248400" cy="457200"/>
          </a:xfrm>
          <a:prstGeom prst="rect">
            <a:avLst/>
          </a:prstGeom>
          <a:noFill/>
          <a:ln w="9525">
            <a:noFill/>
            <a:miter lim="800000"/>
            <a:headEnd/>
            <a:tailEnd/>
          </a:ln>
        </p:spPr>
        <p:txBody>
          <a:bodyPr anchor="ctr"/>
          <a:lstStyle/>
          <a:p>
            <a:pPr>
              <a:lnSpc>
                <a:spcPct val="90000"/>
              </a:lnSpc>
              <a:spcBef>
                <a:spcPct val="20000"/>
              </a:spcBef>
            </a:pPr>
            <a:endParaRPr lang="id-ID" sz="1400">
              <a:solidFill>
                <a:schemeClr val="tx2"/>
              </a:solidFill>
              <a:latin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457200" y="533400"/>
            <a:ext cx="8153400" cy="1143000"/>
          </a:xfrm>
        </p:spPr>
        <p:txBody>
          <a:bodyPr/>
          <a:lstStyle/>
          <a:p>
            <a:pPr eaLnBrk="1" hangingPunct="1"/>
            <a:r>
              <a:rPr lang="en-US" dirty="0" smtClean="0">
                <a:latin typeface="Arial" charset="0"/>
              </a:rPr>
              <a:t>The </a:t>
            </a:r>
            <a:r>
              <a:rPr lang="en-US" dirty="0" smtClean="0">
                <a:latin typeface="Arial" charset="0"/>
              </a:rPr>
              <a:t>Triple Constraint of Project Management</a:t>
            </a:r>
          </a:p>
        </p:txBody>
      </p:sp>
      <p:pic>
        <p:nvPicPr>
          <p:cNvPr id="21508" name="Picture 3"/>
          <p:cNvPicPr>
            <a:picLocks noChangeAspect="1" noChangeArrowheads="1"/>
          </p:cNvPicPr>
          <p:nvPr/>
        </p:nvPicPr>
        <p:blipFill>
          <a:blip r:embed="rId2" cstate="print"/>
          <a:srcRect/>
          <a:stretch>
            <a:fillRect/>
          </a:stretch>
        </p:blipFill>
        <p:spPr bwMode="auto">
          <a:xfrm>
            <a:off x="3913188" y="1600200"/>
            <a:ext cx="5002212" cy="4495800"/>
          </a:xfrm>
          <a:prstGeom prst="rect">
            <a:avLst/>
          </a:prstGeom>
          <a:noFill/>
          <a:ln w="12700" cap="sq">
            <a:noFill/>
            <a:miter lim="800000"/>
            <a:headEnd type="none" w="sm" len="sm"/>
            <a:tailEnd type="none" w="sm" len="sm"/>
          </a:ln>
        </p:spPr>
      </p:pic>
      <p:sp>
        <p:nvSpPr>
          <p:cNvPr id="21509" name="Rectangle 4"/>
          <p:cNvSpPr>
            <a:spLocks noChangeArrowheads="1"/>
          </p:cNvSpPr>
          <p:nvPr/>
        </p:nvSpPr>
        <p:spPr bwMode="auto">
          <a:xfrm>
            <a:off x="685800" y="2895600"/>
            <a:ext cx="2846388" cy="2392363"/>
          </a:xfrm>
          <a:prstGeom prst="rect">
            <a:avLst/>
          </a:prstGeom>
          <a:noFill/>
          <a:ln w="9525">
            <a:noFill/>
            <a:miter lim="800000"/>
            <a:headEnd/>
            <a:tailEnd/>
          </a:ln>
        </p:spPr>
        <p:txBody>
          <a:bodyPr>
            <a:spAutoFit/>
          </a:bodyPr>
          <a:lstStyle/>
          <a:p>
            <a:pPr>
              <a:lnSpc>
                <a:spcPct val="90000"/>
              </a:lnSpc>
              <a:spcBef>
                <a:spcPct val="20000"/>
              </a:spcBef>
            </a:pPr>
            <a:r>
              <a:rPr lang="en-US" sz="2400">
                <a:latin typeface="Times New Roman" pitchFamily="18" charset="0"/>
              </a:rPr>
              <a:t>Successful project management means meeting all three goals (scope, time, and cost) – and satisfying the project’s sponsor!</a:t>
            </a:r>
          </a:p>
        </p:txBody>
      </p:sp>
      <p:sp>
        <p:nvSpPr>
          <p:cNvPr id="21510" name="Rectangle 6"/>
          <p:cNvSpPr>
            <a:spLocks noChangeArrowheads="1"/>
          </p:cNvSpPr>
          <p:nvPr/>
        </p:nvSpPr>
        <p:spPr bwMode="auto">
          <a:xfrm>
            <a:off x="3276600" y="1600200"/>
            <a:ext cx="2209800" cy="1143000"/>
          </a:xfrm>
          <a:prstGeom prst="rect">
            <a:avLst/>
          </a:prstGeom>
          <a:solidFill>
            <a:schemeClr val="bg1"/>
          </a:solidFill>
          <a:ln w="9525">
            <a:noFill/>
            <a:miter lim="800000"/>
            <a:headEnd/>
            <a:tailEnd/>
          </a:ln>
        </p:spPr>
        <p:txBody>
          <a:bodyPr wrap="none" anchor="ctr"/>
          <a:lstStyle/>
          <a:p>
            <a:pPr>
              <a:lnSpc>
                <a:spcPct val="90000"/>
              </a:lnSpc>
              <a:spcBef>
                <a:spcPct val="20000"/>
              </a:spcBef>
              <a:buFontTx/>
              <a:buChar char="•"/>
            </a:pPr>
            <a:endParaRPr lang="id-ID">
              <a:latin typeface="Times New Roman" pitchFamily="18" charset="0"/>
            </a:endParaRPr>
          </a:p>
        </p:txBody>
      </p:sp>
      <p:sp>
        <p:nvSpPr>
          <p:cNvPr id="21511" name="Footer Placeholder 7"/>
          <p:cNvSpPr txBox="1">
            <a:spLocks noGrp="1"/>
          </p:cNvSpPr>
          <p:nvPr/>
        </p:nvSpPr>
        <p:spPr bwMode="auto">
          <a:xfrm>
            <a:off x="1219200" y="6400800"/>
            <a:ext cx="7010400" cy="457200"/>
          </a:xfrm>
          <a:prstGeom prst="rect">
            <a:avLst/>
          </a:prstGeom>
          <a:noFill/>
          <a:ln w="9525">
            <a:noFill/>
            <a:miter lim="800000"/>
            <a:headEnd/>
            <a:tailEnd/>
          </a:ln>
        </p:spPr>
        <p:txBody>
          <a:bodyPr anchor="ctr"/>
          <a:lstStyle/>
          <a:p>
            <a:pPr>
              <a:lnSpc>
                <a:spcPct val="90000"/>
              </a:lnSpc>
              <a:spcBef>
                <a:spcPct val="20000"/>
              </a:spcBef>
            </a:pPr>
            <a:endParaRPr lang="id-ID" sz="1400">
              <a:solidFill>
                <a:schemeClr val="tx2"/>
              </a:solidFill>
              <a:latin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en-US" smtClean="0">
                <a:latin typeface="Arial" charset="0"/>
              </a:rPr>
              <a:t>What is Project Management?</a:t>
            </a:r>
          </a:p>
        </p:txBody>
      </p:sp>
      <p:sp>
        <p:nvSpPr>
          <p:cNvPr id="22532" name="Rectangle 3"/>
          <p:cNvSpPr>
            <a:spLocks noGrp="1" noChangeArrowheads="1"/>
          </p:cNvSpPr>
          <p:nvPr>
            <p:ph sz="quarter" idx="1"/>
          </p:nvPr>
        </p:nvSpPr>
        <p:spPr>
          <a:xfrm>
            <a:off x="381000" y="1600200"/>
            <a:ext cx="8077200" cy="4114800"/>
          </a:xfrm>
        </p:spPr>
        <p:txBody>
          <a:bodyPr/>
          <a:lstStyle/>
          <a:p>
            <a:pPr eaLnBrk="1" hangingPunct="1">
              <a:spcBef>
                <a:spcPct val="100000"/>
              </a:spcBef>
            </a:pPr>
            <a:r>
              <a:rPr lang="en-US" b="1" dirty="0" smtClean="0">
                <a:latin typeface="Arial" charset="0"/>
              </a:rPr>
              <a:t>Project management </a:t>
            </a:r>
            <a:r>
              <a:rPr lang="en-US" dirty="0" smtClean="0">
                <a:latin typeface="Arial" charset="0"/>
              </a:rPr>
              <a:t>is</a:t>
            </a:r>
            <a:r>
              <a:rPr lang="en-US" b="1" dirty="0" smtClean="0">
                <a:latin typeface="Arial" charset="0"/>
              </a:rPr>
              <a:t> </a:t>
            </a:r>
            <a:r>
              <a:rPr lang="en-US" dirty="0" smtClean="0">
                <a:latin typeface="Arial" charset="0"/>
              </a:rPr>
              <a:t>“the application of knowledge, skills, tools and techniques to project activities to meet project requirements”</a:t>
            </a:r>
          </a:p>
          <a:p>
            <a:pPr eaLnBrk="1" hangingPunct="1">
              <a:spcBef>
                <a:spcPct val="100000"/>
              </a:spcBef>
            </a:pPr>
            <a:r>
              <a:rPr lang="en-US" dirty="0" smtClean="0">
                <a:latin typeface="Arial" charset="0"/>
              </a:rPr>
              <a:t>Project managers strive to meet the </a:t>
            </a:r>
            <a:r>
              <a:rPr lang="en-US" b="1" dirty="0" smtClean="0">
                <a:latin typeface="Arial" charset="0"/>
              </a:rPr>
              <a:t>triple constraint </a:t>
            </a:r>
            <a:r>
              <a:rPr lang="en-US" dirty="0" smtClean="0">
                <a:latin typeface="Arial" charset="0"/>
              </a:rPr>
              <a:t>by balancing project scope, time, and cost goals</a:t>
            </a:r>
          </a:p>
        </p:txBody>
      </p:sp>
      <p:sp>
        <p:nvSpPr>
          <p:cNvPr id="22533" name="Footer Placeholder 5"/>
          <p:cNvSpPr txBox="1">
            <a:spLocks noGrp="1"/>
          </p:cNvSpPr>
          <p:nvPr/>
        </p:nvSpPr>
        <p:spPr bwMode="auto">
          <a:xfrm>
            <a:off x="1524000" y="6400800"/>
            <a:ext cx="6248400" cy="457200"/>
          </a:xfrm>
          <a:prstGeom prst="rect">
            <a:avLst/>
          </a:prstGeom>
          <a:noFill/>
          <a:ln w="9525">
            <a:noFill/>
            <a:miter lim="800000"/>
            <a:headEnd/>
            <a:tailEnd/>
          </a:ln>
        </p:spPr>
        <p:txBody>
          <a:bodyPr anchor="ctr"/>
          <a:lstStyle/>
          <a:p>
            <a:pPr>
              <a:lnSpc>
                <a:spcPct val="90000"/>
              </a:lnSpc>
              <a:spcBef>
                <a:spcPct val="20000"/>
              </a:spcBef>
            </a:pPr>
            <a:endParaRPr lang="id-ID" sz="1400">
              <a:solidFill>
                <a:schemeClr val="tx2"/>
              </a:solidFill>
              <a:latin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228600" y="990600"/>
            <a:ext cx="8458200" cy="762000"/>
          </a:xfrm>
        </p:spPr>
        <p:txBody>
          <a:bodyPr/>
          <a:lstStyle/>
          <a:p>
            <a:pPr eaLnBrk="1" hangingPunct="1"/>
            <a:r>
              <a:rPr lang="en-US" dirty="0" smtClean="0">
                <a:latin typeface="Arial" charset="0"/>
              </a:rPr>
              <a:t>Project </a:t>
            </a:r>
            <a:r>
              <a:rPr lang="en-US" dirty="0" smtClean="0">
                <a:latin typeface="Arial" charset="0"/>
              </a:rPr>
              <a:t>Management Framework</a:t>
            </a:r>
          </a:p>
        </p:txBody>
      </p:sp>
      <p:sp>
        <p:nvSpPr>
          <p:cNvPr id="23556" name="Footer Placeholder 5"/>
          <p:cNvSpPr txBox="1">
            <a:spLocks noGrp="1"/>
          </p:cNvSpPr>
          <p:nvPr/>
        </p:nvSpPr>
        <p:spPr bwMode="auto">
          <a:xfrm>
            <a:off x="1524000" y="6400800"/>
            <a:ext cx="6248400" cy="457200"/>
          </a:xfrm>
          <a:prstGeom prst="rect">
            <a:avLst/>
          </a:prstGeom>
          <a:noFill/>
          <a:ln w="9525">
            <a:noFill/>
            <a:miter lim="800000"/>
            <a:headEnd/>
            <a:tailEnd/>
          </a:ln>
        </p:spPr>
        <p:txBody>
          <a:bodyPr anchor="ctr"/>
          <a:lstStyle/>
          <a:p>
            <a:pPr>
              <a:lnSpc>
                <a:spcPct val="90000"/>
              </a:lnSpc>
              <a:spcBef>
                <a:spcPct val="20000"/>
              </a:spcBef>
            </a:pPr>
            <a:endParaRPr lang="id-ID" sz="1400">
              <a:solidFill>
                <a:schemeClr val="tx2"/>
              </a:solidFill>
              <a:latin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457200" y="1981200"/>
            <a:ext cx="8088866" cy="38862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dirty="0" smtClean="0"/>
              <a:t>Relationship among user, stakeholders and customers</a:t>
            </a:r>
            <a:endParaRPr lang="id-ID" dirty="0"/>
          </a:p>
        </p:txBody>
      </p:sp>
      <p:pic>
        <p:nvPicPr>
          <p:cNvPr id="2050" name="Picture 2"/>
          <p:cNvPicPr>
            <a:picLocks noChangeAspect="1" noChangeArrowheads="1"/>
          </p:cNvPicPr>
          <p:nvPr/>
        </p:nvPicPr>
        <p:blipFill>
          <a:blip r:embed="rId2"/>
          <a:srcRect/>
          <a:stretch>
            <a:fillRect/>
          </a:stretch>
        </p:blipFill>
        <p:spPr bwMode="auto">
          <a:xfrm>
            <a:off x="1371600" y="1600200"/>
            <a:ext cx="6858000" cy="5171303"/>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381000" y="228600"/>
            <a:ext cx="8305800" cy="1143000"/>
          </a:xfrm>
        </p:spPr>
        <p:txBody>
          <a:bodyPr/>
          <a:lstStyle/>
          <a:p>
            <a:pPr eaLnBrk="1" hangingPunct="1"/>
            <a:r>
              <a:rPr lang="en-US" smtClean="0">
                <a:latin typeface="Arial" charset="0"/>
              </a:rPr>
              <a:t>Project Stakeholders</a:t>
            </a:r>
          </a:p>
        </p:txBody>
      </p:sp>
      <p:sp>
        <p:nvSpPr>
          <p:cNvPr id="24580" name="Rectangle 3"/>
          <p:cNvSpPr>
            <a:spLocks noGrp="1" noChangeArrowheads="1"/>
          </p:cNvSpPr>
          <p:nvPr>
            <p:ph sz="quarter" idx="1"/>
          </p:nvPr>
        </p:nvSpPr>
        <p:spPr>
          <a:xfrm>
            <a:off x="609600" y="1524000"/>
            <a:ext cx="8186738" cy="4791075"/>
          </a:xfrm>
        </p:spPr>
        <p:txBody>
          <a:bodyPr/>
          <a:lstStyle/>
          <a:p>
            <a:pPr eaLnBrk="1" hangingPunct="1">
              <a:lnSpc>
                <a:spcPct val="90000"/>
              </a:lnSpc>
            </a:pPr>
            <a:r>
              <a:rPr lang="en-US" b="1" smtClean="0">
                <a:latin typeface="Arial" charset="0"/>
              </a:rPr>
              <a:t>Stakeholders </a:t>
            </a:r>
            <a:r>
              <a:rPr lang="en-US" smtClean="0">
                <a:latin typeface="Arial" charset="0"/>
              </a:rPr>
              <a:t>are the people involved in or affected by project activities</a:t>
            </a:r>
          </a:p>
          <a:p>
            <a:pPr eaLnBrk="1" hangingPunct="1">
              <a:lnSpc>
                <a:spcPct val="90000"/>
              </a:lnSpc>
            </a:pPr>
            <a:r>
              <a:rPr lang="en-US" smtClean="0">
                <a:latin typeface="Arial" charset="0"/>
              </a:rPr>
              <a:t>Stakeholders include:</a:t>
            </a:r>
          </a:p>
          <a:p>
            <a:pPr lvl="1" eaLnBrk="1" hangingPunct="1">
              <a:lnSpc>
                <a:spcPct val="90000"/>
              </a:lnSpc>
            </a:pPr>
            <a:r>
              <a:rPr lang="en-US" smtClean="0">
                <a:latin typeface="Arial" charset="0"/>
              </a:rPr>
              <a:t>The project sponsor</a:t>
            </a:r>
          </a:p>
          <a:p>
            <a:pPr lvl="1" eaLnBrk="1" hangingPunct="1">
              <a:lnSpc>
                <a:spcPct val="90000"/>
              </a:lnSpc>
            </a:pPr>
            <a:r>
              <a:rPr lang="en-US" smtClean="0">
                <a:latin typeface="Arial" charset="0"/>
              </a:rPr>
              <a:t>The project manager</a:t>
            </a:r>
          </a:p>
          <a:p>
            <a:pPr lvl="1" eaLnBrk="1" hangingPunct="1">
              <a:lnSpc>
                <a:spcPct val="90000"/>
              </a:lnSpc>
            </a:pPr>
            <a:r>
              <a:rPr lang="en-US" smtClean="0">
                <a:latin typeface="Arial" charset="0"/>
              </a:rPr>
              <a:t>The project team</a:t>
            </a:r>
          </a:p>
          <a:p>
            <a:pPr lvl="1" eaLnBrk="1" hangingPunct="1">
              <a:lnSpc>
                <a:spcPct val="90000"/>
              </a:lnSpc>
            </a:pPr>
            <a:r>
              <a:rPr lang="en-US" smtClean="0">
                <a:latin typeface="Arial" charset="0"/>
              </a:rPr>
              <a:t>Support staff</a:t>
            </a:r>
          </a:p>
          <a:p>
            <a:pPr lvl="1" eaLnBrk="1" hangingPunct="1">
              <a:lnSpc>
                <a:spcPct val="90000"/>
              </a:lnSpc>
            </a:pPr>
            <a:r>
              <a:rPr lang="en-US" smtClean="0">
                <a:latin typeface="Arial" charset="0"/>
              </a:rPr>
              <a:t>Customers</a:t>
            </a:r>
          </a:p>
          <a:p>
            <a:pPr lvl="1" eaLnBrk="1" hangingPunct="1">
              <a:lnSpc>
                <a:spcPct val="90000"/>
              </a:lnSpc>
            </a:pPr>
            <a:r>
              <a:rPr lang="en-US" smtClean="0">
                <a:latin typeface="Arial" charset="0"/>
              </a:rPr>
              <a:t>Users</a:t>
            </a:r>
          </a:p>
          <a:p>
            <a:pPr lvl="1" eaLnBrk="1" hangingPunct="1">
              <a:lnSpc>
                <a:spcPct val="90000"/>
              </a:lnSpc>
            </a:pPr>
            <a:r>
              <a:rPr lang="en-US" smtClean="0">
                <a:latin typeface="Arial" charset="0"/>
              </a:rPr>
              <a:t>Suppliers</a:t>
            </a:r>
          </a:p>
          <a:p>
            <a:pPr lvl="1" eaLnBrk="1" hangingPunct="1">
              <a:lnSpc>
                <a:spcPct val="90000"/>
              </a:lnSpc>
            </a:pPr>
            <a:r>
              <a:rPr lang="en-US" smtClean="0">
                <a:latin typeface="Arial" charset="0"/>
              </a:rPr>
              <a:t>Opponents to the project</a:t>
            </a:r>
          </a:p>
        </p:txBody>
      </p:sp>
      <p:sp>
        <p:nvSpPr>
          <p:cNvPr id="24581" name="Footer Placeholder 5"/>
          <p:cNvSpPr txBox="1">
            <a:spLocks noGrp="1"/>
          </p:cNvSpPr>
          <p:nvPr/>
        </p:nvSpPr>
        <p:spPr bwMode="auto">
          <a:xfrm>
            <a:off x="1524000" y="6400800"/>
            <a:ext cx="6248400" cy="457200"/>
          </a:xfrm>
          <a:prstGeom prst="rect">
            <a:avLst/>
          </a:prstGeom>
          <a:noFill/>
          <a:ln w="9525">
            <a:noFill/>
            <a:miter lim="800000"/>
            <a:headEnd/>
            <a:tailEnd/>
          </a:ln>
        </p:spPr>
        <p:txBody>
          <a:bodyPr anchor="ctr"/>
          <a:lstStyle/>
          <a:p>
            <a:pPr>
              <a:lnSpc>
                <a:spcPct val="90000"/>
              </a:lnSpc>
              <a:spcBef>
                <a:spcPct val="20000"/>
              </a:spcBef>
            </a:pPr>
            <a:endParaRPr lang="id-ID" sz="1400">
              <a:solidFill>
                <a:schemeClr val="tx2"/>
              </a:solidFill>
              <a:latin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Allocation of IT project Resources</a:t>
            </a:r>
            <a:endParaRPr lang="id-ID" dirty="0"/>
          </a:p>
        </p:txBody>
      </p:sp>
      <p:pic>
        <p:nvPicPr>
          <p:cNvPr id="3074" name="Picture 2"/>
          <p:cNvPicPr>
            <a:picLocks noChangeAspect="1" noChangeArrowheads="1"/>
          </p:cNvPicPr>
          <p:nvPr/>
        </p:nvPicPr>
        <p:blipFill>
          <a:blip r:embed="rId2"/>
          <a:srcRect/>
          <a:stretch>
            <a:fillRect/>
          </a:stretch>
        </p:blipFill>
        <p:spPr bwMode="auto">
          <a:xfrm>
            <a:off x="0" y="1676400"/>
            <a:ext cx="9102437" cy="39624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381000" y="381000"/>
            <a:ext cx="8534400" cy="1143000"/>
          </a:xfrm>
        </p:spPr>
        <p:txBody>
          <a:bodyPr/>
          <a:lstStyle/>
          <a:p>
            <a:pPr eaLnBrk="1" hangingPunct="1"/>
            <a:r>
              <a:rPr lang="en-US" dirty="0" smtClean="0">
                <a:latin typeface="Arial" charset="0"/>
              </a:rPr>
              <a:t>Project Management Knowledge Areas</a:t>
            </a:r>
          </a:p>
        </p:txBody>
      </p:sp>
      <p:sp>
        <p:nvSpPr>
          <p:cNvPr id="25604" name="Rectangle 3"/>
          <p:cNvSpPr>
            <a:spLocks noGrp="1" noChangeArrowheads="1"/>
          </p:cNvSpPr>
          <p:nvPr>
            <p:ph sz="quarter" idx="1"/>
          </p:nvPr>
        </p:nvSpPr>
        <p:spPr>
          <a:xfrm>
            <a:off x="381000" y="1524000"/>
            <a:ext cx="8458200" cy="4876800"/>
          </a:xfrm>
        </p:spPr>
        <p:txBody>
          <a:bodyPr/>
          <a:lstStyle/>
          <a:p>
            <a:r>
              <a:rPr lang="en-US" dirty="0" smtClean="0"/>
              <a:t>Project scope management involves defining and managing all the work</a:t>
            </a:r>
            <a:r>
              <a:rPr lang="id-ID" dirty="0" smtClean="0"/>
              <a:t> </a:t>
            </a:r>
            <a:r>
              <a:rPr lang="en-US" dirty="0" smtClean="0"/>
              <a:t>required to complete the project successfully.</a:t>
            </a:r>
          </a:p>
          <a:p>
            <a:r>
              <a:rPr lang="en-US" dirty="0" smtClean="0"/>
              <a:t>Project time management includes estimating how long it will take to complete</a:t>
            </a:r>
            <a:r>
              <a:rPr lang="id-ID" dirty="0" smtClean="0"/>
              <a:t> </a:t>
            </a:r>
            <a:r>
              <a:rPr lang="en-US" dirty="0" smtClean="0"/>
              <a:t>the work, developing an acceptable project schedule, and ensuring</a:t>
            </a:r>
            <a:r>
              <a:rPr lang="id-ID" dirty="0" smtClean="0"/>
              <a:t> </a:t>
            </a:r>
            <a:r>
              <a:rPr lang="en-US" dirty="0" smtClean="0"/>
              <a:t>timely completion of the project.</a:t>
            </a:r>
            <a:endParaRPr lang="id-ID" dirty="0" smtClean="0"/>
          </a:p>
          <a:p>
            <a:r>
              <a:rPr lang="en-US" dirty="0" smtClean="0"/>
              <a:t>Project cost management consists of preparing and managing the budget for</a:t>
            </a:r>
            <a:r>
              <a:rPr lang="id-ID" dirty="0" smtClean="0"/>
              <a:t> the project.</a:t>
            </a:r>
          </a:p>
          <a:p>
            <a:r>
              <a:rPr lang="en-US" dirty="0" smtClean="0"/>
              <a:t>Project quality management ensures that the project will satisfy the stated or</a:t>
            </a:r>
            <a:r>
              <a:rPr lang="id-ID" dirty="0" smtClean="0"/>
              <a:t> </a:t>
            </a:r>
            <a:r>
              <a:rPr lang="en-US" dirty="0" smtClean="0"/>
              <a:t>implied needs for which it was undertaken.</a:t>
            </a:r>
          </a:p>
        </p:txBody>
      </p:sp>
      <p:sp>
        <p:nvSpPr>
          <p:cNvPr id="25605" name="Footer Placeholder 5"/>
          <p:cNvSpPr txBox="1">
            <a:spLocks noGrp="1"/>
          </p:cNvSpPr>
          <p:nvPr/>
        </p:nvSpPr>
        <p:spPr bwMode="auto">
          <a:xfrm>
            <a:off x="1524000" y="6400800"/>
            <a:ext cx="6248400" cy="457200"/>
          </a:xfrm>
          <a:prstGeom prst="rect">
            <a:avLst/>
          </a:prstGeom>
          <a:noFill/>
          <a:ln w="9525">
            <a:noFill/>
            <a:miter lim="800000"/>
            <a:headEnd/>
            <a:tailEnd/>
          </a:ln>
        </p:spPr>
        <p:txBody>
          <a:bodyPr anchor="ctr"/>
          <a:lstStyle/>
          <a:p>
            <a:pPr>
              <a:lnSpc>
                <a:spcPct val="90000"/>
              </a:lnSpc>
              <a:spcBef>
                <a:spcPct val="20000"/>
              </a:spcBef>
            </a:pPr>
            <a:endParaRPr lang="id-ID" sz="1400">
              <a:solidFill>
                <a:schemeClr val="tx2"/>
              </a:solidFill>
              <a:latin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381000" y="381000"/>
            <a:ext cx="8534400" cy="1143000"/>
          </a:xfrm>
        </p:spPr>
        <p:txBody>
          <a:bodyPr/>
          <a:lstStyle/>
          <a:p>
            <a:pPr eaLnBrk="1" hangingPunct="1"/>
            <a:r>
              <a:rPr lang="en-US" dirty="0" smtClean="0">
                <a:latin typeface="Arial" charset="0"/>
              </a:rPr>
              <a:t>Project Management Knowledge Areas</a:t>
            </a:r>
          </a:p>
        </p:txBody>
      </p:sp>
      <p:sp>
        <p:nvSpPr>
          <p:cNvPr id="25604" name="Rectangle 3"/>
          <p:cNvSpPr>
            <a:spLocks noGrp="1" noChangeArrowheads="1"/>
          </p:cNvSpPr>
          <p:nvPr>
            <p:ph sz="quarter" idx="1"/>
          </p:nvPr>
        </p:nvSpPr>
        <p:spPr>
          <a:xfrm>
            <a:off x="381000" y="1524000"/>
            <a:ext cx="8458200" cy="4876800"/>
          </a:xfrm>
        </p:spPr>
        <p:txBody>
          <a:bodyPr/>
          <a:lstStyle/>
          <a:p>
            <a:r>
              <a:rPr lang="en-US" dirty="0" smtClean="0"/>
              <a:t>Project human resource management is concerned with making effective use</a:t>
            </a:r>
            <a:r>
              <a:rPr lang="id-ID" dirty="0" smtClean="0"/>
              <a:t> </a:t>
            </a:r>
            <a:r>
              <a:rPr lang="en-US" dirty="0" smtClean="0"/>
              <a:t>of the people involved with the project.</a:t>
            </a:r>
          </a:p>
          <a:p>
            <a:r>
              <a:rPr lang="en-US" dirty="0" smtClean="0"/>
              <a:t>Project communications management involves generating, collecting, disseminating,</a:t>
            </a:r>
            <a:r>
              <a:rPr lang="id-ID" dirty="0" smtClean="0"/>
              <a:t> and storing project information.</a:t>
            </a:r>
          </a:p>
          <a:p>
            <a:r>
              <a:rPr lang="en-US" dirty="0" smtClean="0"/>
              <a:t>Project risk management includes identifying, analyzing, and responding to</a:t>
            </a:r>
            <a:r>
              <a:rPr lang="id-ID" dirty="0" smtClean="0"/>
              <a:t> </a:t>
            </a:r>
            <a:r>
              <a:rPr lang="en-US" dirty="0" smtClean="0"/>
              <a:t>risks related to the project.</a:t>
            </a:r>
          </a:p>
          <a:p>
            <a:r>
              <a:rPr lang="en-US" dirty="0" smtClean="0"/>
              <a:t>Project procurement management involves acquiring or procuring goods and</a:t>
            </a:r>
            <a:r>
              <a:rPr lang="id-ID" dirty="0" smtClean="0"/>
              <a:t> </a:t>
            </a:r>
            <a:r>
              <a:rPr lang="en-US" dirty="0" smtClean="0"/>
              <a:t>services for a project from outside the performing organization.</a:t>
            </a:r>
          </a:p>
        </p:txBody>
      </p:sp>
      <p:sp>
        <p:nvSpPr>
          <p:cNvPr id="25605" name="Footer Placeholder 5"/>
          <p:cNvSpPr txBox="1">
            <a:spLocks noGrp="1"/>
          </p:cNvSpPr>
          <p:nvPr/>
        </p:nvSpPr>
        <p:spPr bwMode="auto">
          <a:xfrm>
            <a:off x="1524000" y="6400800"/>
            <a:ext cx="6248400" cy="457200"/>
          </a:xfrm>
          <a:prstGeom prst="rect">
            <a:avLst/>
          </a:prstGeom>
          <a:noFill/>
          <a:ln w="9525">
            <a:noFill/>
            <a:miter lim="800000"/>
            <a:headEnd/>
            <a:tailEnd/>
          </a:ln>
        </p:spPr>
        <p:txBody>
          <a:bodyPr anchor="ctr"/>
          <a:lstStyle/>
          <a:p>
            <a:pPr>
              <a:lnSpc>
                <a:spcPct val="90000"/>
              </a:lnSpc>
              <a:spcBef>
                <a:spcPct val="20000"/>
              </a:spcBef>
            </a:pPr>
            <a:endParaRPr lang="id-ID" sz="1400">
              <a:solidFill>
                <a:schemeClr val="tx2"/>
              </a:solidFill>
              <a:latin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381000" y="381000"/>
            <a:ext cx="8534400" cy="1143000"/>
          </a:xfrm>
        </p:spPr>
        <p:txBody>
          <a:bodyPr/>
          <a:lstStyle/>
          <a:p>
            <a:pPr eaLnBrk="1" hangingPunct="1"/>
            <a:r>
              <a:rPr lang="en-US" dirty="0" smtClean="0">
                <a:latin typeface="Arial" charset="0"/>
              </a:rPr>
              <a:t>Project Management Knowledge Areas</a:t>
            </a:r>
          </a:p>
        </p:txBody>
      </p:sp>
      <p:sp>
        <p:nvSpPr>
          <p:cNvPr id="25604" name="Rectangle 3"/>
          <p:cNvSpPr>
            <a:spLocks noGrp="1" noChangeArrowheads="1"/>
          </p:cNvSpPr>
          <p:nvPr>
            <p:ph sz="quarter" idx="1"/>
          </p:nvPr>
        </p:nvSpPr>
        <p:spPr>
          <a:xfrm>
            <a:off x="381000" y="1524000"/>
            <a:ext cx="8458200" cy="4876800"/>
          </a:xfrm>
        </p:spPr>
        <p:txBody>
          <a:bodyPr/>
          <a:lstStyle/>
          <a:p>
            <a:r>
              <a:rPr lang="en-US" dirty="0" smtClean="0"/>
              <a:t>Project stakeholder management includes identifying and analyzing stakeholder</a:t>
            </a:r>
            <a:r>
              <a:rPr lang="id-ID" dirty="0" smtClean="0"/>
              <a:t> </a:t>
            </a:r>
            <a:r>
              <a:rPr lang="en-US" dirty="0" smtClean="0"/>
              <a:t>needs while managing and controlling their engagement throughout</a:t>
            </a:r>
            <a:r>
              <a:rPr lang="id-ID" dirty="0" smtClean="0"/>
              <a:t> </a:t>
            </a:r>
            <a:r>
              <a:rPr lang="en-US" dirty="0" smtClean="0"/>
              <a:t>the life of the project.</a:t>
            </a:r>
          </a:p>
          <a:p>
            <a:r>
              <a:rPr lang="en-US" dirty="0" smtClean="0"/>
              <a:t>Project integration management is an overarching function that affects and is</a:t>
            </a:r>
            <a:r>
              <a:rPr lang="id-ID" dirty="0" smtClean="0"/>
              <a:t> </a:t>
            </a:r>
            <a:r>
              <a:rPr lang="en-US" dirty="0" smtClean="0"/>
              <a:t>affected by all of the other knowledge areas.</a:t>
            </a:r>
          </a:p>
        </p:txBody>
      </p:sp>
      <p:sp>
        <p:nvSpPr>
          <p:cNvPr id="25605" name="Footer Placeholder 5"/>
          <p:cNvSpPr txBox="1">
            <a:spLocks noGrp="1"/>
          </p:cNvSpPr>
          <p:nvPr/>
        </p:nvSpPr>
        <p:spPr bwMode="auto">
          <a:xfrm>
            <a:off x="1524000" y="6400800"/>
            <a:ext cx="6248400" cy="457200"/>
          </a:xfrm>
          <a:prstGeom prst="rect">
            <a:avLst/>
          </a:prstGeom>
          <a:noFill/>
          <a:ln w="9525">
            <a:noFill/>
            <a:miter lim="800000"/>
            <a:headEnd/>
            <a:tailEnd/>
          </a:ln>
        </p:spPr>
        <p:txBody>
          <a:bodyPr anchor="ctr"/>
          <a:lstStyle/>
          <a:p>
            <a:pPr>
              <a:lnSpc>
                <a:spcPct val="90000"/>
              </a:lnSpc>
              <a:spcBef>
                <a:spcPct val="20000"/>
              </a:spcBef>
            </a:pPr>
            <a:endParaRPr lang="id-ID" sz="1400">
              <a:solidFill>
                <a:schemeClr val="tx2"/>
              </a:solidFill>
              <a:latin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5"/>
          <p:cNvSpPr>
            <a:spLocks noGrp="1"/>
          </p:cNvSpPr>
          <p:nvPr>
            <p:ph type="title"/>
          </p:nvPr>
        </p:nvSpPr>
        <p:spPr/>
        <p:txBody>
          <a:bodyPr/>
          <a:lstStyle/>
          <a:p>
            <a:pPr eaLnBrk="1" hangingPunct="1"/>
            <a:r>
              <a:rPr lang="en-US" dirty="0" smtClean="0">
                <a:latin typeface="Arial" charset="0"/>
              </a:rPr>
              <a:t>Learning Objectives</a:t>
            </a:r>
          </a:p>
        </p:txBody>
      </p:sp>
      <p:sp>
        <p:nvSpPr>
          <p:cNvPr id="9220" name="Content Placeholder 6"/>
          <p:cNvSpPr>
            <a:spLocks noGrp="1"/>
          </p:cNvSpPr>
          <p:nvPr>
            <p:ph sz="quarter" idx="1"/>
          </p:nvPr>
        </p:nvSpPr>
        <p:spPr>
          <a:xfrm>
            <a:off x="304800" y="1447800"/>
            <a:ext cx="8540750" cy="4648200"/>
          </a:xfrm>
        </p:spPr>
        <p:txBody>
          <a:bodyPr/>
          <a:lstStyle/>
          <a:p>
            <a:pPr marL="514350" indent="-514350" eaLnBrk="1" hangingPunct="1">
              <a:lnSpc>
                <a:spcPct val="90000"/>
              </a:lnSpc>
              <a:spcBef>
                <a:spcPct val="50000"/>
              </a:spcBef>
            </a:pPr>
            <a:r>
              <a:rPr lang="en-US" sz="2600" dirty="0" smtClean="0">
                <a:latin typeface="Arial" charset="0"/>
              </a:rPr>
              <a:t>Understand the growing need for better project  management, especially for information technology projects</a:t>
            </a:r>
          </a:p>
          <a:p>
            <a:pPr marL="514350" indent="-514350" eaLnBrk="1" hangingPunct="1">
              <a:lnSpc>
                <a:spcPct val="90000"/>
              </a:lnSpc>
              <a:spcBef>
                <a:spcPct val="50000"/>
              </a:spcBef>
            </a:pPr>
            <a:r>
              <a:rPr lang="en-US" sz="2600" dirty="0" smtClean="0">
                <a:latin typeface="Arial" charset="0"/>
              </a:rPr>
              <a:t>Explain what a project is, provide examples of information technology projects, list various attributes of projects, and describe the triple constraint of projects</a:t>
            </a:r>
          </a:p>
          <a:p>
            <a:pPr marL="514350" indent="-514350" eaLnBrk="1" hangingPunct="1">
              <a:lnSpc>
                <a:spcPct val="90000"/>
              </a:lnSpc>
              <a:spcBef>
                <a:spcPct val="50000"/>
              </a:spcBef>
            </a:pPr>
            <a:r>
              <a:rPr lang="en-US" sz="2600" dirty="0" smtClean="0">
                <a:latin typeface="Arial" charset="0"/>
              </a:rPr>
              <a:t>Describe project management and discuss key elements of the project management framework, including project stakeholders, the project management knowledge areas, common tools and techniques, and project success</a:t>
            </a:r>
          </a:p>
        </p:txBody>
      </p:sp>
      <p:sp>
        <p:nvSpPr>
          <p:cNvPr id="9221" name="Footer Placeholder 7"/>
          <p:cNvSpPr txBox="1">
            <a:spLocks noGrp="1"/>
          </p:cNvSpPr>
          <p:nvPr/>
        </p:nvSpPr>
        <p:spPr bwMode="auto">
          <a:xfrm>
            <a:off x="1524000" y="6400800"/>
            <a:ext cx="6248400" cy="457200"/>
          </a:xfrm>
          <a:prstGeom prst="rect">
            <a:avLst/>
          </a:prstGeom>
          <a:noFill/>
          <a:ln w="9525">
            <a:noFill/>
            <a:miter lim="800000"/>
            <a:headEnd/>
            <a:tailEnd/>
          </a:ln>
        </p:spPr>
        <p:txBody>
          <a:bodyPr anchor="ctr"/>
          <a:lstStyle/>
          <a:p>
            <a:pPr>
              <a:lnSpc>
                <a:spcPct val="90000"/>
              </a:lnSpc>
              <a:spcBef>
                <a:spcPct val="20000"/>
              </a:spcBef>
            </a:pPr>
            <a:endParaRPr lang="id-ID" sz="1400">
              <a:solidFill>
                <a:schemeClr val="tx2"/>
              </a:solidFill>
              <a:latin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381000" y="457200"/>
            <a:ext cx="8305800" cy="1143000"/>
          </a:xfrm>
        </p:spPr>
        <p:txBody>
          <a:bodyPr/>
          <a:lstStyle/>
          <a:p>
            <a:pPr eaLnBrk="1" hangingPunct="1"/>
            <a:r>
              <a:rPr lang="en-US" smtClean="0">
                <a:latin typeface="Arial" charset="0"/>
              </a:rPr>
              <a:t>Project Management Tools and Techniques</a:t>
            </a:r>
          </a:p>
        </p:txBody>
      </p:sp>
      <p:sp>
        <p:nvSpPr>
          <p:cNvPr id="26628" name="Rectangle 3"/>
          <p:cNvSpPr>
            <a:spLocks noGrp="1" noChangeArrowheads="1"/>
          </p:cNvSpPr>
          <p:nvPr>
            <p:ph sz="quarter" idx="1"/>
          </p:nvPr>
        </p:nvSpPr>
        <p:spPr>
          <a:xfrm>
            <a:off x="381000" y="1841500"/>
            <a:ext cx="8458200" cy="4330700"/>
          </a:xfrm>
        </p:spPr>
        <p:txBody>
          <a:bodyPr/>
          <a:lstStyle/>
          <a:p>
            <a:pPr eaLnBrk="1" hangingPunct="1"/>
            <a:r>
              <a:rPr lang="en-US" b="1" dirty="0" smtClean="0">
                <a:latin typeface="Arial" charset="0"/>
              </a:rPr>
              <a:t>Project management tools and techniques </a:t>
            </a:r>
            <a:r>
              <a:rPr lang="en-US" dirty="0" smtClean="0">
                <a:latin typeface="Arial" charset="0"/>
              </a:rPr>
              <a:t>assist project managers and their teams in various aspects of project management</a:t>
            </a:r>
          </a:p>
          <a:p>
            <a:pPr eaLnBrk="1" hangingPunct="1"/>
            <a:r>
              <a:rPr lang="en-US" dirty="0" smtClean="0">
                <a:latin typeface="Arial" charset="0"/>
              </a:rPr>
              <a:t>Some specific ones include:</a:t>
            </a:r>
          </a:p>
          <a:p>
            <a:pPr lvl="1" eaLnBrk="1" hangingPunct="1"/>
            <a:r>
              <a:rPr lang="en-US" dirty="0" smtClean="0">
                <a:latin typeface="Arial" charset="0"/>
              </a:rPr>
              <a:t>Project charter, scope statement, and WBS (scope)</a:t>
            </a:r>
          </a:p>
          <a:p>
            <a:pPr lvl="1" eaLnBrk="1" hangingPunct="1"/>
            <a:r>
              <a:rPr lang="en-US" dirty="0" smtClean="0">
                <a:latin typeface="Arial" charset="0"/>
              </a:rPr>
              <a:t>Gantt charts, network diagrams, critical path analysis, and critical chain scheduling (time)</a:t>
            </a:r>
          </a:p>
          <a:p>
            <a:pPr lvl="1" eaLnBrk="1" hangingPunct="1"/>
            <a:r>
              <a:rPr lang="en-US" dirty="0" smtClean="0">
                <a:latin typeface="Arial" charset="0"/>
              </a:rPr>
              <a:t>Cost estimates and earned value management (cost)</a:t>
            </a:r>
          </a:p>
        </p:txBody>
      </p:sp>
      <p:sp>
        <p:nvSpPr>
          <p:cNvPr id="26629" name="Footer Placeholder 5"/>
          <p:cNvSpPr txBox="1">
            <a:spLocks noGrp="1"/>
          </p:cNvSpPr>
          <p:nvPr/>
        </p:nvSpPr>
        <p:spPr bwMode="auto">
          <a:xfrm>
            <a:off x="1524000" y="6400800"/>
            <a:ext cx="6248400" cy="457200"/>
          </a:xfrm>
          <a:prstGeom prst="rect">
            <a:avLst/>
          </a:prstGeom>
          <a:noFill/>
          <a:ln w="9525">
            <a:noFill/>
            <a:miter lim="800000"/>
            <a:headEnd/>
            <a:tailEnd/>
          </a:ln>
        </p:spPr>
        <p:txBody>
          <a:bodyPr anchor="ctr"/>
          <a:lstStyle/>
          <a:p>
            <a:pPr>
              <a:lnSpc>
                <a:spcPct val="90000"/>
              </a:lnSpc>
              <a:spcBef>
                <a:spcPct val="20000"/>
              </a:spcBef>
            </a:pPr>
            <a:endParaRPr lang="id-ID" sz="1400">
              <a:solidFill>
                <a:schemeClr val="tx2"/>
              </a:solidFill>
              <a:latin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a:xfrm>
            <a:off x="381000" y="427038"/>
            <a:ext cx="8305800" cy="715962"/>
          </a:xfrm>
        </p:spPr>
        <p:txBody>
          <a:bodyPr/>
          <a:lstStyle/>
          <a:p>
            <a:pPr eaLnBrk="1" hangingPunct="1"/>
            <a:r>
              <a:rPr lang="en-US" smtClean="0">
                <a:latin typeface="Arial" charset="0"/>
              </a:rPr>
              <a:t>Super Tools</a:t>
            </a:r>
          </a:p>
        </p:txBody>
      </p:sp>
      <p:sp>
        <p:nvSpPr>
          <p:cNvPr id="27652" name="Footer Placeholder 2"/>
          <p:cNvSpPr txBox="1">
            <a:spLocks noGrp="1"/>
          </p:cNvSpPr>
          <p:nvPr/>
        </p:nvSpPr>
        <p:spPr bwMode="auto">
          <a:xfrm>
            <a:off x="1524000" y="6400800"/>
            <a:ext cx="6248400" cy="457200"/>
          </a:xfrm>
          <a:prstGeom prst="rect">
            <a:avLst/>
          </a:prstGeom>
          <a:noFill/>
          <a:ln w="9525">
            <a:noFill/>
            <a:miter lim="800000"/>
            <a:headEnd/>
            <a:tailEnd/>
          </a:ln>
        </p:spPr>
        <p:txBody>
          <a:bodyPr anchor="ctr"/>
          <a:lstStyle/>
          <a:p>
            <a:pPr>
              <a:lnSpc>
                <a:spcPct val="90000"/>
              </a:lnSpc>
              <a:spcBef>
                <a:spcPct val="20000"/>
              </a:spcBef>
            </a:pPr>
            <a:endParaRPr lang="id-ID" sz="1400">
              <a:solidFill>
                <a:schemeClr val="tx2"/>
              </a:solidFill>
              <a:latin typeface="Times New Roman" pitchFamily="18" charset="0"/>
            </a:endParaRPr>
          </a:p>
        </p:txBody>
      </p:sp>
      <p:sp>
        <p:nvSpPr>
          <p:cNvPr id="4" name="Content Placeholder 3"/>
          <p:cNvSpPr>
            <a:spLocks noGrp="1"/>
          </p:cNvSpPr>
          <p:nvPr>
            <p:ph sz="quarter" idx="1"/>
          </p:nvPr>
        </p:nvSpPr>
        <p:spPr>
          <a:xfrm>
            <a:off x="381000" y="1219200"/>
            <a:ext cx="8305800" cy="5334000"/>
          </a:xfrm>
        </p:spPr>
        <p:txBody>
          <a:bodyPr>
            <a:normAutofit lnSpcReduction="10000"/>
          </a:bodyPr>
          <a:lstStyle/>
          <a:p>
            <a:pPr eaLnBrk="1" hangingPunct="1">
              <a:lnSpc>
                <a:spcPct val="90000"/>
              </a:lnSpc>
              <a:defRPr/>
            </a:pPr>
            <a:r>
              <a:rPr lang="en-US" dirty="0" smtClean="0">
                <a:latin typeface="Arial" charset="0"/>
              </a:rPr>
              <a:t>“Super tools” are those tools that have high use and high potential for improving project success, such as:</a:t>
            </a:r>
          </a:p>
          <a:p>
            <a:pPr lvl="1" eaLnBrk="1" hangingPunct="1">
              <a:lnSpc>
                <a:spcPct val="90000"/>
              </a:lnSpc>
              <a:defRPr/>
            </a:pPr>
            <a:r>
              <a:rPr lang="en-US" dirty="0" smtClean="0">
                <a:latin typeface="Arial" charset="0"/>
              </a:rPr>
              <a:t>Software for task scheduling (such as project management software)</a:t>
            </a:r>
          </a:p>
          <a:p>
            <a:pPr lvl="1" eaLnBrk="1" hangingPunct="1">
              <a:lnSpc>
                <a:spcPct val="90000"/>
              </a:lnSpc>
              <a:defRPr/>
            </a:pPr>
            <a:r>
              <a:rPr lang="en-US" dirty="0" smtClean="0">
                <a:latin typeface="Arial" charset="0"/>
              </a:rPr>
              <a:t>Scope statements</a:t>
            </a:r>
          </a:p>
          <a:p>
            <a:pPr lvl="1" eaLnBrk="1" hangingPunct="1">
              <a:lnSpc>
                <a:spcPct val="90000"/>
              </a:lnSpc>
              <a:defRPr/>
            </a:pPr>
            <a:r>
              <a:rPr lang="en-US" dirty="0" smtClean="0">
                <a:latin typeface="Arial" charset="0"/>
              </a:rPr>
              <a:t>Requirements analyses</a:t>
            </a:r>
          </a:p>
          <a:p>
            <a:pPr lvl="1" eaLnBrk="1" hangingPunct="1">
              <a:lnSpc>
                <a:spcPct val="90000"/>
              </a:lnSpc>
              <a:defRPr/>
            </a:pPr>
            <a:r>
              <a:rPr lang="en-US" dirty="0" smtClean="0">
                <a:latin typeface="Arial" charset="0"/>
              </a:rPr>
              <a:t>Lessons-learned reports</a:t>
            </a:r>
          </a:p>
          <a:p>
            <a:pPr eaLnBrk="1" hangingPunct="1">
              <a:lnSpc>
                <a:spcPct val="90000"/>
              </a:lnSpc>
              <a:defRPr/>
            </a:pPr>
            <a:r>
              <a:rPr lang="en-US" dirty="0" smtClean="0">
                <a:latin typeface="Arial" charset="0"/>
              </a:rPr>
              <a:t>Tools already extensively used that have been found to improve project importance include:</a:t>
            </a:r>
          </a:p>
          <a:p>
            <a:pPr lvl="1" eaLnBrk="1" hangingPunct="1">
              <a:lnSpc>
                <a:spcPct val="90000"/>
              </a:lnSpc>
              <a:defRPr/>
            </a:pPr>
            <a:r>
              <a:rPr lang="en-US" dirty="0" smtClean="0">
                <a:latin typeface="Arial" charset="0"/>
              </a:rPr>
              <a:t>Progress reports</a:t>
            </a:r>
          </a:p>
          <a:p>
            <a:pPr lvl="1" eaLnBrk="1" hangingPunct="1">
              <a:lnSpc>
                <a:spcPct val="90000"/>
              </a:lnSpc>
              <a:defRPr/>
            </a:pPr>
            <a:r>
              <a:rPr lang="en-US" dirty="0" smtClean="0">
                <a:latin typeface="Arial" charset="0"/>
              </a:rPr>
              <a:t>Kick-off meetings</a:t>
            </a:r>
          </a:p>
          <a:p>
            <a:pPr lvl="1" eaLnBrk="1" hangingPunct="1">
              <a:lnSpc>
                <a:spcPct val="90000"/>
              </a:lnSpc>
              <a:defRPr/>
            </a:pPr>
            <a:r>
              <a:rPr lang="en-US" dirty="0" smtClean="0">
                <a:latin typeface="Arial" charset="0"/>
              </a:rPr>
              <a:t>Gantt charts</a:t>
            </a:r>
          </a:p>
          <a:p>
            <a:pPr lvl="1" eaLnBrk="1" hangingPunct="1">
              <a:lnSpc>
                <a:spcPct val="90000"/>
              </a:lnSpc>
              <a:defRPr/>
            </a:pPr>
            <a:r>
              <a:rPr lang="en-US" dirty="0" smtClean="0">
                <a:latin typeface="Arial" charset="0"/>
              </a:rPr>
              <a:t>Change requests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itle 1"/>
          <p:cNvSpPr>
            <a:spLocks noGrp="1"/>
          </p:cNvSpPr>
          <p:nvPr>
            <p:ph type="title"/>
          </p:nvPr>
        </p:nvSpPr>
        <p:spPr>
          <a:xfrm>
            <a:off x="381000" y="228600"/>
            <a:ext cx="8305800" cy="1143000"/>
          </a:xfrm>
        </p:spPr>
        <p:txBody>
          <a:bodyPr/>
          <a:lstStyle/>
          <a:p>
            <a:pPr eaLnBrk="1" hangingPunct="1"/>
            <a:r>
              <a:rPr lang="en-US" smtClean="0">
                <a:latin typeface="Arial" charset="0"/>
              </a:rPr>
              <a:t>Project Success</a:t>
            </a:r>
          </a:p>
        </p:txBody>
      </p:sp>
      <p:sp>
        <p:nvSpPr>
          <p:cNvPr id="30724" name="Footer Placeholder 2"/>
          <p:cNvSpPr txBox="1">
            <a:spLocks noGrp="1"/>
          </p:cNvSpPr>
          <p:nvPr/>
        </p:nvSpPr>
        <p:spPr bwMode="auto">
          <a:xfrm>
            <a:off x="1524000" y="6400800"/>
            <a:ext cx="6248400" cy="457200"/>
          </a:xfrm>
          <a:prstGeom prst="rect">
            <a:avLst/>
          </a:prstGeom>
          <a:noFill/>
          <a:ln w="9525">
            <a:noFill/>
            <a:miter lim="800000"/>
            <a:headEnd/>
            <a:tailEnd/>
          </a:ln>
        </p:spPr>
        <p:txBody>
          <a:bodyPr anchor="ctr"/>
          <a:lstStyle/>
          <a:p>
            <a:pPr>
              <a:lnSpc>
                <a:spcPct val="90000"/>
              </a:lnSpc>
              <a:spcBef>
                <a:spcPct val="20000"/>
              </a:spcBef>
            </a:pPr>
            <a:endParaRPr lang="id-ID" sz="1400">
              <a:solidFill>
                <a:schemeClr val="tx2"/>
              </a:solidFill>
              <a:latin typeface="Times New Roman" pitchFamily="18" charset="0"/>
            </a:endParaRPr>
          </a:p>
        </p:txBody>
      </p:sp>
      <p:sp>
        <p:nvSpPr>
          <p:cNvPr id="30725" name="Content Placeholder 3"/>
          <p:cNvSpPr>
            <a:spLocks noGrp="1"/>
          </p:cNvSpPr>
          <p:nvPr>
            <p:ph sz="quarter" idx="1"/>
          </p:nvPr>
        </p:nvSpPr>
        <p:spPr>
          <a:xfrm>
            <a:off x="381000" y="1524000"/>
            <a:ext cx="8305800" cy="4572000"/>
          </a:xfrm>
        </p:spPr>
        <p:txBody>
          <a:bodyPr/>
          <a:lstStyle/>
          <a:p>
            <a:pPr eaLnBrk="1" hangingPunct="1"/>
            <a:r>
              <a:rPr lang="en-US" smtClean="0">
                <a:latin typeface="Arial" charset="0"/>
              </a:rPr>
              <a:t>There are several ways to define project success</a:t>
            </a:r>
          </a:p>
          <a:p>
            <a:pPr lvl="1" eaLnBrk="1" hangingPunct="1"/>
            <a:r>
              <a:rPr lang="en-US" smtClean="0">
                <a:latin typeface="Arial" charset="0"/>
              </a:rPr>
              <a:t>The project met scope, time, and cost goals</a:t>
            </a:r>
          </a:p>
          <a:p>
            <a:pPr lvl="1" eaLnBrk="1" hangingPunct="1"/>
            <a:r>
              <a:rPr lang="en-US" smtClean="0">
                <a:latin typeface="Arial" charset="0"/>
              </a:rPr>
              <a:t>The project satisfied the customer/sponsor</a:t>
            </a:r>
          </a:p>
          <a:p>
            <a:pPr lvl="1" eaLnBrk="1" hangingPunct="1"/>
            <a:r>
              <a:rPr lang="en-US" smtClean="0">
                <a:latin typeface="Arial" charset="0"/>
              </a:rPr>
              <a:t>The results of the project met its main objective, such as making or saving a certain amount of money, providing a good return on investment, or simply making the sponsors happy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4"/>
          <p:cNvSpPr>
            <a:spLocks noGrp="1" noChangeArrowheads="1"/>
          </p:cNvSpPr>
          <p:nvPr>
            <p:ph type="title"/>
          </p:nvPr>
        </p:nvSpPr>
        <p:spPr>
          <a:xfrm>
            <a:off x="228600" y="304800"/>
            <a:ext cx="8915400" cy="1112838"/>
          </a:xfrm>
        </p:spPr>
        <p:txBody>
          <a:bodyPr/>
          <a:lstStyle/>
          <a:p>
            <a:pPr eaLnBrk="1" hangingPunct="1"/>
            <a:r>
              <a:rPr lang="en-US" sz="3600" dirty="0" smtClean="0">
                <a:latin typeface="Arial" charset="0"/>
              </a:rPr>
              <a:t>What </a:t>
            </a:r>
            <a:r>
              <a:rPr lang="en-US" sz="3600" dirty="0" smtClean="0">
                <a:latin typeface="Arial" charset="0"/>
              </a:rPr>
              <a:t>Helps Projects Succeed?*</a:t>
            </a:r>
          </a:p>
        </p:txBody>
      </p:sp>
      <p:sp>
        <p:nvSpPr>
          <p:cNvPr id="31748" name="Rectangle 5"/>
          <p:cNvSpPr>
            <a:spLocks noGrp="1" noChangeArrowheads="1"/>
          </p:cNvSpPr>
          <p:nvPr>
            <p:ph sz="quarter" idx="1"/>
          </p:nvPr>
        </p:nvSpPr>
        <p:spPr>
          <a:xfrm>
            <a:off x="304800" y="1600200"/>
            <a:ext cx="4114800" cy="3581400"/>
          </a:xfrm>
        </p:spPr>
        <p:txBody>
          <a:bodyPr/>
          <a:lstStyle/>
          <a:p>
            <a:pPr eaLnBrk="1" hangingPunct="1">
              <a:buFontTx/>
              <a:buNone/>
              <a:defRPr/>
            </a:pPr>
            <a:r>
              <a:rPr lang="en-US" dirty="0" smtClean="0">
                <a:latin typeface="Arial" charset="0"/>
              </a:rPr>
              <a:t>1. Executive support</a:t>
            </a:r>
          </a:p>
          <a:p>
            <a:pPr eaLnBrk="1" hangingPunct="1">
              <a:buFontTx/>
              <a:buNone/>
              <a:defRPr/>
            </a:pPr>
            <a:r>
              <a:rPr lang="en-US" dirty="0" smtClean="0">
                <a:latin typeface="Arial" charset="0"/>
              </a:rPr>
              <a:t>2. User involvement</a:t>
            </a:r>
          </a:p>
          <a:p>
            <a:pPr marL="341313" indent="-341313" eaLnBrk="1" hangingPunct="1">
              <a:buFontTx/>
              <a:buNone/>
              <a:defRPr/>
            </a:pPr>
            <a:r>
              <a:rPr lang="en-US" dirty="0" smtClean="0">
                <a:latin typeface="Arial" charset="0"/>
              </a:rPr>
              <a:t>3. Experienced project manager</a:t>
            </a:r>
          </a:p>
          <a:p>
            <a:pPr marL="341313" indent="-341313" eaLnBrk="1" hangingPunct="1">
              <a:buFontTx/>
              <a:buNone/>
              <a:defRPr/>
            </a:pPr>
            <a:r>
              <a:rPr lang="en-US" dirty="0" smtClean="0">
                <a:latin typeface="Arial" charset="0"/>
              </a:rPr>
              <a:t>4. Clear business objectives</a:t>
            </a:r>
          </a:p>
          <a:p>
            <a:pPr eaLnBrk="1" hangingPunct="1">
              <a:buFontTx/>
              <a:buNone/>
              <a:defRPr/>
            </a:pPr>
            <a:r>
              <a:rPr lang="en-US" dirty="0" smtClean="0">
                <a:latin typeface="Arial" charset="0"/>
              </a:rPr>
              <a:t>5. Minimized scope</a:t>
            </a:r>
          </a:p>
          <a:p>
            <a:pPr marL="341313" indent="-341313" eaLnBrk="1" hangingPunct="1">
              <a:buFontTx/>
              <a:buNone/>
              <a:defRPr/>
            </a:pPr>
            <a:r>
              <a:rPr lang="en-US" dirty="0" smtClean="0">
                <a:latin typeface="Arial" charset="0"/>
              </a:rPr>
              <a:t>6. Standard software infrastructure</a:t>
            </a:r>
          </a:p>
        </p:txBody>
      </p:sp>
      <p:sp>
        <p:nvSpPr>
          <p:cNvPr id="31749" name="Rectangle 6"/>
          <p:cNvSpPr>
            <a:spLocks noGrp="1" noChangeArrowheads="1"/>
          </p:cNvSpPr>
          <p:nvPr>
            <p:ph sz="quarter" idx="2"/>
          </p:nvPr>
        </p:nvSpPr>
        <p:spPr>
          <a:xfrm>
            <a:off x="4572000" y="1600200"/>
            <a:ext cx="4152900" cy="3733800"/>
          </a:xfrm>
        </p:spPr>
        <p:txBody>
          <a:bodyPr/>
          <a:lstStyle/>
          <a:p>
            <a:pPr eaLnBrk="1" hangingPunct="1">
              <a:buFontTx/>
              <a:buNone/>
              <a:defRPr/>
            </a:pPr>
            <a:r>
              <a:rPr lang="en-US" dirty="0" smtClean="0">
                <a:latin typeface="Arial" charset="0"/>
              </a:rPr>
              <a:t>7. Firm basic requirements</a:t>
            </a:r>
          </a:p>
          <a:p>
            <a:pPr eaLnBrk="1" hangingPunct="1">
              <a:buFontTx/>
              <a:buNone/>
              <a:defRPr/>
            </a:pPr>
            <a:r>
              <a:rPr lang="en-US" dirty="0" smtClean="0">
                <a:latin typeface="Arial" charset="0"/>
              </a:rPr>
              <a:t>8. Formal methodology</a:t>
            </a:r>
          </a:p>
          <a:p>
            <a:pPr eaLnBrk="1" hangingPunct="1">
              <a:buFontTx/>
              <a:buNone/>
              <a:defRPr/>
            </a:pPr>
            <a:r>
              <a:rPr lang="en-US" dirty="0" smtClean="0">
                <a:latin typeface="Arial" charset="0"/>
              </a:rPr>
              <a:t>9. Reliable estimates</a:t>
            </a:r>
          </a:p>
          <a:p>
            <a:pPr marL="519113" indent="-519113" eaLnBrk="1" hangingPunct="1">
              <a:buFontTx/>
              <a:buNone/>
              <a:defRPr/>
            </a:pPr>
            <a:r>
              <a:rPr lang="en-US" dirty="0" smtClean="0">
                <a:latin typeface="Arial" charset="0"/>
              </a:rPr>
              <a:t>10. Other criteria, such as small milestones, proper planning, competent staff, and ownership</a:t>
            </a:r>
          </a:p>
          <a:p>
            <a:pPr eaLnBrk="1" hangingPunct="1">
              <a:buFont typeface="Wingdings 2" pitchFamily="18" charset="2"/>
              <a:buNone/>
              <a:defRPr/>
            </a:pPr>
            <a:endParaRPr lang="en-US" dirty="0" smtClean="0">
              <a:latin typeface="Arial" charset="0"/>
            </a:endParaRPr>
          </a:p>
        </p:txBody>
      </p:sp>
      <p:sp>
        <p:nvSpPr>
          <p:cNvPr id="31750" name="Footer Placeholder 2"/>
          <p:cNvSpPr txBox="1">
            <a:spLocks noGrp="1"/>
          </p:cNvSpPr>
          <p:nvPr/>
        </p:nvSpPr>
        <p:spPr bwMode="auto">
          <a:xfrm>
            <a:off x="1524000" y="6400800"/>
            <a:ext cx="6248400" cy="457200"/>
          </a:xfrm>
          <a:prstGeom prst="rect">
            <a:avLst/>
          </a:prstGeom>
          <a:noFill/>
          <a:ln w="9525">
            <a:noFill/>
            <a:miter lim="800000"/>
            <a:headEnd/>
            <a:tailEnd/>
          </a:ln>
        </p:spPr>
        <p:txBody>
          <a:bodyPr anchor="ctr"/>
          <a:lstStyle/>
          <a:p>
            <a:pPr>
              <a:lnSpc>
                <a:spcPct val="90000"/>
              </a:lnSpc>
              <a:spcBef>
                <a:spcPct val="20000"/>
              </a:spcBef>
            </a:pPr>
            <a:endParaRPr lang="id-ID" sz="1400">
              <a:solidFill>
                <a:schemeClr val="tx2"/>
              </a:solidFill>
              <a:latin typeface="Times New Roman" pitchFamily="18" charset="0"/>
            </a:endParaRPr>
          </a:p>
        </p:txBody>
      </p:sp>
      <p:sp>
        <p:nvSpPr>
          <p:cNvPr id="31751" name="TextBox 8"/>
          <p:cNvSpPr txBox="1">
            <a:spLocks noChangeArrowheads="1"/>
          </p:cNvSpPr>
          <p:nvPr/>
        </p:nvSpPr>
        <p:spPr bwMode="auto">
          <a:xfrm>
            <a:off x="2057400" y="5754688"/>
            <a:ext cx="5486400" cy="341312"/>
          </a:xfrm>
          <a:prstGeom prst="rect">
            <a:avLst/>
          </a:prstGeom>
          <a:noFill/>
          <a:ln w="9525">
            <a:noFill/>
            <a:miter lim="800000"/>
            <a:headEnd/>
            <a:tailEnd/>
          </a:ln>
        </p:spPr>
        <p:txBody>
          <a:bodyPr>
            <a:spAutoFit/>
          </a:bodyPr>
          <a:lstStyle/>
          <a:p>
            <a:pPr>
              <a:lnSpc>
                <a:spcPct val="90000"/>
              </a:lnSpc>
              <a:spcBef>
                <a:spcPct val="20000"/>
              </a:spcBef>
            </a:pPr>
            <a:r>
              <a:rPr lang="en-US" sz="1800"/>
              <a:t>*The Standish Group, “Extreme CHAOS,” (2001).</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a:xfrm>
            <a:off x="381000" y="533400"/>
            <a:ext cx="8305800" cy="1143000"/>
          </a:xfrm>
        </p:spPr>
        <p:txBody>
          <a:bodyPr/>
          <a:lstStyle/>
          <a:p>
            <a:pPr eaLnBrk="1" hangingPunct="1"/>
            <a:r>
              <a:rPr lang="en-US" smtClean="0">
                <a:latin typeface="Arial" charset="0"/>
              </a:rPr>
              <a:t>Suggested Skills for Project Managers</a:t>
            </a:r>
          </a:p>
        </p:txBody>
      </p:sp>
      <p:sp>
        <p:nvSpPr>
          <p:cNvPr id="39940" name="Rectangle 3"/>
          <p:cNvSpPr>
            <a:spLocks noGrp="1" noChangeArrowheads="1"/>
          </p:cNvSpPr>
          <p:nvPr>
            <p:ph sz="quarter" idx="1"/>
          </p:nvPr>
        </p:nvSpPr>
        <p:spPr>
          <a:xfrm>
            <a:off x="381000" y="2057400"/>
            <a:ext cx="8458200" cy="4191000"/>
          </a:xfrm>
        </p:spPr>
        <p:txBody>
          <a:bodyPr/>
          <a:lstStyle/>
          <a:p>
            <a:pPr eaLnBrk="1" hangingPunct="1">
              <a:spcBef>
                <a:spcPct val="100000"/>
              </a:spcBef>
            </a:pPr>
            <a:r>
              <a:rPr lang="en-US" smtClean="0">
                <a:latin typeface="Arial" charset="0"/>
              </a:rPr>
              <a:t>Project managers need a wide variety of skills</a:t>
            </a:r>
          </a:p>
          <a:p>
            <a:pPr eaLnBrk="1" hangingPunct="1">
              <a:spcBef>
                <a:spcPct val="100000"/>
              </a:spcBef>
            </a:pPr>
            <a:r>
              <a:rPr lang="en-US" smtClean="0">
                <a:latin typeface="Arial" charset="0"/>
              </a:rPr>
              <a:t>They should:</a:t>
            </a:r>
          </a:p>
          <a:p>
            <a:pPr lvl="1" eaLnBrk="1" hangingPunct="1">
              <a:spcBef>
                <a:spcPct val="100000"/>
              </a:spcBef>
            </a:pPr>
            <a:r>
              <a:rPr lang="en-US" smtClean="0">
                <a:latin typeface="Arial" charset="0"/>
              </a:rPr>
              <a:t>Be comfortable with change</a:t>
            </a:r>
          </a:p>
          <a:p>
            <a:pPr lvl="1" eaLnBrk="1" hangingPunct="1">
              <a:spcBef>
                <a:spcPct val="100000"/>
              </a:spcBef>
            </a:pPr>
            <a:r>
              <a:rPr lang="en-US" smtClean="0">
                <a:latin typeface="Arial" charset="0"/>
              </a:rPr>
              <a:t>Understand the organizations they work in and with</a:t>
            </a:r>
          </a:p>
          <a:p>
            <a:pPr lvl="1" eaLnBrk="1" hangingPunct="1">
              <a:spcBef>
                <a:spcPct val="100000"/>
              </a:spcBef>
            </a:pPr>
            <a:r>
              <a:rPr lang="en-US" smtClean="0">
                <a:latin typeface="Arial" charset="0"/>
              </a:rPr>
              <a:t>Be able to lead teams to accomplish project goals</a:t>
            </a:r>
          </a:p>
        </p:txBody>
      </p:sp>
      <p:sp>
        <p:nvSpPr>
          <p:cNvPr id="39941" name="Footer Placeholder 5"/>
          <p:cNvSpPr txBox="1">
            <a:spLocks noGrp="1"/>
          </p:cNvSpPr>
          <p:nvPr/>
        </p:nvSpPr>
        <p:spPr bwMode="auto">
          <a:xfrm>
            <a:off x="1524000" y="6400800"/>
            <a:ext cx="6248400" cy="457200"/>
          </a:xfrm>
          <a:prstGeom prst="rect">
            <a:avLst/>
          </a:prstGeom>
          <a:noFill/>
          <a:ln w="9525">
            <a:noFill/>
            <a:miter lim="800000"/>
            <a:headEnd/>
            <a:tailEnd/>
          </a:ln>
        </p:spPr>
        <p:txBody>
          <a:bodyPr anchor="ctr"/>
          <a:lstStyle/>
          <a:p>
            <a:pPr>
              <a:lnSpc>
                <a:spcPct val="90000"/>
              </a:lnSpc>
              <a:spcBef>
                <a:spcPct val="20000"/>
              </a:spcBef>
            </a:pPr>
            <a:endParaRPr lang="id-ID" sz="1400">
              <a:solidFill>
                <a:schemeClr val="tx2"/>
              </a:solidFill>
              <a:latin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Title 1"/>
          <p:cNvSpPr>
            <a:spLocks noGrp="1"/>
          </p:cNvSpPr>
          <p:nvPr>
            <p:ph type="title"/>
          </p:nvPr>
        </p:nvSpPr>
        <p:spPr/>
        <p:txBody>
          <a:bodyPr/>
          <a:lstStyle/>
          <a:p>
            <a:pPr eaLnBrk="1" hangingPunct="1"/>
            <a:r>
              <a:rPr lang="en-US" smtClean="0">
                <a:latin typeface="Arial" charset="0"/>
              </a:rPr>
              <a:t>The Role of the Project Manager</a:t>
            </a:r>
          </a:p>
        </p:txBody>
      </p:sp>
      <p:sp>
        <p:nvSpPr>
          <p:cNvPr id="40964" name="Footer Placeholder 2"/>
          <p:cNvSpPr txBox="1">
            <a:spLocks noGrp="1"/>
          </p:cNvSpPr>
          <p:nvPr/>
        </p:nvSpPr>
        <p:spPr bwMode="auto">
          <a:xfrm>
            <a:off x="1524000" y="6400800"/>
            <a:ext cx="6248400" cy="457200"/>
          </a:xfrm>
          <a:prstGeom prst="rect">
            <a:avLst/>
          </a:prstGeom>
          <a:noFill/>
          <a:ln w="9525">
            <a:noFill/>
            <a:miter lim="800000"/>
            <a:headEnd/>
            <a:tailEnd/>
          </a:ln>
        </p:spPr>
        <p:txBody>
          <a:bodyPr anchor="ctr"/>
          <a:lstStyle/>
          <a:p>
            <a:pPr>
              <a:lnSpc>
                <a:spcPct val="90000"/>
              </a:lnSpc>
              <a:spcBef>
                <a:spcPct val="20000"/>
              </a:spcBef>
            </a:pPr>
            <a:endParaRPr lang="id-ID" sz="1400">
              <a:solidFill>
                <a:schemeClr val="tx2"/>
              </a:solidFill>
              <a:latin typeface="Times New Roman" pitchFamily="18" charset="0"/>
            </a:endParaRPr>
          </a:p>
        </p:txBody>
      </p:sp>
      <p:sp>
        <p:nvSpPr>
          <p:cNvPr id="40965" name="Content Placeholder 3"/>
          <p:cNvSpPr>
            <a:spLocks noGrp="1"/>
          </p:cNvSpPr>
          <p:nvPr>
            <p:ph sz="quarter" idx="1"/>
          </p:nvPr>
        </p:nvSpPr>
        <p:spPr>
          <a:xfrm>
            <a:off x="381000" y="1524000"/>
            <a:ext cx="8305800" cy="4572000"/>
          </a:xfrm>
        </p:spPr>
        <p:txBody>
          <a:bodyPr/>
          <a:lstStyle/>
          <a:p>
            <a:pPr eaLnBrk="1" hangingPunct="1">
              <a:spcBef>
                <a:spcPct val="100000"/>
              </a:spcBef>
            </a:pPr>
            <a:r>
              <a:rPr lang="en-US" smtClean="0">
                <a:latin typeface="Arial" charset="0"/>
              </a:rPr>
              <a:t>Job descriptions vary, but most include responsibilities like planning, scheduling, coordinating, and working with people to achieve project goals</a:t>
            </a:r>
          </a:p>
          <a:p>
            <a:pPr eaLnBrk="1" hangingPunct="1">
              <a:spcBef>
                <a:spcPct val="100000"/>
              </a:spcBef>
            </a:pPr>
            <a:r>
              <a:rPr lang="en-US" smtClean="0">
                <a:latin typeface="Arial" charset="0"/>
              </a:rPr>
              <a:t>Remember that 97% of successful projects were led by experienced project managers, who can often help influence success factors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a:xfrm>
            <a:off x="304800" y="304800"/>
            <a:ext cx="8305800" cy="1143000"/>
          </a:xfrm>
        </p:spPr>
        <p:txBody>
          <a:bodyPr/>
          <a:lstStyle/>
          <a:p>
            <a:pPr eaLnBrk="1" hangingPunct="1"/>
            <a:r>
              <a:rPr lang="en-US" sz="3600" smtClean="0">
                <a:latin typeface="Arial" charset="0"/>
              </a:rPr>
              <a:t>Suggested Skills for Project Managers</a:t>
            </a:r>
          </a:p>
        </p:txBody>
      </p:sp>
      <p:sp>
        <p:nvSpPr>
          <p:cNvPr id="41988" name="Rectangle 3"/>
          <p:cNvSpPr>
            <a:spLocks noGrp="1" noChangeArrowheads="1"/>
          </p:cNvSpPr>
          <p:nvPr>
            <p:ph sz="quarter" idx="1"/>
          </p:nvPr>
        </p:nvSpPr>
        <p:spPr>
          <a:xfrm>
            <a:off x="457200" y="1762125"/>
            <a:ext cx="8229600" cy="4410075"/>
          </a:xfrm>
        </p:spPr>
        <p:txBody>
          <a:bodyPr/>
          <a:lstStyle/>
          <a:p>
            <a:pPr eaLnBrk="1" hangingPunct="1"/>
            <a:r>
              <a:rPr lang="en-US" smtClean="0">
                <a:latin typeface="Arial" charset="0"/>
              </a:rPr>
              <a:t>The Project Management Body of Knowledge</a:t>
            </a:r>
          </a:p>
          <a:p>
            <a:pPr eaLnBrk="1" hangingPunct="1"/>
            <a:r>
              <a:rPr lang="en-US" smtClean="0">
                <a:latin typeface="Arial" charset="0"/>
              </a:rPr>
              <a:t>Application area knowledge, standards, and regulations</a:t>
            </a:r>
          </a:p>
          <a:p>
            <a:pPr eaLnBrk="1" hangingPunct="1"/>
            <a:r>
              <a:rPr lang="en-US" smtClean="0">
                <a:latin typeface="Arial" charset="0"/>
              </a:rPr>
              <a:t>Project environment knowledge</a:t>
            </a:r>
          </a:p>
          <a:p>
            <a:pPr eaLnBrk="1" hangingPunct="1"/>
            <a:r>
              <a:rPr lang="en-US" smtClean="0">
                <a:latin typeface="Arial" charset="0"/>
              </a:rPr>
              <a:t>General management knowledge and skills</a:t>
            </a:r>
          </a:p>
          <a:p>
            <a:pPr eaLnBrk="1" hangingPunct="1"/>
            <a:r>
              <a:rPr lang="en-US" smtClean="0">
                <a:latin typeface="Arial" charset="0"/>
              </a:rPr>
              <a:t>Soft skills or human relations skills</a:t>
            </a:r>
          </a:p>
          <a:p>
            <a:pPr eaLnBrk="1" hangingPunct="1">
              <a:lnSpc>
                <a:spcPct val="90000"/>
              </a:lnSpc>
              <a:buFont typeface="Symbol" pitchFamily="18" charset="2"/>
              <a:buNone/>
            </a:pPr>
            <a:endParaRPr lang="en-US" smtClean="0">
              <a:latin typeface="Arial" charset="0"/>
            </a:endParaRPr>
          </a:p>
        </p:txBody>
      </p:sp>
      <p:sp>
        <p:nvSpPr>
          <p:cNvPr id="41989" name="Footer Placeholder 5"/>
          <p:cNvSpPr txBox="1">
            <a:spLocks noGrp="1"/>
          </p:cNvSpPr>
          <p:nvPr/>
        </p:nvSpPr>
        <p:spPr bwMode="auto">
          <a:xfrm>
            <a:off x="1524000" y="6400800"/>
            <a:ext cx="6248400" cy="457200"/>
          </a:xfrm>
          <a:prstGeom prst="rect">
            <a:avLst/>
          </a:prstGeom>
          <a:noFill/>
          <a:ln w="9525">
            <a:noFill/>
            <a:miter lim="800000"/>
            <a:headEnd/>
            <a:tailEnd/>
          </a:ln>
        </p:spPr>
        <p:txBody>
          <a:bodyPr anchor="ctr"/>
          <a:lstStyle/>
          <a:p>
            <a:pPr>
              <a:lnSpc>
                <a:spcPct val="90000"/>
              </a:lnSpc>
              <a:spcBef>
                <a:spcPct val="20000"/>
              </a:spcBef>
            </a:pPr>
            <a:endParaRPr lang="id-ID" sz="1400">
              <a:solidFill>
                <a:schemeClr val="tx2"/>
              </a:solidFill>
              <a:latin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a:xfrm>
            <a:off x="304800" y="838200"/>
            <a:ext cx="8610600" cy="1295400"/>
          </a:xfrm>
        </p:spPr>
        <p:txBody>
          <a:bodyPr/>
          <a:lstStyle/>
          <a:p>
            <a:pPr eaLnBrk="1" hangingPunct="1"/>
            <a:r>
              <a:rPr lang="en-US" dirty="0" smtClean="0">
                <a:latin typeface="Arial" charset="0"/>
              </a:rPr>
              <a:t>Ten </a:t>
            </a:r>
            <a:r>
              <a:rPr lang="en-US" dirty="0" smtClean="0">
                <a:latin typeface="Arial" charset="0"/>
              </a:rPr>
              <a:t>Most Important Skills and Competencies for Project Managers</a:t>
            </a:r>
          </a:p>
        </p:txBody>
      </p:sp>
      <p:sp>
        <p:nvSpPr>
          <p:cNvPr id="43012" name="Footer Placeholder 5"/>
          <p:cNvSpPr txBox="1">
            <a:spLocks noGrp="1"/>
          </p:cNvSpPr>
          <p:nvPr/>
        </p:nvSpPr>
        <p:spPr bwMode="auto">
          <a:xfrm>
            <a:off x="1524000" y="6400800"/>
            <a:ext cx="6248400" cy="457200"/>
          </a:xfrm>
          <a:prstGeom prst="rect">
            <a:avLst/>
          </a:prstGeom>
          <a:noFill/>
          <a:ln w="9525">
            <a:noFill/>
            <a:miter lim="800000"/>
            <a:headEnd/>
            <a:tailEnd/>
          </a:ln>
        </p:spPr>
        <p:txBody>
          <a:bodyPr anchor="ctr"/>
          <a:lstStyle/>
          <a:p>
            <a:pPr>
              <a:lnSpc>
                <a:spcPct val="90000"/>
              </a:lnSpc>
              <a:spcBef>
                <a:spcPct val="20000"/>
              </a:spcBef>
            </a:pPr>
            <a:endParaRPr lang="id-ID" sz="1400">
              <a:solidFill>
                <a:schemeClr val="tx2"/>
              </a:solidFill>
              <a:latin typeface="Times New Roman" pitchFamily="18" charset="0"/>
            </a:endParaRPr>
          </a:p>
        </p:txBody>
      </p:sp>
      <p:sp>
        <p:nvSpPr>
          <p:cNvPr id="43013" name="Rectangle 7"/>
          <p:cNvSpPr>
            <a:spLocks noChangeArrowheads="1"/>
          </p:cNvSpPr>
          <p:nvPr/>
        </p:nvSpPr>
        <p:spPr bwMode="auto">
          <a:xfrm>
            <a:off x="685800" y="2090738"/>
            <a:ext cx="6705600" cy="4081462"/>
          </a:xfrm>
          <a:prstGeom prst="rect">
            <a:avLst/>
          </a:prstGeom>
          <a:noFill/>
          <a:ln w="9525">
            <a:noFill/>
            <a:miter lim="800000"/>
            <a:headEnd/>
            <a:tailEnd/>
          </a:ln>
        </p:spPr>
        <p:txBody>
          <a:bodyPr>
            <a:spAutoFit/>
          </a:bodyPr>
          <a:lstStyle/>
          <a:p>
            <a:pPr>
              <a:lnSpc>
                <a:spcPct val="90000"/>
              </a:lnSpc>
              <a:spcBef>
                <a:spcPct val="20000"/>
              </a:spcBef>
            </a:pPr>
            <a:r>
              <a:rPr lang="en-US" sz="2400"/>
              <a:t>1. People skills</a:t>
            </a:r>
          </a:p>
          <a:p>
            <a:pPr>
              <a:lnSpc>
                <a:spcPct val="90000"/>
              </a:lnSpc>
              <a:spcBef>
                <a:spcPct val="20000"/>
              </a:spcBef>
            </a:pPr>
            <a:r>
              <a:rPr lang="en-US" sz="2400"/>
              <a:t>2. Leadership</a:t>
            </a:r>
          </a:p>
          <a:p>
            <a:pPr>
              <a:lnSpc>
                <a:spcPct val="90000"/>
              </a:lnSpc>
              <a:spcBef>
                <a:spcPct val="20000"/>
              </a:spcBef>
            </a:pPr>
            <a:r>
              <a:rPr lang="en-US" sz="2400"/>
              <a:t>3. Listening</a:t>
            </a:r>
          </a:p>
          <a:p>
            <a:pPr>
              <a:lnSpc>
                <a:spcPct val="90000"/>
              </a:lnSpc>
              <a:spcBef>
                <a:spcPct val="20000"/>
              </a:spcBef>
            </a:pPr>
            <a:r>
              <a:rPr lang="en-US" sz="2400"/>
              <a:t>4. Integrity, ethical behavior, consistent</a:t>
            </a:r>
          </a:p>
          <a:p>
            <a:pPr>
              <a:lnSpc>
                <a:spcPct val="90000"/>
              </a:lnSpc>
              <a:spcBef>
                <a:spcPct val="20000"/>
              </a:spcBef>
            </a:pPr>
            <a:r>
              <a:rPr lang="en-US" sz="2400"/>
              <a:t>5. Strong at building trust</a:t>
            </a:r>
          </a:p>
          <a:p>
            <a:pPr>
              <a:lnSpc>
                <a:spcPct val="90000"/>
              </a:lnSpc>
              <a:spcBef>
                <a:spcPct val="20000"/>
              </a:spcBef>
            </a:pPr>
            <a:r>
              <a:rPr lang="en-US" sz="2400"/>
              <a:t>6. Verbal communication</a:t>
            </a:r>
          </a:p>
          <a:p>
            <a:pPr>
              <a:lnSpc>
                <a:spcPct val="90000"/>
              </a:lnSpc>
              <a:spcBef>
                <a:spcPct val="20000"/>
              </a:spcBef>
            </a:pPr>
            <a:r>
              <a:rPr lang="en-US" sz="2400"/>
              <a:t>7. Strong at building teams</a:t>
            </a:r>
          </a:p>
          <a:p>
            <a:pPr>
              <a:lnSpc>
                <a:spcPct val="90000"/>
              </a:lnSpc>
              <a:spcBef>
                <a:spcPct val="20000"/>
              </a:spcBef>
            </a:pPr>
            <a:r>
              <a:rPr lang="en-US" sz="2400"/>
              <a:t>8. Conflict resolution, conflict management</a:t>
            </a:r>
          </a:p>
          <a:p>
            <a:pPr>
              <a:lnSpc>
                <a:spcPct val="90000"/>
              </a:lnSpc>
              <a:spcBef>
                <a:spcPct val="20000"/>
              </a:spcBef>
            </a:pPr>
            <a:r>
              <a:rPr lang="en-US" sz="2400"/>
              <a:t>9. Critical thinking, problem solving</a:t>
            </a:r>
          </a:p>
          <a:p>
            <a:pPr>
              <a:lnSpc>
                <a:spcPct val="90000"/>
              </a:lnSpc>
              <a:spcBef>
                <a:spcPct val="20000"/>
              </a:spcBef>
            </a:pPr>
            <a:r>
              <a:rPr lang="en-US" sz="2400"/>
              <a:t>10. Understands, balances priorities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itle 5"/>
          <p:cNvSpPr>
            <a:spLocks noGrp="1"/>
          </p:cNvSpPr>
          <p:nvPr>
            <p:ph type="title"/>
          </p:nvPr>
        </p:nvSpPr>
        <p:spPr/>
        <p:txBody>
          <a:bodyPr/>
          <a:lstStyle/>
          <a:p>
            <a:r>
              <a:rPr lang="id-ID" b="1" dirty="0" smtClean="0"/>
              <a:t>Project-Related Characteristics</a:t>
            </a:r>
          </a:p>
        </p:txBody>
      </p:sp>
      <p:sp>
        <p:nvSpPr>
          <p:cNvPr id="44036" name="Footer Placeholder 2"/>
          <p:cNvSpPr txBox="1">
            <a:spLocks noGrp="1"/>
          </p:cNvSpPr>
          <p:nvPr/>
        </p:nvSpPr>
        <p:spPr bwMode="auto">
          <a:xfrm>
            <a:off x="1524000" y="6400800"/>
            <a:ext cx="6248400" cy="457200"/>
          </a:xfrm>
          <a:prstGeom prst="rect">
            <a:avLst/>
          </a:prstGeom>
          <a:noFill/>
          <a:ln w="9525">
            <a:noFill/>
            <a:miter lim="800000"/>
            <a:headEnd/>
            <a:tailEnd/>
          </a:ln>
        </p:spPr>
        <p:txBody>
          <a:bodyPr anchor="ctr"/>
          <a:lstStyle/>
          <a:p>
            <a:pPr>
              <a:lnSpc>
                <a:spcPct val="90000"/>
              </a:lnSpc>
              <a:spcBef>
                <a:spcPct val="20000"/>
              </a:spcBef>
            </a:pPr>
            <a:endParaRPr lang="id-ID" sz="1400">
              <a:solidFill>
                <a:schemeClr val="tx2"/>
              </a:solidFill>
              <a:latin typeface="Times New Roman" pitchFamily="18" charset="0"/>
            </a:endParaRPr>
          </a:p>
        </p:txBody>
      </p:sp>
      <p:sp>
        <p:nvSpPr>
          <p:cNvPr id="44037" name="Content Placeholder 6"/>
          <p:cNvSpPr>
            <a:spLocks noGrp="1"/>
          </p:cNvSpPr>
          <p:nvPr>
            <p:ph sz="quarter" idx="1"/>
          </p:nvPr>
        </p:nvSpPr>
        <p:spPr/>
        <p:txBody>
          <a:bodyPr/>
          <a:lstStyle/>
          <a:p>
            <a:r>
              <a:rPr lang="en-US" dirty="0" smtClean="0"/>
              <a:t>Achieves </a:t>
            </a:r>
            <a:r>
              <a:rPr lang="en-US" dirty="0" smtClean="0"/>
              <a:t>the objectives and goals of the project within the established schedule, budget, </a:t>
            </a:r>
            <a:r>
              <a:rPr lang="en-US" dirty="0" smtClean="0"/>
              <a:t>and</a:t>
            </a:r>
            <a:r>
              <a:rPr lang="id-ID" dirty="0" smtClean="0"/>
              <a:t> procedures</a:t>
            </a:r>
            <a:endParaRPr lang="id-ID" dirty="0" smtClean="0"/>
          </a:p>
          <a:p>
            <a:r>
              <a:rPr lang="en-US" dirty="0" smtClean="0"/>
              <a:t>Develops IT projects on budget and on time to the complete satisfaction of the </a:t>
            </a:r>
            <a:r>
              <a:rPr lang="en-US" dirty="0" smtClean="0"/>
              <a:t>users</a:t>
            </a:r>
            <a:endParaRPr lang="en-US" dirty="0" smtClean="0"/>
          </a:p>
          <a:p>
            <a:r>
              <a:rPr lang="en-US" dirty="0" smtClean="0"/>
              <a:t>Has experience in related or similar </a:t>
            </a:r>
            <a:r>
              <a:rPr lang="en-US" dirty="0" smtClean="0"/>
              <a:t>projects</a:t>
            </a:r>
            <a:r>
              <a:rPr lang="id-ID" dirty="0" smtClean="0"/>
              <a:t> </a:t>
            </a:r>
            <a:endParaRPr lang="id-ID" dirty="0" smtClean="0"/>
          </a:p>
          <a:p>
            <a:r>
              <a:rPr lang="en-US" dirty="0" smtClean="0"/>
              <a:t>Can control project outcomes by measuring and evaluating performance against established </a:t>
            </a:r>
            <a:r>
              <a:rPr lang="en-US" dirty="0" smtClean="0"/>
              <a:t>objectives</a:t>
            </a:r>
            <a:r>
              <a:rPr lang="id-ID" dirty="0" smtClean="0"/>
              <a:t> and </a:t>
            </a:r>
            <a:r>
              <a:rPr lang="id-ID" dirty="0" smtClean="0"/>
              <a:t>standards</a:t>
            </a:r>
          </a:p>
          <a:p>
            <a:r>
              <a:rPr lang="en-US" dirty="0" smtClean="0"/>
              <a:t>Develops and executes contingency plans to meet unforeseen circumstances and problem</a:t>
            </a:r>
            <a:endParaRPr lang="en-US" dirty="0" smtClean="0">
              <a:latin typeface="Arial"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id-ID" b="1" dirty="0" smtClean="0"/>
              <a:t>Team-Related </a:t>
            </a:r>
            <a:r>
              <a:rPr lang="id-ID" b="1" dirty="0" smtClean="0"/>
              <a:t>Characteristics</a:t>
            </a:r>
            <a:endParaRPr lang="id-ID" dirty="0"/>
          </a:p>
        </p:txBody>
      </p:sp>
      <p:sp>
        <p:nvSpPr>
          <p:cNvPr id="10" name="Content Placeholder 9"/>
          <p:cNvSpPr>
            <a:spLocks noGrp="1"/>
          </p:cNvSpPr>
          <p:nvPr>
            <p:ph sz="quarter" idx="1"/>
          </p:nvPr>
        </p:nvSpPr>
        <p:spPr/>
        <p:txBody>
          <a:bodyPr/>
          <a:lstStyle/>
          <a:p>
            <a:r>
              <a:rPr lang="en-US" dirty="0" smtClean="0"/>
              <a:t>Has good communication and managerial </a:t>
            </a:r>
            <a:r>
              <a:rPr lang="en-US" dirty="0" smtClean="0"/>
              <a:t>skills</a:t>
            </a:r>
            <a:endParaRPr lang="en-US" dirty="0" smtClean="0"/>
          </a:p>
          <a:p>
            <a:r>
              <a:rPr lang="en-US" dirty="0" smtClean="0"/>
              <a:t>Is able to plan, organize, lead, motivate, and delegate proper responsibilities to team </a:t>
            </a:r>
            <a:r>
              <a:rPr lang="en-US" dirty="0" smtClean="0"/>
              <a:t>members</a:t>
            </a:r>
            <a:endParaRPr lang="en-US" dirty="0" smtClean="0"/>
          </a:p>
          <a:p>
            <a:r>
              <a:rPr lang="en-US" dirty="0" smtClean="0"/>
              <a:t>Respects team members and has their confidence and respect</a:t>
            </a:r>
            <a:r>
              <a:rPr lang="en-US" dirty="0" smtClean="0"/>
              <a:t>•</a:t>
            </a:r>
            <a:endParaRPr lang="en-US" dirty="0" smtClean="0"/>
          </a:p>
        </p:txBody>
      </p:sp>
      <p:sp>
        <p:nvSpPr>
          <p:cNvPr id="11" name="Content Placeholder 10"/>
          <p:cNvSpPr>
            <a:spLocks noGrp="1"/>
          </p:cNvSpPr>
          <p:nvPr>
            <p:ph sz="quarter" idx="2"/>
          </p:nvPr>
        </p:nvSpPr>
        <p:spPr/>
        <p:txBody>
          <a:bodyPr/>
          <a:lstStyle/>
          <a:p>
            <a:r>
              <a:rPr lang="en-US" dirty="0" smtClean="0"/>
              <a:t>Shares success with the team members• </a:t>
            </a:r>
          </a:p>
          <a:p>
            <a:r>
              <a:rPr lang="en-US" dirty="0" smtClean="0"/>
              <a:t>Selects the right person for the right job•</a:t>
            </a:r>
          </a:p>
          <a:p>
            <a:r>
              <a:rPr lang="en-US" dirty="0" smtClean="0"/>
              <a:t>Shows appreciation to good workers• </a:t>
            </a:r>
          </a:p>
          <a:p>
            <a:r>
              <a:rPr lang="en-US" dirty="0" smtClean="0"/>
              <a:t>Gets others in the organization to accept his or her ideas and carry out his or her </a:t>
            </a:r>
            <a:r>
              <a:rPr lang="en-US" dirty="0" smtClean="0"/>
              <a:t>plans</a:t>
            </a:r>
            <a:endParaRPr lang="id-ID"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533400" y="304800"/>
            <a:ext cx="8153400" cy="762000"/>
          </a:xfrm>
        </p:spPr>
        <p:txBody>
          <a:bodyPr/>
          <a:lstStyle/>
          <a:p>
            <a:pPr eaLnBrk="1" hangingPunct="1"/>
            <a:r>
              <a:rPr lang="en-US" smtClean="0">
                <a:latin typeface="Arial" charset="0"/>
              </a:rPr>
              <a:t>Learning Objectives (continued)</a:t>
            </a:r>
          </a:p>
        </p:txBody>
      </p:sp>
      <p:sp>
        <p:nvSpPr>
          <p:cNvPr id="10244" name="Rectangle 3"/>
          <p:cNvSpPr>
            <a:spLocks noGrp="1" noChangeArrowheads="1"/>
          </p:cNvSpPr>
          <p:nvPr>
            <p:ph sz="quarter" idx="1"/>
          </p:nvPr>
        </p:nvSpPr>
        <p:spPr>
          <a:xfrm>
            <a:off x="228600" y="1295400"/>
            <a:ext cx="8382000" cy="4792663"/>
          </a:xfrm>
        </p:spPr>
        <p:txBody>
          <a:bodyPr/>
          <a:lstStyle/>
          <a:p>
            <a:pPr marL="514350" indent="-514350" eaLnBrk="1" hangingPunct="1">
              <a:lnSpc>
                <a:spcPct val="90000"/>
              </a:lnSpc>
              <a:spcBef>
                <a:spcPct val="50000"/>
              </a:spcBef>
            </a:pPr>
            <a:r>
              <a:rPr lang="en-US" sz="2600" smtClean="0">
                <a:latin typeface="Arial" charset="0"/>
              </a:rPr>
              <a:t>Discuss the relationship between project, program, and portfolio management and the contributions they each make to enterprise success</a:t>
            </a:r>
          </a:p>
          <a:p>
            <a:pPr marL="514350" indent="-514350" eaLnBrk="1" hangingPunct="1">
              <a:lnSpc>
                <a:spcPct val="90000"/>
              </a:lnSpc>
              <a:spcBef>
                <a:spcPct val="50000"/>
              </a:spcBef>
            </a:pPr>
            <a:r>
              <a:rPr lang="en-US" sz="2600" smtClean="0">
                <a:latin typeface="Arial" charset="0"/>
              </a:rPr>
              <a:t>Understand the role of the project manager by describing what project managers do, what skills they need, and what the career field is like for information technology project managers</a:t>
            </a:r>
          </a:p>
          <a:p>
            <a:pPr marL="514350" indent="-514350" eaLnBrk="1" hangingPunct="1">
              <a:lnSpc>
                <a:spcPct val="90000"/>
              </a:lnSpc>
              <a:spcBef>
                <a:spcPct val="50000"/>
              </a:spcBef>
            </a:pPr>
            <a:r>
              <a:rPr lang="en-US" sz="2600" smtClean="0">
                <a:latin typeface="Arial" charset="0"/>
              </a:rPr>
              <a:t>Describe the project management profession, including its history, the role of professional organizations like the Project Management Institute, the importance of certification and ethics, and the advancement of project management software</a:t>
            </a:r>
          </a:p>
          <a:p>
            <a:pPr marL="514350" indent="-514350" eaLnBrk="1" hangingPunct="1">
              <a:lnSpc>
                <a:spcPct val="90000"/>
              </a:lnSpc>
              <a:spcBef>
                <a:spcPct val="40000"/>
              </a:spcBef>
            </a:pPr>
            <a:endParaRPr lang="en-US" sz="2600" smtClean="0">
              <a:latin typeface="Arial" charset="0"/>
            </a:endParaRPr>
          </a:p>
        </p:txBody>
      </p:sp>
      <p:sp>
        <p:nvSpPr>
          <p:cNvPr id="10245" name="Footer Placeholder 5"/>
          <p:cNvSpPr txBox="1">
            <a:spLocks noGrp="1"/>
          </p:cNvSpPr>
          <p:nvPr/>
        </p:nvSpPr>
        <p:spPr bwMode="auto">
          <a:xfrm>
            <a:off x="1524000" y="6400800"/>
            <a:ext cx="6248400" cy="457200"/>
          </a:xfrm>
          <a:prstGeom prst="rect">
            <a:avLst/>
          </a:prstGeom>
          <a:noFill/>
          <a:ln w="9525">
            <a:noFill/>
            <a:miter lim="800000"/>
            <a:headEnd/>
            <a:tailEnd/>
          </a:ln>
        </p:spPr>
        <p:txBody>
          <a:bodyPr anchor="ctr"/>
          <a:lstStyle/>
          <a:p>
            <a:pPr>
              <a:lnSpc>
                <a:spcPct val="90000"/>
              </a:lnSpc>
              <a:spcBef>
                <a:spcPct val="20000"/>
              </a:spcBef>
            </a:pPr>
            <a:endParaRPr lang="id-ID" sz="1400">
              <a:solidFill>
                <a:schemeClr val="tx2"/>
              </a:solidFill>
              <a:latin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id-ID" b="1" dirty="0" smtClean="0"/>
              <a:t>Team-Related </a:t>
            </a:r>
            <a:r>
              <a:rPr lang="id-ID" b="1" dirty="0" smtClean="0"/>
              <a:t>Characteristics</a:t>
            </a:r>
            <a:endParaRPr lang="id-ID" dirty="0"/>
          </a:p>
        </p:txBody>
      </p:sp>
      <p:sp>
        <p:nvSpPr>
          <p:cNvPr id="10" name="Content Placeholder 9"/>
          <p:cNvSpPr>
            <a:spLocks noGrp="1"/>
          </p:cNvSpPr>
          <p:nvPr>
            <p:ph sz="quarter" idx="1"/>
          </p:nvPr>
        </p:nvSpPr>
        <p:spPr/>
        <p:txBody>
          <a:bodyPr/>
          <a:lstStyle/>
          <a:p>
            <a:r>
              <a:rPr lang="id-ID" dirty="0" smtClean="0"/>
              <a:t>Delegates duties and maintains </a:t>
            </a:r>
            <a:r>
              <a:rPr lang="id-ID" dirty="0" smtClean="0"/>
              <a:t>control </a:t>
            </a:r>
            <a:endParaRPr lang="id-ID" dirty="0" smtClean="0"/>
          </a:p>
          <a:p>
            <a:r>
              <a:rPr lang="en-US" dirty="0" smtClean="0"/>
              <a:t>Believes in professionally training people for their delegated </a:t>
            </a:r>
            <a:r>
              <a:rPr lang="en-US" dirty="0" smtClean="0"/>
              <a:t>job</a:t>
            </a:r>
            <a:r>
              <a:rPr lang="id-ID" dirty="0" smtClean="0"/>
              <a:t>s</a:t>
            </a:r>
            <a:endParaRPr lang="en-US" dirty="0" smtClean="0"/>
          </a:p>
          <a:p>
            <a:r>
              <a:rPr lang="en-US" dirty="0" smtClean="0"/>
              <a:t>Considers himself or herself as a part of the </a:t>
            </a:r>
            <a:r>
              <a:rPr lang="en-US" dirty="0" smtClean="0"/>
              <a:t>team</a:t>
            </a:r>
            <a:endParaRPr lang="en-US" dirty="0" smtClean="0"/>
          </a:p>
          <a:p>
            <a:r>
              <a:rPr lang="id-ID" dirty="0" smtClean="0"/>
              <a:t>Creates structured </a:t>
            </a:r>
            <a:r>
              <a:rPr lang="id-ID" dirty="0" smtClean="0"/>
              <a:t>discipline</a:t>
            </a:r>
          </a:p>
          <a:p>
            <a:endParaRPr lang="id-ID" dirty="0" smtClean="0"/>
          </a:p>
        </p:txBody>
      </p:sp>
      <p:sp>
        <p:nvSpPr>
          <p:cNvPr id="11" name="Content Placeholder 10"/>
          <p:cNvSpPr>
            <a:spLocks noGrp="1"/>
          </p:cNvSpPr>
          <p:nvPr>
            <p:ph sz="quarter" idx="2"/>
          </p:nvPr>
        </p:nvSpPr>
        <p:spPr/>
        <p:txBody>
          <a:bodyPr/>
          <a:lstStyle/>
          <a:p>
            <a:r>
              <a:rPr lang="en-US" dirty="0" smtClean="0"/>
              <a:t>Recognizes individual differences and takes advantage of individual </a:t>
            </a:r>
            <a:r>
              <a:rPr lang="en-US" dirty="0" smtClean="0"/>
              <a:t>strengths</a:t>
            </a:r>
            <a:endParaRPr lang="id-ID" dirty="0" smtClean="0"/>
          </a:p>
          <a:p>
            <a:r>
              <a:rPr lang="en-US" dirty="0" smtClean="0"/>
              <a:t>Provides work that stimulates a feeling of personal respect and professional </a:t>
            </a:r>
            <a:r>
              <a:rPr lang="en-US" dirty="0" smtClean="0"/>
              <a:t>growth</a:t>
            </a:r>
            <a:endParaRPr lang="en-US" dirty="0" smtClean="0"/>
          </a:p>
          <a:p>
            <a:r>
              <a:rPr lang="en-US" dirty="0" smtClean="0"/>
              <a:t>Allows sufficient time for ideas to develop and </a:t>
            </a:r>
            <a:r>
              <a:rPr lang="en-US" dirty="0" smtClean="0"/>
              <a:t>mature</a:t>
            </a:r>
            <a:endParaRPr lang="en-US" dirty="0"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Team-Related Characteristics</a:t>
            </a:r>
            <a:endParaRPr lang="id-ID" dirty="0"/>
          </a:p>
        </p:txBody>
      </p:sp>
      <p:sp>
        <p:nvSpPr>
          <p:cNvPr id="3" name="Content Placeholder 2"/>
          <p:cNvSpPr>
            <a:spLocks noGrp="1"/>
          </p:cNvSpPr>
          <p:nvPr>
            <p:ph sz="quarter" idx="1"/>
          </p:nvPr>
        </p:nvSpPr>
        <p:spPr/>
        <p:txBody>
          <a:bodyPr/>
          <a:lstStyle/>
          <a:p>
            <a:r>
              <a:rPr lang="en-US" dirty="0" smtClean="0"/>
              <a:t>Allows free time and encourages </a:t>
            </a:r>
            <a:r>
              <a:rPr lang="en-US" dirty="0" smtClean="0"/>
              <a:t>openness</a:t>
            </a:r>
            <a:endParaRPr lang="id-ID" dirty="0" smtClean="0"/>
          </a:p>
          <a:p>
            <a:r>
              <a:rPr lang="en-US" dirty="0" smtClean="0"/>
              <a:t>Understands </a:t>
            </a:r>
            <a:r>
              <a:rPr lang="en-US" dirty="0" smtClean="0"/>
              <a:t>the team members and creates effective communication</a:t>
            </a:r>
            <a:endParaRPr lang="id-ID" dirty="0"/>
          </a:p>
        </p:txBody>
      </p:sp>
      <p:sp>
        <p:nvSpPr>
          <p:cNvPr id="4" name="Content Placeholder 3"/>
          <p:cNvSpPr>
            <a:spLocks noGrp="1"/>
          </p:cNvSpPr>
          <p:nvPr>
            <p:ph sz="quarter" idx="2"/>
          </p:nvPr>
        </p:nvSpPr>
        <p:spPr/>
        <p:txBody>
          <a:bodyPr/>
          <a:lstStyle/>
          <a:p>
            <a:r>
              <a:rPr lang="id-ID" dirty="0" smtClean="0"/>
              <a:t>M</a:t>
            </a:r>
            <a:r>
              <a:rPr lang="en-US" dirty="0" err="1" smtClean="0"/>
              <a:t>onitors</a:t>
            </a:r>
            <a:r>
              <a:rPr lang="en-US" dirty="0" smtClean="0"/>
              <a:t> </a:t>
            </a:r>
            <a:r>
              <a:rPr lang="en-US" dirty="0" smtClean="0"/>
              <a:t>his or her team members on a regular basis for the following types of people and </a:t>
            </a:r>
            <a:r>
              <a:rPr lang="en-US" dirty="0" smtClean="0"/>
              <a:t>takes</a:t>
            </a:r>
            <a:r>
              <a:rPr lang="id-ID" dirty="0" smtClean="0"/>
              <a:t> necessary </a:t>
            </a:r>
            <a:r>
              <a:rPr lang="id-ID" dirty="0" smtClean="0"/>
              <a:t>actions</a:t>
            </a:r>
            <a:r>
              <a:rPr lang="id-ID" dirty="0" smtClean="0"/>
              <a:t>:</a:t>
            </a:r>
          </a:p>
          <a:p>
            <a:r>
              <a:rPr lang="en-US" sz="1800" dirty="0" smtClean="0"/>
              <a:t>People who waste their time and that of </a:t>
            </a:r>
            <a:r>
              <a:rPr lang="en-US" sz="1800" dirty="0" smtClean="0"/>
              <a:t>others</a:t>
            </a:r>
            <a:endParaRPr lang="en-US" sz="1800" dirty="0" smtClean="0"/>
          </a:p>
          <a:p>
            <a:r>
              <a:rPr lang="en-US" sz="1800" dirty="0" smtClean="0"/>
              <a:t>Opportunists who steal others' </a:t>
            </a:r>
            <a:r>
              <a:rPr lang="en-US" sz="1800" dirty="0" smtClean="0"/>
              <a:t>ideas</a:t>
            </a:r>
            <a:endParaRPr lang="en-US" sz="1800" dirty="0" smtClean="0"/>
          </a:p>
          <a:p>
            <a:r>
              <a:rPr lang="en-US" sz="1800" dirty="0" smtClean="0"/>
              <a:t>Critical people who find only mistakes in others' </a:t>
            </a:r>
            <a:r>
              <a:rPr lang="en-US" sz="1800" dirty="0" smtClean="0"/>
              <a:t>work</a:t>
            </a:r>
            <a:endParaRPr lang="en-US" sz="1800" dirty="0" smtClean="0"/>
          </a:p>
          <a:p>
            <a:r>
              <a:rPr lang="en-US" sz="1800" dirty="0" smtClean="0"/>
              <a:t>Idle people who are </a:t>
            </a:r>
            <a:r>
              <a:rPr lang="en-US" sz="1800" dirty="0" smtClean="0"/>
              <a:t>unproductive</a:t>
            </a:r>
            <a:endParaRPr lang="en-US" sz="1800" dirty="0" smtClean="0"/>
          </a:p>
          <a:p>
            <a:r>
              <a:rPr lang="en-US" sz="1800" dirty="0" smtClean="0"/>
              <a:t>Egotistic people who brag about </a:t>
            </a:r>
            <a:r>
              <a:rPr lang="en-US" sz="1800" dirty="0" smtClean="0"/>
              <a:t>themselves</a:t>
            </a:r>
            <a:endParaRPr lang="en-US" sz="1800" dirty="0" smtClean="0"/>
          </a:p>
          <a:p>
            <a:r>
              <a:rPr lang="id-ID" sz="1800" dirty="0" smtClean="0"/>
              <a:t>Gossips who spread </a:t>
            </a:r>
            <a:r>
              <a:rPr lang="id-ID" sz="1800" dirty="0" smtClean="0"/>
              <a:t>rumors </a:t>
            </a:r>
            <a:endParaRPr lang="id-ID" sz="18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itle 5"/>
          <p:cNvSpPr>
            <a:spLocks noGrp="1"/>
          </p:cNvSpPr>
          <p:nvPr>
            <p:ph type="title"/>
          </p:nvPr>
        </p:nvSpPr>
        <p:spPr/>
        <p:txBody>
          <a:bodyPr/>
          <a:lstStyle/>
          <a:p>
            <a:r>
              <a:rPr lang="id-ID" b="1" dirty="0" smtClean="0"/>
              <a:t>Project-Related Characteristics</a:t>
            </a:r>
          </a:p>
        </p:txBody>
      </p:sp>
      <p:sp>
        <p:nvSpPr>
          <p:cNvPr id="44036" name="Footer Placeholder 2"/>
          <p:cNvSpPr txBox="1">
            <a:spLocks noGrp="1"/>
          </p:cNvSpPr>
          <p:nvPr/>
        </p:nvSpPr>
        <p:spPr bwMode="auto">
          <a:xfrm>
            <a:off x="1524000" y="6400800"/>
            <a:ext cx="6248400" cy="457200"/>
          </a:xfrm>
          <a:prstGeom prst="rect">
            <a:avLst/>
          </a:prstGeom>
          <a:noFill/>
          <a:ln w="9525">
            <a:noFill/>
            <a:miter lim="800000"/>
            <a:headEnd/>
            <a:tailEnd/>
          </a:ln>
        </p:spPr>
        <p:txBody>
          <a:bodyPr anchor="ctr"/>
          <a:lstStyle/>
          <a:p>
            <a:pPr>
              <a:lnSpc>
                <a:spcPct val="90000"/>
              </a:lnSpc>
              <a:spcBef>
                <a:spcPct val="20000"/>
              </a:spcBef>
            </a:pPr>
            <a:endParaRPr lang="id-ID" sz="1400">
              <a:solidFill>
                <a:schemeClr val="tx2"/>
              </a:solidFill>
              <a:latin typeface="Times New Roman" pitchFamily="18" charset="0"/>
            </a:endParaRPr>
          </a:p>
        </p:txBody>
      </p:sp>
      <p:sp>
        <p:nvSpPr>
          <p:cNvPr id="44037" name="Content Placeholder 6"/>
          <p:cNvSpPr>
            <a:spLocks noGrp="1"/>
          </p:cNvSpPr>
          <p:nvPr>
            <p:ph sz="quarter" idx="1"/>
          </p:nvPr>
        </p:nvSpPr>
        <p:spPr/>
        <p:txBody>
          <a:bodyPr/>
          <a:lstStyle/>
          <a:p>
            <a:r>
              <a:rPr lang="en-US" dirty="0" smtClean="0"/>
              <a:t>Develops and implements decisions relating to </a:t>
            </a:r>
            <a:r>
              <a:rPr lang="en-US" dirty="0" smtClean="0"/>
              <a:t>planning</a:t>
            </a:r>
            <a:endParaRPr lang="id-ID" dirty="0" smtClean="0"/>
          </a:p>
          <a:p>
            <a:r>
              <a:rPr lang="en-US" dirty="0" smtClean="0"/>
              <a:t>Is willing to redefine goals, responsibilities, and schedules as necessary to get the project back </a:t>
            </a:r>
            <a:r>
              <a:rPr lang="en-US" dirty="0" smtClean="0"/>
              <a:t>on</a:t>
            </a:r>
            <a:r>
              <a:rPr lang="id-ID" dirty="0" smtClean="0"/>
              <a:t> </a:t>
            </a:r>
            <a:r>
              <a:rPr lang="en-US" dirty="0" smtClean="0"/>
              <a:t>track </a:t>
            </a:r>
            <a:r>
              <a:rPr lang="en-US" dirty="0" smtClean="0"/>
              <a:t>in case the schedule slips or the project is over budget</a:t>
            </a:r>
          </a:p>
          <a:p>
            <a:r>
              <a:rPr lang="en-US" dirty="0" smtClean="0"/>
              <a:t>Establishes and meets real priorities and </a:t>
            </a:r>
            <a:r>
              <a:rPr lang="en-US" dirty="0" smtClean="0"/>
              <a:t>deadlines</a:t>
            </a:r>
            <a:endParaRPr lang="en-US" dirty="0" smtClean="0"/>
          </a:p>
          <a:p>
            <a:r>
              <a:rPr lang="en-US" dirty="0" smtClean="0"/>
              <a:t>Believes in good planning to reduce pressure and stress and increase </a:t>
            </a:r>
            <a:r>
              <a:rPr lang="en-US" dirty="0" smtClean="0"/>
              <a:t>productivity</a:t>
            </a:r>
            <a:endParaRPr lang="en-US" dirty="0" smtClean="0"/>
          </a:p>
          <a:p>
            <a:r>
              <a:rPr lang="en-US" dirty="0" smtClean="0"/>
              <a:t>Establishes long-term and short-term planning</a:t>
            </a:r>
            <a:endParaRPr lang="en-US" dirty="0" smtClean="0">
              <a:latin typeface="Arial"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itle 5"/>
          <p:cNvSpPr>
            <a:spLocks noGrp="1"/>
          </p:cNvSpPr>
          <p:nvPr>
            <p:ph type="title"/>
          </p:nvPr>
        </p:nvSpPr>
        <p:spPr/>
        <p:txBody>
          <a:bodyPr/>
          <a:lstStyle/>
          <a:p>
            <a:pPr eaLnBrk="1" hangingPunct="1"/>
            <a:r>
              <a:rPr lang="en-US" smtClean="0">
                <a:latin typeface="Arial" charset="0"/>
              </a:rPr>
              <a:t>Different Skills Needed in Different Situations</a:t>
            </a:r>
          </a:p>
        </p:txBody>
      </p:sp>
      <p:sp>
        <p:nvSpPr>
          <p:cNvPr id="44036" name="Footer Placeholder 2"/>
          <p:cNvSpPr txBox="1">
            <a:spLocks noGrp="1"/>
          </p:cNvSpPr>
          <p:nvPr/>
        </p:nvSpPr>
        <p:spPr bwMode="auto">
          <a:xfrm>
            <a:off x="1524000" y="6400800"/>
            <a:ext cx="6248400" cy="457200"/>
          </a:xfrm>
          <a:prstGeom prst="rect">
            <a:avLst/>
          </a:prstGeom>
          <a:noFill/>
          <a:ln w="9525">
            <a:noFill/>
            <a:miter lim="800000"/>
            <a:headEnd/>
            <a:tailEnd/>
          </a:ln>
        </p:spPr>
        <p:txBody>
          <a:bodyPr anchor="ctr"/>
          <a:lstStyle/>
          <a:p>
            <a:pPr>
              <a:lnSpc>
                <a:spcPct val="90000"/>
              </a:lnSpc>
              <a:spcBef>
                <a:spcPct val="20000"/>
              </a:spcBef>
            </a:pPr>
            <a:endParaRPr lang="id-ID" sz="1400">
              <a:solidFill>
                <a:schemeClr val="tx2"/>
              </a:solidFill>
              <a:latin typeface="Times New Roman" pitchFamily="18" charset="0"/>
            </a:endParaRPr>
          </a:p>
        </p:txBody>
      </p:sp>
      <p:sp>
        <p:nvSpPr>
          <p:cNvPr id="44037" name="Content Placeholder 6"/>
          <p:cNvSpPr>
            <a:spLocks noGrp="1"/>
          </p:cNvSpPr>
          <p:nvPr>
            <p:ph sz="quarter" idx="1"/>
          </p:nvPr>
        </p:nvSpPr>
        <p:spPr/>
        <p:txBody>
          <a:bodyPr/>
          <a:lstStyle/>
          <a:p>
            <a:pPr eaLnBrk="1" hangingPunct="1"/>
            <a:r>
              <a:rPr lang="en-US" smtClean="0">
                <a:latin typeface="Arial" charset="0"/>
              </a:rPr>
              <a:t>Large projects: leadership, relevant prior experience, planning, people skills, verbal communication, and team-building skills are most important</a:t>
            </a:r>
          </a:p>
          <a:p>
            <a:pPr eaLnBrk="1" hangingPunct="1"/>
            <a:r>
              <a:rPr lang="en-US" smtClean="0">
                <a:latin typeface="Arial" charset="0"/>
              </a:rPr>
              <a:t>High uncertainty projects: risk management, expectation management, leadership, people skills, and planning skills are most important</a:t>
            </a:r>
          </a:p>
          <a:p>
            <a:pPr eaLnBrk="1" hangingPunct="1"/>
            <a:r>
              <a:rPr lang="en-US" smtClean="0">
                <a:latin typeface="Arial" charset="0"/>
              </a:rPr>
              <a:t>Very novel projects: leadership, people skills, having vision and goals, self-confidence, expectations management, and listening skills are most important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a:xfrm>
            <a:off x="381000" y="152400"/>
            <a:ext cx="8305800" cy="1143000"/>
          </a:xfrm>
        </p:spPr>
        <p:txBody>
          <a:bodyPr/>
          <a:lstStyle/>
          <a:p>
            <a:pPr eaLnBrk="1" hangingPunct="1"/>
            <a:r>
              <a:rPr lang="en-US" smtClean="0">
                <a:latin typeface="Arial" charset="0"/>
              </a:rPr>
              <a:t>Importance of Leadership Skills</a:t>
            </a:r>
          </a:p>
        </p:txBody>
      </p:sp>
      <p:sp>
        <p:nvSpPr>
          <p:cNvPr id="45060" name="Rectangle 3"/>
          <p:cNvSpPr>
            <a:spLocks noGrp="1" noChangeArrowheads="1"/>
          </p:cNvSpPr>
          <p:nvPr>
            <p:ph sz="quarter" idx="1"/>
          </p:nvPr>
        </p:nvSpPr>
        <p:spPr>
          <a:xfrm>
            <a:off x="381000" y="1447800"/>
            <a:ext cx="8305800" cy="4572000"/>
          </a:xfrm>
        </p:spPr>
        <p:txBody>
          <a:bodyPr/>
          <a:lstStyle/>
          <a:p>
            <a:pPr eaLnBrk="1" hangingPunct="1">
              <a:spcBef>
                <a:spcPct val="55000"/>
              </a:spcBef>
            </a:pPr>
            <a:r>
              <a:rPr lang="en-US" smtClean="0">
                <a:latin typeface="Arial" charset="0"/>
              </a:rPr>
              <a:t>Effective project managers provide leadership by example</a:t>
            </a:r>
          </a:p>
          <a:p>
            <a:pPr eaLnBrk="1" hangingPunct="1">
              <a:spcBef>
                <a:spcPct val="55000"/>
              </a:spcBef>
            </a:pPr>
            <a:r>
              <a:rPr lang="en-US" smtClean="0">
                <a:latin typeface="Arial" charset="0"/>
              </a:rPr>
              <a:t>A </a:t>
            </a:r>
            <a:r>
              <a:rPr lang="en-US" b="1" smtClean="0">
                <a:latin typeface="Arial" charset="0"/>
              </a:rPr>
              <a:t>leader</a:t>
            </a:r>
            <a:r>
              <a:rPr lang="en-US" smtClean="0">
                <a:latin typeface="Arial" charset="0"/>
              </a:rPr>
              <a:t> focuses on long-term goals and big-picture objectives while inspiring people to reach those goals</a:t>
            </a:r>
          </a:p>
          <a:p>
            <a:pPr eaLnBrk="1" hangingPunct="1">
              <a:spcBef>
                <a:spcPct val="55000"/>
              </a:spcBef>
            </a:pPr>
            <a:r>
              <a:rPr lang="en-US" smtClean="0">
                <a:latin typeface="Arial" charset="0"/>
              </a:rPr>
              <a:t>A </a:t>
            </a:r>
            <a:r>
              <a:rPr lang="en-US" b="1" smtClean="0">
                <a:latin typeface="Arial" charset="0"/>
              </a:rPr>
              <a:t>manager</a:t>
            </a:r>
            <a:r>
              <a:rPr lang="en-US" smtClean="0">
                <a:latin typeface="Arial" charset="0"/>
              </a:rPr>
              <a:t> deals with the day-to-day details of meeting specific goals</a:t>
            </a:r>
          </a:p>
          <a:p>
            <a:pPr eaLnBrk="1" hangingPunct="1">
              <a:spcBef>
                <a:spcPct val="55000"/>
              </a:spcBef>
            </a:pPr>
            <a:r>
              <a:rPr lang="en-US" smtClean="0">
                <a:latin typeface="Arial" charset="0"/>
              </a:rPr>
              <a:t>Project managers often take on the role of both leader and manager</a:t>
            </a:r>
          </a:p>
        </p:txBody>
      </p:sp>
      <p:sp>
        <p:nvSpPr>
          <p:cNvPr id="45061" name="Footer Placeholder 5"/>
          <p:cNvSpPr txBox="1">
            <a:spLocks noGrp="1"/>
          </p:cNvSpPr>
          <p:nvPr/>
        </p:nvSpPr>
        <p:spPr bwMode="auto">
          <a:xfrm>
            <a:off x="1524000" y="6400800"/>
            <a:ext cx="6248400" cy="457200"/>
          </a:xfrm>
          <a:prstGeom prst="rect">
            <a:avLst/>
          </a:prstGeom>
          <a:noFill/>
          <a:ln w="9525">
            <a:noFill/>
            <a:miter lim="800000"/>
            <a:headEnd/>
            <a:tailEnd/>
          </a:ln>
        </p:spPr>
        <p:txBody>
          <a:bodyPr anchor="ctr"/>
          <a:lstStyle/>
          <a:p>
            <a:pPr>
              <a:lnSpc>
                <a:spcPct val="90000"/>
              </a:lnSpc>
              <a:spcBef>
                <a:spcPct val="20000"/>
              </a:spcBef>
            </a:pPr>
            <a:endParaRPr lang="id-ID" sz="1400">
              <a:solidFill>
                <a:schemeClr val="tx2"/>
              </a:solidFill>
              <a:latin typeface="Times New Roman"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Title 1"/>
          <p:cNvSpPr>
            <a:spLocks noGrp="1"/>
          </p:cNvSpPr>
          <p:nvPr>
            <p:ph type="title"/>
          </p:nvPr>
        </p:nvSpPr>
        <p:spPr>
          <a:xfrm>
            <a:off x="304800" y="274638"/>
            <a:ext cx="8305800" cy="1143000"/>
          </a:xfrm>
        </p:spPr>
        <p:txBody>
          <a:bodyPr/>
          <a:lstStyle/>
          <a:p>
            <a:pPr eaLnBrk="1" hangingPunct="1"/>
            <a:r>
              <a:rPr lang="en-US" smtClean="0">
                <a:latin typeface="Arial" charset="0"/>
              </a:rPr>
              <a:t>Careers for IT Project Managers</a:t>
            </a:r>
          </a:p>
        </p:txBody>
      </p:sp>
      <p:sp>
        <p:nvSpPr>
          <p:cNvPr id="46084" name="Footer Placeholder 2"/>
          <p:cNvSpPr txBox="1">
            <a:spLocks noGrp="1"/>
          </p:cNvSpPr>
          <p:nvPr/>
        </p:nvSpPr>
        <p:spPr bwMode="auto">
          <a:xfrm>
            <a:off x="1524000" y="6400800"/>
            <a:ext cx="6248400" cy="457200"/>
          </a:xfrm>
          <a:prstGeom prst="rect">
            <a:avLst/>
          </a:prstGeom>
          <a:noFill/>
          <a:ln w="9525">
            <a:noFill/>
            <a:miter lim="800000"/>
            <a:headEnd/>
            <a:tailEnd/>
          </a:ln>
        </p:spPr>
        <p:txBody>
          <a:bodyPr anchor="ctr"/>
          <a:lstStyle/>
          <a:p>
            <a:pPr>
              <a:lnSpc>
                <a:spcPct val="90000"/>
              </a:lnSpc>
              <a:spcBef>
                <a:spcPct val="20000"/>
              </a:spcBef>
            </a:pPr>
            <a:endParaRPr lang="id-ID" sz="1400">
              <a:solidFill>
                <a:schemeClr val="tx2"/>
              </a:solidFill>
              <a:latin typeface="Times New Roman" pitchFamily="18" charset="0"/>
            </a:endParaRPr>
          </a:p>
        </p:txBody>
      </p:sp>
      <p:sp>
        <p:nvSpPr>
          <p:cNvPr id="46085" name="Content Placeholder 3"/>
          <p:cNvSpPr>
            <a:spLocks noGrp="1"/>
          </p:cNvSpPr>
          <p:nvPr>
            <p:ph sz="quarter" idx="1"/>
          </p:nvPr>
        </p:nvSpPr>
        <p:spPr>
          <a:xfrm>
            <a:off x="381000" y="1524000"/>
            <a:ext cx="8305800" cy="4572000"/>
          </a:xfrm>
        </p:spPr>
        <p:txBody>
          <a:bodyPr/>
          <a:lstStyle/>
          <a:p>
            <a:r>
              <a:rPr lang="en-US" dirty="0" smtClean="0"/>
              <a:t>Computerworld’s annual forecast survey supports this career projection. </a:t>
            </a:r>
            <a:endParaRPr lang="id-ID" dirty="0" smtClean="0"/>
          </a:p>
          <a:p>
            <a:r>
              <a:rPr lang="en-US" dirty="0" smtClean="0"/>
              <a:t>IT executives</a:t>
            </a:r>
            <a:r>
              <a:rPr lang="id-ID" dirty="0" smtClean="0"/>
              <a:t> </a:t>
            </a:r>
            <a:r>
              <a:rPr lang="en-US" dirty="0" smtClean="0"/>
              <a:t>listed the “nine hottest skills” they planned to hire for in 2012. </a:t>
            </a:r>
            <a:endParaRPr lang="id-ID" dirty="0" smtClean="0"/>
          </a:p>
          <a:p>
            <a:r>
              <a:rPr lang="en-US" dirty="0" smtClean="0"/>
              <a:t>Programming and application</a:t>
            </a:r>
            <a:r>
              <a:rPr lang="id-ID" dirty="0" smtClean="0"/>
              <a:t> </a:t>
            </a:r>
            <a:r>
              <a:rPr lang="en-US" dirty="0" smtClean="0"/>
              <a:t>development took over first place from project management, mainly due to the</a:t>
            </a:r>
            <a:r>
              <a:rPr lang="id-ID" dirty="0" smtClean="0"/>
              <a:t> </a:t>
            </a:r>
            <a:r>
              <a:rPr lang="en-US" dirty="0" smtClean="0"/>
              <a:t>increased need for programmers of mobile devices. </a:t>
            </a:r>
            <a:endParaRPr lang="id-ID" dirty="0" smtClean="0"/>
          </a:p>
          <a:p>
            <a:r>
              <a:rPr lang="en-US" dirty="0" smtClean="0"/>
              <a:t>Managers also noted that they were</a:t>
            </a:r>
            <a:r>
              <a:rPr lang="id-ID" dirty="0" smtClean="0"/>
              <a:t> </a:t>
            </a:r>
            <a:r>
              <a:rPr lang="en-US" dirty="0" smtClean="0"/>
              <a:t>looking for “working” project managers and business analysts who could get projects done</a:t>
            </a:r>
            <a:r>
              <a:rPr lang="id-ID" dirty="0" smtClean="0"/>
              <a:t>.</a:t>
            </a:r>
            <a:endParaRPr lang="en-US" dirty="0"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Title 1"/>
          <p:cNvSpPr>
            <a:spLocks noGrp="1"/>
          </p:cNvSpPr>
          <p:nvPr>
            <p:ph type="title"/>
          </p:nvPr>
        </p:nvSpPr>
        <p:spPr/>
        <p:txBody>
          <a:bodyPr/>
          <a:lstStyle/>
          <a:p>
            <a:pPr eaLnBrk="1" hangingPunct="1"/>
            <a:r>
              <a:rPr lang="en-US" sz="3600" smtClean="0">
                <a:latin typeface="Arial" charset="0"/>
              </a:rPr>
              <a:t>The Project Management Profession</a:t>
            </a:r>
          </a:p>
        </p:txBody>
      </p:sp>
      <p:sp>
        <p:nvSpPr>
          <p:cNvPr id="48132" name="Footer Placeholder 2"/>
          <p:cNvSpPr txBox="1">
            <a:spLocks noGrp="1"/>
          </p:cNvSpPr>
          <p:nvPr/>
        </p:nvSpPr>
        <p:spPr bwMode="auto">
          <a:xfrm>
            <a:off x="1524000" y="6400800"/>
            <a:ext cx="6248400" cy="457200"/>
          </a:xfrm>
          <a:prstGeom prst="rect">
            <a:avLst/>
          </a:prstGeom>
          <a:noFill/>
          <a:ln w="9525">
            <a:noFill/>
            <a:miter lim="800000"/>
            <a:headEnd/>
            <a:tailEnd/>
          </a:ln>
        </p:spPr>
        <p:txBody>
          <a:bodyPr anchor="ctr"/>
          <a:lstStyle/>
          <a:p>
            <a:pPr>
              <a:lnSpc>
                <a:spcPct val="90000"/>
              </a:lnSpc>
              <a:spcBef>
                <a:spcPct val="20000"/>
              </a:spcBef>
            </a:pPr>
            <a:endParaRPr lang="id-ID" sz="1400">
              <a:solidFill>
                <a:schemeClr val="tx2"/>
              </a:solidFill>
              <a:latin typeface="Times New Roman" pitchFamily="18" charset="0"/>
            </a:endParaRPr>
          </a:p>
        </p:txBody>
      </p:sp>
      <p:sp>
        <p:nvSpPr>
          <p:cNvPr id="48133" name="Content Placeholder 3"/>
          <p:cNvSpPr>
            <a:spLocks noGrp="1"/>
          </p:cNvSpPr>
          <p:nvPr>
            <p:ph sz="quarter" idx="1"/>
          </p:nvPr>
        </p:nvSpPr>
        <p:spPr>
          <a:xfrm>
            <a:off x="381000" y="1524000"/>
            <a:ext cx="8305800" cy="4572000"/>
          </a:xfrm>
        </p:spPr>
        <p:txBody>
          <a:bodyPr/>
          <a:lstStyle/>
          <a:p>
            <a:pPr eaLnBrk="1" hangingPunct="1"/>
            <a:r>
              <a:rPr lang="en-US" smtClean="0">
                <a:latin typeface="Arial" charset="0"/>
              </a:rPr>
              <a:t>The profession of project management is growing at a very rapid pace</a:t>
            </a:r>
          </a:p>
          <a:p>
            <a:pPr eaLnBrk="1" hangingPunct="1"/>
            <a:r>
              <a:rPr lang="en-US" smtClean="0">
                <a:latin typeface="Arial" charset="0"/>
              </a:rPr>
              <a:t>It is helpful to understand the history of the field,  the role of professional societies like the Project Management Institute, and the growth in project management software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304800" y="889000"/>
            <a:ext cx="8156575" cy="711200"/>
          </a:xfrm>
        </p:spPr>
        <p:txBody>
          <a:bodyPr/>
          <a:lstStyle/>
          <a:p>
            <a:pPr eaLnBrk="1" hangingPunct="1"/>
            <a:r>
              <a:rPr lang="en-US" smtClean="0">
                <a:latin typeface="Arial" charset="0"/>
              </a:rPr>
              <a:t>Figure 1-6: Sample Gantt Chart Created with Project 2007</a:t>
            </a:r>
          </a:p>
        </p:txBody>
      </p:sp>
      <p:sp>
        <p:nvSpPr>
          <p:cNvPr id="50179" name="Footer Placeholder 5"/>
          <p:cNvSpPr txBox="1">
            <a:spLocks noGrp="1"/>
          </p:cNvSpPr>
          <p:nvPr/>
        </p:nvSpPr>
        <p:spPr bwMode="auto">
          <a:xfrm>
            <a:off x="1524000" y="6400800"/>
            <a:ext cx="6248400" cy="457200"/>
          </a:xfrm>
          <a:prstGeom prst="rect">
            <a:avLst/>
          </a:prstGeom>
          <a:noFill/>
          <a:ln w="9525">
            <a:noFill/>
            <a:miter lim="800000"/>
            <a:headEnd/>
            <a:tailEnd/>
          </a:ln>
        </p:spPr>
        <p:txBody>
          <a:bodyPr anchor="ctr"/>
          <a:lstStyle/>
          <a:p>
            <a:pPr>
              <a:lnSpc>
                <a:spcPct val="90000"/>
              </a:lnSpc>
              <a:spcBef>
                <a:spcPct val="20000"/>
              </a:spcBef>
            </a:pPr>
            <a:endParaRPr lang="id-ID" sz="1400">
              <a:solidFill>
                <a:schemeClr val="tx2"/>
              </a:solidFill>
              <a:latin typeface="Times New Roman" pitchFamily="18" charset="0"/>
            </a:endParaRPr>
          </a:p>
        </p:txBody>
      </p:sp>
      <p:pic>
        <p:nvPicPr>
          <p:cNvPr id="50180" name="Picture 3" descr="Fig01-06.bmp"/>
          <p:cNvPicPr>
            <a:picLocks noChangeAspect="1"/>
          </p:cNvPicPr>
          <p:nvPr/>
        </p:nvPicPr>
        <p:blipFill>
          <a:blip r:embed="rId2" cstate="print"/>
          <a:srcRect b="5382"/>
          <a:stretch>
            <a:fillRect/>
          </a:stretch>
        </p:blipFill>
        <p:spPr bwMode="auto">
          <a:xfrm>
            <a:off x="1371600" y="1625600"/>
            <a:ext cx="6324600" cy="4587875"/>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Title 1"/>
          <p:cNvSpPr>
            <a:spLocks noGrp="1"/>
          </p:cNvSpPr>
          <p:nvPr>
            <p:ph type="title"/>
          </p:nvPr>
        </p:nvSpPr>
        <p:spPr>
          <a:xfrm>
            <a:off x="304800" y="457200"/>
            <a:ext cx="7772400" cy="1143000"/>
          </a:xfrm>
        </p:spPr>
        <p:txBody>
          <a:bodyPr/>
          <a:lstStyle/>
          <a:p>
            <a:pPr eaLnBrk="1" hangingPunct="1"/>
            <a:r>
              <a:rPr lang="en-US" smtClean="0">
                <a:latin typeface="Arial" charset="0"/>
              </a:rPr>
              <a:t>Figure 1-7: Sample Network Diagram in Microsoft Project</a:t>
            </a:r>
          </a:p>
        </p:txBody>
      </p:sp>
      <p:sp>
        <p:nvSpPr>
          <p:cNvPr id="51204" name="Footer Placeholder 5"/>
          <p:cNvSpPr txBox="1">
            <a:spLocks noGrp="1"/>
          </p:cNvSpPr>
          <p:nvPr/>
        </p:nvSpPr>
        <p:spPr bwMode="auto">
          <a:xfrm>
            <a:off x="1524000" y="6400800"/>
            <a:ext cx="6248400" cy="457200"/>
          </a:xfrm>
          <a:prstGeom prst="rect">
            <a:avLst/>
          </a:prstGeom>
          <a:noFill/>
          <a:ln w="9525">
            <a:noFill/>
            <a:miter lim="800000"/>
            <a:headEnd/>
            <a:tailEnd/>
          </a:ln>
        </p:spPr>
        <p:txBody>
          <a:bodyPr anchor="ctr"/>
          <a:lstStyle/>
          <a:p>
            <a:pPr>
              <a:lnSpc>
                <a:spcPct val="90000"/>
              </a:lnSpc>
              <a:spcBef>
                <a:spcPct val="20000"/>
              </a:spcBef>
            </a:pPr>
            <a:endParaRPr lang="id-ID" sz="1400">
              <a:solidFill>
                <a:schemeClr val="tx2"/>
              </a:solidFill>
              <a:latin typeface="Times New Roman" pitchFamily="18" charset="0"/>
            </a:endParaRPr>
          </a:p>
        </p:txBody>
      </p:sp>
      <p:pic>
        <p:nvPicPr>
          <p:cNvPr id="51205" name="Picture 4" descr="Fig01-07.bmp"/>
          <p:cNvPicPr>
            <a:picLocks noChangeAspect="1"/>
          </p:cNvPicPr>
          <p:nvPr/>
        </p:nvPicPr>
        <p:blipFill>
          <a:blip r:embed="rId2" cstate="print"/>
          <a:srcRect b="12000"/>
          <a:stretch>
            <a:fillRect/>
          </a:stretch>
        </p:blipFill>
        <p:spPr bwMode="auto">
          <a:xfrm>
            <a:off x="533400" y="2133600"/>
            <a:ext cx="8072438" cy="3352800"/>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a:xfrm>
            <a:off x="381000" y="76200"/>
            <a:ext cx="8305800" cy="1143000"/>
          </a:xfrm>
        </p:spPr>
        <p:txBody>
          <a:bodyPr/>
          <a:lstStyle/>
          <a:p>
            <a:pPr eaLnBrk="1" hangingPunct="1"/>
            <a:r>
              <a:rPr lang="en-US" smtClean="0">
                <a:latin typeface="Arial" charset="0"/>
              </a:rPr>
              <a:t>Ethics in Project Management</a:t>
            </a:r>
          </a:p>
        </p:txBody>
      </p:sp>
      <p:sp>
        <p:nvSpPr>
          <p:cNvPr id="49155" name="Rectangle 3"/>
          <p:cNvSpPr>
            <a:spLocks noGrp="1" noChangeArrowheads="1"/>
          </p:cNvSpPr>
          <p:nvPr>
            <p:ph sz="quarter" idx="1"/>
          </p:nvPr>
        </p:nvSpPr>
        <p:spPr>
          <a:xfrm>
            <a:off x="457200" y="1371600"/>
            <a:ext cx="8305800" cy="4572000"/>
          </a:xfrm>
        </p:spPr>
        <p:txBody>
          <a:bodyPr>
            <a:normAutofit lnSpcReduction="10000"/>
          </a:bodyPr>
          <a:lstStyle/>
          <a:p>
            <a:pPr eaLnBrk="1" hangingPunct="1">
              <a:lnSpc>
                <a:spcPct val="90000"/>
              </a:lnSpc>
              <a:spcBef>
                <a:spcPct val="100000"/>
              </a:spcBef>
              <a:defRPr/>
            </a:pPr>
            <a:r>
              <a:rPr lang="en-US" b="1" dirty="0" smtClean="0">
                <a:latin typeface="Arial" charset="0"/>
              </a:rPr>
              <a:t>Ethics</a:t>
            </a:r>
            <a:r>
              <a:rPr lang="en-US" dirty="0" smtClean="0">
                <a:latin typeface="Arial" charset="0"/>
              </a:rPr>
              <a:t>, loosely defined, is a set of principles that guide our decision making based on personal values of what is “right” and “wrong”</a:t>
            </a:r>
          </a:p>
          <a:p>
            <a:pPr eaLnBrk="1" hangingPunct="1">
              <a:lnSpc>
                <a:spcPct val="90000"/>
              </a:lnSpc>
              <a:spcBef>
                <a:spcPct val="100000"/>
              </a:spcBef>
              <a:defRPr/>
            </a:pPr>
            <a:r>
              <a:rPr lang="en-US" dirty="0" smtClean="0">
                <a:latin typeface="Arial" charset="0"/>
              </a:rPr>
              <a:t>Project managers often face ethical dilemmas</a:t>
            </a:r>
          </a:p>
          <a:p>
            <a:pPr eaLnBrk="1" hangingPunct="1">
              <a:lnSpc>
                <a:spcPct val="90000"/>
              </a:lnSpc>
              <a:spcBef>
                <a:spcPct val="100000"/>
              </a:spcBef>
              <a:defRPr/>
            </a:pPr>
            <a:r>
              <a:rPr lang="en-US" dirty="0" smtClean="0">
                <a:latin typeface="Arial" charset="0"/>
              </a:rPr>
              <a:t>In order to earn PMP certification, applicants must agree to PMI’s Code of Ethics and Professional Conduct</a:t>
            </a:r>
          </a:p>
          <a:p>
            <a:pPr eaLnBrk="1" hangingPunct="1">
              <a:lnSpc>
                <a:spcPct val="90000"/>
              </a:lnSpc>
              <a:spcBef>
                <a:spcPct val="100000"/>
              </a:spcBef>
              <a:defRPr/>
            </a:pPr>
            <a:r>
              <a:rPr lang="en-US" dirty="0" smtClean="0">
                <a:latin typeface="Arial" charset="0"/>
              </a:rPr>
              <a:t>Several questions on the PMP exam are related to professional responsibility, including ethics</a:t>
            </a:r>
          </a:p>
          <a:p>
            <a:pPr eaLnBrk="1" hangingPunct="1">
              <a:lnSpc>
                <a:spcPct val="90000"/>
              </a:lnSpc>
              <a:buFont typeface="Wingdings 2" pitchFamily="18" charset="2"/>
              <a:buNone/>
              <a:defRPr/>
            </a:pPr>
            <a:endParaRPr lang="en-US" sz="2400" dirty="0" smtClean="0">
              <a:latin typeface="Arial" charset="0"/>
            </a:endParaRPr>
          </a:p>
        </p:txBody>
      </p:sp>
      <p:sp>
        <p:nvSpPr>
          <p:cNvPr id="55301" name="Footer Placeholder 5"/>
          <p:cNvSpPr txBox="1">
            <a:spLocks noGrp="1"/>
          </p:cNvSpPr>
          <p:nvPr/>
        </p:nvSpPr>
        <p:spPr bwMode="auto">
          <a:xfrm>
            <a:off x="1524000" y="6400800"/>
            <a:ext cx="6248400" cy="457200"/>
          </a:xfrm>
          <a:prstGeom prst="rect">
            <a:avLst/>
          </a:prstGeom>
          <a:noFill/>
          <a:ln w="9525">
            <a:noFill/>
            <a:miter lim="800000"/>
            <a:headEnd/>
            <a:tailEnd/>
          </a:ln>
        </p:spPr>
        <p:txBody>
          <a:bodyPr anchor="ctr"/>
          <a:lstStyle/>
          <a:p>
            <a:pPr>
              <a:lnSpc>
                <a:spcPct val="90000"/>
              </a:lnSpc>
              <a:spcBef>
                <a:spcPct val="20000"/>
              </a:spcBef>
            </a:pPr>
            <a:endParaRPr lang="id-ID" sz="1400">
              <a:solidFill>
                <a:schemeClr val="tx2"/>
              </a:solidFill>
              <a:latin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381000" y="381000"/>
            <a:ext cx="8305800" cy="1143000"/>
          </a:xfrm>
        </p:spPr>
        <p:txBody>
          <a:bodyPr/>
          <a:lstStyle/>
          <a:p>
            <a:pPr eaLnBrk="1" hangingPunct="1"/>
            <a:r>
              <a:rPr lang="en-US" smtClean="0">
                <a:latin typeface="Arial" charset="0"/>
              </a:rPr>
              <a:t>Advantages of Using Formal </a:t>
            </a:r>
            <a:br>
              <a:rPr lang="en-US" smtClean="0">
                <a:latin typeface="Arial" charset="0"/>
              </a:rPr>
            </a:br>
            <a:r>
              <a:rPr lang="en-US" smtClean="0">
                <a:latin typeface="Arial" charset="0"/>
              </a:rPr>
              <a:t>Project Management</a:t>
            </a:r>
          </a:p>
        </p:txBody>
      </p:sp>
      <p:sp>
        <p:nvSpPr>
          <p:cNvPr id="14340" name="Rectangle 3"/>
          <p:cNvSpPr>
            <a:spLocks noGrp="1" noChangeArrowheads="1"/>
          </p:cNvSpPr>
          <p:nvPr>
            <p:ph sz="quarter" idx="1"/>
          </p:nvPr>
        </p:nvSpPr>
        <p:spPr>
          <a:xfrm>
            <a:off x="533400" y="1528763"/>
            <a:ext cx="8229600" cy="4491037"/>
          </a:xfrm>
        </p:spPr>
        <p:txBody>
          <a:bodyPr/>
          <a:lstStyle/>
          <a:p>
            <a:pPr eaLnBrk="1" hangingPunct="1">
              <a:lnSpc>
                <a:spcPct val="90000"/>
              </a:lnSpc>
            </a:pPr>
            <a:r>
              <a:rPr lang="en-US" sz="2400" dirty="0" smtClean="0">
                <a:latin typeface="Arial" pitchFamily="34" charset="0"/>
                <a:cs typeface="Arial" pitchFamily="34" charset="0"/>
              </a:rPr>
              <a:t>Better control of financial, physical, and human resources</a:t>
            </a:r>
          </a:p>
          <a:p>
            <a:pPr eaLnBrk="1" hangingPunct="1">
              <a:lnSpc>
                <a:spcPct val="90000"/>
              </a:lnSpc>
            </a:pPr>
            <a:r>
              <a:rPr lang="en-US" sz="2400" dirty="0" smtClean="0">
                <a:latin typeface="Arial" pitchFamily="34" charset="0"/>
                <a:cs typeface="Arial" pitchFamily="34" charset="0"/>
              </a:rPr>
              <a:t>Improved customer relations</a:t>
            </a:r>
          </a:p>
          <a:p>
            <a:pPr eaLnBrk="1" hangingPunct="1">
              <a:lnSpc>
                <a:spcPct val="90000"/>
              </a:lnSpc>
            </a:pPr>
            <a:r>
              <a:rPr lang="en-US" sz="2400" dirty="0" smtClean="0">
                <a:latin typeface="Arial" pitchFamily="34" charset="0"/>
                <a:cs typeface="Arial" pitchFamily="34" charset="0"/>
              </a:rPr>
              <a:t>Shorter development times</a:t>
            </a:r>
          </a:p>
          <a:p>
            <a:pPr eaLnBrk="1" hangingPunct="1">
              <a:lnSpc>
                <a:spcPct val="90000"/>
              </a:lnSpc>
            </a:pPr>
            <a:r>
              <a:rPr lang="en-US" sz="2400" dirty="0" smtClean="0">
                <a:latin typeface="Arial" pitchFamily="34" charset="0"/>
                <a:cs typeface="Arial" pitchFamily="34" charset="0"/>
              </a:rPr>
              <a:t>Lower costs</a:t>
            </a:r>
            <a:r>
              <a:rPr lang="id-ID" sz="2400" dirty="0" smtClean="0">
                <a:latin typeface="Arial" pitchFamily="34" charset="0"/>
                <a:cs typeface="Arial" pitchFamily="34" charset="0"/>
              </a:rPr>
              <a:t> and improved productivity</a:t>
            </a:r>
            <a:endParaRPr lang="en-US" sz="2400" dirty="0" smtClean="0">
              <a:latin typeface="Arial" pitchFamily="34" charset="0"/>
              <a:cs typeface="Arial" pitchFamily="34" charset="0"/>
            </a:endParaRPr>
          </a:p>
          <a:p>
            <a:pPr eaLnBrk="1" hangingPunct="1">
              <a:lnSpc>
                <a:spcPct val="90000"/>
              </a:lnSpc>
            </a:pPr>
            <a:r>
              <a:rPr lang="en-US" sz="2400" dirty="0" smtClean="0">
                <a:latin typeface="Arial" pitchFamily="34" charset="0"/>
                <a:cs typeface="Arial" pitchFamily="34" charset="0"/>
              </a:rPr>
              <a:t>Higher quality and increased reliability</a:t>
            </a:r>
          </a:p>
          <a:p>
            <a:pPr eaLnBrk="1" hangingPunct="1">
              <a:lnSpc>
                <a:spcPct val="90000"/>
              </a:lnSpc>
            </a:pPr>
            <a:r>
              <a:rPr lang="en-US" sz="2400" dirty="0" smtClean="0">
                <a:latin typeface="Arial" pitchFamily="34" charset="0"/>
                <a:cs typeface="Arial" pitchFamily="34" charset="0"/>
              </a:rPr>
              <a:t>Higher profit margins</a:t>
            </a:r>
          </a:p>
          <a:p>
            <a:pPr eaLnBrk="1" hangingPunct="1">
              <a:lnSpc>
                <a:spcPct val="90000"/>
              </a:lnSpc>
            </a:pPr>
            <a:r>
              <a:rPr lang="en-US" sz="2400" dirty="0" smtClean="0">
                <a:latin typeface="Arial" pitchFamily="34" charset="0"/>
                <a:cs typeface="Arial" pitchFamily="34" charset="0"/>
              </a:rPr>
              <a:t>Improved productivity</a:t>
            </a:r>
          </a:p>
          <a:p>
            <a:pPr eaLnBrk="1" hangingPunct="1">
              <a:lnSpc>
                <a:spcPct val="90000"/>
              </a:lnSpc>
            </a:pPr>
            <a:r>
              <a:rPr lang="en-US" sz="2400" dirty="0" smtClean="0">
                <a:latin typeface="Arial" pitchFamily="34" charset="0"/>
                <a:cs typeface="Arial" pitchFamily="34" charset="0"/>
              </a:rPr>
              <a:t>Better internal coordination</a:t>
            </a:r>
            <a:endParaRPr lang="id-ID" sz="2400" dirty="0" smtClean="0">
              <a:latin typeface="Arial" pitchFamily="34" charset="0"/>
              <a:cs typeface="Arial" pitchFamily="34" charset="0"/>
            </a:endParaRPr>
          </a:p>
          <a:p>
            <a:pPr eaLnBrk="1" hangingPunct="1">
              <a:lnSpc>
                <a:spcPct val="90000"/>
              </a:lnSpc>
            </a:pPr>
            <a:r>
              <a:rPr lang="en-US" sz="2400" dirty="0" smtClean="0">
                <a:latin typeface="Arial" pitchFamily="34" charset="0"/>
                <a:cs typeface="Arial" pitchFamily="34" charset="0"/>
              </a:rPr>
              <a:t>Positive impact on meeting strategic go</a:t>
            </a:r>
            <a:r>
              <a:rPr lang="id-ID" sz="2400" dirty="0" smtClean="0">
                <a:latin typeface="Arial" pitchFamily="34" charset="0"/>
                <a:cs typeface="Arial" pitchFamily="34" charset="0"/>
              </a:rPr>
              <a:t>als.</a:t>
            </a:r>
            <a:endParaRPr lang="en-US" sz="2400" dirty="0" smtClean="0">
              <a:latin typeface="Arial" pitchFamily="34" charset="0"/>
              <a:cs typeface="Arial" pitchFamily="34" charset="0"/>
            </a:endParaRPr>
          </a:p>
          <a:p>
            <a:pPr eaLnBrk="1" hangingPunct="1">
              <a:lnSpc>
                <a:spcPct val="90000"/>
              </a:lnSpc>
            </a:pPr>
            <a:r>
              <a:rPr lang="en-US" sz="2400" dirty="0" smtClean="0">
                <a:latin typeface="Arial" pitchFamily="34" charset="0"/>
                <a:cs typeface="Arial" pitchFamily="34" charset="0"/>
              </a:rPr>
              <a:t>Higher worker morale (less stress)</a:t>
            </a:r>
          </a:p>
        </p:txBody>
      </p:sp>
      <p:sp>
        <p:nvSpPr>
          <p:cNvPr id="14341" name="Footer Placeholder 5"/>
          <p:cNvSpPr txBox="1">
            <a:spLocks noGrp="1"/>
          </p:cNvSpPr>
          <p:nvPr/>
        </p:nvSpPr>
        <p:spPr bwMode="auto">
          <a:xfrm>
            <a:off x="1524000" y="6400800"/>
            <a:ext cx="6248400" cy="457200"/>
          </a:xfrm>
          <a:prstGeom prst="rect">
            <a:avLst/>
          </a:prstGeom>
          <a:noFill/>
          <a:ln w="9525">
            <a:noFill/>
            <a:miter lim="800000"/>
            <a:headEnd/>
            <a:tailEnd/>
          </a:ln>
        </p:spPr>
        <p:txBody>
          <a:bodyPr anchor="ctr"/>
          <a:lstStyle/>
          <a:p>
            <a:pPr>
              <a:lnSpc>
                <a:spcPct val="90000"/>
              </a:lnSpc>
              <a:spcBef>
                <a:spcPct val="20000"/>
              </a:spcBef>
            </a:pPr>
            <a:endParaRPr lang="id-ID" sz="1400">
              <a:solidFill>
                <a:schemeClr val="tx2"/>
              </a:solidFill>
              <a:latin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a:xfrm>
            <a:off x="304800" y="152400"/>
            <a:ext cx="8305800" cy="1143000"/>
          </a:xfrm>
        </p:spPr>
        <p:txBody>
          <a:bodyPr/>
          <a:lstStyle/>
          <a:p>
            <a:pPr eaLnBrk="1" hangingPunct="1"/>
            <a:r>
              <a:rPr lang="en-US" smtClean="0">
                <a:latin typeface="Arial" charset="0"/>
              </a:rPr>
              <a:t>Project Management Software</a:t>
            </a:r>
          </a:p>
        </p:txBody>
      </p:sp>
      <p:sp>
        <p:nvSpPr>
          <p:cNvPr id="56324" name="Rectangle 3"/>
          <p:cNvSpPr>
            <a:spLocks noGrp="1" noChangeArrowheads="1"/>
          </p:cNvSpPr>
          <p:nvPr>
            <p:ph sz="quarter" idx="1"/>
          </p:nvPr>
        </p:nvSpPr>
        <p:spPr>
          <a:xfrm>
            <a:off x="304800" y="1447800"/>
            <a:ext cx="8534400" cy="4876800"/>
          </a:xfrm>
        </p:spPr>
        <p:txBody>
          <a:bodyPr/>
          <a:lstStyle/>
          <a:p>
            <a:pPr algn="just" eaLnBrk="1" hangingPunct="1">
              <a:lnSpc>
                <a:spcPct val="80000"/>
              </a:lnSpc>
            </a:pPr>
            <a:r>
              <a:rPr lang="en-US" smtClean="0">
                <a:latin typeface="Arial" charset="0"/>
              </a:rPr>
              <a:t>There are hundreds of different products to assist in performing project management</a:t>
            </a:r>
          </a:p>
          <a:p>
            <a:pPr eaLnBrk="1" hangingPunct="1">
              <a:lnSpc>
                <a:spcPct val="80000"/>
              </a:lnSpc>
            </a:pPr>
            <a:r>
              <a:rPr lang="en-US" smtClean="0">
                <a:latin typeface="Arial" charset="0"/>
              </a:rPr>
              <a:t>Three main categories of tools</a:t>
            </a:r>
          </a:p>
          <a:p>
            <a:pPr lvl="1" eaLnBrk="1" hangingPunct="1">
              <a:lnSpc>
                <a:spcPct val="80000"/>
              </a:lnSpc>
            </a:pPr>
            <a:r>
              <a:rPr lang="en-US" smtClean="0">
                <a:latin typeface="Arial" charset="0"/>
              </a:rPr>
              <a:t>Low-end tools: handle single or smaller projects well, cost under $200 per user</a:t>
            </a:r>
          </a:p>
          <a:p>
            <a:pPr lvl="1" eaLnBrk="1" hangingPunct="1">
              <a:lnSpc>
                <a:spcPct val="80000"/>
              </a:lnSpc>
            </a:pPr>
            <a:r>
              <a:rPr lang="en-US" smtClean="0">
                <a:latin typeface="Arial" charset="0"/>
              </a:rPr>
              <a:t>Midrange tools: handle multiple projects and users, cost $200-600 per user, Project 2007 most popular</a:t>
            </a:r>
          </a:p>
          <a:p>
            <a:pPr lvl="1" eaLnBrk="1" hangingPunct="1">
              <a:lnSpc>
                <a:spcPct val="80000"/>
              </a:lnSpc>
            </a:pPr>
            <a:r>
              <a:rPr lang="en-US" smtClean="0">
                <a:latin typeface="Arial" charset="0"/>
              </a:rPr>
              <a:t>High-end tools: also called enterprise project management software, often licensed on a per-user basis, like VPMi Enterprise Online (www.vcsonline.com); see front cover for trial version information</a:t>
            </a:r>
          </a:p>
          <a:p>
            <a:pPr eaLnBrk="1" hangingPunct="1">
              <a:lnSpc>
                <a:spcPct val="80000"/>
              </a:lnSpc>
            </a:pPr>
            <a:r>
              <a:rPr lang="en-US" smtClean="0">
                <a:latin typeface="Arial" charset="0"/>
              </a:rPr>
              <a:t>See the Project Management Center Web site or Top Ten Reviews for links to many companies that provide project management software</a:t>
            </a:r>
          </a:p>
          <a:p>
            <a:pPr eaLnBrk="1" hangingPunct="1">
              <a:lnSpc>
                <a:spcPct val="80000"/>
              </a:lnSpc>
            </a:pPr>
            <a:endParaRPr lang="en-US" sz="2000" smtClean="0">
              <a:latin typeface="Arial" charset="0"/>
            </a:endParaRPr>
          </a:p>
        </p:txBody>
      </p:sp>
      <p:sp>
        <p:nvSpPr>
          <p:cNvPr id="56325" name="Footer Placeholder 5"/>
          <p:cNvSpPr txBox="1">
            <a:spLocks noGrp="1"/>
          </p:cNvSpPr>
          <p:nvPr/>
        </p:nvSpPr>
        <p:spPr bwMode="auto">
          <a:xfrm>
            <a:off x="1524000" y="6400800"/>
            <a:ext cx="6248400" cy="457200"/>
          </a:xfrm>
          <a:prstGeom prst="rect">
            <a:avLst/>
          </a:prstGeom>
          <a:noFill/>
          <a:ln w="9525">
            <a:noFill/>
            <a:miter lim="800000"/>
            <a:headEnd/>
            <a:tailEnd/>
          </a:ln>
        </p:spPr>
        <p:txBody>
          <a:bodyPr anchor="ctr"/>
          <a:lstStyle/>
          <a:p>
            <a:pPr>
              <a:lnSpc>
                <a:spcPct val="90000"/>
              </a:lnSpc>
              <a:spcBef>
                <a:spcPct val="20000"/>
              </a:spcBef>
            </a:pPr>
            <a:endParaRPr lang="id-ID" sz="1400">
              <a:solidFill>
                <a:schemeClr val="tx2"/>
              </a:solidFill>
              <a:latin typeface="Times New Roman"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a:xfrm>
            <a:off x="381000" y="152400"/>
            <a:ext cx="8305800" cy="1143000"/>
          </a:xfrm>
        </p:spPr>
        <p:txBody>
          <a:bodyPr/>
          <a:lstStyle/>
          <a:p>
            <a:pPr eaLnBrk="1" hangingPunct="1"/>
            <a:r>
              <a:rPr lang="en-US" smtClean="0">
                <a:latin typeface="Arial" charset="0"/>
              </a:rPr>
              <a:t>Chapter Summary</a:t>
            </a:r>
          </a:p>
        </p:txBody>
      </p:sp>
      <p:sp>
        <p:nvSpPr>
          <p:cNvPr id="110595" name="Rectangle 3"/>
          <p:cNvSpPr>
            <a:spLocks noGrp="1" noChangeArrowheads="1"/>
          </p:cNvSpPr>
          <p:nvPr>
            <p:ph sz="quarter" idx="1"/>
          </p:nvPr>
        </p:nvSpPr>
        <p:spPr>
          <a:xfrm>
            <a:off x="381000" y="1371600"/>
            <a:ext cx="8305800" cy="4876800"/>
          </a:xfrm>
        </p:spPr>
        <p:txBody>
          <a:bodyPr>
            <a:normAutofit lnSpcReduction="10000"/>
          </a:bodyPr>
          <a:lstStyle/>
          <a:p>
            <a:pPr eaLnBrk="1" hangingPunct="1">
              <a:lnSpc>
                <a:spcPct val="90000"/>
              </a:lnSpc>
              <a:defRPr/>
            </a:pPr>
            <a:r>
              <a:rPr lang="en-US" sz="2600" dirty="0" smtClean="0">
                <a:latin typeface="Arial" charset="0"/>
              </a:rPr>
              <a:t>A project is a temporary endeavor undertaken to create a unique product, service, or result</a:t>
            </a:r>
          </a:p>
          <a:p>
            <a:pPr eaLnBrk="1" hangingPunct="1">
              <a:lnSpc>
                <a:spcPct val="90000"/>
              </a:lnSpc>
              <a:defRPr/>
            </a:pPr>
            <a:r>
              <a:rPr lang="en-US" sz="2600" dirty="0" smtClean="0">
                <a:latin typeface="Arial" charset="0"/>
              </a:rPr>
              <a:t>Project management is the application of knowledge, skills, tools, and techniques to project activities to meet project requirements</a:t>
            </a:r>
          </a:p>
          <a:p>
            <a:pPr eaLnBrk="1" hangingPunct="1">
              <a:lnSpc>
                <a:spcPct val="90000"/>
              </a:lnSpc>
              <a:defRPr/>
            </a:pPr>
            <a:r>
              <a:rPr lang="en-US" sz="2600" dirty="0" smtClean="0">
                <a:latin typeface="Arial" charset="0"/>
              </a:rPr>
              <a:t>A program is a group of related projects managed in a coordinated way; project portfolio management involves organizing and managing projects and programs as a portfolio of investments</a:t>
            </a:r>
          </a:p>
          <a:p>
            <a:pPr eaLnBrk="1" hangingPunct="1">
              <a:lnSpc>
                <a:spcPct val="90000"/>
              </a:lnSpc>
              <a:defRPr/>
            </a:pPr>
            <a:r>
              <a:rPr lang="en-US" sz="2600" dirty="0" smtClean="0">
                <a:latin typeface="Arial" charset="0"/>
              </a:rPr>
              <a:t>Project managers play a key role in helping projects and organizations succeed</a:t>
            </a:r>
          </a:p>
          <a:p>
            <a:pPr eaLnBrk="1" hangingPunct="1">
              <a:lnSpc>
                <a:spcPct val="90000"/>
              </a:lnSpc>
              <a:defRPr/>
            </a:pPr>
            <a:r>
              <a:rPr lang="en-US" sz="2600" dirty="0" smtClean="0">
                <a:latin typeface="Arial" charset="0"/>
              </a:rPr>
              <a:t>The project management profession continues to grow and mature</a:t>
            </a:r>
          </a:p>
        </p:txBody>
      </p:sp>
      <p:sp>
        <p:nvSpPr>
          <p:cNvPr id="57349" name="Footer Placeholder 5"/>
          <p:cNvSpPr txBox="1">
            <a:spLocks noGrp="1"/>
          </p:cNvSpPr>
          <p:nvPr/>
        </p:nvSpPr>
        <p:spPr bwMode="auto">
          <a:xfrm>
            <a:off x="1524000" y="6400800"/>
            <a:ext cx="6248400" cy="457200"/>
          </a:xfrm>
          <a:prstGeom prst="rect">
            <a:avLst/>
          </a:prstGeom>
          <a:noFill/>
          <a:ln w="9525">
            <a:noFill/>
            <a:miter lim="800000"/>
            <a:headEnd/>
            <a:tailEnd/>
          </a:ln>
        </p:spPr>
        <p:txBody>
          <a:bodyPr anchor="ctr"/>
          <a:lstStyle/>
          <a:p>
            <a:pPr>
              <a:lnSpc>
                <a:spcPct val="90000"/>
              </a:lnSpc>
              <a:spcBef>
                <a:spcPct val="20000"/>
              </a:spcBef>
            </a:pPr>
            <a:endParaRPr lang="id-ID" sz="1400">
              <a:solidFill>
                <a:schemeClr val="tx2"/>
              </a:solidFill>
              <a:latin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381000" y="76200"/>
            <a:ext cx="8305800" cy="1143000"/>
          </a:xfrm>
        </p:spPr>
        <p:txBody>
          <a:bodyPr/>
          <a:lstStyle/>
          <a:p>
            <a:pPr eaLnBrk="1" hangingPunct="1"/>
            <a:r>
              <a:rPr lang="en-US" smtClean="0">
                <a:latin typeface="Arial" charset="0"/>
                <a:cs typeface="Arial" charset="0"/>
              </a:rPr>
              <a:t>What Is a Project?</a:t>
            </a:r>
          </a:p>
        </p:txBody>
      </p:sp>
      <p:sp>
        <p:nvSpPr>
          <p:cNvPr id="15364" name="Rectangle 3"/>
          <p:cNvSpPr>
            <a:spLocks noGrp="1" noChangeArrowheads="1"/>
          </p:cNvSpPr>
          <p:nvPr>
            <p:ph sz="quarter" idx="1"/>
          </p:nvPr>
        </p:nvSpPr>
        <p:spPr>
          <a:xfrm>
            <a:off x="533400" y="1295400"/>
            <a:ext cx="8001000" cy="4876800"/>
          </a:xfrm>
        </p:spPr>
        <p:txBody>
          <a:bodyPr/>
          <a:lstStyle/>
          <a:p>
            <a:pPr eaLnBrk="1" hangingPunct="1">
              <a:spcBef>
                <a:spcPct val="70000"/>
              </a:spcBef>
            </a:pPr>
            <a:r>
              <a:rPr lang="en-US" dirty="0" smtClean="0">
                <a:latin typeface="Arial" charset="0"/>
              </a:rPr>
              <a:t>A </a:t>
            </a:r>
            <a:r>
              <a:rPr lang="en-US" b="1" dirty="0" smtClean="0">
                <a:latin typeface="Arial" charset="0"/>
              </a:rPr>
              <a:t>project</a:t>
            </a:r>
            <a:r>
              <a:rPr lang="en-US" dirty="0" smtClean="0">
                <a:latin typeface="Arial" charset="0"/>
              </a:rPr>
              <a:t> is “a temporary endeavor undertaken to create a unique product, service, or result” </a:t>
            </a:r>
            <a:endParaRPr lang="en-US" dirty="0" smtClean="0">
              <a:latin typeface="Arial" charset="0"/>
              <a:cs typeface="Times New Roman" pitchFamily="18" charset="0"/>
            </a:endParaRPr>
          </a:p>
          <a:p>
            <a:pPr eaLnBrk="1" hangingPunct="1">
              <a:spcBef>
                <a:spcPct val="70000"/>
              </a:spcBef>
            </a:pPr>
            <a:r>
              <a:rPr lang="en-US" dirty="0" smtClean="0">
                <a:latin typeface="Arial" charset="0"/>
              </a:rPr>
              <a:t>Operations is work done to sustain the business</a:t>
            </a:r>
          </a:p>
          <a:p>
            <a:pPr eaLnBrk="1" hangingPunct="1">
              <a:spcBef>
                <a:spcPct val="70000"/>
              </a:spcBef>
            </a:pPr>
            <a:r>
              <a:rPr lang="en-US" dirty="0" smtClean="0">
                <a:latin typeface="Arial" charset="0"/>
              </a:rPr>
              <a:t>Projects end when their objectives have been reached or the project has been terminated</a:t>
            </a:r>
          </a:p>
          <a:p>
            <a:pPr eaLnBrk="1" hangingPunct="1">
              <a:spcBef>
                <a:spcPct val="70000"/>
              </a:spcBef>
            </a:pPr>
            <a:r>
              <a:rPr lang="en-US" dirty="0" smtClean="0">
                <a:latin typeface="Arial" charset="0"/>
              </a:rPr>
              <a:t>Projects can be large or small and take a short or long time to complete</a:t>
            </a:r>
          </a:p>
        </p:txBody>
      </p:sp>
      <p:sp>
        <p:nvSpPr>
          <p:cNvPr id="15365" name="Footer Placeholder 5"/>
          <p:cNvSpPr txBox="1">
            <a:spLocks noGrp="1"/>
          </p:cNvSpPr>
          <p:nvPr/>
        </p:nvSpPr>
        <p:spPr bwMode="auto">
          <a:xfrm>
            <a:off x="1524000" y="6400800"/>
            <a:ext cx="6248400" cy="457200"/>
          </a:xfrm>
          <a:prstGeom prst="rect">
            <a:avLst/>
          </a:prstGeom>
          <a:noFill/>
          <a:ln w="9525">
            <a:noFill/>
            <a:miter lim="800000"/>
            <a:headEnd/>
            <a:tailEnd/>
          </a:ln>
        </p:spPr>
        <p:txBody>
          <a:bodyPr anchor="ctr"/>
          <a:lstStyle/>
          <a:p>
            <a:pPr>
              <a:lnSpc>
                <a:spcPct val="90000"/>
              </a:lnSpc>
              <a:spcBef>
                <a:spcPct val="20000"/>
              </a:spcBef>
            </a:pPr>
            <a:endParaRPr lang="id-ID" sz="1400">
              <a:solidFill>
                <a:schemeClr val="tx2"/>
              </a:solidFill>
              <a:latin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304800" y="304800"/>
            <a:ext cx="8382000" cy="838200"/>
          </a:xfrm>
        </p:spPr>
        <p:txBody>
          <a:bodyPr/>
          <a:lstStyle/>
          <a:p>
            <a:pPr eaLnBrk="1" hangingPunct="1"/>
            <a:r>
              <a:rPr lang="en-US" smtClean="0">
                <a:latin typeface="Arial" charset="0"/>
              </a:rPr>
              <a:t>Examples of IT Projects</a:t>
            </a:r>
          </a:p>
        </p:txBody>
      </p:sp>
      <p:sp>
        <p:nvSpPr>
          <p:cNvPr id="16388" name="Rectangle 3"/>
          <p:cNvSpPr>
            <a:spLocks noGrp="1" noChangeArrowheads="1"/>
          </p:cNvSpPr>
          <p:nvPr>
            <p:ph sz="quarter" idx="1"/>
          </p:nvPr>
        </p:nvSpPr>
        <p:spPr>
          <a:xfrm>
            <a:off x="457200" y="1066800"/>
            <a:ext cx="8153400" cy="5410200"/>
          </a:xfrm>
        </p:spPr>
        <p:txBody>
          <a:bodyPr/>
          <a:lstStyle/>
          <a:p>
            <a:pPr eaLnBrk="1" hangingPunct="1"/>
            <a:r>
              <a:rPr lang="en-US" dirty="0" smtClean="0">
                <a:latin typeface="Arial" charset="0"/>
              </a:rPr>
              <a:t>A help desk or technical worker replaces ten laptops for a small department</a:t>
            </a:r>
          </a:p>
          <a:p>
            <a:pPr eaLnBrk="1" hangingPunct="1"/>
            <a:r>
              <a:rPr lang="en-US" dirty="0" smtClean="0">
                <a:latin typeface="Arial" charset="0"/>
              </a:rPr>
              <a:t>A small software development team adds a new feature to an internal software application for the finance department</a:t>
            </a:r>
          </a:p>
          <a:p>
            <a:pPr eaLnBrk="1" hangingPunct="1"/>
            <a:r>
              <a:rPr lang="en-US" dirty="0" smtClean="0">
                <a:latin typeface="Arial" charset="0"/>
              </a:rPr>
              <a:t>A college campus upgrades its technology infrastructure to provide wireless Internet access across the whole campus</a:t>
            </a:r>
          </a:p>
          <a:p>
            <a:pPr eaLnBrk="1" hangingPunct="1">
              <a:buNone/>
            </a:pPr>
            <a:endParaRPr lang="en-US" dirty="0" smtClean="0">
              <a:latin typeface="Arial"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1600" y="274638"/>
            <a:ext cx="3505200" cy="6126162"/>
          </a:xfrm>
        </p:spPr>
        <p:txBody>
          <a:bodyPr/>
          <a:lstStyle/>
          <a:p>
            <a:r>
              <a:rPr lang="id-ID" dirty="0" smtClean="0"/>
              <a:t>Various phase of the IT Project</a:t>
            </a:r>
            <a:endParaRPr lang="id-ID" dirty="0"/>
          </a:p>
        </p:txBody>
      </p:sp>
      <p:pic>
        <p:nvPicPr>
          <p:cNvPr id="1026" name="Picture 2"/>
          <p:cNvPicPr>
            <a:picLocks noChangeAspect="1" noChangeArrowheads="1"/>
          </p:cNvPicPr>
          <p:nvPr/>
        </p:nvPicPr>
        <p:blipFill>
          <a:blip r:embed="rId2"/>
          <a:srcRect/>
          <a:stretch>
            <a:fillRect/>
          </a:stretch>
        </p:blipFill>
        <p:spPr bwMode="auto">
          <a:xfrm>
            <a:off x="381000" y="0"/>
            <a:ext cx="4648200" cy="6746933"/>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381000" y="152400"/>
            <a:ext cx="8305800" cy="1143000"/>
          </a:xfrm>
        </p:spPr>
        <p:txBody>
          <a:bodyPr/>
          <a:lstStyle/>
          <a:p>
            <a:pPr eaLnBrk="1" hangingPunct="1"/>
            <a:r>
              <a:rPr lang="en-US" smtClean="0">
                <a:latin typeface="Arial" charset="0"/>
              </a:rPr>
              <a:t>Project Attributes</a:t>
            </a:r>
          </a:p>
        </p:txBody>
      </p:sp>
      <p:sp>
        <p:nvSpPr>
          <p:cNvPr id="19460" name="Rectangle 3"/>
          <p:cNvSpPr>
            <a:spLocks noGrp="1" noChangeArrowheads="1"/>
          </p:cNvSpPr>
          <p:nvPr>
            <p:ph sz="quarter" idx="1"/>
          </p:nvPr>
        </p:nvSpPr>
        <p:spPr/>
        <p:txBody>
          <a:bodyPr/>
          <a:lstStyle/>
          <a:p>
            <a:pPr eaLnBrk="1" hangingPunct="1"/>
            <a:r>
              <a:rPr lang="en-US" smtClean="0">
                <a:latin typeface="Arial" charset="0"/>
              </a:rPr>
              <a:t>A project: </a:t>
            </a:r>
          </a:p>
          <a:p>
            <a:pPr lvl="1" eaLnBrk="1" hangingPunct="1"/>
            <a:r>
              <a:rPr lang="en-US" smtClean="0">
                <a:latin typeface="Arial" charset="0"/>
              </a:rPr>
              <a:t>Has a unique purpose</a:t>
            </a:r>
          </a:p>
          <a:p>
            <a:pPr lvl="1" eaLnBrk="1" hangingPunct="1"/>
            <a:r>
              <a:rPr lang="en-US" smtClean="0">
                <a:latin typeface="Arial" charset="0"/>
              </a:rPr>
              <a:t>Is temporary</a:t>
            </a:r>
          </a:p>
          <a:p>
            <a:pPr lvl="1" eaLnBrk="1" hangingPunct="1"/>
            <a:r>
              <a:rPr lang="en-US" smtClean="0">
                <a:latin typeface="Arial" charset="0"/>
              </a:rPr>
              <a:t>Is developed using progressive elaboration</a:t>
            </a:r>
          </a:p>
          <a:p>
            <a:pPr lvl="1" eaLnBrk="1" hangingPunct="1"/>
            <a:r>
              <a:rPr lang="en-US" smtClean="0">
                <a:latin typeface="Arial" charset="0"/>
              </a:rPr>
              <a:t>Requires resources, often from various areas</a:t>
            </a:r>
          </a:p>
          <a:p>
            <a:pPr lvl="1" eaLnBrk="1" hangingPunct="1"/>
            <a:r>
              <a:rPr lang="en-US" smtClean="0">
                <a:latin typeface="Arial" charset="0"/>
              </a:rPr>
              <a:t>Should have a primary customer or sponsor</a:t>
            </a:r>
          </a:p>
          <a:p>
            <a:pPr lvl="2" eaLnBrk="1" hangingPunct="1"/>
            <a:r>
              <a:rPr lang="en-US" smtClean="0">
                <a:latin typeface="Arial" charset="0"/>
              </a:rPr>
              <a:t>The </a:t>
            </a:r>
            <a:r>
              <a:rPr lang="en-US" b="1" smtClean="0">
                <a:latin typeface="Arial" charset="0"/>
              </a:rPr>
              <a:t>project sponsor</a:t>
            </a:r>
            <a:r>
              <a:rPr lang="en-US" smtClean="0">
                <a:latin typeface="Arial" charset="0"/>
              </a:rPr>
              <a:t> usually provides the direction and funding for the project</a:t>
            </a:r>
          </a:p>
          <a:p>
            <a:pPr lvl="1" eaLnBrk="1" hangingPunct="1"/>
            <a:r>
              <a:rPr lang="en-US" smtClean="0">
                <a:latin typeface="Arial" charset="0"/>
              </a:rPr>
              <a:t>Involves uncertainty</a:t>
            </a:r>
          </a:p>
          <a:p>
            <a:pPr eaLnBrk="1" hangingPunct="1"/>
            <a:endParaRPr lang="en-US" sz="2400" smtClean="0">
              <a:latin typeface="Arial" charset="0"/>
            </a:endParaRPr>
          </a:p>
        </p:txBody>
      </p:sp>
      <p:sp>
        <p:nvSpPr>
          <p:cNvPr id="19461" name="Footer Placeholder 5"/>
          <p:cNvSpPr txBox="1">
            <a:spLocks noGrp="1"/>
          </p:cNvSpPr>
          <p:nvPr/>
        </p:nvSpPr>
        <p:spPr bwMode="auto">
          <a:xfrm>
            <a:off x="1524000" y="6400800"/>
            <a:ext cx="6248400" cy="457200"/>
          </a:xfrm>
          <a:prstGeom prst="rect">
            <a:avLst/>
          </a:prstGeom>
          <a:noFill/>
          <a:ln w="9525">
            <a:noFill/>
            <a:miter lim="800000"/>
            <a:headEnd/>
            <a:tailEnd/>
          </a:ln>
        </p:spPr>
        <p:txBody>
          <a:bodyPr anchor="ctr"/>
          <a:lstStyle/>
          <a:p>
            <a:pPr>
              <a:lnSpc>
                <a:spcPct val="90000"/>
              </a:lnSpc>
              <a:spcBef>
                <a:spcPct val="20000"/>
              </a:spcBef>
            </a:pPr>
            <a:endParaRPr lang="id-ID" sz="1400">
              <a:solidFill>
                <a:schemeClr val="tx2"/>
              </a:solidFill>
              <a:latin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Project Constraints</a:t>
            </a:r>
            <a:endParaRPr lang="id-ID" dirty="0"/>
          </a:p>
        </p:txBody>
      </p:sp>
      <p:sp>
        <p:nvSpPr>
          <p:cNvPr id="3" name="Content Placeholder 2"/>
          <p:cNvSpPr>
            <a:spLocks noGrp="1"/>
          </p:cNvSpPr>
          <p:nvPr>
            <p:ph sz="quarter" idx="1"/>
          </p:nvPr>
        </p:nvSpPr>
        <p:spPr>
          <a:xfrm>
            <a:off x="381000" y="1371600"/>
            <a:ext cx="8305800" cy="5105400"/>
          </a:xfrm>
        </p:spPr>
        <p:txBody>
          <a:bodyPr/>
          <a:lstStyle/>
          <a:p>
            <a:r>
              <a:rPr lang="id-ID" sz="2400" dirty="0" smtClean="0"/>
              <a:t>Scope</a:t>
            </a:r>
          </a:p>
          <a:p>
            <a:pPr lvl="1"/>
            <a:r>
              <a:rPr lang="en-US" sz="2000" dirty="0" smtClean="0"/>
              <a:t>What work will be done as part of the project? </a:t>
            </a:r>
            <a:endParaRPr lang="id-ID" sz="2000" dirty="0" smtClean="0"/>
          </a:p>
          <a:p>
            <a:pPr lvl="1"/>
            <a:r>
              <a:rPr lang="en-US" sz="2000" dirty="0" smtClean="0"/>
              <a:t>What unique </a:t>
            </a:r>
            <a:r>
              <a:rPr lang="en-US" sz="2000" dirty="0" err="1" smtClean="0"/>
              <a:t>product,service</a:t>
            </a:r>
            <a:r>
              <a:rPr lang="en-US" sz="2000" dirty="0" smtClean="0"/>
              <a:t>, or result does the customer or sponsor expect from the project? </a:t>
            </a:r>
            <a:endParaRPr lang="id-ID" sz="2000" dirty="0" smtClean="0"/>
          </a:p>
          <a:p>
            <a:pPr lvl="1"/>
            <a:r>
              <a:rPr lang="en-US" sz="2000" dirty="0" smtClean="0"/>
              <a:t>How</a:t>
            </a:r>
            <a:r>
              <a:rPr lang="id-ID" sz="2000" dirty="0" smtClean="0"/>
              <a:t> </a:t>
            </a:r>
            <a:r>
              <a:rPr lang="en-US" sz="2000" dirty="0" smtClean="0"/>
              <a:t>will the scope be verified?</a:t>
            </a:r>
          </a:p>
          <a:p>
            <a:r>
              <a:rPr lang="id-ID" sz="2400" dirty="0" smtClean="0"/>
              <a:t>Time</a:t>
            </a:r>
          </a:p>
          <a:p>
            <a:pPr lvl="1"/>
            <a:r>
              <a:rPr lang="en-US" sz="2000" dirty="0" smtClean="0"/>
              <a:t>How long should it take to complete the project? </a:t>
            </a:r>
            <a:endParaRPr lang="id-ID" sz="2000" dirty="0" smtClean="0"/>
          </a:p>
          <a:p>
            <a:pPr lvl="1"/>
            <a:r>
              <a:rPr lang="en-US" sz="2000" dirty="0" smtClean="0"/>
              <a:t>What is the project’s</a:t>
            </a:r>
            <a:r>
              <a:rPr lang="id-ID" sz="2000" dirty="0" smtClean="0"/>
              <a:t> </a:t>
            </a:r>
            <a:r>
              <a:rPr lang="en-US" sz="2000" dirty="0" smtClean="0"/>
              <a:t>schedule? </a:t>
            </a:r>
            <a:endParaRPr lang="id-ID" sz="2000" dirty="0" smtClean="0"/>
          </a:p>
          <a:p>
            <a:pPr lvl="1"/>
            <a:r>
              <a:rPr lang="en-US" sz="2000" dirty="0" smtClean="0"/>
              <a:t>How will the team track actual schedule performance? Who can</a:t>
            </a:r>
            <a:r>
              <a:rPr lang="id-ID" sz="2000" dirty="0" smtClean="0"/>
              <a:t> </a:t>
            </a:r>
            <a:r>
              <a:rPr lang="en-US" sz="2000" dirty="0" smtClean="0"/>
              <a:t>approve changes to the schedule?</a:t>
            </a:r>
            <a:endParaRPr lang="id-ID" sz="2000" dirty="0" smtClean="0"/>
          </a:p>
          <a:p>
            <a:r>
              <a:rPr lang="id-ID" sz="2400" dirty="0" smtClean="0"/>
              <a:t>Cost</a:t>
            </a:r>
          </a:p>
          <a:p>
            <a:pPr lvl="1"/>
            <a:r>
              <a:rPr lang="en-US" sz="2000" dirty="0" smtClean="0"/>
              <a:t>What should it cost to complete the project? What is the project’s budget?</a:t>
            </a:r>
          </a:p>
          <a:p>
            <a:pPr lvl="1"/>
            <a:r>
              <a:rPr lang="en-US" sz="2000" dirty="0" smtClean="0"/>
              <a:t>How will costs be tracked? Who can authorize changes to the budget?</a:t>
            </a:r>
            <a:endParaRPr lang="id-ID" sz="2000" dirty="0"/>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Equity">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1817</TotalTime>
  <Words>2188</Words>
  <Application>Microsoft Office PowerPoint</Application>
  <PresentationFormat>On-screen Show (4:3)</PresentationFormat>
  <Paragraphs>223</Paragraphs>
  <Slides>41</Slides>
  <Notes>2</Notes>
  <HiddenSlides>0</HiddenSlides>
  <MMClips>0</MMClips>
  <ScaleCrop>false</ScaleCrop>
  <HeadingPairs>
    <vt:vector size="4" baseType="variant">
      <vt:variant>
        <vt:lpstr>Theme</vt:lpstr>
      </vt:variant>
      <vt:variant>
        <vt:i4>2</vt:i4>
      </vt:variant>
      <vt:variant>
        <vt:lpstr>Slide Titles</vt:lpstr>
      </vt:variant>
      <vt:variant>
        <vt:i4>41</vt:i4>
      </vt:variant>
    </vt:vector>
  </HeadingPairs>
  <TitlesOfParts>
    <vt:vector size="43" baseType="lpstr">
      <vt:lpstr>Custom Design</vt:lpstr>
      <vt:lpstr>Equity</vt:lpstr>
      <vt:lpstr> Introduction to Project Management</vt:lpstr>
      <vt:lpstr>Learning Objectives</vt:lpstr>
      <vt:lpstr>Learning Objectives (continued)</vt:lpstr>
      <vt:lpstr>Advantages of Using Formal  Project Management</vt:lpstr>
      <vt:lpstr>What Is a Project?</vt:lpstr>
      <vt:lpstr>Examples of IT Projects</vt:lpstr>
      <vt:lpstr>Various phase of the IT Project</vt:lpstr>
      <vt:lpstr>Project Attributes</vt:lpstr>
      <vt:lpstr>Project Constraints</vt:lpstr>
      <vt:lpstr>Project and Program Managers</vt:lpstr>
      <vt:lpstr>The Triple Constraint of Project Management</vt:lpstr>
      <vt:lpstr>What is Project Management?</vt:lpstr>
      <vt:lpstr>Project Management Framework</vt:lpstr>
      <vt:lpstr>Relationship among user, stakeholders and customers</vt:lpstr>
      <vt:lpstr>Project Stakeholders</vt:lpstr>
      <vt:lpstr>Allocation of IT project Resources</vt:lpstr>
      <vt:lpstr>Project Management Knowledge Areas</vt:lpstr>
      <vt:lpstr>Project Management Knowledge Areas</vt:lpstr>
      <vt:lpstr>Project Management Knowledge Areas</vt:lpstr>
      <vt:lpstr>Project Management Tools and Techniques</vt:lpstr>
      <vt:lpstr>Super Tools</vt:lpstr>
      <vt:lpstr>Project Success</vt:lpstr>
      <vt:lpstr>What Helps Projects Succeed?*</vt:lpstr>
      <vt:lpstr>Suggested Skills for Project Managers</vt:lpstr>
      <vt:lpstr>The Role of the Project Manager</vt:lpstr>
      <vt:lpstr>Suggested Skills for Project Managers</vt:lpstr>
      <vt:lpstr>Ten Most Important Skills and Competencies for Project Managers</vt:lpstr>
      <vt:lpstr>Project-Related Characteristics</vt:lpstr>
      <vt:lpstr>Team-Related Characteristics</vt:lpstr>
      <vt:lpstr>Team-Related Characteristics</vt:lpstr>
      <vt:lpstr>Team-Related Characteristics</vt:lpstr>
      <vt:lpstr>Project-Related Characteristics</vt:lpstr>
      <vt:lpstr>Different Skills Needed in Different Situations</vt:lpstr>
      <vt:lpstr>Importance of Leadership Skills</vt:lpstr>
      <vt:lpstr>Careers for IT Project Managers</vt:lpstr>
      <vt:lpstr>The Project Management Profession</vt:lpstr>
      <vt:lpstr>Figure 1-6: Sample Gantt Chart Created with Project 2007</vt:lpstr>
      <vt:lpstr>Figure 1-7: Sample Network Diagram in Microsoft Project</vt:lpstr>
      <vt:lpstr>Ethics in Project Management</vt:lpstr>
      <vt:lpstr>Project Management Software</vt:lpstr>
      <vt:lpstr>Chapter Summary</vt:lpstr>
    </vt:vector>
  </TitlesOfParts>
  <Company>Augsburg College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Course Technology</dc:creator>
  <cp:lastModifiedBy>User</cp:lastModifiedBy>
  <cp:revision>136</cp:revision>
  <dcterms:created xsi:type="dcterms:W3CDTF">2001-07-05T23:10:12Z</dcterms:created>
  <dcterms:modified xsi:type="dcterms:W3CDTF">2016-08-18T07:54:20Z</dcterms:modified>
</cp:coreProperties>
</file>