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handoutMasterIdLst>
    <p:handoutMasterId r:id="rId34"/>
  </p:handoutMasterIdLst>
  <p:sldIdLst>
    <p:sldId id="257" r:id="rId3"/>
    <p:sldId id="351" r:id="rId4"/>
    <p:sldId id="352" r:id="rId5"/>
    <p:sldId id="353" r:id="rId6"/>
    <p:sldId id="354" r:id="rId7"/>
    <p:sldId id="379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80" r:id="rId16"/>
    <p:sldId id="381" r:id="rId17"/>
    <p:sldId id="382" r:id="rId18"/>
    <p:sldId id="364" r:id="rId19"/>
    <p:sldId id="378" r:id="rId20"/>
    <p:sldId id="383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4" r:id="rId29"/>
    <p:sldId id="376" r:id="rId30"/>
    <p:sldId id="384" r:id="rId31"/>
    <p:sldId id="37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551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39AF84-C2BB-4455-A2B8-7F76335BF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7141C-96D5-4950-975B-AC168FDB7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17B08-7C07-48D0-A50E-E7EC811D6F3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7141C-96D5-4950-975B-AC168FDB7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7141C-96D5-4950-975B-AC168FDB77F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F7C72-AC9E-43C9-BA16-FCFC703C4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B2671-399E-4CF7-BC9A-96FEBD41B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BAD5C-1097-4876-84D1-4C91B089A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451C510-40F8-496B-B831-F4E41D7FF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5720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52600" y="6400800"/>
            <a:ext cx="5791200" cy="457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DFE8DC00-119F-40A9-B283-050C7E7588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43655-E445-4C32-9521-239ED6F028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6AE80-05C2-45B6-8C87-CB9A49FA8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092A-6393-4C4A-82B2-C3A909575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CD2A5-B644-4184-BBE1-AEFA28FA5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6D62B-76D1-4059-9366-717BDDBA5A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837A2-4EE6-4DB4-A82C-105EAB5BD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B426-4D11-4983-A093-496BA403B3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A084C-E73E-4951-B145-C10F85FCCA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8C2F9-CA38-48E2-9A20-092B010B4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9217-8B12-4C64-855A-0F58931640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C0C3-8E36-4A58-B87D-16ECBE387B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12FCB-D3F9-49A3-ABDF-341AC8A0E1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A36D-D640-4D9E-96D3-BEC1EC0FD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E4641-41D1-428A-BBE9-D97C00A15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D7E60-C1A5-44E6-985A-C0CD565E12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D8A8B-4719-4E99-B525-AD18904DE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F9B30-E3E4-4D68-8FD2-9718EB681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3B81-3CBA-4A8F-94D4-28B8BDF8B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Fifth Edition, Copyright 2007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B3D8A66-BA88-4F6E-9E03-C9514BFC0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55" r:id="rId4"/>
    <p:sldLayoutId id="2147483956" r:id="rId5"/>
    <p:sldLayoutId id="2147483957" r:id="rId6"/>
    <p:sldLayoutId id="2147483958" r:id="rId7"/>
    <p:sldLayoutId id="2147483964" r:id="rId8"/>
    <p:sldLayoutId id="2147483965" r:id="rId9"/>
    <p:sldLayoutId id="2147483959" r:id="rId10"/>
    <p:sldLayoutId id="21474839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00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z="30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2:</a:t>
            </a:r>
            <a:r>
              <a:rPr sz="300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sz="300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z="30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The Project Management and Information Technology Context</a:t>
            </a:r>
            <a:endParaRPr sz="300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l="53035" t="18163" r="5449" b="11752"/>
          <a:stretch>
            <a:fillRect/>
          </a:stretch>
        </p:blipFill>
        <p:spPr bwMode="auto">
          <a:xfrm>
            <a:off x="3124200" y="3276600"/>
            <a:ext cx="2543175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1C510-40F8-496B-B831-F4E41D7FFFD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82000" cy="1143000"/>
          </a:xfrm>
        </p:spPr>
        <p:txBody>
          <a:bodyPr/>
          <a:lstStyle/>
          <a:p>
            <a:r>
              <a:rPr lang="en-US" dirty="0" smtClean="0"/>
              <a:t>Functional, Project, and Matrix Organizational Structures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 b="4514"/>
          <a:stretch>
            <a:fillRect/>
          </a:stretch>
        </p:blipFill>
        <p:spPr bwMode="auto">
          <a:xfrm>
            <a:off x="1219200" y="1500188"/>
            <a:ext cx="6629400" cy="474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Slide Number Placeholder 4"/>
          <p:cNvSpPr>
            <a:spLocks noGrp="1"/>
          </p:cNvSpPr>
          <p:nvPr/>
        </p:nvSpPr>
        <p:spPr bwMode="auto">
          <a:xfrm>
            <a:off x="152400" y="624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fld id="{C7CF20FB-BAC8-415F-9C5B-CCDA7897DE19}" type="slidenum">
              <a:rPr lang="en-US" sz="14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Bef>
                  <a:spcPct val="20000"/>
                </a:spcBef>
              </a:pPr>
              <a:t>10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D2A5-B644-4184-BBE1-AEFA28FA52B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7511EF-63DF-43F1-91F2-B3EE1436E5D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1143000"/>
          </a:xfrm>
        </p:spPr>
        <p:txBody>
          <a:bodyPr/>
          <a:lstStyle/>
          <a:p>
            <a:r>
              <a:rPr lang="en-US" dirty="0" smtClean="0"/>
              <a:t>Organizational Structure Influences on Projects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382000" cy="54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14546D-1449-4B8B-AC2C-77845540738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Culture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r>
              <a:rPr lang="en-US" b="1" smtClean="0"/>
              <a:t>Organizational culture</a:t>
            </a:r>
            <a:r>
              <a:rPr lang="en-US" smtClean="0"/>
              <a:t> is a set of shared assumptions, values, and behaviors that characterize the functioning of an organization</a:t>
            </a:r>
          </a:p>
          <a:p>
            <a:r>
              <a:rPr lang="en-US" smtClean="0"/>
              <a:t>Many experts believe the underlying causes of many companies’ problems are not the structure or staff, but the culture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r>
              <a:rPr lang="en-US" sz="3200" dirty="0" smtClean="0"/>
              <a:t>Ten </a:t>
            </a:r>
            <a:r>
              <a:rPr lang="en-US" sz="3200" dirty="0" smtClean="0"/>
              <a:t>Characteristics </a:t>
            </a:r>
            <a:r>
              <a:rPr lang="en-US" sz="3200" dirty="0" smtClean="0"/>
              <a:t>of</a:t>
            </a:r>
            <a:r>
              <a:rPr lang="id-ID" sz="3200" dirty="0" smtClean="0"/>
              <a:t> </a:t>
            </a:r>
            <a:r>
              <a:rPr lang="en-US" sz="3200" dirty="0" smtClean="0"/>
              <a:t>Organizational Culture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2000" dirty="0" smtClean="0"/>
              <a:t>(</a:t>
            </a:r>
            <a:r>
              <a:rPr lang="en-US" sz="2000" dirty="0" smtClean="0"/>
              <a:t>Stephen P. Robbins and Timothy Judge, authors of a popular textbook </a:t>
            </a:r>
            <a:r>
              <a:rPr lang="en-US" sz="2000" dirty="0" smtClean="0"/>
              <a:t>on</a:t>
            </a:r>
            <a:r>
              <a:rPr lang="id-ID" sz="2000" dirty="0" smtClean="0"/>
              <a:t> organizational behavior)</a:t>
            </a:r>
            <a:endParaRPr lang="en-US" sz="2000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3749675" cy="4572000"/>
          </a:xfrm>
        </p:spPr>
        <p:txBody>
          <a:bodyPr/>
          <a:lstStyle/>
          <a:p>
            <a:r>
              <a:rPr lang="en-US" dirty="0" smtClean="0"/>
              <a:t>Member identity*</a:t>
            </a:r>
          </a:p>
          <a:p>
            <a:r>
              <a:rPr lang="en-US" dirty="0" smtClean="0"/>
              <a:t>Group emphasis*</a:t>
            </a:r>
          </a:p>
          <a:p>
            <a:r>
              <a:rPr lang="en-US" dirty="0" smtClean="0"/>
              <a:t>People focus</a:t>
            </a:r>
          </a:p>
          <a:p>
            <a:r>
              <a:rPr lang="en-US" dirty="0" smtClean="0"/>
              <a:t>Unit integration*</a:t>
            </a:r>
          </a:p>
          <a:p>
            <a:r>
              <a:rPr lang="en-US" dirty="0" smtClean="0"/>
              <a:t>Control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933950" y="1676400"/>
            <a:ext cx="3749675" cy="4572000"/>
          </a:xfrm>
        </p:spPr>
        <p:txBody>
          <a:bodyPr/>
          <a:lstStyle/>
          <a:p>
            <a:r>
              <a:rPr lang="en-US" smtClean="0"/>
              <a:t>Risk tolerance*</a:t>
            </a:r>
          </a:p>
          <a:p>
            <a:r>
              <a:rPr lang="en-US" smtClean="0"/>
              <a:t>Reward criteria*</a:t>
            </a:r>
          </a:p>
          <a:p>
            <a:r>
              <a:rPr lang="en-US" smtClean="0"/>
              <a:t>Conflict tolerance*</a:t>
            </a:r>
          </a:p>
          <a:p>
            <a:r>
              <a:rPr lang="en-US" smtClean="0"/>
              <a:t>Means-ends orientation</a:t>
            </a:r>
          </a:p>
          <a:p>
            <a:r>
              <a:rPr lang="en-US" smtClean="0"/>
              <a:t>Open-systems focus*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04800" y="4570413"/>
            <a:ext cx="84582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/>
              <a:t>*Project work is most successful in an organizational culture where these items are strong/high and other items are balanced </a:t>
            </a:r>
          </a:p>
        </p:txBody>
      </p:sp>
      <p:sp>
        <p:nvSpPr>
          <p:cNvPr id="21510" name="Slide Number Placeholder 4"/>
          <p:cNvSpPr>
            <a:spLocks noGrp="1"/>
          </p:cNvSpPr>
          <p:nvPr/>
        </p:nvSpPr>
        <p:spPr bwMode="auto">
          <a:xfrm>
            <a:off x="2222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fld id="{E93E1B8C-5A20-4CE8-8D49-1B4154289DD2}" type="slidenum">
              <a:rPr lang="en-US" sz="14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Bef>
                  <a:spcPct val="20000"/>
                </a:spcBef>
              </a:pPr>
              <a:t>13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E95578F-2A2A-48FD-A762-966CDCE479CA}" type="slidenum">
              <a:rPr lang="en-US" smtClean="0"/>
              <a:pPr>
                <a:buFontTx/>
                <a:buNone/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Ten Characteristics of</a:t>
            </a:r>
            <a:r>
              <a:rPr lang="id-ID" sz="2800" dirty="0" smtClean="0"/>
              <a:t> </a:t>
            </a:r>
            <a:r>
              <a:rPr lang="en-US" sz="2800" dirty="0" smtClean="0"/>
              <a:t>Organizational Culture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Member identity: The degree to which employees identify with the </a:t>
            </a:r>
            <a:r>
              <a:rPr lang="en-US" dirty="0" smtClean="0"/>
              <a:t>organization</a:t>
            </a:r>
            <a:r>
              <a:rPr lang="id-ID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a whole rather than with their type of job or profession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Group emphasis: The degree to which work activities are organized </a:t>
            </a:r>
            <a:r>
              <a:rPr lang="en-US" dirty="0" smtClean="0"/>
              <a:t>around</a:t>
            </a:r>
            <a:r>
              <a:rPr lang="id-ID" dirty="0" smtClean="0"/>
              <a:t> </a:t>
            </a:r>
            <a:r>
              <a:rPr lang="en-US" dirty="0" smtClean="0"/>
              <a:t>groups </a:t>
            </a:r>
            <a:r>
              <a:rPr lang="en-US" dirty="0" smtClean="0"/>
              <a:t>or teams, rather than individuals. 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People focus: The degree to which management’s decisions take into </a:t>
            </a:r>
            <a:r>
              <a:rPr lang="en-US" dirty="0" smtClean="0"/>
              <a:t>account</a:t>
            </a:r>
            <a:r>
              <a:rPr lang="id-ID" dirty="0" smtClean="0"/>
              <a:t> t</a:t>
            </a:r>
            <a:r>
              <a:rPr lang="en-US" dirty="0" smtClean="0"/>
              <a:t>he </a:t>
            </a:r>
            <a:r>
              <a:rPr lang="en-US" dirty="0" smtClean="0"/>
              <a:t>effect of outcomes on people within the organization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6AE80-05C2-45B6-8C87-CB9A49FA8C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Ten Characteristics of</a:t>
            </a:r>
            <a:r>
              <a:rPr lang="id-ID" sz="2800" dirty="0" smtClean="0"/>
              <a:t> </a:t>
            </a:r>
            <a:r>
              <a:rPr lang="en-US" sz="2800" dirty="0" smtClean="0"/>
              <a:t>Organizational Culture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Unit integration: The degree to which units or departments within an </a:t>
            </a:r>
            <a:r>
              <a:rPr lang="en-US" sz="2400" dirty="0" smtClean="0"/>
              <a:t>organization</a:t>
            </a:r>
            <a:r>
              <a:rPr lang="id-ID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 smtClean="0"/>
              <a:t>encouraged to coordinate with each other. </a:t>
            </a:r>
            <a:endParaRPr lang="id-ID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Control: The degree to which rules, policies, and direct supervision are used </a:t>
            </a:r>
            <a:r>
              <a:rPr lang="en-US" sz="2400" dirty="0" smtClean="0"/>
              <a:t>to</a:t>
            </a:r>
            <a:r>
              <a:rPr lang="id-ID" sz="2400" dirty="0" smtClean="0"/>
              <a:t> </a:t>
            </a:r>
            <a:r>
              <a:rPr lang="en-US" sz="2400" dirty="0" smtClean="0"/>
              <a:t>oversee </a:t>
            </a:r>
            <a:r>
              <a:rPr lang="en-US" sz="2400" dirty="0" smtClean="0"/>
              <a:t>and control employee behavior. </a:t>
            </a:r>
            <a:endParaRPr lang="id-ID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Risk </a:t>
            </a:r>
            <a:r>
              <a:rPr lang="en-US" sz="2400" dirty="0" smtClean="0"/>
              <a:t>tolerance: The degree to which employees are encouraged to be </a:t>
            </a:r>
            <a:r>
              <a:rPr lang="en-US" sz="2400" dirty="0" smtClean="0"/>
              <a:t>aggressive,</a:t>
            </a:r>
            <a:r>
              <a:rPr lang="id-ID" sz="2400" dirty="0" smtClean="0"/>
              <a:t> </a:t>
            </a:r>
            <a:r>
              <a:rPr lang="en-US" sz="2400" dirty="0" smtClean="0"/>
              <a:t>innovative</a:t>
            </a:r>
            <a:r>
              <a:rPr lang="en-US" sz="2400" dirty="0" smtClean="0"/>
              <a:t>, and risk </a:t>
            </a:r>
            <a:r>
              <a:rPr lang="en-US" sz="2400" dirty="0" smtClean="0"/>
              <a:t>seeking.</a:t>
            </a:r>
            <a:endParaRPr lang="id-ID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Reward </a:t>
            </a:r>
            <a:r>
              <a:rPr lang="en-US" sz="2400" dirty="0" smtClean="0"/>
              <a:t>criteria: The degree to which </a:t>
            </a:r>
            <a:r>
              <a:rPr lang="en-US" sz="2400" dirty="0" smtClean="0"/>
              <a:t>rewards</a:t>
            </a:r>
            <a:r>
              <a:rPr lang="id-ID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 smtClean="0"/>
              <a:t>allocated according to employee performance rather than </a:t>
            </a:r>
            <a:r>
              <a:rPr lang="en-US" sz="2400" dirty="0" smtClean="0"/>
              <a:t>seniority,</a:t>
            </a:r>
            <a:r>
              <a:rPr lang="id-ID" sz="2400" dirty="0" smtClean="0"/>
              <a:t> </a:t>
            </a:r>
            <a:r>
              <a:rPr lang="en-US" sz="2400" dirty="0" smtClean="0"/>
              <a:t>favoritism</a:t>
            </a:r>
            <a:r>
              <a:rPr lang="en-US" sz="2400" dirty="0" smtClean="0"/>
              <a:t>, or other nonperformance factors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6AE80-05C2-45B6-8C87-CB9A49FA8C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Ten Characteristics of</a:t>
            </a:r>
            <a:r>
              <a:rPr lang="id-ID" sz="2800" dirty="0" smtClean="0"/>
              <a:t> </a:t>
            </a:r>
            <a:r>
              <a:rPr lang="en-US" sz="2800" dirty="0" smtClean="0"/>
              <a:t>Organizational Culture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Conflict tolerance: The degree to which employees are encouraged to </a:t>
            </a:r>
            <a:r>
              <a:rPr lang="en-US" dirty="0" smtClean="0"/>
              <a:t>air</a:t>
            </a:r>
            <a:r>
              <a:rPr lang="id-ID" dirty="0" smtClean="0"/>
              <a:t> </a:t>
            </a:r>
            <a:r>
              <a:rPr lang="en-US" dirty="0" smtClean="0"/>
              <a:t>conflicts </a:t>
            </a:r>
            <a:r>
              <a:rPr lang="en-US" dirty="0" smtClean="0"/>
              <a:t>and criticism openly. </a:t>
            </a:r>
            <a:endParaRPr lang="id-ID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Means-ends </a:t>
            </a:r>
            <a:r>
              <a:rPr lang="en-US" dirty="0" smtClean="0"/>
              <a:t>orientation: The degree to which management focuses on </a:t>
            </a:r>
            <a:r>
              <a:rPr lang="en-US" dirty="0" smtClean="0"/>
              <a:t>outcomes</a:t>
            </a:r>
            <a:r>
              <a:rPr lang="id-ID" dirty="0" smtClean="0"/>
              <a:t> </a:t>
            </a:r>
            <a:r>
              <a:rPr lang="en-US" dirty="0" smtClean="0"/>
              <a:t>rather </a:t>
            </a:r>
            <a:r>
              <a:rPr lang="en-US" dirty="0" smtClean="0"/>
              <a:t>than on techniques and processes used to achieve results. </a:t>
            </a:r>
            <a:endParaRPr lang="id-ID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Open-systems </a:t>
            </a:r>
            <a:r>
              <a:rPr lang="en-US" dirty="0" smtClean="0"/>
              <a:t>focus: The degree to which the organization monitors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responds </a:t>
            </a:r>
            <a:r>
              <a:rPr lang="en-US" dirty="0" smtClean="0"/>
              <a:t>to changes in the external </a:t>
            </a:r>
            <a:r>
              <a:rPr lang="en-US" dirty="0" smtClean="0"/>
              <a:t>environment</a:t>
            </a:r>
            <a:r>
              <a:rPr lang="id-ID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8"/>
            </a:pP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6AE80-05C2-45B6-8C87-CB9A49FA8C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5DE323-781F-4208-9F81-D6B75F08359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smtClean="0"/>
              <a:t>Stakeholder Management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186738" cy="4791075"/>
          </a:xfrm>
        </p:spPr>
        <p:txBody>
          <a:bodyPr/>
          <a:lstStyle/>
          <a:p>
            <a:r>
              <a:rPr lang="en-US" smtClean="0"/>
              <a:t>Project managers must take time to identify, understand, and manage relationships with all project stakeholders</a:t>
            </a:r>
          </a:p>
          <a:p>
            <a:r>
              <a:rPr lang="en-US" smtClean="0"/>
              <a:t>Using the four frames of organizations can help meet stakeholder needs and expectations</a:t>
            </a:r>
          </a:p>
          <a:p>
            <a:r>
              <a:rPr lang="en-US" smtClean="0"/>
              <a:t>Senior executives/top management are very important stakeholders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/>
          <a:lstStyle/>
          <a:p>
            <a:r>
              <a:rPr lang="en-US" smtClean="0"/>
              <a:t>Best Practice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IT governance </a:t>
            </a:r>
            <a:r>
              <a:rPr lang="en-US" smtClean="0"/>
              <a:t>addresses the authority and control for key IT activities in organizations,  including IT infrastructure, IT use, and project management</a:t>
            </a:r>
          </a:p>
          <a:p>
            <a:r>
              <a:rPr lang="en-US" smtClean="0"/>
              <a:t>A lack of IT governance can be dangerous, as evidenced by three well-publicized IT project failures in Australia (Sydney Water’s customer relationship management system, the Royal Melbourne Institute of Technology’s academic management system, and One.Tel’s billing system)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D260B9-751B-457D-A404-75F30EDA0F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Top Management Commitment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managers need adequate resources. </a:t>
            </a:r>
            <a:endParaRPr lang="id-ID" dirty="0" smtClean="0"/>
          </a:p>
          <a:p>
            <a:r>
              <a:rPr lang="en-US" dirty="0" smtClean="0"/>
              <a:t>Project managers often require approval for unique project needs in a </a:t>
            </a:r>
            <a:r>
              <a:rPr lang="en-US" dirty="0" smtClean="0"/>
              <a:t>timely</a:t>
            </a:r>
            <a:r>
              <a:rPr lang="id-ID" dirty="0" smtClean="0"/>
              <a:t> </a:t>
            </a:r>
            <a:r>
              <a:rPr lang="en-US" dirty="0" smtClean="0"/>
              <a:t>manner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smtClean="0"/>
              <a:t>Project managers must have cooperation from people in other parts of </a:t>
            </a:r>
            <a:r>
              <a:rPr lang="en-US" dirty="0" smtClean="0"/>
              <a:t>the</a:t>
            </a:r>
            <a:r>
              <a:rPr lang="id-ID" dirty="0" smtClean="0"/>
              <a:t> </a:t>
            </a:r>
            <a:r>
              <a:rPr lang="en-US" dirty="0" smtClean="0"/>
              <a:t>organization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smtClean="0"/>
              <a:t>Project managers often need someone to mentor and coach them on </a:t>
            </a:r>
            <a:r>
              <a:rPr lang="en-US" dirty="0" smtClean="0"/>
              <a:t>leadership</a:t>
            </a:r>
            <a:r>
              <a:rPr lang="id-ID" dirty="0" smtClean="0"/>
              <a:t> </a:t>
            </a:r>
            <a:r>
              <a:rPr lang="en-US" dirty="0" smtClean="0"/>
              <a:t>issues</a:t>
            </a:r>
            <a:r>
              <a:rPr lang="en-US" dirty="0" smtClean="0"/>
              <a:t>. </a:t>
            </a:r>
            <a:endParaRPr lang="id-ID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8DC00-119F-40A9-B283-050C7E7588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CCEF1-7376-4480-999C-B664F980C89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876800"/>
          </a:xfrm>
        </p:spPr>
        <p:txBody>
          <a:bodyPr/>
          <a:lstStyle/>
          <a:p>
            <a:pPr marL="609600" indent="-609600"/>
            <a:r>
              <a:rPr lang="en-US" smtClean="0"/>
              <a:t>Describe the systems view of project management and how it applies to information technology projects</a:t>
            </a:r>
          </a:p>
          <a:p>
            <a:pPr marL="609600" indent="-609600"/>
            <a:r>
              <a:rPr lang="en-US" smtClean="0"/>
              <a:t>Understand organizations, including the four frames, organizational structures, and organizational culture</a:t>
            </a:r>
          </a:p>
          <a:p>
            <a:pPr marL="609600" indent="-609600"/>
            <a:r>
              <a:rPr lang="en-US" smtClean="0"/>
              <a:t>Explain why stakeholder management and top management commitment are critical for a project’s success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392439-78BB-4C92-A08D-CB120A6E4C5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143000"/>
          </a:xfrm>
        </p:spPr>
        <p:txBody>
          <a:bodyPr/>
          <a:lstStyle/>
          <a:p>
            <a:r>
              <a:rPr lang="en-US" sz="3600" smtClean="0"/>
              <a:t>Need for Organizational Commitment to Information Technology (IT)</a:t>
            </a:r>
            <a:endParaRPr lang="en-US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3733800"/>
          </a:xfrm>
        </p:spPr>
        <p:txBody>
          <a:bodyPr/>
          <a:lstStyle/>
          <a:p>
            <a:r>
              <a:rPr lang="en-US" smtClean="0"/>
              <a:t>If the organization has a negative attitude toward IT, it will be difficult for an IT project to succeed</a:t>
            </a:r>
          </a:p>
          <a:p>
            <a:r>
              <a:rPr lang="en-US" smtClean="0"/>
              <a:t>Having a Chief Information Officer (CIO) at a high level in the organization helps IT projects</a:t>
            </a:r>
          </a:p>
          <a:p>
            <a:r>
              <a:rPr lang="en-US" smtClean="0"/>
              <a:t>Assigning non-IT people to IT projects also encourages more commitment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01710-5B22-4C4E-A8F6-731E5A04072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dirty="0" smtClean="0"/>
              <a:t>Need for Organizational </a:t>
            </a:r>
            <a:r>
              <a:rPr lang="en-US" dirty="0" smtClean="0"/>
              <a:t>Standards</a:t>
            </a:r>
            <a:r>
              <a:rPr lang="id-ID" dirty="0" smtClean="0"/>
              <a:t>/ Guidelines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 and guidelines help project managers be more effective</a:t>
            </a:r>
          </a:p>
          <a:p>
            <a:r>
              <a:rPr lang="en-US" dirty="0" smtClean="0"/>
              <a:t>Senior management can encourage:</a:t>
            </a:r>
          </a:p>
          <a:p>
            <a:pPr lvl="1"/>
            <a:r>
              <a:rPr lang="en-US" dirty="0" smtClean="0"/>
              <a:t>The use of standard forms and software for project management</a:t>
            </a:r>
          </a:p>
          <a:p>
            <a:pPr lvl="1"/>
            <a:r>
              <a:rPr lang="en-US" dirty="0" smtClean="0"/>
              <a:t>The development and use of guidelines for writing project plans or providing status information</a:t>
            </a:r>
          </a:p>
          <a:p>
            <a:pPr lvl="1"/>
            <a:r>
              <a:rPr lang="en-US" dirty="0" smtClean="0"/>
              <a:t>The creation of a project management office or center of excellence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3F7874-C2BC-4CAA-A07F-2C71A249DA2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143000"/>
          </a:xfrm>
        </p:spPr>
        <p:txBody>
          <a:bodyPr/>
          <a:lstStyle/>
          <a:p>
            <a:r>
              <a:rPr lang="en-US" smtClean="0"/>
              <a:t>Project Phases and the Project Life Cycle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life cycle</a:t>
            </a:r>
            <a:r>
              <a:rPr lang="en-US" dirty="0" smtClean="0"/>
              <a:t> is a collection of project phases that defines: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work will be performed in each phase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deliverables will be produced and when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Who is involved in each phase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management will control and approve work produced in each phase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deliverable</a:t>
            </a:r>
            <a:r>
              <a:rPr lang="en-US" dirty="0" smtClean="0"/>
              <a:t> is a product or service produced or provided as part of a </a:t>
            </a:r>
            <a:r>
              <a:rPr lang="en-US" dirty="0" smtClean="0"/>
              <a:t>project</a:t>
            </a:r>
            <a:endParaRPr lang="id-ID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initiating, planning, executing, monitoring and controlling, and </a:t>
            </a:r>
            <a:r>
              <a:rPr lang="en-US" dirty="0" smtClean="0"/>
              <a:t>closing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847383-2C30-4A9B-B779-B00593A788F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r>
              <a:rPr lang="en-US" smtClean="0"/>
              <a:t>More on Project Phases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early phases of a project life cycle: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Resource needs are usually lowest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level of uncertainty (risk) is highest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Project stakeholders have the greatest opportunity to influence the project</a:t>
            </a:r>
          </a:p>
          <a:p>
            <a:pPr>
              <a:lnSpc>
                <a:spcPct val="90000"/>
              </a:lnSpc>
            </a:pPr>
            <a:r>
              <a:rPr lang="en-US" smtClean="0"/>
              <a:t>In middle phases of a project life cycle: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certainty of completing a project improves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resources are needed</a:t>
            </a:r>
          </a:p>
          <a:p>
            <a:pPr>
              <a:lnSpc>
                <a:spcPct val="90000"/>
              </a:lnSpc>
            </a:pPr>
            <a:r>
              <a:rPr lang="en-US" smtClean="0"/>
              <a:t>The final phase of a project life cycle focuses 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Ensuring that project requirements were met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sponsor approves completion of the project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/>
          <a:p>
            <a:r>
              <a:rPr lang="en-US" dirty="0" smtClean="0"/>
              <a:t>Phases of the Traditional Project Life Cycle</a:t>
            </a:r>
          </a:p>
        </p:txBody>
      </p:sp>
      <p:sp>
        <p:nvSpPr>
          <p:cNvPr id="28675" name="Slide Number Placeholder 4"/>
          <p:cNvSpPr>
            <a:spLocks noGrp="1"/>
          </p:cNvSpPr>
          <p:nvPr/>
        </p:nvSpPr>
        <p:spPr bwMode="auto">
          <a:xfrm>
            <a:off x="2222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fld id="{BA644B62-B274-456F-88D3-7E67CFB7B79A}" type="slidenum">
              <a:rPr lang="en-US" sz="14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Bef>
                  <a:spcPct val="20000"/>
                </a:spcBef>
              </a:pPr>
              <a:t>24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0DEE9414-A2AD-43CD-B726-0C2661EC9E76}" type="slidenum">
              <a:rPr lang="en-US" smtClean="0"/>
              <a:pPr>
                <a:buFontTx/>
                <a:buNone/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825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C43EC-996F-439F-8EC6-A1FE4838B9B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9438"/>
            <a:ext cx="8305800" cy="487362"/>
          </a:xfrm>
        </p:spPr>
        <p:txBody>
          <a:bodyPr/>
          <a:lstStyle/>
          <a:p>
            <a:r>
              <a:rPr lang="en-US" smtClean="0"/>
              <a:t>Product Life Cycles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4572000"/>
          </a:xfrm>
        </p:spPr>
        <p:txBody>
          <a:bodyPr/>
          <a:lstStyle/>
          <a:p>
            <a:r>
              <a:rPr lang="en-US" sz="2600" smtClean="0"/>
              <a:t>Products also have life cycles</a:t>
            </a:r>
          </a:p>
          <a:p>
            <a:r>
              <a:rPr lang="en-US" sz="2600" smtClean="0"/>
              <a:t>The </a:t>
            </a:r>
            <a:r>
              <a:rPr lang="en-US" sz="2600" b="1" smtClean="0"/>
              <a:t>Systems Development Life Cycle (SDLC)</a:t>
            </a:r>
            <a:r>
              <a:rPr lang="en-US" sz="2600" smtClean="0"/>
              <a:t> is a framework for describing the phases involved in developing and maintaining information systems</a:t>
            </a:r>
          </a:p>
          <a:p>
            <a:r>
              <a:rPr lang="en-US" sz="2600" smtClean="0"/>
              <a:t>Systems development projects can follow: </a:t>
            </a:r>
          </a:p>
          <a:p>
            <a:pPr lvl="1"/>
            <a:r>
              <a:rPr lang="en-US" b="1" smtClean="0"/>
              <a:t>Predictive life cycle</a:t>
            </a:r>
            <a:r>
              <a:rPr lang="en-US" smtClean="0"/>
              <a:t>: the scope of the project can be clearly articulated and the schedule and cost can be predicted</a:t>
            </a:r>
          </a:p>
          <a:p>
            <a:pPr lvl="1"/>
            <a:r>
              <a:rPr lang="en-US" b="1" smtClean="0"/>
              <a:t>Adaptive Software Development (ASD)</a:t>
            </a:r>
            <a:r>
              <a:rPr lang="en-US" smtClean="0"/>
              <a:t> </a:t>
            </a:r>
            <a:r>
              <a:rPr lang="en-US" b="1" smtClean="0"/>
              <a:t>life cycle</a:t>
            </a:r>
            <a:r>
              <a:rPr lang="en-US" smtClean="0"/>
              <a:t>: requirements cannot be clearly expressed, projects are mission driven and component based, using time-based cycles to meet target dates</a:t>
            </a:r>
          </a:p>
          <a:p>
            <a:pPr lvl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528F11-9B00-4A75-A623-1D76A4A158C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r>
              <a:rPr lang="en-US" smtClean="0"/>
              <a:t>Predictive Life Cycle Models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Waterfall model: has well-defined, linear stages of systems development and support</a:t>
            </a:r>
          </a:p>
          <a:p>
            <a:pPr>
              <a:lnSpc>
                <a:spcPct val="90000"/>
              </a:lnSpc>
            </a:pPr>
            <a:r>
              <a:rPr lang="en-US" smtClean="0"/>
              <a:t>Spiral model: shows that software is developed using an iterative or spiral approach rather than a linear approach</a:t>
            </a:r>
          </a:p>
          <a:p>
            <a:pPr>
              <a:lnSpc>
                <a:spcPct val="90000"/>
              </a:lnSpc>
            </a:pPr>
            <a:r>
              <a:rPr lang="en-US" smtClean="0"/>
              <a:t>Incremental build model: provides for progressive development of operational software</a:t>
            </a:r>
          </a:p>
          <a:p>
            <a:pPr>
              <a:lnSpc>
                <a:spcPct val="90000"/>
              </a:lnSpc>
            </a:pPr>
            <a:r>
              <a:rPr lang="en-US" smtClean="0"/>
              <a:t>Prototyping model: used for developing prototypes to clarify user requirements</a:t>
            </a:r>
          </a:p>
          <a:p>
            <a:pPr>
              <a:lnSpc>
                <a:spcPct val="90000"/>
              </a:lnSpc>
            </a:pPr>
            <a:r>
              <a:rPr lang="en-US" smtClean="0"/>
              <a:t>Rapid Application Development (RAD) model:  used to produce systems quickly without sacrificing quality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63392D-541B-404F-AFD9-7C7529ADE0F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/>
          <a:lstStyle/>
          <a:p>
            <a:r>
              <a:rPr lang="en-US" smtClean="0"/>
              <a:t>The Importance of Project Phases and Management Reviews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572000"/>
          </a:xfrm>
        </p:spPr>
        <p:txBody>
          <a:bodyPr/>
          <a:lstStyle/>
          <a:p>
            <a:r>
              <a:rPr lang="en-US" smtClean="0"/>
              <a:t>A project should successfully pass through each of the project phases in order to continue on to the next</a:t>
            </a:r>
          </a:p>
          <a:p>
            <a:r>
              <a:rPr lang="en-US" smtClean="0"/>
              <a:t>Management reviews, also called </a:t>
            </a:r>
            <a:r>
              <a:rPr lang="en-US" b="1" smtClean="0"/>
              <a:t>phase exits</a:t>
            </a:r>
            <a:r>
              <a:rPr lang="en-US" smtClean="0"/>
              <a:t> or </a:t>
            </a:r>
            <a:r>
              <a:rPr lang="en-US" b="1" smtClean="0"/>
              <a:t>kill points</a:t>
            </a:r>
            <a:r>
              <a:rPr lang="en-US" smtClean="0"/>
              <a:t>, should occur after each phase to evaluate the project’s progress, likely success, and continued compatibility with organizational goals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CE54B-0849-4060-AA0B-A2B470D25E7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Context of IT Projects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r>
              <a:rPr lang="en-US" smtClean="0"/>
              <a:t>IT projects can be very diverse in terms of size,  complexity, products produced, application area, and resource requirements</a:t>
            </a:r>
          </a:p>
          <a:p>
            <a:r>
              <a:rPr lang="en-US" smtClean="0"/>
              <a:t>IT project team members often have diverse backgrounds and skill sets</a:t>
            </a:r>
          </a:p>
          <a:p>
            <a:r>
              <a:rPr lang="en-US" smtClean="0"/>
              <a:t>IT projects use diverse technologies that change rapidly; even within one technology area, people must be highly specialized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RECENT TRENDS AFFECTING INFORMATION TECHNOLOGY</a:t>
            </a:r>
            <a:br>
              <a:rPr lang="id-ID" sz="2800" dirty="0" smtClean="0"/>
            </a:br>
            <a:r>
              <a:rPr lang="id-ID" sz="2800" dirty="0" smtClean="0"/>
              <a:t>PROJECT MANAGEMENT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Globalization – everyone is connected</a:t>
            </a:r>
          </a:p>
          <a:p>
            <a:r>
              <a:rPr lang="id-ID" dirty="0" smtClean="0"/>
              <a:t>Outsourcing and offshoring</a:t>
            </a:r>
          </a:p>
          <a:p>
            <a:r>
              <a:rPr lang="id-ID" smtClean="0"/>
              <a:t>Virtual teams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8DC00-119F-40A9-B283-050C7E7588F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359B4-61BC-4966-BAB5-DCA50C2867DA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 (continued)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r>
              <a:rPr lang="en-US" smtClean="0"/>
              <a:t>Understand the concept of a project phase and the project life cycle and distinguish between project development and product development</a:t>
            </a:r>
          </a:p>
          <a:p>
            <a:r>
              <a:rPr lang="en-US" smtClean="0"/>
              <a:t>Discuss the unique attributes and diverse nature of information technology projects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B8E7E6-19A2-4036-A850-218A661E484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305800" cy="715962"/>
          </a:xfrm>
        </p:spPr>
        <p:txBody>
          <a:bodyPr/>
          <a:lstStyle/>
          <a:p>
            <a:r>
              <a:rPr lang="en-US" smtClean="0"/>
              <a:t>Chapter 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Project managers need to take a systems approach when working on projects</a:t>
            </a:r>
          </a:p>
          <a:p>
            <a:pPr>
              <a:lnSpc>
                <a:spcPct val="90000"/>
              </a:lnSpc>
            </a:pPr>
            <a:r>
              <a:rPr lang="en-US" smtClean="0"/>
              <a:t>Organizations have four different frames: structural, human resources, political, and symbolic</a:t>
            </a:r>
          </a:p>
          <a:p>
            <a:pPr>
              <a:lnSpc>
                <a:spcPct val="90000"/>
              </a:lnSpc>
            </a:pPr>
            <a:r>
              <a:rPr lang="en-US" smtClean="0"/>
              <a:t>The structure and culture of an organization have strong implications for project managers</a:t>
            </a:r>
          </a:p>
          <a:p>
            <a:pPr>
              <a:lnSpc>
                <a:spcPct val="90000"/>
              </a:lnSpc>
            </a:pPr>
            <a:r>
              <a:rPr lang="en-US" smtClean="0"/>
              <a:t>Projects should successfully pass through each phase of the project life cycle</a:t>
            </a:r>
          </a:p>
          <a:p>
            <a:pPr>
              <a:lnSpc>
                <a:spcPct val="90000"/>
              </a:lnSpc>
            </a:pPr>
            <a:r>
              <a:rPr lang="en-US" smtClean="0"/>
              <a:t>Project managers need to consider several factors due to the unique context of information technology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A47AB3-E358-4A7A-A139-EEB351D592B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en-US" smtClean="0"/>
              <a:t>Projects Cannot Be Run in Isolation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r>
              <a:rPr lang="en-US" smtClean="0"/>
              <a:t>Projects must operate in a broad organizational environment</a:t>
            </a:r>
          </a:p>
          <a:p>
            <a:r>
              <a:rPr lang="en-US" smtClean="0"/>
              <a:t>Project managers need to use </a:t>
            </a:r>
            <a:r>
              <a:rPr lang="en-US" b="1" smtClean="0"/>
              <a:t>systems thinking</a:t>
            </a:r>
          </a:p>
          <a:p>
            <a:pPr lvl="1"/>
            <a:r>
              <a:rPr lang="en-US" smtClean="0"/>
              <a:t>Taking a holistic view of carrying out projects within the context of the organization</a:t>
            </a:r>
          </a:p>
          <a:p>
            <a:r>
              <a:rPr lang="en-US" smtClean="0"/>
              <a:t>Senior managers must make sure projects continue to support current business needs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FE3D2-0140-4354-A185-4A75F318E13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839200" cy="1143000"/>
          </a:xfrm>
        </p:spPr>
        <p:txBody>
          <a:bodyPr/>
          <a:lstStyle/>
          <a:p>
            <a:r>
              <a:rPr lang="en-US" smtClean="0"/>
              <a:t>A Systems View of Project Management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/>
              <a:t>systems approach </a:t>
            </a:r>
            <a:r>
              <a:rPr lang="en-US" smtClean="0"/>
              <a:t>emerged in the 1950s to describe a more analytical approach to management and problem solving</a:t>
            </a:r>
          </a:p>
          <a:p>
            <a:pPr>
              <a:lnSpc>
                <a:spcPct val="90000"/>
              </a:lnSpc>
            </a:pPr>
            <a:r>
              <a:rPr lang="en-US" smtClean="0"/>
              <a:t>Three parts include: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Systems philosophy</a:t>
            </a:r>
            <a:r>
              <a:rPr lang="en-US" smtClean="0"/>
              <a:t>: an overall model for thinking about things as systems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Systems analysis</a:t>
            </a:r>
            <a:r>
              <a:rPr lang="en-US" smtClean="0"/>
              <a:t>: problem-solving approach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Systems management</a:t>
            </a:r>
            <a:r>
              <a:rPr lang="en-US" smtClean="0"/>
              <a:t>: address business, technological, and organizational issues before making changes to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5181600"/>
          </a:xfrm>
        </p:spPr>
        <p:txBody>
          <a:bodyPr/>
          <a:lstStyle/>
          <a:p>
            <a:r>
              <a:rPr lang="id-ID" dirty="0" smtClean="0"/>
              <a:t>D</a:t>
            </a:r>
            <a:r>
              <a:rPr lang="en-US" dirty="0" err="1" smtClean="0"/>
              <a:t>efining</a:t>
            </a:r>
            <a:r>
              <a:rPr lang="en-US" dirty="0" smtClean="0"/>
              <a:t> the scope of the system, </a:t>
            </a:r>
            <a:endParaRPr lang="id-ID" dirty="0" smtClean="0"/>
          </a:p>
          <a:p>
            <a:r>
              <a:rPr lang="id-ID" dirty="0" smtClean="0"/>
              <a:t>D</a:t>
            </a:r>
            <a:r>
              <a:rPr lang="en-US" dirty="0" err="1" smtClean="0"/>
              <a:t>ividing</a:t>
            </a:r>
            <a:r>
              <a:rPr lang="en-US" dirty="0" smtClean="0"/>
              <a:t> it into components, </a:t>
            </a:r>
            <a:endParaRPr lang="id-ID" dirty="0" smtClean="0"/>
          </a:p>
          <a:p>
            <a:r>
              <a:rPr lang="id-ID" dirty="0" smtClean="0"/>
              <a:t>I</a:t>
            </a:r>
            <a:r>
              <a:rPr lang="en-US" dirty="0" err="1" smtClean="0"/>
              <a:t>dentifying</a:t>
            </a:r>
            <a:r>
              <a:rPr lang="id-ID" dirty="0" smtClean="0"/>
              <a:t> </a:t>
            </a:r>
            <a:r>
              <a:rPr lang="en-US" dirty="0" smtClean="0"/>
              <a:t>and evaluating its problems, opportunities, constraints, and needs.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S</a:t>
            </a:r>
            <a:r>
              <a:rPr lang="en-US" dirty="0" err="1" smtClean="0"/>
              <a:t>ystems</a:t>
            </a:r>
            <a:r>
              <a:rPr lang="en-US" dirty="0" smtClean="0"/>
              <a:t> analyst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smtClean="0"/>
              <a:t>examines alternative solutions for improving the current</a:t>
            </a:r>
            <a:r>
              <a:rPr lang="id-ID" dirty="0" smtClean="0"/>
              <a:t> </a:t>
            </a:r>
            <a:r>
              <a:rPr lang="en-US" dirty="0" smtClean="0"/>
              <a:t>situation; </a:t>
            </a:r>
            <a:endParaRPr lang="id-ID" dirty="0" smtClean="0"/>
          </a:p>
          <a:p>
            <a:r>
              <a:rPr lang="en-US" dirty="0" smtClean="0"/>
              <a:t>identifies an optimum, or at least satisfactory, solution or action plan; </a:t>
            </a:r>
            <a:endParaRPr lang="id-ID" dirty="0" smtClean="0"/>
          </a:p>
          <a:p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examines that plan against the entire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E8DC00-119F-40A9-B283-050C7E7588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/>
          <a:lstStyle/>
          <a:p>
            <a:r>
              <a:rPr lang="en-US" sz="3600" dirty="0" smtClean="0"/>
              <a:t>Three Sphere Model for Systems Management</a:t>
            </a:r>
          </a:p>
        </p:txBody>
      </p:sp>
      <p:sp>
        <p:nvSpPr>
          <p:cNvPr id="15365" name="Slide Number Placeholder 4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fld id="{1C62D38D-FA9A-414B-9457-85EB16CFEACE}" type="slidenum">
              <a:rPr lang="en-US" sz="140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Bef>
                  <a:spcPct val="20000"/>
                </a:spcBef>
              </a:pPr>
              <a:t>7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D2A5-B644-4184-BBE1-AEFA28FA52B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95606"/>
            <a:ext cx="7924800" cy="546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EE5F79-F0B6-4035-B559-00026AB8891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r>
              <a:rPr lang="en-US" smtClean="0"/>
              <a:t>Understanding Organizations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990600" y="1025525"/>
            <a:ext cx="7391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4572000" y="1025525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990600" y="35401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990600" y="1066800"/>
            <a:ext cx="3505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Structural frame:</a:t>
            </a:r>
            <a:r>
              <a:rPr lang="en-US"/>
              <a:t>  Focuses on roles and responsibilities, coordination and control. Organization charts help define this frame.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4648200" y="1101725"/>
            <a:ext cx="3581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Human resources frame:</a:t>
            </a:r>
            <a:r>
              <a:rPr lang="en-US"/>
              <a:t>  Focuses on providing harmony between needs of the organization and needs of people. </a:t>
            </a:r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990600" y="3616325"/>
            <a:ext cx="3429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Political frame:</a:t>
            </a:r>
            <a:r>
              <a:rPr lang="en-US"/>
              <a:t>  Assumes organizations are coalitions composed of varied individuals and interest groups. Conflict and power are key issues.</a:t>
            </a: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4648200" y="3616325"/>
            <a:ext cx="3581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Symbolic frame:</a:t>
            </a:r>
            <a:r>
              <a:rPr lang="en-US" dirty="0"/>
              <a:t>  Focuses on symbols and meanings related to events</a:t>
            </a:r>
            <a:r>
              <a:rPr lang="en-US" dirty="0" smtClean="0"/>
              <a:t>.</a:t>
            </a:r>
            <a:r>
              <a:rPr lang="id-ID" b="1" dirty="0"/>
              <a:t> </a:t>
            </a:r>
            <a:r>
              <a:rPr lang="id-ID" b="1" dirty="0" smtClean="0"/>
              <a:t>Culture, </a:t>
            </a:r>
            <a:r>
              <a:rPr lang="id-ID" dirty="0" smtClean="0"/>
              <a:t>language,traditions</a:t>
            </a:r>
            <a:r>
              <a:rPr lang="id-ID" dirty="0"/>
              <a:t>, and image </a:t>
            </a:r>
            <a:r>
              <a:rPr lang="id-ID" dirty="0" smtClean="0"/>
              <a:t>are </a:t>
            </a:r>
            <a:r>
              <a:rPr lang="en-US" dirty="0" smtClean="0"/>
              <a:t>all</a:t>
            </a:r>
            <a:r>
              <a:rPr lang="en-US" dirty="0"/>
              <a:t> parts of this </a:t>
            </a:r>
            <a:r>
              <a:rPr lang="en-US" dirty="0" err="1" smtClean="0"/>
              <a:t>fra</a:t>
            </a:r>
            <a:r>
              <a:rPr lang="id-ID" dirty="0" smtClean="0"/>
              <a:t>m</a:t>
            </a:r>
            <a:r>
              <a:rPr lang="en-US" dirty="0" smtClean="0"/>
              <a:t>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Culture is important.</a:t>
            </a:r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838200" y="873125"/>
            <a:ext cx="7696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E22F8-9403-408A-B252-AF0017D72D1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114800"/>
          </a:xfrm>
        </p:spPr>
        <p:txBody>
          <a:bodyPr/>
          <a:lstStyle/>
          <a:p>
            <a:r>
              <a:rPr lang="en-US" smtClean="0"/>
              <a:t>Three basic organization structures</a:t>
            </a:r>
          </a:p>
          <a:p>
            <a:pPr lvl="1"/>
            <a:r>
              <a:rPr lang="en-US" b="1" smtClean="0"/>
              <a:t>Functional:</a:t>
            </a:r>
            <a:r>
              <a:rPr lang="en-US" smtClean="0"/>
              <a:t> functional managers report to the CEO</a:t>
            </a:r>
          </a:p>
          <a:p>
            <a:pPr lvl="1"/>
            <a:r>
              <a:rPr lang="en-US" b="1" smtClean="0"/>
              <a:t>Project:</a:t>
            </a:r>
            <a:r>
              <a:rPr lang="en-US" smtClean="0"/>
              <a:t> program managers report to the CEO</a:t>
            </a:r>
          </a:p>
          <a:p>
            <a:pPr lvl="1"/>
            <a:r>
              <a:rPr lang="en-US" b="1" smtClean="0"/>
              <a:t>Matrix:</a:t>
            </a:r>
            <a:r>
              <a:rPr lang="en-US" smtClean="0"/>
              <a:t> middle ground between functional and project structures; personnel often report to two or more bosses; structure can be weak, balanced, or strong matrix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1569</Words>
  <Application>Microsoft PowerPoint</Application>
  <PresentationFormat>On-screen Show (4:3)</PresentationFormat>
  <Paragraphs>177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Custom Design</vt:lpstr>
      <vt:lpstr>Equity</vt:lpstr>
      <vt:lpstr>Chapter 2: The Project Management and Information Technology Context</vt:lpstr>
      <vt:lpstr>Learning Objectives</vt:lpstr>
      <vt:lpstr>Learning Objectives (continued)</vt:lpstr>
      <vt:lpstr>Projects Cannot Be Run in Isolation</vt:lpstr>
      <vt:lpstr>A Systems View of Project Management</vt:lpstr>
      <vt:lpstr>System analysis</vt:lpstr>
      <vt:lpstr>Three Sphere Model for Systems Management</vt:lpstr>
      <vt:lpstr>Understanding Organizations</vt:lpstr>
      <vt:lpstr>Organizational Structures</vt:lpstr>
      <vt:lpstr>Functional, Project, and Matrix Organizational Structures</vt:lpstr>
      <vt:lpstr>Organizational Structure Influences on Projects</vt:lpstr>
      <vt:lpstr>Organizational Culture</vt:lpstr>
      <vt:lpstr>Ten Characteristics of Organizational Culture (Stephen P. Robbins and Timothy Judge, authors of a popular textbook on organizational behavior)</vt:lpstr>
      <vt:lpstr>Ten Characteristics of Organizational Culture</vt:lpstr>
      <vt:lpstr>Ten Characteristics of Organizational Culture</vt:lpstr>
      <vt:lpstr>Ten Characteristics of Organizational Culture</vt:lpstr>
      <vt:lpstr>Stakeholder Management</vt:lpstr>
      <vt:lpstr>Best Practice</vt:lpstr>
      <vt:lpstr>The Importance of Top Management Commitment</vt:lpstr>
      <vt:lpstr>Need for Organizational Commitment to Information Technology (IT)</vt:lpstr>
      <vt:lpstr>Need for Organizational Standards/ Guidelines</vt:lpstr>
      <vt:lpstr>Project Phases and the Project Life Cycle</vt:lpstr>
      <vt:lpstr>More on Project Phases</vt:lpstr>
      <vt:lpstr>Phases of the Traditional Project Life Cycle</vt:lpstr>
      <vt:lpstr>Product Life Cycles</vt:lpstr>
      <vt:lpstr>Predictive Life Cycle Models</vt:lpstr>
      <vt:lpstr>The Importance of Project Phases and Management Reviews</vt:lpstr>
      <vt:lpstr>The Context of IT Projects</vt:lpstr>
      <vt:lpstr>RECENT TRENDS AFFECTING INFORMATION TECHNOLOGY PROJECT MANAGEMENT</vt:lpstr>
      <vt:lpstr>Chapter Summary</vt:lpstr>
    </vt:vector>
  </TitlesOfParts>
  <Company>Augsburg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Course Technology</dc:creator>
  <cp:lastModifiedBy>User</cp:lastModifiedBy>
  <cp:revision>145</cp:revision>
  <dcterms:created xsi:type="dcterms:W3CDTF">2001-07-05T23:10:12Z</dcterms:created>
  <dcterms:modified xsi:type="dcterms:W3CDTF">2015-09-14T03:04:35Z</dcterms:modified>
</cp:coreProperties>
</file>