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54"/>
  </p:notesMasterIdLst>
  <p:handoutMasterIdLst>
    <p:handoutMasterId r:id="rId55"/>
  </p:handoutMasterIdLst>
  <p:sldIdLst>
    <p:sldId id="352" r:id="rId3"/>
    <p:sldId id="353" r:id="rId4"/>
    <p:sldId id="354" r:id="rId5"/>
    <p:sldId id="355" r:id="rId6"/>
    <p:sldId id="356" r:id="rId7"/>
    <p:sldId id="360" r:id="rId8"/>
    <p:sldId id="361" r:id="rId9"/>
    <p:sldId id="365" r:id="rId10"/>
    <p:sldId id="374" r:id="rId11"/>
    <p:sldId id="375" r:id="rId12"/>
    <p:sldId id="376" r:id="rId13"/>
    <p:sldId id="377" r:id="rId14"/>
    <p:sldId id="378" r:id="rId15"/>
    <p:sldId id="379" r:id="rId16"/>
    <p:sldId id="380" r:id="rId17"/>
    <p:sldId id="382"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383" r:id="rId32"/>
    <p:sldId id="384" r:id="rId33"/>
    <p:sldId id="385" r:id="rId34"/>
    <p:sldId id="402" r:id="rId35"/>
    <p:sldId id="403" r:id="rId36"/>
    <p:sldId id="404" r:id="rId37"/>
    <p:sldId id="386" r:id="rId38"/>
    <p:sldId id="405" r:id="rId39"/>
    <p:sldId id="406" r:id="rId40"/>
    <p:sldId id="387" r:id="rId41"/>
    <p:sldId id="407" r:id="rId42"/>
    <p:sldId id="408" r:id="rId43"/>
    <p:sldId id="409" r:id="rId44"/>
    <p:sldId id="410" r:id="rId45"/>
    <p:sldId id="411" r:id="rId46"/>
    <p:sldId id="388" r:id="rId47"/>
    <p:sldId id="381" r:id="rId48"/>
    <p:sldId id="412" r:id="rId49"/>
    <p:sldId id="413" r:id="rId50"/>
    <p:sldId id="414" r:id="rId51"/>
    <p:sldId id="415" r:id="rId52"/>
    <p:sldId id="416" r:id="rId5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4551"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AEAD7AA-78C8-4D6F-A44D-6EFF17FA89A7}"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9C60A9C-FD9B-46FF-98CF-B51529C4641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F4BAD5CE-7B44-47D5-934E-D827D615E8C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03FDE51D-131A-4363-BA5E-520735DBE1B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97863D52-3558-46B4-828F-6FE01D60A18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E7E4AC9C-B9C5-4618-97FC-AFF533C3A33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381000" y="1371600"/>
            <a:ext cx="8305800" cy="4572000"/>
          </a:xfrm>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1905000" y="6400800"/>
            <a:ext cx="5715000" cy="457200"/>
          </a:xfrm>
        </p:spPr>
        <p:txBody>
          <a:bodyPr/>
          <a:lstStyle>
            <a:lvl1pPr>
              <a:buFontTx/>
              <a:buNone/>
              <a:defRPr/>
            </a:lvl1pPr>
          </a:lstStyle>
          <a:p>
            <a:pPr>
              <a:defRPr/>
            </a:pPr>
            <a:r>
              <a:rPr lang="en-US"/>
              <a:t>Information Technology Project Management, Fifth Edition, Copyright 2007</a:t>
            </a:r>
          </a:p>
        </p:txBody>
      </p:sp>
      <p:sp>
        <p:nvSpPr>
          <p:cNvPr id="5" name="Slide Number Placeholder 5"/>
          <p:cNvSpPr>
            <a:spLocks noGrp="1"/>
          </p:cNvSpPr>
          <p:nvPr>
            <p:ph type="sldNum" sz="quarter" idx="11"/>
          </p:nvPr>
        </p:nvSpPr>
        <p:spPr/>
        <p:txBody>
          <a:bodyPr/>
          <a:lstStyle>
            <a:lvl1pPr>
              <a:buNone/>
              <a:defRPr/>
            </a:lvl1pPr>
          </a:lstStyle>
          <a:p>
            <a:pPr>
              <a:defRPr/>
            </a:pPr>
            <a:fld id="{82EE8CDA-1CC0-412C-B24B-3EC04C94885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Information Technology Project Management, Fifth Edition, Copyright 2007</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98F82030-409E-4BB8-B3CA-105CD8376A0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22"/>
          <p:cNvSpPr>
            <a:spLocks noGrp="1"/>
          </p:cNvSpPr>
          <p:nvPr>
            <p:ph type="sldNum" sz="quarter" idx="12"/>
          </p:nvPr>
        </p:nvSpPr>
        <p:spPr/>
        <p:txBody>
          <a:bodyPr/>
          <a:lstStyle>
            <a:lvl1pPr>
              <a:defRPr/>
            </a:lvl1pPr>
          </a:lstStyle>
          <a:p>
            <a:pPr>
              <a:defRPr/>
            </a:pPr>
            <a:fld id="{B61411BF-64B8-4EE8-9284-3E7D2EC936BC}"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22"/>
          <p:cNvSpPr>
            <a:spLocks noGrp="1"/>
          </p:cNvSpPr>
          <p:nvPr>
            <p:ph type="sldNum" sz="quarter" idx="12"/>
          </p:nvPr>
        </p:nvSpPr>
        <p:spPr/>
        <p:txBody>
          <a:bodyPr/>
          <a:lstStyle>
            <a:lvl1pPr>
              <a:defRPr/>
            </a:lvl1pPr>
          </a:lstStyle>
          <a:p>
            <a:pPr>
              <a:defRPr/>
            </a:pPr>
            <a:fld id="{88997D18-9B6E-4597-B068-9BB29DB2AD9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5" name="Slide Number Placeholder 22"/>
          <p:cNvSpPr>
            <a:spLocks noGrp="1"/>
          </p:cNvSpPr>
          <p:nvPr>
            <p:ph type="sldNum" sz="quarter" idx="12"/>
          </p:nvPr>
        </p:nvSpPr>
        <p:spPr/>
        <p:txBody>
          <a:bodyPr/>
          <a:lstStyle>
            <a:lvl1pPr>
              <a:defRPr/>
            </a:lvl1pPr>
          </a:lstStyle>
          <a:p>
            <a:pPr>
              <a:defRPr/>
            </a:pPr>
            <a:fld id="{DD0E8E91-B4AF-4D67-8EC9-287C0CE4A97F}"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4" name="Slide Number Placeholder 22"/>
          <p:cNvSpPr>
            <a:spLocks noGrp="1"/>
          </p:cNvSpPr>
          <p:nvPr>
            <p:ph type="sldNum" sz="quarter" idx="12"/>
          </p:nvPr>
        </p:nvSpPr>
        <p:spPr/>
        <p:txBody>
          <a:bodyPr/>
          <a:lstStyle>
            <a:lvl1pPr>
              <a:defRPr/>
            </a:lvl1pPr>
          </a:lstStyle>
          <a:p>
            <a:pPr>
              <a:defRPr/>
            </a:pPr>
            <a:fld id="{308DF8E7-4483-4372-9A6C-932E7C5697C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6"/>
          <p:cNvSpPr>
            <a:spLocks noGrp="1"/>
          </p:cNvSpPr>
          <p:nvPr>
            <p:ph type="sldNum" sz="quarter" idx="12"/>
          </p:nvPr>
        </p:nvSpPr>
        <p:spPr/>
        <p:txBody>
          <a:bodyPr/>
          <a:lstStyle>
            <a:lvl1pPr>
              <a:defRPr/>
            </a:lvl1pPr>
          </a:lstStyle>
          <a:p>
            <a:pPr>
              <a:defRPr/>
            </a:pPr>
            <a:fld id="{F78AEF23-F659-4C23-B401-3CB2C0B97C1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8C6DBBD8-331E-4CF1-BB5D-E1CFBBDF525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Information Technology Project Management, Fifth Edition, Copyright 2007</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46952B0-A01B-4944-98B4-FFCF917E7F9C}"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22"/>
          <p:cNvSpPr>
            <a:spLocks noGrp="1"/>
          </p:cNvSpPr>
          <p:nvPr>
            <p:ph type="sldNum" sz="quarter" idx="12"/>
          </p:nvPr>
        </p:nvSpPr>
        <p:spPr/>
        <p:txBody>
          <a:bodyPr/>
          <a:lstStyle>
            <a:lvl1pPr>
              <a:defRPr/>
            </a:lvl1pPr>
          </a:lstStyle>
          <a:p>
            <a:pPr>
              <a:defRPr/>
            </a:pPr>
            <a:fld id="{B8D87D4F-02C8-472A-A82C-EC26D1A08704}"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22"/>
          <p:cNvSpPr>
            <a:spLocks noGrp="1"/>
          </p:cNvSpPr>
          <p:nvPr>
            <p:ph type="sldNum" sz="quarter" idx="12"/>
          </p:nvPr>
        </p:nvSpPr>
        <p:spPr/>
        <p:txBody>
          <a:bodyPr/>
          <a:lstStyle>
            <a:lvl1pPr>
              <a:defRPr/>
            </a:lvl1pPr>
          </a:lstStyle>
          <a:p>
            <a:pPr>
              <a:defRPr/>
            </a:pPr>
            <a:fld id="{7BA0EFC6-F1A7-4DCF-873A-60B5D26E216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DFA63585-853F-49FF-8AB5-5C4FB28EF7B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0D9B925B-F5EF-4BBC-A69C-330EB65CADF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5"/>
          <p:cNvSpPr>
            <a:spLocks noGrp="1"/>
          </p:cNvSpPr>
          <p:nvPr>
            <p:ph type="sldNum" sz="quarter" idx="12"/>
          </p:nvPr>
        </p:nvSpPr>
        <p:spPr/>
        <p:txBody>
          <a:bodyPr/>
          <a:lstStyle>
            <a:lvl1pPr>
              <a:defRPr/>
            </a:lvl1pPr>
          </a:lstStyle>
          <a:p>
            <a:pPr>
              <a:defRPr/>
            </a:pPr>
            <a:fld id="{DCE850B2-A5BA-49BE-A018-512C00A4F38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5" name="Slide Number Placeholder 5"/>
          <p:cNvSpPr>
            <a:spLocks noGrp="1"/>
          </p:cNvSpPr>
          <p:nvPr>
            <p:ph type="sldNum" sz="quarter" idx="12"/>
          </p:nvPr>
        </p:nvSpPr>
        <p:spPr/>
        <p:txBody>
          <a:bodyPr/>
          <a:lstStyle>
            <a:lvl1pPr>
              <a:defRPr/>
            </a:lvl1pPr>
          </a:lstStyle>
          <a:p>
            <a:pPr>
              <a:defRPr/>
            </a:pPr>
            <a:fld id="{D7CC8EA7-2D87-4DC8-BE6F-CF01D2A9BB8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4" name="Slide Number Placeholder 5"/>
          <p:cNvSpPr>
            <a:spLocks noGrp="1"/>
          </p:cNvSpPr>
          <p:nvPr>
            <p:ph type="sldNum" sz="quarter" idx="12"/>
          </p:nvPr>
        </p:nvSpPr>
        <p:spPr/>
        <p:txBody>
          <a:bodyPr/>
          <a:lstStyle>
            <a:lvl1pPr>
              <a:defRPr/>
            </a:lvl1pPr>
          </a:lstStyle>
          <a:p>
            <a:pPr>
              <a:defRPr/>
            </a:pPr>
            <a:fld id="{3F91FBCE-8C84-495A-AA73-3806E6CA39C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4C41AEE0-E2D6-4E6B-BBFA-6ECB5252275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F89C9F50-4C37-4BF3-9E51-4F5FEFB3409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247B2323-15D3-4F29-8B44-47EF32DA20D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lnSpc>
                <a:spcPct val="90000"/>
              </a:lnSpc>
              <a:spcBef>
                <a:spcPct val="20000"/>
              </a:spcBef>
              <a:buFontTx/>
              <a:buChar char="•"/>
              <a:defRPr sz="1400">
                <a:solidFill>
                  <a:schemeClr val="tx2"/>
                </a:solidFill>
                <a:latin typeface="Times New Roman" pitchFamily="18"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400">
                <a:solidFill>
                  <a:schemeClr val="tx2"/>
                </a:solidFill>
                <a:latin typeface="Times New Roman" pitchFamily="18" charset="0"/>
              </a:defRPr>
            </a:lvl1pPr>
          </a:lstStyle>
          <a:p>
            <a:pPr>
              <a:defRPr/>
            </a:pPr>
            <a:r>
              <a:rPr lang="en-US"/>
              <a:t>Information Technology Project Management, Fifth Edition, Copyright 2007</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lnSpc>
                <a:spcPct val="90000"/>
              </a:lnSpc>
              <a:spcBef>
                <a:spcPct val="20000"/>
              </a:spcBef>
              <a:buFontTx/>
              <a:buChar char="•"/>
              <a:defRPr kumimoji="0" sz="1400">
                <a:solidFill>
                  <a:srgbClr val="FFFFFF"/>
                </a:solidFill>
                <a:latin typeface="+mj-lt"/>
                <a:ea typeface="+mj-ea"/>
                <a:cs typeface="+mj-cs"/>
              </a:defRPr>
            </a:lvl1pPr>
          </a:lstStyle>
          <a:p>
            <a:pPr>
              <a:defRPr/>
            </a:pPr>
            <a:fld id="{71A065C5-D4FD-4C63-8D30-1DB046198B9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82" r:id="rId4"/>
    <p:sldLayoutId id="2147483983" r:id="rId5"/>
    <p:sldLayoutId id="2147483984" r:id="rId6"/>
    <p:sldLayoutId id="2147483985" r:id="rId7"/>
    <p:sldLayoutId id="2147483991" r:id="rId8"/>
    <p:sldLayoutId id="2147483992" r:id="rId9"/>
    <p:sldLayoutId id="2147483986" r:id="rId10"/>
    <p:sldLayoutId id="2147483987"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D8AFB9"/>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DE6C36"/>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DE6C36"/>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06538"/>
            <a:ext cx="8229600" cy="1470025"/>
          </a:xfrm>
        </p:spPr>
        <p:txBody>
          <a:bodyPr/>
          <a:lstStyle/>
          <a:p>
            <a:pPr eaLnBrk="1" fontAlgn="auto" hangingPunct="1">
              <a:spcAft>
                <a:spcPts val="0"/>
              </a:spcAft>
              <a:defRPr/>
            </a:pPr>
            <a:r>
              <a:rPr sz="3000" smtClean="0">
                <a:effectLst>
                  <a:outerShdw blurRad="38100" dist="38100" dir="2700000" algn="tl">
                    <a:srgbClr val="FFFFFF"/>
                  </a:outerShdw>
                </a:effectLst>
                <a:latin typeface="Arial Rounded MT Bold" pitchFamily="34" charset="0"/>
              </a:rPr>
              <a:t>Chapter 3:</a:t>
            </a:r>
            <a:br>
              <a:rPr sz="3000" smtClean="0">
                <a:effectLst>
                  <a:outerShdw blurRad="38100" dist="38100" dir="2700000" algn="tl">
                    <a:srgbClr val="FFFFFF"/>
                  </a:outerShdw>
                </a:effectLst>
                <a:latin typeface="Arial Rounded MT Bold" pitchFamily="34" charset="0"/>
              </a:rPr>
            </a:br>
            <a:r>
              <a:rPr sz="3000" smtClean="0">
                <a:effectLst>
                  <a:outerShdw blurRad="38100" dist="38100" dir="2700000" algn="tl">
                    <a:srgbClr val="FFFFFF"/>
                  </a:outerShdw>
                </a:effectLst>
                <a:latin typeface="Arial Rounded MT Bold" pitchFamily="34" charset="0"/>
              </a:rPr>
              <a:t>The Project Management Process Groups: A Case Study</a:t>
            </a:r>
          </a:p>
        </p:txBody>
      </p:sp>
      <p:pic>
        <p:nvPicPr>
          <p:cNvPr id="8195" name="Picture 4"/>
          <p:cNvPicPr>
            <a:picLocks noChangeAspect="1" noChangeArrowheads="1"/>
          </p:cNvPicPr>
          <p:nvPr/>
        </p:nvPicPr>
        <p:blipFill>
          <a:blip r:embed="rId2"/>
          <a:srcRect l="53035" t="18163" r="5449" b="11752"/>
          <a:stretch>
            <a:fillRect/>
          </a:stretch>
        </p:blipFill>
        <p:spPr bwMode="auto">
          <a:xfrm>
            <a:off x="3352800" y="3200400"/>
            <a:ext cx="2543175" cy="3216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id-ID" smtClean="0"/>
              <a:t>Business case</a:t>
            </a:r>
          </a:p>
        </p:txBody>
      </p:sp>
      <p:sp>
        <p:nvSpPr>
          <p:cNvPr id="17411" name="Content Placeholder 2"/>
          <p:cNvSpPr>
            <a:spLocks noGrp="1"/>
          </p:cNvSpPr>
          <p:nvPr>
            <p:ph sz="quarter" idx="1"/>
          </p:nvPr>
        </p:nvSpPr>
        <p:spPr/>
        <p:txBody>
          <a:bodyPr/>
          <a:lstStyle/>
          <a:p>
            <a:r>
              <a:rPr lang="id-ID" smtClean="0"/>
              <a:t>Introduction/Background</a:t>
            </a:r>
          </a:p>
          <a:p>
            <a:r>
              <a:rPr lang="id-ID" smtClean="0"/>
              <a:t>Business Objective</a:t>
            </a:r>
          </a:p>
          <a:p>
            <a:r>
              <a:rPr lang="en-US" smtClean="0"/>
              <a:t>Current Situation and Problem/Opportunity Statemen</a:t>
            </a:r>
            <a:r>
              <a:rPr lang="id-ID" smtClean="0"/>
              <a:t>t</a:t>
            </a:r>
          </a:p>
          <a:p>
            <a:r>
              <a:rPr lang="id-ID" smtClean="0"/>
              <a:t>Critical Assumptions and Constraints</a:t>
            </a:r>
          </a:p>
          <a:p>
            <a:r>
              <a:rPr lang="en-US" smtClean="0"/>
              <a:t>Analysis of Options and Recommendation</a:t>
            </a:r>
            <a:endParaRPr lang="id-ID" smtClean="0"/>
          </a:p>
          <a:p>
            <a:r>
              <a:rPr lang="id-ID" smtClean="0"/>
              <a:t>Preliminary Project Requirements</a:t>
            </a:r>
          </a:p>
          <a:p>
            <a:r>
              <a:rPr lang="en-US" smtClean="0"/>
              <a:t>Budget Estimate and Financial Analysis</a:t>
            </a:r>
          </a:p>
          <a:p>
            <a:r>
              <a:rPr lang="id-ID" smtClean="0"/>
              <a:t>Schedule Estimate</a:t>
            </a:r>
          </a:p>
          <a:p>
            <a:r>
              <a:rPr lang="id-ID" smtClean="0"/>
              <a:t>Potential Risks</a:t>
            </a:r>
          </a:p>
          <a:p>
            <a:endParaRPr lang="id-ID" smtClean="0"/>
          </a:p>
          <a:p>
            <a:endParaRPr lang="id-ID" smtClean="0"/>
          </a:p>
        </p:txBody>
      </p:sp>
      <p:sp>
        <p:nvSpPr>
          <p:cNvPr id="4" name="Slide Number Placeholder 3"/>
          <p:cNvSpPr>
            <a:spLocks noGrp="1"/>
          </p:cNvSpPr>
          <p:nvPr>
            <p:ph type="sldNum" sz="quarter" idx="11"/>
          </p:nvPr>
        </p:nvSpPr>
        <p:spPr/>
        <p:txBody>
          <a:bodyPr/>
          <a:lstStyle/>
          <a:p>
            <a:pPr>
              <a:defRPr/>
            </a:pPr>
            <a:fld id="{A382E6D4-DF1E-4798-A37C-D89C24856E02}"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id-ID" smtClean="0"/>
              <a:t>Project Charter</a:t>
            </a:r>
          </a:p>
        </p:txBody>
      </p:sp>
      <p:sp>
        <p:nvSpPr>
          <p:cNvPr id="18435"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3014C1DF-F93C-40E1-8844-BDD54415148B}" type="slidenum">
              <a:rPr lang="en-US" smtClean="0"/>
              <a:pPr>
                <a:defRPr/>
              </a:pPr>
              <a:t>11</a:t>
            </a:fld>
            <a:endParaRPr lang="en-US" dirty="0"/>
          </a:p>
        </p:txBody>
      </p:sp>
      <p:pic>
        <p:nvPicPr>
          <p:cNvPr id="18437" name="Picture 2"/>
          <p:cNvPicPr>
            <a:picLocks noChangeAspect="1" noChangeArrowheads="1"/>
          </p:cNvPicPr>
          <p:nvPr/>
        </p:nvPicPr>
        <p:blipFill>
          <a:blip r:embed="rId2"/>
          <a:srcRect/>
          <a:stretch>
            <a:fillRect/>
          </a:stretch>
        </p:blipFill>
        <p:spPr bwMode="auto">
          <a:xfrm>
            <a:off x="0" y="1295400"/>
            <a:ext cx="9128125" cy="4191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id-ID" smtClean="0"/>
          </a:p>
        </p:txBody>
      </p:sp>
      <p:sp>
        <p:nvSpPr>
          <p:cNvPr id="19459"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2AD26DB8-9D79-40A5-84A0-23EF68975FC8}" type="slidenum">
              <a:rPr lang="en-US" smtClean="0"/>
              <a:pPr>
                <a:defRPr/>
              </a:pPr>
              <a:t>12</a:t>
            </a:fld>
            <a:endParaRPr lang="en-US" dirty="0"/>
          </a:p>
        </p:txBody>
      </p:sp>
      <p:pic>
        <p:nvPicPr>
          <p:cNvPr id="19461" name="Picture 2"/>
          <p:cNvPicPr>
            <a:picLocks noChangeAspect="1" noChangeArrowheads="1"/>
          </p:cNvPicPr>
          <p:nvPr/>
        </p:nvPicPr>
        <p:blipFill>
          <a:blip r:embed="rId2"/>
          <a:srcRect/>
          <a:stretch>
            <a:fillRect/>
          </a:stretch>
        </p:blipFill>
        <p:spPr bwMode="auto">
          <a:xfrm>
            <a:off x="76200" y="1676400"/>
            <a:ext cx="8967788" cy="2667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id-ID" smtClean="0"/>
          </a:p>
        </p:txBody>
      </p:sp>
      <p:sp>
        <p:nvSpPr>
          <p:cNvPr id="20483"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6F9F9EBD-081D-43A0-A2EF-095E7EB182AC}" type="slidenum">
              <a:rPr lang="en-US" smtClean="0"/>
              <a:pPr>
                <a:defRPr/>
              </a:pPr>
              <a:t>13</a:t>
            </a:fld>
            <a:endParaRPr lang="en-US" dirty="0"/>
          </a:p>
        </p:txBody>
      </p:sp>
      <p:pic>
        <p:nvPicPr>
          <p:cNvPr id="20485" name="Picture 2"/>
          <p:cNvPicPr>
            <a:picLocks noChangeAspect="1" noChangeArrowheads="1"/>
          </p:cNvPicPr>
          <p:nvPr/>
        </p:nvPicPr>
        <p:blipFill>
          <a:blip r:embed="rId2"/>
          <a:srcRect/>
          <a:stretch>
            <a:fillRect/>
          </a:stretch>
        </p:blipFill>
        <p:spPr bwMode="auto">
          <a:xfrm>
            <a:off x="228600" y="685800"/>
            <a:ext cx="8763000" cy="4876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id-ID" smtClean="0"/>
          </a:p>
        </p:txBody>
      </p:sp>
      <p:sp>
        <p:nvSpPr>
          <p:cNvPr id="21507"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B35C0175-DF41-4A4C-8C03-9E8F3406D531}" type="slidenum">
              <a:rPr lang="en-US" smtClean="0"/>
              <a:pPr>
                <a:defRPr/>
              </a:pPr>
              <a:t>14</a:t>
            </a:fld>
            <a:endParaRPr lang="en-US" dirty="0"/>
          </a:p>
        </p:txBody>
      </p:sp>
      <p:pic>
        <p:nvPicPr>
          <p:cNvPr id="21509" name="Picture 2"/>
          <p:cNvPicPr>
            <a:picLocks noChangeAspect="1" noChangeArrowheads="1"/>
          </p:cNvPicPr>
          <p:nvPr/>
        </p:nvPicPr>
        <p:blipFill>
          <a:blip r:embed="rId2"/>
          <a:srcRect/>
          <a:stretch>
            <a:fillRect/>
          </a:stretch>
        </p:blipFill>
        <p:spPr bwMode="auto">
          <a:xfrm>
            <a:off x="0" y="1600200"/>
            <a:ext cx="8902700" cy="1676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id-ID" smtClean="0"/>
          </a:p>
        </p:txBody>
      </p:sp>
      <p:sp>
        <p:nvSpPr>
          <p:cNvPr id="22531"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00A371BC-010C-4EB8-B474-AF4B5035F3D8}" type="slidenum">
              <a:rPr lang="en-US" smtClean="0"/>
              <a:pPr>
                <a:defRPr/>
              </a:pPr>
              <a:t>15</a:t>
            </a:fld>
            <a:endParaRPr lang="en-US" dirty="0"/>
          </a:p>
        </p:txBody>
      </p:sp>
      <p:pic>
        <p:nvPicPr>
          <p:cNvPr id="22533" name="Picture 2"/>
          <p:cNvPicPr>
            <a:picLocks noChangeAspect="1" noChangeArrowheads="1"/>
          </p:cNvPicPr>
          <p:nvPr/>
        </p:nvPicPr>
        <p:blipFill>
          <a:blip r:embed="rId2"/>
          <a:srcRect/>
          <a:stretch>
            <a:fillRect/>
          </a:stretch>
        </p:blipFill>
        <p:spPr bwMode="auto">
          <a:xfrm>
            <a:off x="533400" y="228600"/>
            <a:ext cx="8382000" cy="641191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4757BE8-E289-4BDD-A836-06F5E420C6D5}" type="slidenum">
              <a:rPr lang="en-US"/>
              <a:pPr>
                <a:defRPr/>
              </a:pPr>
              <a:t>16</a:t>
            </a:fld>
            <a:endParaRPr lang="en-US" dirty="0"/>
          </a:p>
        </p:txBody>
      </p:sp>
      <p:sp>
        <p:nvSpPr>
          <p:cNvPr id="23555" name="Rectangle 2"/>
          <p:cNvSpPr>
            <a:spLocks noGrp="1" noChangeArrowheads="1"/>
          </p:cNvSpPr>
          <p:nvPr>
            <p:ph type="title"/>
          </p:nvPr>
        </p:nvSpPr>
        <p:spPr>
          <a:xfrm>
            <a:off x="304800" y="228600"/>
            <a:ext cx="8534400" cy="914400"/>
          </a:xfrm>
        </p:spPr>
        <p:txBody>
          <a:bodyPr/>
          <a:lstStyle/>
          <a:p>
            <a:r>
              <a:rPr lang="en-US" smtClean="0"/>
              <a:t>Project Planning</a:t>
            </a:r>
          </a:p>
        </p:txBody>
      </p:sp>
      <p:sp>
        <p:nvSpPr>
          <p:cNvPr id="23556" name="Rectangle 3"/>
          <p:cNvSpPr>
            <a:spLocks noGrp="1" noChangeArrowheads="1"/>
          </p:cNvSpPr>
          <p:nvPr>
            <p:ph type="body" idx="1"/>
          </p:nvPr>
        </p:nvSpPr>
        <p:spPr>
          <a:xfrm>
            <a:off x="381000" y="1295400"/>
            <a:ext cx="8458200" cy="4572000"/>
          </a:xfrm>
        </p:spPr>
        <p:txBody>
          <a:bodyPr/>
          <a:lstStyle/>
          <a:p>
            <a:pPr>
              <a:lnSpc>
                <a:spcPct val="90000"/>
              </a:lnSpc>
            </a:pPr>
            <a:r>
              <a:rPr lang="en-US" smtClean="0"/>
              <a:t>The main purpose of project planning is to guide execution</a:t>
            </a:r>
          </a:p>
          <a:p>
            <a:pPr>
              <a:lnSpc>
                <a:spcPct val="90000"/>
              </a:lnSpc>
            </a:pPr>
            <a:r>
              <a:rPr lang="en-US" smtClean="0"/>
              <a:t>Every knowledge area includes planning information</a:t>
            </a:r>
          </a:p>
          <a:p>
            <a:pPr>
              <a:lnSpc>
                <a:spcPct val="90000"/>
              </a:lnSpc>
            </a:pPr>
            <a:r>
              <a:rPr lang="en-US" smtClean="0"/>
              <a:t>Key outputs :</a:t>
            </a:r>
          </a:p>
          <a:p>
            <a:pPr lvl="1">
              <a:lnSpc>
                <a:spcPct val="90000"/>
              </a:lnSpc>
            </a:pPr>
            <a:r>
              <a:rPr lang="en-US" smtClean="0"/>
              <a:t>A team contract</a:t>
            </a:r>
          </a:p>
          <a:p>
            <a:pPr lvl="1">
              <a:lnSpc>
                <a:spcPct val="90000"/>
              </a:lnSpc>
            </a:pPr>
            <a:r>
              <a:rPr lang="en-US" smtClean="0"/>
              <a:t>A project scope statement</a:t>
            </a:r>
          </a:p>
          <a:p>
            <a:pPr lvl="1">
              <a:lnSpc>
                <a:spcPct val="90000"/>
              </a:lnSpc>
            </a:pPr>
            <a:r>
              <a:rPr lang="en-US" smtClean="0"/>
              <a:t>A work breakdown structure (WBS)</a:t>
            </a:r>
          </a:p>
          <a:p>
            <a:pPr lvl="1">
              <a:lnSpc>
                <a:spcPct val="90000"/>
              </a:lnSpc>
            </a:pPr>
            <a:r>
              <a:rPr lang="en-US" smtClean="0"/>
              <a:t>A project schedule, in the form of a Gantt chart with all dependencies and resources entered</a:t>
            </a:r>
          </a:p>
          <a:p>
            <a:pPr lvl="1">
              <a:lnSpc>
                <a:spcPct val="90000"/>
              </a:lnSpc>
            </a:pPr>
            <a:r>
              <a:rPr lang="en-US" smtClean="0"/>
              <a:t>A list of prioritized risks (part of a risk register)</a:t>
            </a:r>
          </a:p>
          <a:p>
            <a:pPr>
              <a:lnSpc>
                <a:spcPct val="90000"/>
              </a:lnSpc>
              <a:buFont typeface="Wingdings 2" pitchFamily="18" charset="2"/>
              <a:buNone/>
            </a:pP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id-ID" smtClean="0"/>
              <a:t>Planning processes and outputs</a:t>
            </a:r>
          </a:p>
        </p:txBody>
      </p:sp>
      <p:sp>
        <p:nvSpPr>
          <p:cNvPr id="24579"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7C0138D2-C7EF-45E7-844E-A97BCD659D8B}" type="slidenum">
              <a:rPr lang="en-US" smtClean="0"/>
              <a:pPr>
                <a:defRPr/>
              </a:pPr>
              <a:t>17</a:t>
            </a:fld>
            <a:endParaRPr lang="en-US" dirty="0"/>
          </a:p>
        </p:txBody>
      </p:sp>
      <p:pic>
        <p:nvPicPr>
          <p:cNvPr id="24581" name="Picture 2"/>
          <p:cNvPicPr>
            <a:picLocks noChangeAspect="1" noChangeArrowheads="1"/>
          </p:cNvPicPr>
          <p:nvPr/>
        </p:nvPicPr>
        <p:blipFill>
          <a:blip r:embed="rId2"/>
          <a:srcRect/>
          <a:stretch>
            <a:fillRect/>
          </a:stretch>
        </p:blipFill>
        <p:spPr bwMode="auto">
          <a:xfrm>
            <a:off x="152400" y="1371600"/>
            <a:ext cx="8829675" cy="3962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id-ID" smtClean="0"/>
          </a:p>
        </p:txBody>
      </p:sp>
      <p:sp>
        <p:nvSpPr>
          <p:cNvPr id="25603"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D3833338-C0D6-4CAC-8A81-398E4764FB6A}" type="slidenum">
              <a:rPr lang="en-US" smtClean="0"/>
              <a:pPr>
                <a:defRPr/>
              </a:pPr>
              <a:t>18</a:t>
            </a:fld>
            <a:endParaRPr lang="en-US" dirty="0"/>
          </a:p>
        </p:txBody>
      </p:sp>
      <p:pic>
        <p:nvPicPr>
          <p:cNvPr id="25605" name="Picture 2"/>
          <p:cNvPicPr>
            <a:picLocks noChangeAspect="1" noChangeArrowheads="1"/>
          </p:cNvPicPr>
          <p:nvPr/>
        </p:nvPicPr>
        <p:blipFill>
          <a:blip r:embed="rId2"/>
          <a:srcRect/>
          <a:stretch>
            <a:fillRect/>
          </a:stretch>
        </p:blipFill>
        <p:spPr bwMode="auto">
          <a:xfrm>
            <a:off x="0" y="0"/>
            <a:ext cx="9144000" cy="6324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id-ID" smtClean="0"/>
          </a:p>
        </p:txBody>
      </p:sp>
      <p:sp>
        <p:nvSpPr>
          <p:cNvPr id="26627"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AE7F5A53-EA3C-4D94-9055-67F110D66D7E}" type="slidenum">
              <a:rPr lang="en-US" smtClean="0"/>
              <a:pPr>
                <a:defRPr/>
              </a:pPr>
              <a:t>19</a:t>
            </a:fld>
            <a:endParaRPr lang="en-US" dirty="0"/>
          </a:p>
        </p:txBody>
      </p:sp>
      <p:pic>
        <p:nvPicPr>
          <p:cNvPr id="26629" name="Picture 2"/>
          <p:cNvPicPr>
            <a:picLocks noChangeAspect="1" noChangeArrowheads="1"/>
          </p:cNvPicPr>
          <p:nvPr/>
        </p:nvPicPr>
        <p:blipFill>
          <a:blip r:embed="rId2"/>
          <a:srcRect/>
          <a:stretch>
            <a:fillRect/>
          </a:stretch>
        </p:blipFill>
        <p:spPr bwMode="auto">
          <a:xfrm>
            <a:off x="0" y="1295400"/>
            <a:ext cx="9061450" cy="2590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789D2E9-2B28-4800-9957-0EB1EA7D1E10}" type="slidenum">
              <a:rPr lang="en-US"/>
              <a:pPr>
                <a:defRPr/>
              </a:pPr>
              <a:t>2</a:t>
            </a:fld>
            <a:endParaRPr lang="en-US" dirty="0"/>
          </a:p>
        </p:txBody>
      </p:sp>
      <p:sp>
        <p:nvSpPr>
          <p:cNvPr id="9219" name="Rectangle 2"/>
          <p:cNvSpPr>
            <a:spLocks noGrp="1" noChangeArrowheads="1"/>
          </p:cNvSpPr>
          <p:nvPr>
            <p:ph type="title"/>
          </p:nvPr>
        </p:nvSpPr>
        <p:spPr/>
        <p:txBody>
          <a:bodyPr/>
          <a:lstStyle/>
          <a:p>
            <a:r>
              <a:rPr lang="en-US" smtClean="0"/>
              <a:t>Learning Objectives</a:t>
            </a:r>
          </a:p>
        </p:txBody>
      </p:sp>
      <p:sp>
        <p:nvSpPr>
          <p:cNvPr id="9220" name="Rectangle 3"/>
          <p:cNvSpPr>
            <a:spLocks noGrp="1" noChangeArrowheads="1"/>
          </p:cNvSpPr>
          <p:nvPr>
            <p:ph type="body" idx="1"/>
          </p:nvPr>
        </p:nvSpPr>
        <p:spPr>
          <a:xfrm>
            <a:off x="381000" y="1524000"/>
            <a:ext cx="8077200" cy="4572000"/>
          </a:xfrm>
        </p:spPr>
        <p:txBody>
          <a:bodyPr/>
          <a:lstStyle/>
          <a:p>
            <a:pPr marL="609600" indent="-609600">
              <a:lnSpc>
                <a:spcPct val="80000"/>
              </a:lnSpc>
            </a:pPr>
            <a:r>
              <a:rPr lang="en-US" smtClean="0"/>
              <a:t>Describe the five project management (PM) process groups, the typical level of activity for each, and the interactions among them</a:t>
            </a:r>
          </a:p>
          <a:p>
            <a:pPr marL="609600" indent="-609600">
              <a:lnSpc>
                <a:spcPct val="80000"/>
              </a:lnSpc>
            </a:pPr>
            <a:r>
              <a:rPr lang="en-US" smtClean="0"/>
              <a:t>Understand how the PM process groups relate to the PM knowledge areas</a:t>
            </a:r>
          </a:p>
          <a:p>
            <a:pPr marL="609600" indent="-609600">
              <a:lnSpc>
                <a:spcPct val="80000"/>
              </a:lnSpc>
            </a:pPr>
            <a:r>
              <a:rPr lang="en-US" smtClean="0"/>
              <a:t>Discuss how organizations develop information technology PM methodologies to meet their needs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id-ID" smtClean="0"/>
          </a:p>
        </p:txBody>
      </p:sp>
      <p:sp>
        <p:nvSpPr>
          <p:cNvPr id="27651"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60F1C8A3-8B95-40A7-8FD6-6105122E38BF}" type="slidenum">
              <a:rPr lang="en-US" smtClean="0"/>
              <a:pPr>
                <a:defRPr/>
              </a:pPr>
              <a:t>20</a:t>
            </a:fld>
            <a:endParaRPr lang="en-US" dirty="0"/>
          </a:p>
        </p:txBody>
      </p:sp>
      <p:pic>
        <p:nvPicPr>
          <p:cNvPr id="27653" name="Picture 2"/>
          <p:cNvPicPr>
            <a:picLocks noChangeAspect="1" noChangeArrowheads="1"/>
          </p:cNvPicPr>
          <p:nvPr/>
        </p:nvPicPr>
        <p:blipFill>
          <a:blip r:embed="rId2"/>
          <a:srcRect/>
          <a:stretch>
            <a:fillRect/>
          </a:stretch>
        </p:blipFill>
        <p:spPr bwMode="auto">
          <a:xfrm>
            <a:off x="49213" y="228600"/>
            <a:ext cx="9018587" cy="5867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id-ID" smtClean="0"/>
          </a:p>
        </p:txBody>
      </p:sp>
      <p:sp>
        <p:nvSpPr>
          <p:cNvPr id="28675"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C690A765-CBB0-4671-9D16-F1B34428B091}" type="slidenum">
              <a:rPr lang="en-US" smtClean="0"/>
              <a:pPr>
                <a:defRPr/>
              </a:pPr>
              <a:t>21</a:t>
            </a:fld>
            <a:endParaRPr lang="en-US" dirty="0"/>
          </a:p>
        </p:txBody>
      </p:sp>
      <p:pic>
        <p:nvPicPr>
          <p:cNvPr id="28677" name="Picture 2"/>
          <p:cNvPicPr>
            <a:picLocks noChangeAspect="1" noChangeArrowheads="1"/>
          </p:cNvPicPr>
          <p:nvPr/>
        </p:nvPicPr>
        <p:blipFill>
          <a:blip r:embed="rId2"/>
          <a:srcRect/>
          <a:stretch>
            <a:fillRect/>
          </a:stretch>
        </p:blipFill>
        <p:spPr bwMode="auto">
          <a:xfrm>
            <a:off x="228600" y="1447800"/>
            <a:ext cx="8794750" cy="2667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id-ID" smtClean="0"/>
              <a:t>Scope statement (draft version)</a:t>
            </a:r>
          </a:p>
        </p:txBody>
      </p:sp>
      <p:sp>
        <p:nvSpPr>
          <p:cNvPr id="29699"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627888C3-116E-4505-A23F-8792021C747A}" type="slidenum">
              <a:rPr lang="en-US" smtClean="0"/>
              <a:pPr>
                <a:defRPr/>
              </a:pPr>
              <a:t>22</a:t>
            </a:fld>
            <a:endParaRPr lang="en-US" dirty="0"/>
          </a:p>
        </p:txBody>
      </p:sp>
      <p:pic>
        <p:nvPicPr>
          <p:cNvPr id="29701" name="Picture 2"/>
          <p:cNvPicPr>
            <a:picLocks noChangeAspect="1" noChangeArrowheads="1"/>
          </p:cNvPicPr>
          <p:nvPr/>
        </p:nvPicPr>
        <p:blipFill>
          <a:blip r:embed="rId2"/>
          <a:srcRect/>
          <a:stretch>
            <a:fillRect/>
          </a:stretch>
        </p:blipFill>
        <p:spPr bwMode="auto">
          <a:xfrm>
            <a:off x="50800" y="1371600"/>
            <a:ext cx="9093200" cy="2667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id-ID" smtClean="0"/>
          </a:p>
        </p:txBody>
      </p:sp>
      <p:sp>
        <p:nvSpPr>
          <p:cNvPr id="30723"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0B558AE1-4924-428A-899A-1FF1C2E636AC}" type="slidenum">
              <a:rPr lang="en-US" smtClean="0"/>
              <a:pPr>
                <a:defRPr/>
              </a:pPr>
              <a:t>23</a:t>
            </a:fld>
            <a:endParaRPr lang="en-US" dirty="0"/>
          </a:p>
        </p:txBody>
      </p:sp>
      <p:pic>
        <p:nvPicPr>
          <p:cNvPr id="30725" name="Picture 2"/>
          <p:cNvPicPr>
            <a:picLocks noChangeAspect="1" noChangeArrowheads="1"/>
          </p:cNvPicPr>
          <p:nvPr/>
        </p:nvPicPr>
        <p:blipFill>
          <a:blip r:embed="rId2"/>
          <a:srcRect/>
          <a:stretch>
            <a:fillRect/>
          </a:stretch>
        </p:blipFill>
        <p:spPr bwMode="auto">
          <a:xfrm>
            <a:off x="381000" y="304800"/>
            <a:ext cx="8658225" cy="3733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id-ID" smtClean="0"/>
          </a:p>
        </p:txBody>
      </p:sp>
      <p:sp>
        <p:nvSpPr>
          <p:cNvPr id="31747"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CBDE18D8-FA2B-4DD2-B35F-148E85AA9272}" type="slidenum">
              <a:rPr lang="en-US" smtClean="0"/>
              <a:pPr>
                <a:defRPr/>
              </a:pPr>
              <a:t>24</a:t>
            </a:fld>
            <a:endParaRPr lang="en-US" dirty="0"/>
          </a:p>
        </p:txBody>
      </p:sp>
      <p:pic>
        <p:nvPicPr>
          <p:cNvPr id="31749" name="Picture 2"/>
          <p:cNvPicPr>
            <a:picLocks noChangeAspect="1" noChangeArrowheads="1"/>
          </p:cNvPicPr>
          <p:nvPr/>
        </p:nvPicPr>
        <p:blipFill>
          <a:blip r:embed="rId2"/>
          <a:srcRect/>
          <a:stretch>
            <a:fillRect/>
          </a:stretch>
        </p:blipFill>
        <p:spPr bwMode="auto">
          <a:xfrm>
            <a:off x="139700" y="304800"/>
            <a:ext cx="8851900" cy="4343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id-ID" smtClean="0"/>
          </a:p>
        </p:txBody>
      </p:sp>
      <p:sp>
        <p:nvSpPr>
          <p:cNvPr id="32771"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AE3EDCDA-535B-4EAF-BDA8-8D8689AFA65F}" type="slidenum">
              <a:rPr lang="en-US" smtClean="0"/>
              <a:pPr>
                <a:defRPr/>
              </a:pPr>
              <a:t>25</a:t>
            </a:fld>
            <a:endParaRPr lang="en-US" dirty="0"/>
          </a:p>
        </p:txBody>
      </p:sp>
      <p:pic>
        <p:nvPicPr>
          <p:cNvPr id="32773" name="Picture 2"/>
          <p:cNvPicPr>
            <a:picLocks noChangeAspect="1" noChangeArrowheads="1"/>
          </p:cNvPicPr>
          <p:nvPr/>
        </p:nvPicPr>
        <p:blipFill>
          <a:blip r:embed="rId2"/>
          <a:srcRect/>
          <a:stretch>
            <a:fillRect/>
          </a:stretch>
        </p:blipFill>
        <p:spPr bwMode="auto">
          <a:xfrm>
            <a:off x="0" y="0"/>
            <a:ext cx="9158288" cy="2057400"/>
          </a:xfrm>
          <a:prstGeom prst="rect">
            <a:avLst/>
          </a:prstGeom>
          <a:noFill/>
          <a:ln w="9525">
            <a:noFill/>
            <a:miter lim="800000"/>
            <a:headEnd/>
            <a:tailEnd/>
          </a:ln>
        </p:spPr>
      </p:pic>
      <p:pic>
        <p:nvPicPr>
          <p:cNvPr id="32774" name="Picture 3"/>
          <p:cNvPicPr>
            <a:picLocks noChangeAspect="1" noChangeArrowheads="1"/>
          </p:cNvPicPr>
          <p:nvPr/>
        </p:nvPicPr>
        <p:blipFill>
          <a:blip r:embed="rId3"/>
          <a:srcRect/>
          <a:stretch>
            <a:fillRect/>
          </a:stretch>
        </p:blipFill>
        <p:spPr bwMode="auto">
          <a:xfrm>
            <a:off x="0" y="2057400"/>
            <a:ext cx="9144000" cy="33750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id-ID" smtClean="0"/>
          </a:p>
        </p:txBody>
      </p:sp>
      <p:sp>
        <p:nvSpPr>
          <p:cNvPr id="33795"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D213411B-C515-4891-8492-E4CD9E01F8F3}" type="slidenum">
              <a:rPr lang="en-US" smtClean="0"/>
              <a:pPr>
                <a:defRPr/>
              </a:pPr>
              <a:t>26</a:t>
            </a:fld>
            <a:endParaRPr lang="en-US" dirty="0"/>
          </a:p>
        </p:txBody>
      </p:sp>
      <p:pic>
        <p:nvPicPr>
          <p:cNvPr id="33797" name="Picture 2"/>
          <p:cNvPicPr>
            <a:picLocks noChangeAspect="1" noChangeArrowheads="1"/>
          </p:cNvPicPr>
          <p:nvPr/>
        </p:nvPicPr>
        <p:blipFill>
          <a:blip r:embed="rId2"/>
          <a:srcRect/>
          <a:stretch>
            <a:fillRect/>
          </a:stretch>
        </p:blipFill>
        <p:spPr bwMode="auto">
          <a:xfrm>
            <a:off x="0" y="0"/>
            <a:ext cx="9144000" cy="62436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992B7533-4F02-427E-B6AC-495A49A50DF2}" type="slidenum">
              <a:rPr lang="en-US" smtClean="0"/>
              <a:pPr>
                <a:defRPr/>
              </a:pPr>
              <a:t>27</a:t>
            </a:fld>
            <a:endParaRPr lang="en-US" dirty="0"/>
          </a:p>
        </p:txBody>
      </p:sp>
      <p:pic>
        <p:nvPicPr>
          <p:cNvPr id="34820" name="Picture 2"/>
          <p:cNvPicPr>
            <a:picLocks noGrp="1" noChangeAspect="1" noChangeArrowheads="1"/>
          </p:cNvPicPr>
          <p:nvPr>
            <p:ph sz="quarter" idx="1"/>
          </p:nvPr>
        </p:nvPicPr>
        <p:blipFill>
          <a:blip r:embed="rId2"/>
          <a:srcRect/>
          <a:stretch>
            <a:fillRect/>
          </a:stretch>
        </p:blipFill>
        <p:spPr>
          <a:xfrm>
            <a:off x="0" y="1143000"/>
            <a:ext cx="9210675" cy="1905000"/>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id-ID" smtClean="0"/>
              <a:t>Work Breakdown Structure</a:t>
            </a:r>
          </a:p>
        </p:txBody>
      </p:sp>
      <p:sp>
        <p:nvSpPr>
          <p:cNvPr id="4" name="Slide Number Placeholder 3"/>
          <p:cNvSpPr>
            <a:spLocks noGrp="1"/>
          </p:cNvSpPr>
          <p:nvPr>
            <p:ph type="sldNum" sz="quarter" idx="11"/>
          </p:nvPr>
        </p:nvSpPr>
        <p:spPr/>
        <p:txBody>
          <a:bodyPr/>
          <a:lstStyle/>
          <a:p>
            <a:pPr>
              <a:defRPr/>
            </a:pPr>
            <a:fld id="{9E1BEFDC-C19E-4AC4-BA27-2E21B5E7716E}" type="slidenum">
              <a:rPr lang="en-US" smtClean="0"/>
              <a:pPr>
                <a:defRPr/>
              </a:pPr>
              <a:t>28</a:t>
            </a:fld>
            <a:endParaRPr lang="en-US" dirty="0"/>
          </a:p>
        </p:txBody>
      </p:sp>
      <p:pic>
        <p:nvPicPr>
          <p:cNvPr id="35844" name="Picture 2"/>
          <p:cNvPicPr>
            <a:picLocks noGrp="1" noChangeAspect="1" noChangeArrowheads="1"/>
          </p:cNvPicPr>
          <p:nvPr>
            <p:ph sz="quarter" idx="1"/>
          </p:nvPr>
        </p:nvPicPr>
        <p:blipFill>
          <a:blip r:embed="rId2"/>
          <a:srcRect/>
          <a:stretch>
            <a:fillRect/>
          </a:stretch>
        </p:blipFill>
        <p:spPr>
          <a:xfrm>
            <a:off x="1828800" y="1447800"/>
            <a:ext cx="6019800" cy="498475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id-ID" smtClean="0"/>
          </a:p>
        </p:txBody>
      </p:sp>
      <p:sp>
        <p:nvSpPr>
          <p:cNvPr id="36867"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5AD53BB9-8C6E-4049-BED1-5B3F958FD6A1}" type="slidenum">
              <a:rPr lang="en-US" smtClean="0"/>
              <a:pPr>
                <a:defRPr/>
              </a:pPr>
              <a:t>29</a:t>
            </a:fld>
            <a:endParaRPr lang="en-US" dirty="0"/>
          </a:p>
        </p:txBody>
      </p:sp>
      <p:pic>
        <p:nvPicPr>
          <p:cNvPr id="36869" name="Picture 2"/>
          <p:cNvPicPr>
            <a:picLocks noChangeAspect="1" noChangeArrowheads="1"/>
          </p:cNvPicPr>
          <p:nvPr/>
        </p:nvPicPr>
        <p:blipFill>
          <a:blip r:embed="rId2"/>
          <a:srcRect/>
          <a:stretch>
            <a:fillRect/>
          </a:stretch>
        </p:blipFill>
        <p:spPr bwMode="auto">
          <a:xfrm>
            <a:off x="1676400" y="304800"/>
            <a:ext cx="5867400" cy="63627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EB44499-3E1C-4CE9-B83B-EC327ACCFE79}" type="slidenum">
              <a:rPr lang="en-US"/>
              <a:pPr>
                <a:defRPr/>
              </a:pPr>
              <a:t>3</a:t>
            </a:fld>
            <a:endParaRPr lang="en-US" dirty="0"/>
          </a:p>
        </p:txBody>
      </p:sp>
      <p:sp>
        <p:nvSpPr>
          <p:cNvPr id="10243" name="Rectangle 2"/>
          <p:cNvSpPr>
            <a:spLocks noGrp="1" noChangeArrowheads="1"/>
          </p:cNvSpPr>
          <p:nvPr>
            <p:ph type="title"/>
          </p:nvPr>
        </p:nvSpPr>
        <p:spPr/>
        <p:txBody>
          <a:bodyPr/>
          <a:lstStyle/>
          <a:p>
            <a:r>
              <a:rPr lang="en-US" smtClean="0"/>
              <a:t>Learning Objectives (continued)</a:t>
            </a:r>
          </a:p>
        </p:txBody>
      </p:sp>
      <p:sp>
        <p:nvSpPr>
          <p:cNvPr id="10244" name="Rectangle 3"/>
          <p:cNvSpPr>
            <a:spLocks noGrp="1" noChangeArrowheads="1"/>
          </p:cNvSpPr>
          <p:nvPr>
            <p:ph type="body" idx="1"/>
          </p:nvPr>
        </p:nvSpPr>
        <p:spPr/>
        <p:txBody>
          <a:bodyPr/>
          <a:lstStyle/>
          <a:p>
            <a:r>
              <a:rPr lang="en-US" smtClean="0"/>
              <a:t>Review a case study of an organization applying the PM process groups to manage an information technology project, and understand the contribution that effective project initiation, project planning, project execution, project monitoring and controlling, and project closing make to project success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457200"/>
            <a:ext cx="8458200" cy="1143000"/>
          </a:xfrm>
        </p:spPr>
        <p:txBody>
          <a:bodyPr/>
          <a:lstStyle/>
          <a:p>
            <a:r>
              <a:rPr lang="en-US" smtClean="0"/>
              <a:t>JWD Consulting Intranet Site Project Baseline Gantt Chart</a:t>
            </a:r>
          </a:p>
        </p:txBody>
      </p:sp>
      <p:pic>
        <p:nvPicPr>
          <p:cNvPr id="37891" name="Picture 5" descr="Fig03-03.bmp"/>
          <p:cNvPicPr>
            <a:picLocks noChangeAspect="1"/>
          </p:cNvPicPr>
          <p:nvPr/>
        </p:nvPicPr>
        <p:blipFill>
          <a:blip r:embed="rId2"/>
          <a:srcRect b="7257"/>
          <a:stretch>
            <a:fillRect/>
          </a:stretch>
        </p:blipFill>
        <p:spPr bwMode="auto">
          <a:xfrm>
            <a:off x="609600" y="1905000"/>
            <a:ext cx="7696200" cy="3835400"/>
          </a:xfrm>
          <a:prstGeom prst="rect">
            <a:avLst/>
          </a:prstGeom>
          <a:noFill/>
          <a:ln w="9525">
            <a:noFill/>
            <a:miter lim="800000"/>
            <a:headEnd/>
            <a:tailEnd/>
          </a:ln>
        </p:spPr>
      </p:pic>
      <p:sp>
        <p:nvSpPr>
          <p:cNvPr id="37892" name="Slide Number Placeholder 4"/>
          <p:cNvSpPr>
            <a:spLocks noGrp="1"/>
          </p:cNvSpPr>
          <p:nvPr/>
        </p:nvSpPr>
        <p:spPr bwMode="auto">
          <a:xfrm>
            <a:off x="2222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2DB121CC-3FCC-4698-ABFF-D727A1869F9E}" type="slidenum">
              <a:rPr lang="en-US" sz="1400">
                <a:solidFill>
                  <a:srgbClr val="FFFFFF"/>
                </a:solidFill>
              </a:rPr>
              <a:pPr algn="ctr">
                <a:lnSpc>
                  <a:spcPct val="90000"/>
                </a:lnSpc>
                <a:spcBef>
                  <a:spcPct val="20000"/>
                </a:spcBef>
              </a:pPr>
              <a:t>30</a:t>
            </a:fld>
            <a:endParaRPr lang="en-US" sz="1400">
              <a:solidFill>
                <a:srgbClr val="FFFFFF"/>
              </a:solidFill>
            </a:endParaRPr>
          </a:p>
        </p:txBody>
      </p:sp>
      <p:sp>
        <p:nvSpPr>
          <p:cNvPr id="6" name="Slide Number Placeholder 5"/>
          <p:cNvSpPr>
            <a:spLocks noGrp="1"/>
          </p:cNvSpPr>
          <p:nvPr>
            <p:ph type="sldNum" sz="quarter" idx="12"/>
          </p:nvPr>
        </p:nvSpPr>
        <p:spPr/>
        <p:txBody>
          <a:bodyPr/>
          <a:lstStyle/>
          <a:p>
            <a:pPr>
              <a:defRPr/>
            </a:pPr>
            <a:fld id="{B0C852E5-E360-410C-B3EE-FA5D1CA4363C}"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C0652F1-DA5E-4506-ADBC-6FCAF699CC76}" type="slidenum">
              <a:rPr lang="en-US"/>
              <a:pPr>
                <a:defRPr/>
              </a:pPr>
              <a:t>31</a:t>
            </a:fld>
            <a:endParaRPr lang="en-US" dirty="0"/>
          </a:p>
        </p:txBody>
      </p:sp>
      <p:sp>
        <p:nvSpPr>
          <p:cNvPr id="38915" name="Rectangle 2"/>
          <p:cNvSpPr>
            <a:spLocks noGrp="1" noChangeArrowheads="1"/>
          </p:cNvSpPr>
          <p:nvPr>
            <p:ph type="title"/>
          </p:nvPr>
        </p:nvSpPr>
        <p:spPr>
          <a:xfrm>
            <a:off x="228600" y="350838"/>
            <a:ext cx="8305800" cy="792162"/>
          </a:xfrm>
        </p:spPr>
        <p:txBody>
          <a:bodyPr/>
          <a:lstStyle/>
          <a:p>
            <a:r>
              <a:rPr lang="en-US" smtClean="0"/>
              <a:t>List of Prioritized Risks</a:t>
            </a:r>
          </a:p>
        </p:txBody>
      </p:sp>
      <p:pic>
        <p:nvPicPr>
          <p:cNvPr id="38916" name="Picture 7" descr="Tbl03-08"/>
          <p:cNvPicPr>
            <a:picLocks noChangeAspect="1" noChangeArrowheads="1"/>
          </p:cNvPicPr>
          <p:nvPr/>
        </p:nvPicPr>
        <p:blipFill>
          <a:blip r:embed="rId2"/>
          <a:srcRect t="5035"/>
          <a:stretch>
            <a:fillRect/>
          </a:stretch>
        </p:blipFill>
        <p:spPr bwMode="auto">
          <a:xfrm>
            <a:off x="228600" y="1490663"/>
            <a:ext cx="8763000" cy="437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5D65EA6-5673-4EB7-8C0F-16FA2F5AB7B6}" type="slidenum">
              <a:rPr lang="en-US"/>
              <a:pPr>
                <a:defRPr/>
              </a:pPr>
              <a:t>32</a:t>
            </a:fld>
            <a:endParaRPr lang="en-US" dirty="0"/>
          </a:p>
        </p:txBody>
      </p:sp>
      <p:sp>
        <p:nvSpPr>
          <p:cNvPr id="39939" name="Rectangle 2"/>
          <p:cNvSpPr>
            <a:spLocks noGrp="1" noChangeArrowheads="1"/>
          </p:cNvSpPr>
          <p:nvPr>
            <p:ph type="title"/>
          </p:nvPr>
        </p:nvSpPr>
        <p:spPr>
          <a:xfrm>
            <a:off x="381000" y="152400"/>
            <a:ext cx="8305800" cy="1143000"/>
          </a:xfrm>
        </p:spPr>
        <p:txBody>
          <a:bodyPr/>
          <a:lstStyle/>
          <a:p>
            <a:r>
              <a:rPr lang="en-US" smtClean="0"/>
              <a:t>Project Executing</a:t>
            </a:r>
          </a:p>
        </p:txBody>
      </p:sp>
      <p:sp>
        <p:nvSpPr>
          <p:cNvPr id="39940" name="Rectangle 3"/>
          <p:cNvSpPr>
            <a:spLocks noGrp="1" noChangeArrowheads="1"/>
          </p:cNvSpPr>
          <p:nvPr>
            <p:ph type="body" idx="1"/>
          </p:nvPr>
        </p:nvSpPr>
        <p:spPr/>
        <p:txBody>
          <a:bodyPr/>
          <a:lstStyle/>
          <a:p>
            <a:pPr>
              <a:lnSpc>
                <a:spcPct val="80000"/>
              </a:lnSpc>
            </a:pPr>
            <a:r>
              <a:rPr lang="en-US" smtClean="0"/>
              <a:t>Usually takes the most time and resources to perform project execution </a:t>
            </a:r>
          </a:p>
          <a:p>
            <a:pPr>
              <a:lnSpc>
                <a:spcPct val="80000"/>
              </a:lnSpc>
            </a:pPr>
            <a:r>
              <a:rPr lang="en-US" smtClean="0"/>
              <a:t>Project managers must use their leadership skills to handle the many challenges that occur during project execution</a:t>
            </a:r>
          </a:p>
          <a:p>
            <a:pPr>
              <a:lnSpc>
                <a:spcPct val="80000"/>
              </a:lnSpc>
            </a:pPr>
            <a:r>
              <a:rPr lang="en-US" smtClean="0"/>
              <a:t>Table 3-9 on pp. </a:t>
            </a:r>
            <a:r>
              <a:rPr lang="id-ID" smtClean="0"/>
              <a:t>91</a:t>
            </a:r>
            <a:r>
              <a:rPr lang="en-US" smtClean="0"/>
              <a:t> lists the executing processes and outputs; many project sponsors and customers focus on deliverables related to providing the products, services, or results desired from the project</a:t>
            </a:r>
          </a:p>
          <a:p>
            <a:pPr>
              <a:lnSpc>
                <a:spcPct val="80000"/>
              </a:lnSpc>
            </a:pPr>
            <a:r>
              <a:rPr lang="en-US" smtClean="0"/>
              <a:t>A milestone report (example on pp. </a:t>
            </a:r>
            <a:r>
              <a:rPr lang="id-ID" smtClean="0"/>
              <a:t>92</a:t>
            </a:r>
            <a:r>
              <a:rPr lang="en-US" smtClean="0"/>
              <a:t>) can help focus on completing major milestones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id-ID" smtClean="0"/>
              <a:t>Executing processes and outputs</a:t>
            </a:r>
          </a:p>
        </p:txBody>
      </p:sp>
      <p:sp>
        <p:nvSpPr>
          <p:cNvPr id="40963"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B327266E-CA13-4C86-BB0D-0A1F0F443E5F}" type="slidenum">
              <a:rPr lang="en-US" smtClean="0"/>
              <a:pPr>
                <a:defRPr/>
              </a:pPr>
              <a:t>33</a:t>
            </a:fld>
            <a:endParaRPr lang="en-US" dirty="0"/>
          </a:p>
        </p:txBody>
      </p:sp>
      <p:pic>
        <p:nvPicPr>
          <p:cNvPr id="40965" name="Picture 2"/>
          <p:cNvPicPr>
            <a:picLocks noChangeAspect="1" noChangeArrowheads="1"/>
          </p:cNvPicPr>
          <p:nvPr/>
        </p:nvPicPr>
        <p:blipFill>
          <a:blip r:embed="rId2"/>
          <a:srcRect/>
          <a:stretch>
            <a:fillRect/>
          </a:stretch>
        </p:blipFill>
        <p:spPr bwMode="auto">
          <a:xfrm>
            <a:off x="152400" y="1447800"/>
            <a:ext cx="8843963" cy="3429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id-ID" smtClean="0"/>
          </a:p>
        </p:txBody>
      </p:sp>
      <p:sp>
        <p:nvSpPr>
          <p:cNvPr id="41987"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2686EA74-80B4-4097-A68E-26AAB6D1DFC6}" type="slidenum">
              <a:rPr lang="en-US" smtClean="0"/>
              <a:pPr>
                <a:defRPr/>
              </a:pPr>
              <a:t>34</a:t>
            </a:fld>
            <a:endParaRPr lang="en-US" dirty="0"/>
          </a:p>
        </p:txBody>
      </p:sp>
      <p:pic>
        <p:nvPicPr>
          <p:cNvPr id="41989" name="Picture 2"/>
          <p:cNvPicPr>
            <a:picLocks noChangeAspect="1" noChangeArrowheads="1"/>
          </p:cNvPicPr>
          <p:nvPr/>
        </p:nvPicPr>
        <p:blipFill>
          <a:blip r:embed="rId2"/>
          <a:srcRect/>
          <a:stretch>
            <a:fillRect/>
          </a:stretch>
        </p:blipFill>
        <p:spPr bwMode="auto">
          <a:xfrm>
            <a:off x="0" y="228600"/>
            <a:ext cx="9051925" cy="5410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id-ID" smtClean="0"/>
          </a:p>
        </p:txBody>
      </p:sp>
      <p:sp>
        <p:nvSpPr>
          <p:cNvPr id="43011"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FEF710D2-3FDB-42C9-BD8E-94755BA415D3}" type="slidenum">
              <a:rPr lang="en-US" smtClean="0"/>
              <a:pPr>
                <a:defRPr/>
              </a:pPr>
              <a:t>35</a:t>
            </a:fld>
            <a:endParaRPr lang="en-US" dirty="0"/>
          </a:p>
        </p:txBody>
      </p:sp>
      <p:pic>
        <p:nvPicPr>
          <p:cNvPr id="43013" name="Picture 2"/>
          <p:cNvPicPr>
            <a:picLocks noChangeAspect="1" noChangeArrowheads="1"/>
          </p:cNvPicPr>
          <p:nvPr/>
        </p:nvPicPr>
        <p:blipFill>
          <a:blip r:embed="rId2"/>
          <a:srcRect/>
          <a:stretch>
            <a:fillRect/>
          </a:stretch>
        </p:blipFill>
        <p:spPr bwMode="auto">
          <a:xfrm>
            <a:off x="0" y="838200"/>
            <a:ext cx="9080500" cy="3733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A51077F-F1EB-4E8A-BB86-039E908D2E8F}" type="slidenum">
              <a:rPr lang="en-US"/>
              <a:pPr>
                <a:defRPr/>
              </a:pPr>
              <a:t>36</a:t>
            </a:fld>
            <a:endParaRPr lang="en-US" dirty="0"/>
          </a:p>
        </p:txBody>
      </p:sp>
      <p:sp>
        <p:nvSpPr>
          <p:cNvPr id="44035" name="Rectangle 2"/>
          <p:cNvSpPr>
            <a:spLocks noGrp="1" noChangeArrowheads="1"/>
          </p:cNvSpPr>
          <p:nvPr>
            <p:ph type="title"/>
          </p:nvPr>
        </p:nvSpPr>
        <p:spPr>
          <a:xfrm>
            <a:off x="381000" y="228600"/>
            <a:ext cx="8305800" cy="685800"/>
          </a:xfrm>
        </p:spPr>
        <p:txBody>
          <a:bodyPr/>
          <a:lstStyle/>
          <a:p>
            <a:r>
              <a:rPr lang="en-US" smtClean="0"/>
              <a:t>Part of Milestone Report</a:t>
            </a:r>
          </a:p>
        </p:txBody>
      </p:sp>
      <p:pic>
        <p:nvPicPr>
          <p:cNvPr id="44036" name="Picture 3"/>
          <p:cNvPicPr>
            <a:picLocks noChangeAspect="1" noChangeArrowheads="1"/>
          </p:cNvPicPr>
          <p:nvPr/>
        </p:nvPicPr>
        <p:blipFill>
          <a:blip r:embed="rId2"/>
          <a:srcRect/>
          <a:stretch>
            <a:fillRect/>
          </a:stretch>
        </p:blipFill>
        <p:spPr bwMode="auto">
          <a:xfrm>
            <a:off x="0" y="838200"/>
            <a:ext cx="9144000" cy="52165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id-ID" smtClean="0"/>
          </a:p>
        </p:txBody>
      </p:sp>
      <p:sp>
        <p:nvSpPr>
          <p:cNvPr id="45059"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C2F7B532-46EA-48B9-A1F5-81F64E125047}" type="slidenum">
              <a:rPr lang="en-US" smtClean="0"/>
              <a:pPr>
                <a:defRPr/>
              </a:pPr>
              <a:t>37</a:t>
            </a:fld>
            <a:endParaRPr lang="en-US" dirty="0"/>
          </a:p>
        </p:txBody>
      </p:sp>
      <p:pic>
        <p:nvPicPr>
          <p:cNvPr id="45061" name="Picture 2"/>
          <p:cNvPicPr>
            <a:picLocks noChangeAspect="1" noChangeArrowheads="1"/>
          </p:cNvPicPr>
          <p:nvPr/>
        </p:nvPicPr>
        <p:blipFill>
          <a:blip r:embed="rId2"/>
          <a:srcRect/>
          <a:stretch>
            <a:fillRect/>
          </a:stretch>
        </p:blipFill>
        <p:spPr bwMode="auto">
          <a:xfrm>
            <a:off x="152400" y="152400"/>
            <a:ext cx="8983663" cy="6096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endParaRPr lang="id-ID" smtClean="0"/>
          </a:p>
        </p:txBody>
      </p:sp>
      <p:sp>
        <p:nvSpPr>
          <p:cNvPr id="46083"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98648B1C-367B-41F3-87CF-03E1AC55E777}" type="slidenum">
              <a:rPr lang="en-US" smtClean="0"/>
              <a:pPr>
                <a:defRPr/>
              </a:pPr>
              <a:t>38</a:t>
            </a:fld>
            <a:endParaRPr lang="en-US" dirty="0"/>
          </a:p>
        </p:txBody>
      </p:sp>
      <p:pic>
        <p:nvPicPr>
          <p:cNvPr id="46085" name="Picture 2"/>
          <p:cNvPicPr>
            <a:picLocks noChangeAspect="1" noChangeArrowheads="1"/>
          </p:cNvPicPr>
          <p:nvPr/>
        </p:nvPicPr>
        <p:blipFill>
          <a:blip r:embed="rId2"/>
          <a:srcRect/>
          <a:stretch>
            <a:fillRect/>
          </a:stretch>
        </p:blipFill>
        <p:spPr bwMode="auto">
          <a:xfrm>
            <a:off x="0" y="1066800"/>
            <a:ext cx="9101138" cy="42672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DA3D08A4-E9F0-4C33-8A48-3E4F9E5E25E9}" type="slidenum">
              <a:rPr lang="en-US"/>
              <a:pPr>
                <a:defRPr/>
              </a:pPr>
              <a:t>39</a:t>
            </a:fld>
            <a:endParaRPr lang="en-US" dirty="0"/>
          </a:p>
        </p:txBody>
      </p:sp>
      <p:sp>
        <p:nvSpPr>
          <p:cNvPr id="47107" name="Rectangle 2"/>
          <p:cNvSpPr>
            <a:spLocks noGrp="1" noChangeArrowheads="1"/>
          </p:cNvSpPr>
          <p:nvPr>
            <p:ph type="title"/>
          </p:nvPr>
        </p:nvSpPr>
        <p:spPr/>
        <p:txBody>
          <a:bodyPr/>
          <a:lstStyle/>
          <a:p>
            <a:r>
              <a:rPr lang="en-US" smtClean="0"/>
              <a:t>Project Monitoring and Controlling</a:t>
            </a:r>
          </a:p>
        </p:txBody>
      </p:sp>
      <p:sp>
        <p:nvSpPr>
          <p:cNvPr id="47108" name="Rectangle 3"/>
          <p:cNvSpPr>
            <a:spLocks noGrp="1" noChangeArrowheads="1"/>
          </p:cNvSpPr>
          <p:nvPr>
            <p:ph type="body" idx="1"/>
          </p:nvPr>
        </p:nvSpPr>
        <p:spPr>
          <a:xfrm>
            <a:off x="381000" y="1524000"/>
            <a:ext cx="8458200" cy="4876800"/>
          </a:xfrm>
        </p:spPr>
        <p:txBody>
          <a:bodyPr/>
          <a:lstStyle/>
          <a:p>
            <a:r>
              <a:rPr lang="en-US" smtClean="0"/>
              <a:t>Involves measuring progress toward project objectives, monitoring deviation from the plan, and taking correction actions</a:t>
            </a:r>
          </a:p>
          <a:p>
            <a:r>
              <a:rPr lang="en-US" smtClean="0"/>
              <a:t>Affects all other process groups and occurs during all phases of the project life cycle</a:t>
            </a:r>
          </a:p>
          <a:p>
            <a:r>
              <a:rPr lang="en-US" smtClean="0"/>
              <a:t>Outputs include performance reports, requested changes, and updates to various plans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02B05CA-5438-44D1-83DF-BEC7972367C7}" type="slidenum">
              <a:rPr lang="en-US"/>
              <a:pPr>
                <a:defRPr/>
              </a:pPr>
              <a:t>4</a:t>
            </a:fld>
            <a:endParaRPr lang="en-US" dirty="0"/>
          </a:p>
        </p:txBody>
      </p:sp>
      <p:sp>
        <p:nvSpPr>
          <p:cNvPr id="11267" name="Rectangle 2"/>
          <p:cNvSpPr>
            <a:spLocks noGrp="1" noChangeArrowheads="1"/>
          </p:cNvSpPr>
          <p:nvPr>
            <p:ph type="title"/>
          </p:nvPr>
        </p:nvSpPr>
        <p:spPr>
          <a:xfrm>
            <a:off x="381000" y="381000"/>
            <a:ext cx="8305800" cy="1143000"/>
          </a:xfrm>
        </p:spPr>
        <p:txBody>
          <a:bodyPr/>
          <a:lstStyle/>
          <a:p>
            <a:r>
              <a:rPr lang="en-US" smtClean="0"/>
              <a:t>Project Management Process Groups</a:t>
            </a:r>
          </a:p>
        </p:txBody>
      </p:sp>
      <p:sp>
        <p:nvSpPr>
          <p:cNvPr id="11268" name="Rectangle 3"/>
          <p:cNvSpPr>
            <a:spLocks noGrp="1" noChangeArrowheads="1"/>
          </p:cNvSpPr>
          <p:nvPr>
            <p:ph type="body" idx="1"/>
          </p:nvPr>
        </p:nvSpPr>
        <p:spPr>
          <a:xfrm>
            <a:off x="381000" y="1600200"/>
            <a:ext cx="8305800" cy="4572000"/>
          </a:xfrm>
        </p:spPr>
        <p:txBody>
          <a:bodyPr/>
          <a:lstStyle/>
          <a:p>
            <a:pPr>
              <a:lnSpc>
                <a:spcPct val="90000"/>
              </a:lnSpc>
            </a:pPr>
            <a:r>
              <a:rPr lang="en-US" smtClean="0"/>
              <a:t>A </a:t>
            </a:r>
            <a:r>
              <a:rPr lang="en-US" b="1" smtClean="0"/>
              <a:t>process</a:t>
            </a:r>
            <a:r>
              <a:rPr lang="en-US" smtClean="0"/>
              <a:t> is a series of actions directed toward a particular result</a:t>
            </a:r>
          </a:p>
          <a:p>
            <a:pPr>
              <a:lnSpc>
                <a:spcPct val="90000"/>
              </a:lnSpc>
            </a:pPr>
            <a:r>
              <a:rPr lang="en-US" smtClean="0"/>
              <a:t>Project management can be viewed as a number of interlinked processes</a:t>
            </a:r>
          </a:p>
          <a:p>
            <a:pPr>
              <a:lnSpc>
                <a:spcPct val="90000"/>
              </a:lnSpc>
            </a:pPr>
            <a:r>
              <a:rPr lang="en-US" smtClean="0"/>
              <a:t>The project management process groups include:</a:t>
            </a:r>
          </a:p>
          <a:p>
            <a:pPr lvl="1">
              <a:lnSpc>
                <a:spcPct val="90000"/>
              </a:lnSpc>
            </a:pPr>
            <a:r>
              <a:rPr lang="en-US" smtClean="0"/>
              <a:t>Initiating processes</a:t>
            </a:r>
          </a:p>
          <a:p>
            <a:pPr lvl="1">
              <a:lnSpc>
                <a:spcPct val="90000"/>
              </a:lnSpc>
            </a:pPr>
            <a:r>
              <a:rPr lang="en-US" smtClean="0"/>
              <a:t>Planning processes</a:t>
            </a:r>
          </a:p>
          <a:p>
            <a:pPr lvl="1">
              <a:lnSpc>
                <a:spcPct val="90000"/>
              </a:lnSpc>
            </a:pPr>
            <a:r>
              <a:rPr lang="en-US" smtClean="0"/>
              <a:t>Executing processes</a:t>
            </a:r>
          </a:p>
          <a:p>
            <a:pPr lvl="1">
              <a:lnSpc>
                <a:spcPct val="90000"/>
              </a:lnSpc>
            </a:pPr>
            <a:r>
              <a:rPr lang="en-US" smtClean="0"/>
              <a:t>Monitoring and controlling processes</a:t>
            </a:r>
          </a:p>
          <a:p>
            <a:pPr lvl="1">
              <a:lnSpc>
                <a:spcPct val="90000"/>
              </a:lnSpc>
            </a:pPr>
            <a:r>
              <a:rPr lang="en-US" smtClean="0"/>
              <a:t>Closing processes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Monitoring and controlling processes and outputs</a:t>
            </a:r>
            <a:endParaRPr lang="id-ID" smtClean="0"/>
          </a:p>
        </p:txBody>
      </p:sp>
      <p:sp>
        <p:nvSpPr>
          <p:cNvPr id="48131"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87FEEC04-AAE6-4A0B-B9FF-B98EC98D5B3D}" type="slidenum">
              <a:rPr lang="en-US" smtClean="0"/>
              <a:pPr>
                <a:defRPr/>
              </a:pPr>
              <a:t>40</a:t>
            </a:fld>
            <a:endParaRPr lang="en-US" dirty="0"/>
          </a:p>
        </p:txBody>
      </p:sp>
      <p:pic>
        <p:nvPicPr>
          <p:cNvPr id="48133" name="Picture 4"/>
          <p:cNvPicPr>
            <a:picLocks noChangeAspect="1" noChangeArrowheads="1"/>
          </p:cNvPicPr>
          <p:nvPr/>
        </p:nvPicPr>
        <p:blipFill>
          <a:blip r:embed="rId2"/>
          <a:srcRect/>
          <a:stretch>
            <a:fillRect/>
          </a:stretch>
        </p:blipFill>
        <p:spPr bwMode="auto">
          <a:xfrm>
            <a:off x="0" y="1376363"/>
            <a:ext cx="9144000" cy="4948237"/>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id-ID" smtClean="0"/>
          </a:p>
        </p:txBody>
      </p:sp>
      <p:sp>
        <p:nvSpPr>
          <p:cNvPr id="49155"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13826577-1331-4F50-B9F4-EC24E5D615F3}" type="slidenum">
              <a:rPr lang="en-US" smtClean="0"/>
              <a:pPr>
                <a:defRPr/>
              </a:pPr>
              <a:t>41</a:t>
            </a:fld>
            <a:endParaRPr lang="en-US" dirty="0"/>
          </a:p>
        </p:txBody>
      </p:sp>
      <p:pic>
        <p:nvPicPr>
          <p:cNvPr id="49157" name="Picture 2"/>
          <p:cNvPicPr>
            <a:picLocks noChangeAspect="1" noChangeArrowheads="1"/>
          </p:cNvPicPr>
          <p:nvPr/>
        </p:nvPicPr>
        <p:blipFill>
          <a:blip r:embed="rId2"/>
          <a:srcRect/>
          <a:stretch>
            <a:fillRect/>
          </a:stretch>
        </p:blipFill>
        <p:spPr bwMode="auto">
          <a:xfrm>
            <a:off x="1295400" y="0"/>
            <a:ext cx="7239000" cy="6770688"/>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id-ID" smtClean="0"/>
          </a:p>
        </p:txBody>
      </p:sp>
      <p:sp>
        <p:nvSpPr>
          <p:cNvPr id="50179"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46858745-A7E3-4126-B9C9-CE6B00EF16AD}" type="slidenum">
              <a:rPr lang="en-US" smtClean="0"/>
              <a:pPr>
                <a:defRPr/>
              </a:pPr>
              <a:t>42</a:t>
            </a:fld>
            <a:endParaRPr lang="en-US" dirty="0"/>
          </a:p>
        </p:txBody>
      </p:sp>
      <p:pic>
        <p:nvPicPr>
          <p:cNvPr id="50181" name="Picture 2"/>
          <p:cNvPicPr>
            <a:picLocks noChangeAspect="1" noChangeArrowheads="1"/>
          </p:cNvPicPr>
          <p:nvPr/>
        </p:nvPicPr>
        <p:blipFill>
          <a:blip r:embed="rId2"/>
          <a:srcRect/>
          <a:stretch>
            <a:fillRect/>
          </a:stretch>
        </p:blipFill>
        <p:spPr bwMode="auto">
          <a:xfrm>
            <a:off x="152400" y="304800"/>
            <a:ext cx="8839200" cy="59213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id-ID" smtClean="0"/>
              <a:t>Sample weekly progress report</a:t>
            </a:r>
          </a:p>
        </p:txBody>
      </p:sp>
      <p:sp>
        <p:nvSpPr>
          <p:cNvPr id="51203"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AC51095F-FC2A-4F5E-AABF-2063F58518AE}" type="slidenum">
              <a:rPr lang="en-US" smtClean="0"/>
              <a:pPr>
                <a:defRPr/>
              </a:pPr>
              <a:t>43</a:t>
            </a:fld>
            <a:endParaRPr lang="en-US" dirty="0"/>
          </a:p>
        </p:txBody>
      </p:sp>
      <p:pic>
        <p:nvPicPr>
          <p:cNvPr id="51205" name="Picture 2"/>
          <p:cNvPicPr>
            <a:picLocks noChangeAspect="1" noChangeArrowheads="1"/>
          </p:cNvPicPr>
          <p:nvPr/>
        </p:nvPicPr>
        <p:blipFill>
          <a:blip r:embed="rId2"/>
          <a:srcRect/>
          <a:stretch>
            <a:fillRect/>
          </a:stretch>
        </p:blipFill>
        <p:spPr bwMode="auto">
          <a:xfrm>
            <a:off x="0" y="1295400"/>
            <a:ext cx="9144000" cy="51625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id-ID" smtClean="0"/>
          </a:p>
        </p:txBody>
      </p:sp>
      <p:sp>
        <p:nvSpPr>
          <p:cNvPr id="52227"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98CDCAB7-144A-4723-991D-DAC9214F7825}" type="slidenum">
              <a:rPr lang="en-US" smtClean="0"/>
              <a:pPr>
                <a:defRPr/>
              </a:pPr>
              <a:t>44</a:t>
            </a:fld>
            <a:endParaRPr lang="en-US" dirty="0"/>
          </a:p>
        </p:txBody>
      </p:sp>
      <p:pic>
        <p:nvPicPr>
          <p:cNvPr id="52229" name="Picture 2"/>
          <p:cNvPicPr>
            <a:picLocks noChangeAspect="1" noChangeArrowheads="1"/>
          </p:cNvPicPr>
          <p:nvPr/>
        </p:nvPicPr>
        <p:blipFill>
          <a:blip r:embed="rId2"/>
          <a:srcRect/>
          <a:stretch>
            <a:fillRect/>
          </a:stretch>
        </p:blipFill>
        <p:spPr bwMode="auto">
          <a:xfrm>
            <a:off x="0" y="457200"/>
            <a:ext cx="9117013" cy="5486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F662DCA-13FC-4BEA-8C73-CE5472B168D4}" type="slidenum">
              <a:rPr lang="en-US"/>
              <a:pPr>
                <a:defRPr/>
              </a:pPr>
              <a:t>45</a:t>
            </a:fld>
            <a:endParaRPr lang="en-US" dirty="0"/>
          </a:p>
        </p:txBody>
      </p:sp>
      <p:sp>
        <p:nvSpPr>
          <p:cNvPr id="53251" name="Rectangle 2"/>
          <p:cNvSpPr>
            <a:spLocks noGrp="1" noChangeArrowheads="1"/>
          </p:cNvSpPr>
          <p:nvPr>
            <p:ph type="title"/>
          </p:nvPr>
        </p:nvSpPr>
        <p:spPr/>
        <p:txBody>
          <a:bodyPr/>
          <a:lstStyle/>
          <a:p>
            <a:r>
              <a:rPr lang="en-US" smtClean="0"/>
              <a:t>Project Closing</a:t>
            </a:r>
          </a:p>
        </p:txBody>
      </p:sp>
      <p:sp>
        <p:nvSpPr>
          <p:cNvPr id="53252" name="Rectangle 3"/>
          <p:cNvSpPr>
            <a:spLocks noGrp="1" noChangeArrowheads="1"/>
          </p:cNvSpPr>
          <p:nvPr>
            <p:ph type="body" idx="1"/>
          </p:nvPr>
        </p:nvSpPr>
        <p:spPr>
          <a:xfrm>
            <a:off x="304800" y="1524000"/>
            <a:ext cx="8458200" cy="5257800"/>
          </a:xfrm>
        </p:spPr>
        <p:txBody>
          <a:bodyPr/>
          <a:lstStyle/>
          <a:p>
            <a:r>
              <a:rPr lang="en-US" smtClean="0"/>
              <a:t>Involves gaining stakeholder and customer acceptance of the final products and services </a:t>
            </a:r>
          </a:p>
          <a:p>
            <a:r>
              <a:rPr lang="en-US" smtClean="0"/>
              <a:t>Even if projects are not completed, they should be closed out to learn from the past</a:t>
            </a:r>
          </a:p>
          <a:p>
            <a:r>
              <a:rPr lang="en-US" smtClean="0"/>
              <a:t>Outputs include project archives and lessons learned, part of organizational process assets</a:t>
            </a:r>
          </a:p>
          <a:p>
            <a:r>
              <a:rPr lang="en-US" smtClean="0"/>
              <a:t>Most projects also include a final report and presentation to the sponsor/senior management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id-ID" smtClean="0"/>
              <a:t>Closing processes and output</a:t>
            </a:r>
          </a:p>
        </p:txBody>
      </p:sp>
      <p:sp>
        <p:nvSpPr>
          <p:cNvPr id="54275"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23B0B3A1-2856-4D5B-A8A1-3FC0D265637A}" type="slidenum">
              <a:rPr lang="en-US" smtClean="0"/>
              <a:pPr>
                <a:defRPr/>
              </a:pPr>
              <a:t>46</a:t>
            </a:fld>
            <a:endParaRPr lang="en-US" dirty="0"/>
          </a:p>
        </p:txBody>
      </p:sp>
      <p:pic>
        <p:nvPicPr>
          <p:cNvPr id="54277" name="Picture 2"/>
          <p:cNvPicPr>
            <a:picLocks noChangeAspect="1" noChangeArrowheads="1"/>
          </p:cNvPicPr>
          <p:nvPr/>
        </p:nvPicPr>
        <p:blipFill>
          <a:blip r:embed="rId2"/>
          <a:srcRect/>
          <a:stretch>
            <a:fillRect/>
          </a:stretch>
        </p:blipFill>
        <p:spPr bwMode="auto">
          <a:xfrm>
            <a:off x="68263" y="2057400"/>
            <a:ext cx="8999537" cy="1905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id-ID" smtClean="0"/>
              <a:t>Lessons-learned report (abbreviated)</a:t>
            </a:r>
          </a:p>
        </p:txBody>
      </p:sp>
      <p:sp>
        <p:nvSpPr>
          <p:cNvPr id="55299"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2C4909CB-B431-4613-9C46-8C785E132B79}" type="slidenum">
              <a:rPr lang="en-US" smtClean="0"/>
              <a:pPr>
                <a:defRPr/>
              </a:pPr>
              <a:t>47</a:t>
            </a:fld>
            <a:endParaRPr lang="en-US" dirty="0"/>
          </a:p>
        </p:txBody>
      </p:sp>
      <p:pic>
        <p:nvPicPr>
          <p:cNvPr id="55301" name="Picture 2"/>
          <p:cNvPicPr>
            <a:picLocks noChangeAspect="1" noChangeArrowheads="1"/>
          </p:cNvPicPr>
          <p:nvPr/>
        </p:nvPicPr>
        <p:blipFill>
          <a:blip r:embed="rId2"/>
          <a:srcRect/>
          <a:stretch>
            <a:fillRect/>
          </a:stretch>
        </p:blipFill>
        <p:spPr bwMode="auto">
          <a:xfrm>
            <a:off x="0" y="1447800"/>
            <a:ext cx="9229725" cy="29718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endParaRPr lang="id-ID" smtClean="0"/>
          </a:p>
        </p:txBody>
      </p:sp>
      <p:sp>
        <p:nvSpPr>
          <p:cNvPr id="56323"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3301D268-ED03-4436-BB4E-A54DAB10A2EB}" type="slidenum">
              <a:rPr lang="en-US" smtClean="0"/>
              <a:pPr>
                <a:defRPr/>
              </a:pPr>
              <a:t>48</a:t>
            </a:fld>
            <a:endParaRPr lang="en-US" dirty="0"/>
          </a:p>
        </p:txBody>
      </p:sp>
      <p:pic>
        <p:nvPicPr>
          <p:cNvPr id="56325" name="Picture 2"/>
          <p:cNvPicPr>
            <a:picLocks noChangeAspect="1" noChangeArrowheads="1"/>
          </p:cNvPicPr>
          <p:nvPr/>
        </p:nvPicPr>
        <p:blipFill>
          <a:blip r:embed="rId2"/>
          <a:srcRect/>
          <a:stretch>
            <a:fillRect/>
          </a:stretch>
        </p:blipFill>
        <p:spPr bwMode="auto">
          <a:xfrm>
            <a:off x="0" y="609600"/>
            <a:ext cx="9148763" cy="48006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endParaRPr lang="id-ID" smtClean="0"/>
          </a:p>
        </p:txBody>
      </p:sp>
      <p:sp>
        <p:nvSpPr>
          <p:cNvPr id="57347"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030BAD55-953A-4307-B207-C4B8A25F8CF4}" type="slidenum">
              <a:rPr lang="en-US" smtClean="0"/>
              <a:pPr>
                <a:defRPr/>
              </a:pPr>
              <a:t>49</a:t>
            </a:fld>
            <a:endParaRPr lang="en-US" dirty="0"/>
          </a:p>
        </p:txBody>
      </p:sp>
      <p:pic>
        <p:nvPicPr>
          <p:cNvPr id="57349" name="Picture 2"/>
          <p:cNvPicPr>
            <a:picLocks noChangeAspect="1" noChangeArrowheads="1"/>
          </p:cNvPicPr>
          <p:nvPr/>
        </p:nvPicPr>
        <p:blipFill>
          <a:blip r:embed="rId2"/>
          <a:srcRect/>
          <a:stretch>
            <a:fillRect/>
          </a:stretch>
        </p:blipFill>
        <p:spPr bwMode="auto">
          <a:xfrm>
            <a:off x="0" y="609600"/>
            <a:ext cx="9102725" cy="4191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228600"/>
            <a:ext cx="8839200" cy="1143000"/>
          </a:xfrm>
        </p:spPr>
        <p:txBody>
          <a:bodyPr/>
          <a:lstStyle/>
          <a:p>
            <a:r>
              <a:rPr lang="en-US" smtClean="0"/>
              <a:t>Level of Activity and Overlap of Process Groups Over Time</a:t>
            </a:r>
          </a:p>
        </p:txBody>
      </p:sp>
      <p:pic>
        <p:nvPicPr>
          <p:cNvPr id="12291" name="Picture 5" descr="Fig03-01"/>
          <p:cNvPicPr>
            <a:picLocks noChangeAspect="1" noChangeArrowheads="1"/>
          </p:cNvPicPr>
          <p:nvPr/>
        </p:nvPicPr>
        <p:blipFill>
          <a:blip r:embed="rId2"/>
          <a:srcRect b="8844"/>
          <a:stretch>
            <a:fillRect/>
          </a:stretch>
        </p:blipFill>
        <p:spPr bwMode="auto">
          <a:xfrm>
            <a:off x="762000" y="1468438"/>
            <a:ext cx="7315200" cy="4779962"/>
          </a:xfrm>
          <a:prstGeom prst="rect">
            <a:avLst/>
          </a:prstGeom>
          <a:noFill/>
          <a:ln w="9525">
            <a:noFill/>
            <a:miter lim="800000"/>
            <a:headEnd/>
            <a:tailEnd/>
          </a:ln>
        </p:spPr>
      </p:pic>
      <p:sp>
        <p:nvSpPr>
          <p:cNvPr id="12292" name="Slide Number Placeholder 4"/>
          <p:cNvSpPr>
            <a:spLocks noGrp="1"/>
          </p:cNvSpPr>
          <p:nvPr/>
        </p:nvSpPr>
        <p:spPr bwMode="auto">
          <a:xfrm>
            <a:off x="2222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9C0586AB-739B-438C-92C5-3C81ACC443AD}" type="slidenum">
              <a:rPr lang="en-US" sz="1400">
                <a:solidFill>
                  <a:srgbClr val="FFFFFF"/>
                </a:solidFill>
              </a:rPr>
              <a:pPr algn="ctr">
                <a:lnSpc>
                  <a:spcPct val="90000"/>
                </a:lnSpc>
                <a:spcBef>
                  <a:spcPct val="20000"/>
                </a:spcBef>
              </a:pPr>
              <a:t>5</a:t>
            </a:fld>
            <a:endParaRPr lang="en-US" sz="1400">
              <a:solidFill>
                <a:srgbClr val="FFFFFF"/>
              </a:solidFill>
            </a:endParaRPr>
          </a:p>
        </p:txBody>
      </p:sp>
      <p:sp>
        <p:nvSpPr>
          <p:cNvPr id="8" name="Slide Number Placeholder 7"/>
          <p:cNvSpPr>
            <a:spLocks noGrp="1"/>
          </p:cNvSpPr>
          <p:nvPr>
            <p:ph type="sldNum" sz="quarter" idx="12"/>
          </p:nvPr>
        </p:nvSpPr>
        <p:spPr/>
        <p:txBody>
          <a:bodyPr/>
          <a:lstStyle/>
          <a:p>
            <a:pPr>
              <a:buFontTx/>
              <a:buNone/>
              <a:defRPr/>
            </a:pPr>
            <a:fld id="{D8784E26-9A9D-4E08-882E-BC87B6108C41}" type="slidenum">
              <a:rPr lang="en-US" smtClean="0"/>
              <a:pPr>
                <a:buFontTx/>
                <a:buNone/>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Final project report table of contents</a:t>
            </a:r>
            <a:endParaRPr lang="id-ID" smtClean="0"/>
          </a:p>
        </p:txBody>
      </p:sp>
      <p:sp>
        <p:nvSpPr>
          <p:cNvPr id="58371"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7C360AB9-2202-4918-A873-7F7294D0F6DD}" type="slidenum">
              <a:rPr lang="en-US" smtClean="0"/>
              <a:pPr>
                <a:defRPr/>
              </a:pPr>
              <a:t>50</a:t>
            </a:fld>
            <a:endParaRPr lang="en-US" dirty="0"/>
          </a:p>
        </p:txBody>
      </p:sp>
      <p:pic>
        <p:nvPicPr>
          <p:cNvPr id="58373" name="Picture 2"/>
          <p:cNvPicPr>
            <a:picLocks noChangeAspect="1" noChangeArrowheads="1"/>
          </p:cNvPicPr>
          <p:nvPr/>
        </p:nvPicPr>
        <p:blipFill>
          <a:blip r:embed="rId2"/>
          <a:srcRect/>
          <a:stretch>
            <a:fillRect/>
          </a:stretch>
        </p:blipFill>
        <p:spPr bwMode="auto">
          <a:xfrm>
            <a:off x="0" y="1524000"/>
            <a:ext cx="9156700" cy="25146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endParaRPr lang="id-ID" smtClean="0"/>
          </a:p>
        </p:txBody>
      </p:sp>
      <p:sp>
        <p:nvSpPr>
          <p:cNvPr id="59395" name="Content Placeholder 2"/>
          <p:cNvSpPr>
            <a:spLocks noGrp="1"/>
          </p:cNvSpPr>
          <p:nvPr>
            <p:ph sz="quarter" idx="1"/>
          </p:nvPr>
        </p:nvSpPr>
        <p:spPr/>
        <p:txBody>
          <a:bodyPr/>
          <a:lstStyle/>
          <a:p>
            <a:endParaRPr lang="id-ID" smtClean="0"/>
          </a:p>
        </p:txBody>
      </p:sp>
      <p:sp>
        <p:nvSpPr>
          <p:cNvPr id="4" name="Slide Number Placeholder 3"/>
          <p:cNvSpPr>
            <a:spLocks noGrp="1"/>
          </p:cNvSpPr>
          <p:nvPr>
            <p:ph type="sldNum" sz="quarter" idx="11"/>
          </p:nvPr>
        </p:nvSpPr>
        <p:spPr/>
        <p:txBody>
          <a:bodyPr/>
          <a:lstStyle/>
          <a:p>
            <a:pPr>
              <a:defRPr/>
            </a:pPr>
            <a:fld id="{C2BE6B78-9F8D-4702-B638-CC318B3A7C1E}" type="slidenum">
              <a:rPr lang="en-US" smtClean="0"/>
              <a:pPr>
                <a:defRPr/>
              </a:pPr>
              <a:t>51</a:t>
            </a:fld>
            <a:endParaRPr lang="en-US" dirty="0"/>
          </a:p>
        </p:txBody>
      </p:sp>
      <p:pic>
        <p:nvPicPr>
          <p:cNvPr id="59397" name="Picture 3"/>
          <p:cNvPicPr>
            <a:picLocks noChangeAspect="1" noChangeArrowheads="1"/>
          </p:cNvPicPr>
          <p:nvPr/>
        </p:nvPicPr>
        <p:blipFill>
          <a:blip r:embed="rId2"/>
          <a:srcRect/>
          <a:stretch>
            <a:fillRect/>
          </a:stretch>
        </p:blipFill>
        <p:spPr bwMode="auto">
          <a:xfrm>
            <a:off x="1371600" y="0"/>
            <a:ext cx="7162800" cy="67802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76200"/>
            <a:ext cx="9144000" cy="990600"/>
          </a:xfrm>
        </p:spPr>
        <p:txBody>
          <a:bodyPr/>
          <a:lstStyle/>
          <a:p>
            <a:r>
              <a:rPr lang="en-US" sz="2800" smtClean="0"/>
              <a:t>Relationships Among Process Groups and Knowledge Areas</a:t>
            </a:r>
          </a:p>
        </p:txBody>
      </p:sp>
      <p:sp>
        <p:nvSpPr>
          <p:cNvPr id="13315"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id-ID"/>
          </a:p>
        </p:txBody>
      </p:sp>
      <p:pic>
        <p:nvPicPr>
          <p:cNvPr id="13316" name="Picture 9" descr="Tbl03-01a"/>
          <p:cNvPicPr>
            <a:picLocks noChangeAspect="1" noChangeArrowheads="1"/>
          </p:cNvPicPr>
          <p:nvPr/>
        </p:nvPicPr>
        <p:blipFill>
          <a:blip r:embed="rId2"/>
          <a:srcRect t="7317"/>
          <a:stretch>
            <a:fillRect/>
          </a:stretch>
        </p:blipFill>
        <p:spPr bwMode="auto">
          <a:xfrm>
            <a:off x="1600200" y="1025525"/>
            <a:ext cx="6019800" cy="5295900"/>
          </a:xfrm>
          <a:prstGeom prst="rect">
            <a:avLst/>
          </a:prstGeom>
          <a:noFill/>
          <a:ln w="9525">
            <a:noFill/>
            <a:miter lim="800000"/>
            <a:headEnd/>
            <a:tailEnd/>
          </a:ln>
        </p:spPr>
      </p:pic>
      <p:sp>
        <p:nvSpPr>
          <p:cNvPr id="13317" name="Slide Number Placeholder 4"/>
          <p:cNvSpPr>
            <a:spLocks noGrp="1"/>
          </p:cNvSpPr>
          <p:nvPr/>
        </p:nvSpPr>
        <p:spPr bwMode="auto">
          <a:xfrm>
            <a:off x="152400" y="62484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5AF314C9-42C3-4D6A-9DEF-BAF3FD4E65F5}" type="slidenum">
              <a:rPr lang="en-US" sz="1400">
                <a:solidFill>
                  <a:srgbClr val="FFFFFF"/>
                </a:solidFill>
              </a:rPr>
              <a:pPr algn="ctr">
                <a:lnSpc>
                  <a:spcPct val="90000"/>
                </a:lnSpc>
                <a:spcBef>
                  <a:spcPct val="20000"/>
                </a:spcBef>
              </a:pPr>
              <a:t>6</a:t>
            </a:fld>
            <a:endParaRPr lang="en-US" sz="1400">
              <a:solidFill>
                <a:srgbClr val="FFFFFF"/>
              </a:solidFill>
            </a:endParaRPr>
          </a:p>
        </p:txBody>
      </p:sp>
      <p:sp>
        <p:nvSpPr>
          <p:cNvPr id="7" name="Slide Number Placeholder 6"/>
          <p:cNvSpPr>
            <a:spLocks noGrp="1"/>
          </p:cNvSpPr>
          <p:nvPr>
            <p:ph type="sldNum" sz="quarter" idx="12"/>
          </p:nvPr>
        </p:nvSpPr>
        <p:spPr/>
        <p:txBody>
          <a:bodyPr/>
          <a:lstStyle/>
          <a:p>
            <a:pPr>
              <a:defRPr/>
            </a:pPr>
            <a:fld id="{888FFD89-F10C-4A05-B050-C599777DFA69}"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304800" y="228600"/>
            <a:ext cx="8458200" cy="838200"/>
          </a:xfrm>
        </p:spPr>
        <p:txBody>
          <a:bodyPr/>
          <a:lstStyle/>
          <a:p>
            <a:r>
              <a:rPr lang="en-US" sz="2800" smtClean="0"/>
              <a:t>Relationships Among Process Groups and Knowledge Areas (continued)</a:t>
            </a:r>
          </a:p>
        </p:txBody>
      </p:sp>
      <p:pic>
        <p:nvPicPr>
          <p:cNvPr id="14339" name="Picture 7" descr="Tbl03-01b"/>
          <p:cNvPicPr>
            <a:picLocks noChangeAspect="1" noChangeArrowheads="1"/>
          </p:cNvPicPr>
          <p:nvPr/>
        </p:nvPicPr>
        <p:blipFill>
          <a:blip r:embed="rId2"/>
          <a:srcRect t="7689" b="3326"/>
          <a:stretch>
            <a:fillRect/>
          </a:stretch>
        </p:blipFill>
        <p:spPr bwMode="auto">
          <a:xfrm>
            <a:off x="1828800" y="990600"/>
            <a:ext cx="5791200" cy="5181600"/>
          </a:xfrm>
          <a:prstGeom prst="rect">
            <a:avLst/>
          </a:prstGeom>
          <a:noFill/>
          <a:ln w="9525">
            <a:noFill/>
            <a:miter lim="800000"/>
            <a:headEnd/>
            <a:tailEnd/>
          </a:ln>
        </p:spPr>
      </p:pic>
      <p:sp>
        <p:nvSpPr>
          <p:cNvPr id="6" name="Slide Number Placeholder 4"/>
          <p:cNvSpPr>
            <a:spLocks noGrp="1"/>
          </p:cNvSpPr>
          <p:nvPr/>
        </p:nvSpPr>
        <p:spPr>
          <a:xfrm>
            <a:off x="228600" y="6248400"/>
            <a:ext cx="457200" cy="457200"/>
          </a:xfrm>
          <a:prstGeom prst="ellipse">
            <a:avLst/>
          </a:prstGeom>
          <a:solidFill>
            <a:schemeClr val="accent1"/>
          </a:solidFill>
        </p:spPr>
        <p:txBody>
          <a:bodyPr wrap="none" lIns="0" tIns="0" rIns="0" bIns="0" anchor="ctr" anchorCtr="1"/>
          <a:ls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lgn="ctr">
              <a:lnSpc>
                <a:spcPct val="90000"/>
              </a:lnSpc>
              <a:spcBef>
                <a:spcPct val="20000"/>
              </a:spcBef>
              <a:defRPr/>
            </a:pPr>
            <a:fld id="{DA5F1A3B-759A-4C03-BC2B-3CF25EA24175}" type="slidenum">
              <a:rPr lang="en-US" sz="1400">
                <a:solidFill>
                  <a:srgbClr val="FFFFFF"/>
                </a:solidFill>
                <a:latin typeface="+mj-lt"/>
                <a:ea typeface="+mj-ea"/>
                <a:cs typeface="+mj-cs"/>
              </a:rPr>
              <a:pPr algn="ctr">
                <a:lnSpc>
                  <a:spcPct val="90000"/>
                </a:lnSpc>
                <a:spcBef>
                  <a:spcPct val="20000"/>
                </a:spcBef>
                <a:defRPr/>
              </a:pPr>
              <a:t>7</a:t>
            </a:fld>
            <a:endParaRPr lang="en-US" sz="1400" dirty="0">
              <a:solidFill>
                <a:srgbClr val="FFFFFF"/>
              </a:solidFill>
              <a:latin typeface="+mj-lt"/>
              <a:ea typeface="+mj-ea"/>
              <a:cs typeface="+mj-cs"/>
            </a:endParaRPr>
          </a:p>
        </p:txBody>
      </p:sp>
      <p:sp>
        <p:nvSpPr>
          <p:cNvPr id="14341" name="TextBox 7"/>
          <p:cNvSpPr txBox="1">
            <a:spLocks noChangeArrowheads="1"/>
          </p:cNvSpPr>
          <p:nvPr/>
        </p:nvSpPr>
        <p:spPr bwMode="auto">
          <a:xfrm>
            <a:off x="1828800" y="6088063"/>
            <a:ext cx="3065463" cy="615950"/>
          </a:xfrm>
          <a:prstGeom prst="rect">
            <a:avLst/>
          </a:prstGeom>
          <a:noFill/>
          <a:ln w="9525">
            <a:noFill/>
            <a:miter lim="800000"/>
            <a:headEnd/>
            <a:tailEnd/>
          </a:ln>
        </p:spPr>
        <p:txBody>
          <a:bodyPr wrap="none">
            <a:spAutoFit/>
          </a:bodyPr>
          <a:lstStyle/>
          <a:p>
            <a:r>
              <a:rPr lang="en-US" sz="1200" i="1"/>
              <a:t>PMBOK® Guide Third Edition, 2004, p. 69</a:t>
            </a:r>
          </a:p>
          <a:p>
            <a:endParaRPr lang="en-US"/>
          </a:p>
        </p:txBody>
      </p:sp>
      <p:sp>
        <p:nvSpPr>
          <p:cNvPr id="7" name="Slide Number Placeholder 6"/>
          <p:cNvSpPr>
            <a:spLocks noGrp="1"/>
          </p:cNvSpPr>
          <p:nvPr>
            <p:ph type="sldNum" sz="quarter" idx="12"/>
          </p:nvPr>
        </p:nvSpPr>
        <p:spPr/>
        <p:txBody>
          <a:bodyPr/>
          <a:lstStyle/>
          <a:p>
            <a:pPr>
              <a:defRPr/>
            </a:pPr>
            <a:fld id="{2AE4DF66-3A2A-4022-9EB6-0AEE82D21361}"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E937CD5-DD15-41E9-88CB-6A52D851284D}" type="slidenum">
              <a:rPr lang="en-US"/>
              <a:pPr>
                <a:defRPr/>
              </a:pPr>
              <a:t>8</a:t>
            </a:fld>
            <a:endParaRPr lang="en-US" dirty="0"/>
          </a:p>
        </p:txBody>
      </p:sp>
      <p:sp>
        <p:nvSpPr>
          <p:cNvPr id="15363" name="Rectangle 2"/>
          <p:cNvSpPr>
            <a:spLocks noGrp="1" noChangeArrowheads="1"/>
          </p:cNvSpPr>
          <p:nvPr>
            <p:ph type="title"/>
          </p:nvPr>
        </p:nvSpPr>
        <p:spPr>
          <a:xfrm>
            <a:off x="381000" y="274638"/>
            <a:ext cx="8305800" cy="944562"/>
          </a:xfrm>
        </p:spPr>
        <p:txBody>
          <a:bodyPr/>
          <a:lstStyle/>
          <a:p>
            <a:r>
              <a:rPr lang="en-US" smtClean="0"/>
              <a:t>Project Initiation</a:t>
            </a:r>
          </a:p>
        </p:txBody>
      </p:sp>
      <p:sp>
        <p:nvSpPr>
          <p:cNvPr id="15364" name="Rectangle 3"/>
          <p:cNvSpPr>
            <a:spLocks noGrp="1" noChangeArrowheads="1"/>
          </p:cNvSpPr>
          <p:nvPr>
            <p:ph type="body" idx="1"/>
          </p:nvPr>
        </p:nvSpPr>
        <p:spPr>
          <a:xfrm>
            <a:off x="381000" y="1295400"/>
            <a:ext cx="8458200" cy="4572000"/>
          </a:xfrm>
        </p:spPr>
        <p:txBody>
          <a:bodyPr/>
          <a:lstStyle/>
          <a:p>
            <a:pPr>
              <a:lnSpc>
                <a:spcPct val="90000"/>
              </a:lnSpc>
            </a:pPr>
            <a:r>
              <a:rPr lang="en-US" smtClean="0"/>
              <a:t>Initiating a project includes recognizing and starting a new project or project phase</a:t>
            </a:r>
          </a:p>
          <a:p>
            <a:pPr>
              <a:lnSpc>
                <a:spcPct val="90000"/>
              </a:lnSpc>
            </a:pPr>
            <a:r>
              <a:rPr lang="en-US" smtClean="0"/>
              <a:t>Some organizations use a pre-initiation phase, while others include items like developing a business case as part of initiation</a:t>
            </a:r>
          </a:p>
          <a:p>
            <a:pPr>
              <a:lnSpc>
                <a:spcPct val="90000"/>
              </a:lnSpc>
            </a:pPr>
            <a:r>
              <a:rPr lang="en-US" smtClean="0"/>
              <a:t>The main goal is to formally select and start off projects</a:t>
            </a:r>
          </a:p>
          <a:p>
            <a:pPr>
              <a:lnSpc>
                <a:spcPct val="90000"/>
              </a:lnSpc>
            </a:pPr>
            <a:r>
              <a:rPr lang="en-US" smtClean="0"/>
              <a:t>Key outputs include:</a:t>
            </a:r>
          </a:p>
          <a:p>
            <a:pPr lvl="1">
              <a:lnSpc>
                <a:spcPct val="90000"/>
              </a:lnSpc>
            </a:pPr>
            <a:r>
              <a:rPr lang="en-US" smtClean="0"/>
              <a:t>Assigning the project manager</a:t>
            </a:r>
          </a:p>
          <a:p>
            <a:pPr lvl="1">
              <a:lnSpc>
                <a:spcPct val="90000"/>
              </a:lnSpc>
            </a:pPr>
            <a:r>
              <a:rPr lang="en-US" smtClean="0"/>
              <a:t>Identifying key stakeholders</a:t>
            </a:r>
          </a:p>
          <a:p>
            <a:pPr lvl="1">
              <a:lnSpc>
                <a:spcPct val="90000"/>
              </a:lnSpc>
            </a:pPr>
            <a:r>
              <a:rPr lang="en-US" smtClean="0"/>
              <a:t>Completing a business case</a:t>
            </a:r>
          </a:p>
          <a:p>
            <a:pPr lvl="1">
              <a:lnSpc>
                <a:spcPct val="90000"/>
              </a:lnSpc>
            </a:pPr>
            <a:r>
              <a:rPr lang="en-US" smtClean="0"/>
              <a:t>Completing a project charter and getting signatures on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id-ID" smtClean="0"/>
              <a:t>Pre-Initiation Tasks</a:t>
            </a:r>
          </a:p>
        </p:txBody>
      </p:sp>
      <p:sp>
        <p:nvSpPr>
          <p:cNvPr id="16387" name="Content Placeholder 2"/>
          <p:cNvSpPr>
            <a:spLocks noGrp="1"/>
          </p:cNvSpPr>
          <p:nvPr>
            <p:ph sz="quarter" idx="1"/>
          </p:nvPr>
        </p:nvSpPr>
        <p:spPr/>
        <p:txBody>
          <a:bodyPr/>
          <a:lstStyle/>
          <a:p>
            <a:r>
              <a:rPr lang="en-US" smtClean="0"/>
              <a:t>Determine the scope, time, and cost constraints for the project</a:t>
            </a:r>
          </a:p>
          <a:p>
            <a:r>
              <a:rPr lang="id-ID" smtClean="0"/>
              <a:t>Identify the project sponsor</a:t>
            </a:r>
          </a:p>
          <a:p>
            <a:r>
              <a:rPr lang="id-ID" smtClean="0"/>
              <a:t>Select the project manager</a:t>
            </a:r>
          </a:p>
          <a:p>
            <a:r>
              <a:rPr lang="en-US" smtClean="0"/>
              <a:t>Develop a business case for a project</a:t>
            </a:r>
          </a:p>
          <a:p>
            <a:r>
              <a:rPr lang="en-US" smtClean="0"/>
              <a:t>Meet with the project manager to review the process and expectations for</a:t>
            </a:r>
            <a:r>
              <a:rPr lang="id-ID" smtClean="0"/>
              <a:t> managing the project</a:t>
            </a:r>
          </a:p>
          <a:p>
            <a:r>
              <a:rPr lang="en-US" smtClean="0"/>
              <a:t>Determine if the project should be divided into two or more smaller projects</a:t>
            </a:r>
            <a:endParaRPr lang="id-ID" smtClean="0"/>
          </a:p>
        </p:txBody>
      </p:sp>
      <p:sp>
        <p:nvSpPr>
          <p:cNvPr id="4" name="Slide Number Placeholder 3"/>
          <p:cNvSpPr>
            <a:spLocks noGrp="1"/>
          </p:cNvSpPr>
          <p:nvPr>
            <p:ph type="sldNum" sz="quarter" idx="11"/>
          </p:nvPr>
        </p:nvSpPr>
        <p:spPr/>
        <p:txBody>
          <a:bodyPr/>
          <a:lstStyle/>
          <a:p>
            <a:pPr>
              <a:defRPr/>
            </a:pPr>
            <a:fld id="{EADC2EF6-B191-4BCE-B536-B835530FF419}"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2495</TotalTime>
  <Words>713</Words>
  <Application>Microsoft Office PowerPoint</Application>
  <PresentationFormat>On-screen Show (4:3)</PresentationFormat>
  <Paragraphs>136</Paragraphs>
  <Slides>51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51</vt:i4>
      </vt:variant>
    </vt:vector>
  </HeadingPairs>
  <TitlesOfParts>
    <vt:vector size="58" baseType="lpstr">
      <vt:lpstr>Arial</vt:lpstr>
      <vt:lpstr>Calibri</vt:lpstr>
      <vt:lpstr>Times New Roman</vt:lpstr>
      <vt:lpstr>Wingdings 2</vt:lpstr>
      <vt:lpstr>Arial Rounded MT Bold</vt:lpstr>
      <vt:lpstr>Custom Design</vt:lpstr>
      <vt:lpstr>Equity</vt:lpstr>
      <vt:lpstr>Chapter 3: The Project Management Process Groups: A Case Study</vt:lpstr>
      <vt:lpstr>Learning Objectives</vt:lpstr>
      <vt:lpstr>Learning Objectives (continued)</vt:lpstr>
      <vt:lpstr>Project Management Process Groups</vt:lpstr>
      <vt:lpstr>Level of Activity and Overlap of Process Groups Over Time</vt:lpstr>
      <vt:lpstr>Relationships Among Process Groups and Knowledge Areas</vt:lpstr>
      <vt:lpstr>Relationships Among Process Groups and Knowledge Areas (continued)</vt:lpstr>
      <vt:lpstr>Project Initiation</vt:lpstr>
      <vt:lpstr>Pre-Initiation Tasks</vt:lpstr>
      <vt:lpstr>Business case</vt:lpstr>
      <vt:lpstr>Project Charter</vt:lpstr>
      <vt:lpstr>Slide 12</vt:lpstr>
      <vt:lpstr>Slide 13</vt:lpstr>
      <vt:lpstr>Slide 14</vt:lpstr>
      <vt:lpstr>Slide 15</vt:lpstr>
      <vt:lpstr>Project Planning</vt:lpstr>
      <vt:lpstr>Planning processes and outputs</vt:lpstr>
      <vt:lpstr>Slide 18</vt:lpstr>
      <vt:lpstr>Slide 19</vt:lpstr>
      <vt:lpstr>Slide 20</vt:lpstr>
      <vt:lpstr>Slide 21</vt:lpstr>
      <vt:lpstr>Scope statement (draft version)</vt:lpstr>
      <vt:lpstr>Slide 23</vt:lpstr>
      <vt:lpstr>Slide 24</vt:lpstr>
      <vt:lpstr>Slide 25</vt:lpstr>
      <vt:lpstr>Slide 26</vt:lpstr>
      <vt:lpstr>Slide 27</vt:lpstr>
      <vt:lpstr>Work Breakdown Structure</vt:lpstr>
      <vt:lpstr>Slide 29</vt:lpstr>
      <vt:lpstr>JWD Consulting Intranet Site Project Baseline Gantt Chart</vt:lpstr>
      <vt:lpstr>List of Prioritized Risks</vt:lpstr>
      <vt:lpstr>Project Executing</vt:lpstr>
      <vt:lpstr>Executing processes and outputs</vt:lpstr>
      <vt:lpstr>Slide 34</vt:lpstr>
      <vt:lpstr>Slide 35</vt:lpstr>
      <vt:lpstr>Part of Milestone Report</vt:lpstr>
      <vt:lpstr>Slide 37</vt:lpstr>
      <vt:lpstr>Slide 38</vt:lpstr>
      <vt:lpstr>Project Monitoring and Controlling</vt:lpstr>
      <vt:lpstr>Monitoring and controlling processes and outputs</vt:lpstr>
      <vt:lpstr>Slide 41</vt:lpstr>
      <vt:lpstr>Slide 42</vt:lpstr>
      <vt:lpstr>Sample weekly progress report</vt:lpstr>
      <vt:lpstr>Slide 44</vt:lpstr>
      <vt:lpstr>Project Closing</vt:lpstr>
      <vt:lpstr>Closing processes and output</vt:lpstr>
      <vt:lpstr>Lessons-learned report (abbreviated)</vt:lpstr>
      <vt:lpstr>Slide 48</vt:lpstr>
      <vt:lpstr>Slide 49</vt:lpstr>
      <vt:lpstr>Final project report table of contents</vt:lpstr>
      <vt:lpstr>Slide 51</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Course Technology</dc:creator>
  <cp:lastModifiedBy>User</cp:lastModifiedBy>
  <cp:revision>148</cp:revision>
  <dcterms:created xsi:type="dcterms:W3CDTF">2001-07-05T23:10:12Z</dcterms:created>
  <dcterms:modified xsi:type="dcterms:W3CDTF">2015-09-21T03:12:08Z</dcterms:modified>
</cp:coreProperties>
</file>