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84" r:id="rId2"/>
  </p:sldMasterIdLst>
  <p:notesMasterIdLst>
    <p:notesMasterId r:id="rId56"/>
  </p:notesMasterIdLst>
  <p:handoutMasterIdLst>
    <p:handoutMasterId r:id="rId57"/>
  </p:handoutMasterIdLst>
  <p:sldIdLst>
    <p:sldId id="257" r:id="rId3"/>
    <p:sldId id="335" r:id="rId4"/>
    <p:sldId id="336" r:id="rId5"/>
    <p:sldId id="337" r:id="rId6"/>
    <p:sldId id="338" r:id="rId7"/>
    <p:sldId id="339" r:id="rId8"/>
    <p:sldId id="340" r:id="rId9"/>
    <p:sldId id="387" r:id="rId10"/>
    <p:sldId id="388" r:id="rId11"/>
    <p:sldId id="341" r:id="rId12"/>
    <p:sldId id="343" r:id="rId13"/>
    <p:sldId id="389"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90" r:id="rId29"/>
    <p:sldId id="358" r:id="rId30"/>
    <p:sldId id="359" r:id="rId31"/>
    <p:sldId id="360" r:id="rId32"/>
    <p:sldId id="362" r:id="rId33"/>
    <p:sldId id="364" r:id="rId34"/>
    <p:sldId id="365" r:id="rId35"/>
    <p:sldId id="366" r:id="rId36"/>
    <p:sldId id="367" r:id="rId37"/>
    <p:sldId id="368" r:id="rId38"/>
    <p:sldId id="369" r:id="rId39"/>
    <p:sldId id="370" r:id="rId40"/>
    <p:sldId id="371"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 id="386" r:id="rId55"/>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7" autoAdjust="0"/>
    <p:restoredTop sz="94551"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BC6846C-5594-418E-9C38-A6A86806FE77}"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1A3BC458-5B19-4E1E-BA56-0C6AD3FA77B1}"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id-ID" smtClean="0"/>
          </a:p>
        </p:txBody>
      </p:sp>
      <p:sp>
        <p:nvSpPr>
          <p:cNvPr id="63492" name="Slide Number Placeholder 3"/>
          <p:cNvSpPr>
            <a:spLocks noGrp="1"/>
          </p:cNvSpPr>
          <p:nvPr>
            <p:ph type="sldNum" sz="quarter" idx="5"/>
          </p:nvPr>
        </p:nvSpPr>
        <p:spPr>
          <a:noFill/>
        </p:spPr>
        <p:txBody>
          <a:bodyPr/>
          <a:lstStyle/>
          <a:p>
            <a:fld id="{608B41A5-C7E3-4928-8D02-19A3F495C4CE}" type="slidenum">
              <a:rPr lang="en-US" smtClean="0"/>
              <a:pPr/>
              <a:t>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12"/>
          </p:nvPr>
        </p:nvSpPr>
        <p:spPr/>
        <p:txBody>
          <a:bodyPr/>
          <a:lstStyle>
            <a:lvl1pPr>
              <a:defRPr/>
            </a:lvl1pPr>
          </a:lstStyle>
          <a:p>
            <a:pPr>
              <a:defRPr/>
            </a:pPr>
            <a:fld id="{7BE001E6-5D51-4835-89D4-3205310BF0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12"/>
          </p:nvPr>
        </p:nvSpPr>
        <p:spPr/>
        <p:txBody>
          <a:bodyPr/>
          <a:lstStyle>
            <a:lvl1pPr>
              <a:defRPr/>
            </a:lvl1pPr>
          </a:lstStyle>
          <a:p>
            <a:pPr>
              <a:defRPr/>
            </a:pPr>
            <a:fld id="{17BEAE43-92B8-480B-AED6-9DD98EFE9F7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12"/>
          </p:nvPr>
        </p:nvSpPr>
        <p:spPr/>
        <p:txBody>
          <a:bodyPr/>
          <a:lstStyle>
            <a:lvl1pPr>
              <a:defRPr/>
            </a:lvl1pPr>
          </a:lstStyle>
          <a:p>
            <a:pPr>
              <a:defRPr/>
            </a:pPr>
            <a:fld id="{61A50118-0554-481E-B916-9EB1C037754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endParaRPr lang="en-US"/>
          </a:p>
        </p:txBody>
      </p:sp>
      <p:sp>
        <p:nvSpPr>
          <p:cNvPr id="12" name="Footer Placeholder 16"/>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0CC4F308-FD09-43E1-9263-7F8FC1666286}"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11430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381000" y="1371600"/>
            <a:ext cx="8305800" cy="4572000"/>
          </a:xfrm>
        </p:spPr>
        <p:txBody>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1524000" y="6400800"/>
            <a:ext cx="6248400" cy="457200"/>
          </a:xfrm>
        </p:spPr>
        <p:txBody>
          <a:bodyPr/>
          <a:lstStyle>
            <a:lvl1pPr>
              <a:buFontTx/>
              <a:buNone/>
              <a:defRPr/>
            </a:lvl1pPr>
          </a:lstStyle>
          <a:p>
            <a:pPr>
              <a:defRPr/>
            </a:pPr>
            <a:r>
              <a:rPr lang="en-US"/>
              <a:t>Information Technology Project Management, Fifth Edition, Copyright 2007</a:t>
            </a:r>
          </a:p>
        </p:txBody>
      </p:sp>
      <p:sp>
        <p:nvSpPr>
          <p:cNvPr id="5" name="Slide Number Placeholder 5"/>
          <p:cNvSpPr>
            <a:spLocks noGrp="1"/>
          </p:cNvSpPr>
          <p:nvPr>
            <p:ph type="sldNum" sz="quarter" idx="11"/>
          </p:nvPr>
        </p:nvSpPr>
        <p:spPr/>
        <p:txBody>
          <a:bodyPr/>
          <a:lstStyle>
            <a:lvl1pPr>
              <a:buNone/>
              <a:defRPr/>
            </a:lvl1pPr>
          </a:lstStyle>
          <a:p>
            <a:pPr>
              <a:defRPr/>
            </a:pPr>
            <a:fld id="{83A818C7-5A98-4CB6-B067-FB25AB32B51E}"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Information Technology Project Management, Fifth Edition, Copyright 2007</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F1581DFE-9C7A-4682-B22B-3E8E962A5938}"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7" name="Slide Number Placeholder 22"/>
          <p:cNvSpPr>
            <a:spLocks noGrp="1"/>
          </p:cNvSpPr>
          <p:nvPr>
            <p:ph type="sldNum" sz="quarter" idx="12"/>
          </p:nvPr>
        </p:nvSpPr>
        <p:spPr/>
        <p:txBody>
          <a:bodyPr/>
          <a:lstStyle>
            <a:lvl1pPr>
              <a:defRPr/>
            </a:lvl1pPr>
          </a:lstStyle>
          <a:p>
            <a:pPr>
              <a:defRPr/>
            </a:pPr>
            <a:fld id="{1B687765-5B16-48D6-A52A-D5B1A4FC5D23}"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9" name="Slide Number Placeholder 22"/>
          <p:cNvSpPr>
            <a:spLocks noGrp="1"/>
          </p:cNvSpPr>
          <p:nvPr>
            <p:ph type="sldNum" sz="quarter" idx="12"/>
          </p:nvPr>
        </p:nvSpPr>
        <p:spPr/>
        <p:txBody>
          <a:bodyPr/>
          <a:lstStyle>
            <a:lvl1pPr>
              <a:defRPr/>
            </a:lvl1pPr>
          </a:lstStyle>
          <a:p>
            <a:pPr>
              <a:defRPr/>
            </a:pPr>
            <a:fld id="{7BE3F3CC-4B2E-48C8-B1E7-9E6335F06DD2}"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5" name="Slide Number Placeholder 22"/>
          <p:cNvSpPr>
            <a:spLocks noGrp="1"/>
          </p:cNvSpPr>
          <p:nvPr>
            <p:ph type="sldNum" sz="quarter" idx="12"/>
          </p:nvPr>
        </p:nvSpPr>
        <p:spPr/>
        <p:txBody>
          <a:bodyPr/>
          <a:lstStyle>
            <a:lvl1pPr>
              <a:defRPr/>
            </a:lvl1pPr>
          </a:lstStyle>
          <a:p>
            <a:pPr>
              <a:defRPr/>
            </a:pPr>
            <a:fld id="{0EDD5CE5-75E9-46B3-AC90-EF8E64E34096}"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4" name="Slide Number Placeholder 22"/>
          <p:cNvSpPr>
            <a:spLocks noGrp="1"/>
          </p:cNvSpPr>
          <p:nvPr>
            <p:ph type="sldNum" sz="quarter" idx="12"/>
          </p:nvPr>
        </p:nvSpPr>
        <p:spPr/>
        <p:txBody>
          <a:bodyPr/>
          <a:lstStyle>
            <a:lvl1pPr>
              <a:defRPr/>
            </a:lvl1pPr>
          </a:lstStyle>
          <a:p>
            <a:pPr>
              <a:defRPr/>
            </a:pPr>
            <a:fld id="{C0ABAB13-0786-441A-83EF-7DF60523DDA6}"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9" name="Slide Number Placeholder 6"/>
          <p:cNvSpPr>
            <a:spLocks noGrp="1"/>
          </p:cNvSpPr>
          <p:nvPr>
            <p:ph type="sldNum" sz="quarter" idx="12"/>
          </p:nvPr>
        </p:nvSpPr>
        <p:spPr/>
        <p:txBody>
          <a:bodyPr/>
          <a:lstStyle>
            <a:lvl1pPr>
              <a:defRPr/>
            </a:lvl1pPr>
          </a:lstStyle>
          <a:p>
            <a:pPr>
              <a:defRPr/>
            </a:pPr>
            <a:fld id="{F8C96842-10BE-43F2-B41A-ACA835FF266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12"/>
          </p:nvPr>
        </p:nvSpPr>
        <p:spPr/>
        <p:txBody>
          <a:bodyPr/>
          <a:lstStyle>
            <a:lvl1pPr>
              <a:defRPr/>
            </a:lvl1pPr>
          </a:lstStyle>
          <a:p>
            <a:pPr>
              <a:defRPr/>
            </a:pPr>
            <a:fld id="{30959BB3-FFCB-436B-AEDD-DAD638B23809}"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Information Technology Project Management, Fifth Edition, Copyright 2007</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5860856C-C3C6-4DE9-95C7-D8BDC92B8ECF}"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22"/>
          <p:cNvSpPr>
            <a:spLocks noGrp="1"/>
          </p:cNvSpPr>
          <p:nvPr>
            <p:ph type="sldNum" sz="quarter" idx="12"/>
          </p:nvPr>
        </p:nvSpPr>
        <p:spPr/>
        <p:txBody>
          <a:bodyPr/>
          <a:lstStyle>
            <a:lvl1pPr>
              <a:defRPr/>
            </a:lvl1pPr>
          </a:lstStyle>
          <a:p>
            <a:pPr>
              <a:defRPr/>
            </a:pPr>
            <a:fld id="{65FAF872-DFD5-4BED-BAD2-689E79F648B6}"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22"/>
          <p:cNvSpPr>
            <a:spLocks noGrp="1"/>
          </p:cNvSpPr>
          <p:nvPr>
            <p:ph type="sldNum" sz="quarter" idx="12"/>
          </p:nvPr>
        </p:nvSpPr>
        <p:spPr/>
        <p:txBody>
          <a:bodyPr/>
          <a:lstStyle>
            <a:lvl1pPr>
              <a:defRPr/>
            </a:lvl1pPr>
          </a:lstStyle>
          <a:p>
            <a:pPr>
              <a:defRPr/>
            </a:pPr>
            <a:fld id="{4C22C04E-7C8B-4FC1-BD23-851A2985AC7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12"/>
          </p:nvPr>
        </p:nvSpPr>
        <p:spPr/>
        <p:txBody>
          <a:bodyPr/>
          <a:lstStyle>
            <a:lvl1pPr>
              <a:defRPr/>
            </a:lvl1pPr>
          </a:lstStyle>
          <a:p>
            <a:pPr>
              <a:defRPr/>
            </a:pPr>
            <a:fld id="{0B2146F6-4128-4EE5-8C81-69CE6D36E2E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7" name="Slide Number Placeholder 5"/>
          <p:cNvSpPr>
            <a:spLocks noGrp="1"/>
          </p:cNvSpPr>
          <p:nvPr>
            <p:ph type="sldNum" sz="quarter" idx="12"/>
          </p:nvPr>
        </p:nvSpPr>
        <p:spPr/>
        <p:txBody>
          <a:bodyPr/>
          <a:lstStyle>
            <a:lvl1pPr>
              <a:defRPr/>
            </a:lvl1pPr>
          </a:lstStyle>
          <a:p>
            <a:pPr>
              <a:defRPr/>
            </a:pPr>
            <a:fld id="{A978B8AD-0B8F-4A71-ADAD-6179EBF865BB}"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9" name="Slide Number Placeholder 5"/>
          <p:cNvSpPr>
            <a:spLocks noGrp="1"/>
          </p:cNvSpPr>
          <p:nvPr>
            <p:ph type="sldNum" sz="quarter" idx="12"/>
          </p:nvPr>
        </p:nvSpPr>
        <p:spPr/>
        <p:txBody>
          <a:bodyPr/>
          <a:lstStyle>
            <a:lvl1pPr>
              <a:defRPr/>
            </a:lvl1pPr>
          </a:lstStyle>
          <a:p>
            <a:pPr>
              <a:defRPr/>
            </a:pPr>
            <a:fld id="{EE3DCE76-9B87-4247-9949-6F6879B3F6F1}"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5" name="Slide Number Placeholder 5"/>
          <p:cNvSpPr>
            <a:spLocks noGrp="1"/>
          </p:cNvSpPr>
          <p:nvPr>
            <p:ph type="sldNum" sz="quarter" idx="12"/>
          </p:nvPr>
        </p:nvSpPr>
        <p:spPr/>
        <p:txBody>
          <a:bodyPr/>
          <a:lstStyle>
            <a:lvl1pPr>
              <a:defRPr/>
            </a:lvl1pPr>
          </a:lstStyle>
          <a:p>
            <a:pPr>
              <a:defRPr/>
            </a:pPr>
            <a:fld id="{3D83ADE4-BFCC-45B2-9867-5B05B68C8E9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4" name="Slide Number Placeholder 5"/>
          <p:cNvSpPr>
            <a:spLocks noGrp="1"/>
          </p:cNvSpPr>
          <p:nvPr>
            <p:ph type="sldNum" sz="quarter" idx="12"/>
          </p:nvPr>
        </p:nvSpPr>
        <p:spPr/>
        <p:txBody>
          <a:bodyPr/>
          <a:lstStyle>
            <a:lvl1pPr>
              <a:defRPr/>
            </a:lvl1pPr>
          </a:lstStyle>
          <a:p>
            <a:pPr>
              <a:defRPr/>
            </a:pPr>
            <a:fld id="{42580F94-4A58-494E-8D09-A8683523C09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7" name="Slide Number Placeholder 5"/>
          <p:cNvSpPr>
            <a:spLocks noGrp="1"/>
          </p:cNvSpPr>
          <p:nvPr>
            <p:ph type="sldNum" sz="quarter" idx="12"/>
          </p:nvPr>
        </p:nvSpPr>
        <p:spPr/>
        <p:txBody>
          <a:bodyPr/>
          <a:lstStyle>
            <a:lvl1pPr>
              <a:defRPr/>
            </a:lvl1pPr>
          </a:lstStyle>
          <a:p>
            <a:pPr>
              <a:defRPr/>
            </a:pPr>
            <a:fld id="{E53DB5E6-80E7-4D6D-A4C9-D6372369AEB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Information Technology Project Management, Fifth Edition, Copyright 2007</a:t>
            </a:r>
          </a:p>
        </p:txBody>
      </p:sp>
      <p:sp>
        <p:nvSpPr>
          <p:cNvPr id="7" name="Slide Number Placeholder 5"/>
          <p:cNvSpPr>
            <a:spLocks noGrp="1"/>
          </p:cNvSpPr>
          <p:nvPr>
            <p:ph type="sldNum" sz="quarter" idx="12"/>
          </p:nvPr>
        </p:nvSpPr>
        <p:spPr/>
        <p:txBody>
          <a:bodyPr/>
          <a:lstStyle>
            <a:lvl1pPr>
              <a:defRPr/>
            </a:lvl1pPr>
          </a:lstStyle>
          <a:p>
            <a:pPr>
              <a:defRPr/>
            </a:pPr>
            <a:fld id="{48C4A006-2D0B-4EBA-9F48-FCD45012BD64}"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a:t>Information Technology Project Management, Fifth Edition, Copyright 2007</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7B4DE66D-C39E-4B5E-A41E-1B08FEFC001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lnSpc>
                <a:spcPct val="90000"/>
              </a:lnSpc>
              <a:spcBef>
                <a:spcPct val="20000"/>
              </a:spcBef>
              <a:buFontTx/>
              <a:buChar char="•"/>
              <a:defRPr/>
            </a:pPr>
            <a:endParaRPr lang="en-US" dirty="0"/>
          </a:p>
        </p:txBody>
      </p:sp>
      <p:sp>
        <p:nvSpPr>
          <p:cNvPr id="2052"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lnSpc>
                <a:spcPct val="90000"/>
              </a:lnSpc>
              <a:spcBef>
                <a:spcPct val="20000"/>
              </a:spcBef>
              <a:buFontTx/>
              <a:buChar char="•"/>
              <a:defRPr sz="1400">
                <a:solidFill>
                  <a:schemeClr val="tx2"/>
                </a:solidFill>
                <a:latin typeface="Times New Roman" pitchFamily="18" charset="0"/>
              </a:defRPr>
            </a:lvl1pPr>
          </a:lstStyle>
          <a:p>
            <a:pPr>
              <a:defRPr/>
            </a:pP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400">
                <a:solidFill>
                  <a:schemeClr val="tx2"/>
                </a:solidFill>
                <a:latin typeface="Times New Roman" pitchFamily="18" charset="0"/>
              </a:defRPr>
            </a:lvl1pPr>
          </a:lstStyle>
          <a:p>
            <a:pPr>
              <a:defRPr/>
            </a:pPr>
            <a:r>
              <a:rPr lang="en-US"/>
              <a:t>Information Technology Project Management, Fifth Edition, Copyright 2007</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lnSpc>
                <a:spcPct val="90000"/>
              </a:lnSpc>
              <a:spcBef>
                <a:spcPct val="20000"/>
              </a:spcBef>
              <a:buFontTx/>
              <a:buChar char="•"/>
              <a:defRPr kumimoji="0" sz="1400">
                <a:solidFill>
                  <a:srgbClr val="FFFFFF"/>
                </a:solidFill>
                <a:latin typeface="+mj-lt"/>
                <a:ea typeface="+mj-ea"/>
                <a:cs typeface="+mj-cs"/>
              </a:defRPr>
            </a:lvl1pPr>
          </a:lstStyle>
          <a:p>
            <a:pPr>
              <a:defRPr/>
            </a:pPr>
            <a:fld id="{D2942A74-910E-44CE-B500-9CADB9A47E8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74" r:id="rId4"/>
    <p:sldLayoutId id="2147483875" r:id="rId5"/>
    <p:sldLayoutId id="2147483876" r:id="rId6"/>
    <p:sldLayoutId id="2147483877" r:id="rId7"/>
    <p:sldLayoutId id="2147483883" r:id="rId8"/>
    <p:sldLayoutId id="2147483884" r:id="rId9"/>
    <p:sldLayoutId id="2147483878" r:id="rId10"/>
    <p:sldLayoutId id="2147483879"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D8AFB9"/>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DE6C36"/>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DE6C36"/>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rmAutofit/>
          </a:bodyPr>
          <a:lstStyle/>
          <a:p>
            <a:pPr eaLnBrk="1" fontAlgn="auto" hangingPunct="1">
              <a:spcAft>
                <a:spcPts val="0"/>
              </a:spcAft>
              <a:defRPr/>
            </a:pPr>
            <a:r>
              <a:rPr sz="3000">
                <a:effectLst>
                  <a:outerShdw blurRad="38100" dist="38100" dir="2700000" algn="tl">
                    <a:srgbClr val="FFFFFF"/>
                  </a:outerShdw>
                </a:effectLst>
                <a:latin typeface="Arial Rounded MT Bold" pitchFamily="34" charset="0"/>
              </a:rPr>
              <a:t>Chapter </a:t>
            </a:r>
            <a:r>
              <a:rPr sz="3000" smtClean="0">
                <a:effectLst>
                  <a:outerShdw blurRad="38100" dist="38100" dir="2700000" algn="tl">
                    <a:srgbClr val="FFFFFF"/>
                  </a:outerShdw>
                </a:effectLst>
                <a:latin typeface="Arial Rounded MT Bold" pitchFamily="34" charset="0"/>
              </a:rPr>
              <a:t>4:</a:t>
            </a:r>
            <a:r>
              <a:rPr sz="3000">
                <a:effectLst>
                  <a:outerShdw blurRad="38100" dist="38100" dir="2700000" algn="tl">
                    <a:srgbClr val="FFFFFF"/>
                  </a:outerShdw>
                </a:effectLst>
                <a:latin typeface="Arial Rounded MT Bold" pitchFamily="34" charset="0"/>
              </a:rPr>
              <a:t/>
            </a:r>
            <a:br>
              <a:rPr sz="3000">
                <a:effectLst>
                  <a:outerShdw blurRad="38100" dist="38100" dir="2700000" algn="tl">
                    <a:srgbClr val="FFFFFF"/>
                  </a:outerShdw>
                </a:effectLst>
                <a:latin typeface="Arial Rounded MT Bold" pitchFamily="34" charset="0"/>
              </a:rPr>
            </a:br>
            <a:r>
              <a:rPr sz="3000" smtClean="0">
                <a:effectLst>
                  <a:outerShdw blurRad="38100" dist="38100" dir="2700000" algn="tl">
                    <a:srgbClr val="FFFFFF"/>
                  </a:outerShdw>
                </a:effectLst>
                <a:latin typeface="Arial Rounded MT Bold" pitchFamily="34" charset="0"/>
              </a:rPr>
              <a:t>Project Integration Management</a:t>
            </a:r>
            <a:endParaRPr sz="3000">
              <a:effectLst>
                <a:outerShdw blurRad="38100" dist="38100" dir="2700000" algn="tl">
                  <a:srgbClr val="FFFFFF"/>
                </a:outerShdw>
              </a:effectLst>
              <a:latin typeface="Arial Rounded MT Bold" pitchFamily="34" charset="0"/>
            </a:endParaRPr>
          </a:p>
        </p:txBody>
      </p:sp>
      <p:sp>
        <p:nvSpPr>
          <p:cNvPr id="3075" name="Rectangle 3"/>
          <p:cNvSpPr>
            <a:spLocks noChangeArrowheads="1"/>
          </p:cNvSpPr>
          <p:nvPr/>
        </p:nvSpPr>
        <p:spPr bwMode="auto">
          <a:xfrm>
            <a:off x="304800" y="3810000"/>
            <a:ext cx="5791200" cy="1349375"/>
          </a:xfrm>
          <a:prstGeom prst="rect">
            <a:avLst/>
          </a:prstGeom>
          <a:noFill/>
          <a:ln w="9525">
            <a:noFill/>
            <a:miter lim="800000"/>
            <a:headEnd/>
            <a:tailEnd/>
          </a:ln>
          <a:effectLst/>
        </p:spPr>
        <p:txBody>
          <a:bodyPr/>
          <a:lstStyle/>
          <a:p>
            <a:pPr>
              <a:defRPr/>
            </a:pPr>
            <a:r>
              <a:rPr lang="en-US" sz="2800" dirty="0">
                <a:solidFill>
                  <a:srgbClr val="666699"/>
                </a:solidFill>
                <a:effectLst>
                  <a:outerShdw blurRad="38100" dist="38100" dir="2700000" algn="tl">
                    <a:srgbClr val="000000"/>
                  </a:outerShdw>
                </a:effectLst>
                <a:latin typeface="Arial Black" pitchFamily="34" charset="0"/>
              </a:rPr>
              <a:t>Information Technology Project Management,</a:t>
            </a:r>
          </a:p>
          <a:p>
            <a:pPr>
              <a:defRPr/>
            </a:pPr>
            <a:r>
              <a:rPr lang="en-US" sz="2800" dirty="0">
                <a:solidFill>
                  <a:srgbClr val="666699"/>
                </a:solidFill>
                <a:effectLst>
                  <a:outerShdw blurRad="38100" dist="38100" dir="2700000" algn="tl">
                    <a:srgbClr val="000000"/>
                  </a:outerShdw>
                </a:effectLst>
                <a:latin typeface="Arial Black" pitchFamily="34" charset="0"/>
              </a:rPr>
              <a:t>Fifth Edition</a:t>
            </a:r>
          </a:p>
        </p:txBody>
      </p:sp>
      <p:pic>
        <p:nvPicPr>
          <p:cNvPr id="8196" name="Picture 4"/>
          <p:cNvPicPr>
            <a:picLocks noChangeAspect="1" noChangeArrowheads="1"/>
          </p:cNvPicPr>
          <p:nvPr/>
        </p:nvPicPr>
        <p:blipFill>
          <a:blip r:embed="rId3"/>
          <a:srcRect l="53035" t="18163" r="5449" b="11752"/>
          <a:stretch>
            <a:fillRect/>
          </a:stretch>
        </p:blipFill>
        <p:spPr bwMode="auto">
          <a:xfrm>
            <a:off x="6324600" y="3276600"/>
            <a:ext cx="2543175" cy="32162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48C53A6F-3635-4519-980A-F61ED2AED1A2}" type="slidenum">
              <a:rPr lang="en-US"/>
              <a:pPr>
                <a:defRPr/>
              </a:pPr>
              <a:t>10</a:t>
            </a:fld>
            <a:endParaRPr lang="en-US" dirty="0"/>
          </a:p>
        </p:txBody>
      </p:sp>
      <p:sp>
        <p:nvSpPr>
          <p:cNvPr id="17412" name="Rectangle 2"/>
          <p:cNvSpPr>
            <a:spLocks noGrp="1" noChangeArrowheads="1"/>
          </p:cNvSpPr>
          <p:nvPr>
            <p:ph type="title"/>
          </p:nvPr>
        </p:nvSpPr>
        <p:spPr>
          <a:xfrm>
            <a:off x="381000" y="381000"/>
            <a:ext cx="8305800" cy="1143000"/>
          </a:xfrm>
        </p:spPr>
        <p:txBody>
          <a:bodyPr/>
          <a:lstStyle/>
          <a:p>
            <a:r>
              <a:rPr lang="en-US" smtClean="0"/>
              <a:t>Strategic Planning and Project Selection</a:t>
            </a:r>
          </a:p>
        </p:txBody>
      </p:sp>
      <p:sp>
        <p:nvSpPr>
          <p:cNvPr id="17413" name="Rectangle 3"/>
          <p:cNvSpPr>
            <a:spLocks noGrp="1" noChangeArrowheads="1"/>
          </p:cNvSpPr>
          <p:nvPr>
            <p:ph type="body" idx="1"/>
          </p:nvPr>
        </p:nvSpPr>
        <p:spPr>
          <a:xfrm>
            <a:off x="381000" y="1524000"/>
            <a:ext cx="8534400" cy="4572000"/>
          </a:xfrm>
        </p:spPr>
        <p:txBody>
          <a:bodyPr/>
          <a:lstStyle/>
          <a:p>
            <a:r>
              <a:rPr lang="en-US" b="1" smtClean="0"/>
              <a:t>Strategic planning</a:t>
            </a:r>
            <a:r>
              <a:rPr lang="en-US" smtClean="0"/>
              <a:t> involves determining long-term objectives, predicting future trends, and projecting the need for new products and services</a:t>
            </a:r>
          </a:p>
          <a:p>
            <a:r>
              <a:rPr lang="en-US" smtClean="0"/>
              <a:t>Organizations often perform a </a:t>
            </a:r>
            <a:r>
              <a:rPr lang="en-US" b="1" smtClean="0"/>
              <a:t>SWOT analysis</a:t>
            </a:r>
          </a:p>
          <a:p>
            <a:pPr lvl="1"/>
            <a:r>
              <a:rPr lang="en-US" smtClean="0"/>
              <a:t>Analyzing </a:t>
            </a:r>
            <a:r>
              <a:rPr lang="en-US" b="1" smtClean="0"/>
              <a:t>S</a:t>
            </a:r>
            <a:r>
              <a:rPr lang="en-US" smtClean="0"/>
              <a:t>trengths, </a:t>
            </a:r>
            <a:r>
              <a:rPr lang="en-US" b="1" smtClean="0"/>
              <a:t>W</a:t>
            </a:r>
            <a:r>
              <a:rPr lang="en-US" smtClean="0"/>
              <a:t>eaknesses, </a:t>
            </a:r>
            <a:r>
              <a:rPr lang="en-US" b="1" smtClean="0"/>
              <a:t>O</a:t>
            </a:r>
            <a:r>
              <a:rPr lang="en-US" smtClean="0"/>
              <a:t>pportunities, and </a:t>
            </a:r>
            <a:r>
              <a:rPr lang="en-US" b="1" smtClean="0"/>
              <a:t>T</a:t>
            </a:r>
            <a:r>
              <a:rPr lang="en-US" smtClean="0"/>
              <a:t>hreats</a:t>
            </a:r>
          </a:p>
          <a:p>
            <a:r>
              <a:rPr lang="en-US" smtClean="0"/>
              <a:t>As part of strategic planning, organizations:</a:t>
            </a:r>
          </a:p>
          <a:p>
            <a:pPr lvl="1"/>
            <a:r>
              <a:rPr lang="en-US" smtClean="0"/>
              <a:t>Identify potential projects</a:t>
            </a:r>
          </a:p>
          <a:p>
            <a:pPr lvl="1"/>
            <a:r>
              <a:rPr lang="en-US" smtClean="0"/>
              <a:t>Use realistic methods to select which projects to work on</a:t>
            </a:r>
          </a:p>
          <a:p>
            <a:pPr lvl="1"/>
            <a:r>
              <a:rPr lang="en-US" smtClean="0"/>
              <a:t>Formalize project initiation by issuing a project charter</a:t>
            </a:r>
          </a:p>
          <a:p>
            <a:pPr lvl="1"/>
            <a:endParaRPr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333375"/>
            <a:ext cx="7772400" cy="1190625"/>
          </a:xfrm>
        </p:spPr>
        <p:txBody>
          <a:bodyPr/>
          <a:lstStyle/>
          <a:p>
            <a:r>
              <a:rPr lang="en-US" smtClean="0"/>
              <a:t>Figure 4-2: Information Technology Planning Process</a:t>
            </a:r>
          </a:p>
        </p:txBody>
      </p:sp>
      <p:pic>
        <p:nvPicPr>
          <p:cNvPr id="18435" name="Picture 3"/>
          <p:cNvPicPr>
            <a:picLocks noChangeAspect="1" noChangeArrowheads="1"/>
          </p:cNvPicPr>
          <p:nvPr/>
        </p:nvPicPr>
        <p:blipFill>
          <a:blip r:embed="rId2"/>
          <a:srcRect/>
          <a:stretch>
            <a:fillRect/>
          </a:stretch>
        </p:blipFill>
        <p:spPr bwMode="auto">
          <a:xfrm>
            <a:off x="1219200" y="1819275"/>
            <a:ext cx="6743700" cy="4352925"/>
          </a:xfrm>
          <a:prstGeom prst="rect">
            <a:avLst/>
          </a:prstGeom>
          <a:noFill/>
          <a:ln w="9525">
            <a:noFill/>
            <a:miter lim="800000"/>
            <a:headEnd/>
            <a:tailEnd/>
          </a:ln>
        </p:spPr>
      </p:pic>
      <p:sp>
        <p:nvSpPr>
          <p:cNvPr id="18436" name="Footer Placeholder 3"/>
          <p:cNvSpPr>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r>
              <a:rPr lang="en-US" sz="1400">
                <a:solidFill>
                  <a:schemeClr val="tx2"/>
                </a:solidFill>
                <a:latin typeface="Times New Roman" pitchFamily="18" charset="0"/>
              </a:rPr>
              <a:t>Information Technology Project Management, Fifth Edition, Copyright 2007</a:t>
            </a:r>
          </a:p>
        </p:txBody>
      </p:sp>
      <p:sp>
        <p:nvSpPr>
          <p:cNvPr id="18437" name="Slide Number Placeholder 4"/>
          <p:cNvSpPr>
            <a:spLocks noGrp="1"/>
          </p:cNvSpPr>
          <p:nvPr/>
        </p:nvSpPr>
        <p:spPr bwMode="auto">
          <a:xfrm>
            <a:off x="146050" y="6210300"/>
            <a:ext cx="457200" cy="457200"/>
          </a:xfrm>
          <a:prstGeom prst="ellipse">
            <a:avLst/>
          </a:prstGeom>
          <a:solidFill>
            <a:schemeClr val="accent1"/>
          </a:solidFill>
          <a:ln w="9525">
            <a:noFill/>
            <a:round/>
            <a:headEnd/>
            <a:tailEnd/>
          </a:ln>
        </p:spPr>
        <p:txBody>
          <a:bodyPr wrap="none" lIns="0" tIns="0" rIns="0" bIns="0" anchor="ctr" anchorCtr="1"/>
          <a:lstStyle/>
          <a:p>
            <a:pPr algn="ctr">
              <a:lnSpc>
                <a:spcPct val="90000"/>
              </a:lnSpc>
              <a:spcBef>
                <a:spcPct val="20000"/>
              </a:spcBef>
            </a:pPr>
            <a:fld id="{20DF6B8A-112F-448F-A520-BD71D9F83049}" type="slidenum">
              <a:rPr lang="en-US" sz="1400">
                <a:solidFill>
                  <a:srgbClr val="FFFFFF"/>
                </a:solidFill>
              </a:rPr>
              <a:pPr algn="ctr">
                <a:lnSpc>
                  <a:spcPct val="90000"/>
                </a:lnSpc>
                <a:spcBef>
                  <a:spcPct val="20000"/>
                </a:spcBef>
              </a:pPr>
              <a:t>11</a:t>
            </a:fld>
            <a:endParaRPr lang="en-US" sz="1400">
              <a:solidFill>
                <a:srgbClr val="FFFFFF"/>
              </a:solidFill>
            </a:endParaRPr>
          </a:p>
        </p:txBody>
      </p:sp>
      <p:sp>
        <p:nvSpPr>
          <p:cNvPr id="6" name="Slide Number Placeholder 5"/>
          <p:cNvSpPr>
            <a:spLocks noGrp="1"/>
          </p:cNvSpPr>
          <p:nvPr>
            <p:ph type="sldNum" sz="quarter" idx="12"/>
          </p:nvPr>
        </p:nvSpPr>
        <p:spPr/>
        <p:txBody>
          <a:bodyPr/>
          <a:lstStyle/>
          <a:p>
            <a:pPr>
              <a:defRPr/>
            </a:pPr>
            <a:fld id="{0EDD5CE5-75E9-46B3-AC90-EF8E64E34096}"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81000" y="381000"/>
            <a:ext cx="8305800" cy="685800"/>
          </a:xfrm>
        </p:spPr>
        <p:txBody>
          <a:bodyPr/>
          <a:lstStyle/>
          <a:p>
            <a:r>
              <a:rPr lang="en-US" smtClean="0"/>
              <a:t>Best Practice</a:t>
            </a:r>
          </a:p>
        </p:txBody>
      </p:sp>
      <p:sp>
        <p:nvSpPr>
          <p:cNvPr id="19459" name="Content Placeholder 5"/>
          <p:cNvSpPr>
            <a:spLocks noGrp="1"/>
          </p:cNvSpPr>
          <p:nvPr>
            <p:ph sz="quarter" idx="1"/>
          </p:nvPr>
        </p:nvSpPr>
        <p:spPr>
          <a:xfrm>
            <a:off x="304800" y="1219200"/>
            <a:ext cx="8305800" cy="4572000"/>
          </a:xfrm>
        </p:spPr>
        <p:txBody>
          <a:bodyPr/>
          <a:lstStyle/>
          <a:p>
            <a:pPr>
              <a:defRPr/>
            </a:pPr>
            <a:r>
              <a:rPr lang="en-US" sz="2400" dirty="0" smtClean="0"/>
              <a:t>Only one in seven product concepts comes to fruition</a:t>
            </a:r>
          </a:p>
          <a:p>
            <a:pPr lvl="1">
              <a:defRPr/>
            </a:pPr>
            <a:r>
              <a:rPr lang="en-US" sz="2000" dirty="0" smtClean="0"/>
              <a:t>Companies like Proctor &amp; Gamble, Johnson and Johnson, Hewlett Packard, and Sony are consistently successful in NPD because they use a disciplined, systematic approach to NPD projects based on best practices</a:t>
            </a:r>
          </a:p>
          <a:p>
            <a:pPr>
              <a:defRPr/>
            </a:pPr>
            <a:r>
              <a:rPr lang="en-US" sz="2400" dirty="0" smtClean="0"/>
              <a:t>Four important forces behind NPD success include the following:</a:t>
            </a:r>
          </a:p>
          <a:p>
            <a:pPr marL="731838" lvl="1" indent="-457200">
              <a:buFont typeface="Arial" charset="0"/>
              <a:buAutoNum type="arabicPeriod"/>
              <a:defRPr/>
            </a:pPr>
            <a:r>
              <a:rPr lang="en-US" sz="2000" dirty="0" smtClean="0"/>
              <a:t>A product innovation and technology strategy for the business</a:t>
            </a:r>
          </a:p>
          <a:p>
            <a:pPr marL="731838" lvl="1" indent="-457200">
              <a:buFont typeface="Arial" charset="0"/>
              <a:buAutoNum type="arabicPeriod"/>
              <a:defRPr/>
            </a:pPr>
            <a:r>
              <a:rPr lang="en-US" sz="2000" dirty="0" smtClean="0"/>
              <a:t>Resource commitment and focusing on the right projects, or solid portfolio management</a:t>
            </a:r>
          </a:p>
          <a:p>
            <a:pPr marL="731838" lvl="1" indent="-457200">
              <a:buFont typeface="Arial" charset="0"/>
              <a:buAutoNum type="arabicPeriod"/>
              <a:defRPr/>
            </a:pPr>
            <a:r>
              <a:rPr lang="en-US" sz="2000" dirty="0" smtClean="0"/>
              <a:t>An effective, flexible and streamlined idea-to-launch process</a:t>
            </a:r>
          </a:p>
          <a:p>
            <a:pPr marL="731838" lvl="1" indent="-457200">
              <a:buFont typeface="Arial" charset="0"/>
              <a:buAutoNum type="arabicPeriod"/>
              <a:defRPr/>
            </a:pPr>
            <a:r>
              <a:rPr lang="en-US" sz="2000" dirty="0" smtClean="0"/>
              <a:t>The right climate and culture for innovation, true cross-functional teams, and senior management commitment to NPD</a:t>
            </a:r>
          </a:p>
        </p:txBody>
      </p:sp>
      <p:sp>
        <p:nvSpPr>
          <p:cNvPr id="4" name="Slide Number Placeholder 3"/>
          <p:cNvSpPr>
            <a:spLocks noGrp="1"/>
          </p:cNvSpPr>
          <p:nvPr>
            <p:ph type="sldNum" sz="quarter" idx="11"/>
          </p:nvPr>
        </p:nvSpPr>
        <p:spPr/>
        <p:txBody>
          <a:bodyPr/>
          <a:lstStyle/>
          <a:p>
            <a:pPr>
              <a:defRPr/>
            </a:pPr>
            <a:fld id="{3ABCF1F3-52EA-4D7A-9206-C3CA59A4EA2E}"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A90D7E1D-03D1-482A-B98A-1485B117730B}" type="slidenum">
              <a:rPr lang="en-US"/>
              <a:pPr>
                <a:defRPr/>
              </a:pPr>
              <a:t>13</a:t>
            </a:fld>
            <a:endParaRPr lang="en-US" dirty="0"/>
          </a:p>
        </p:txBody>
      </p:sp>
      <p:sp>
        <p:nvSpPr>
          <p:cNvPr id="20484" name="Rectangle 2"/>
          <p:cNvSpPr>
            <a:spLocks noGrp="1" noChangeArrowheads="1"/>
          </p:cNvSpPr>
          <p:nvPr>
            <p:ph type="title"/>
          </p:nvPr>
        </p:nvSpPr>
        <p:spPr/>
        <p:txBody>
          <a:bodyPr/>
          <a:lstStyle/>
          <a:p>
            <a:r>
              <a:rPr lang="en-US" smtClean="0"/>
              <a:t>Methods for Selecting Projects</a:t>
            </a:r>
          </a:p>
        </p:txBody>
      </p:sp>
      <p:sp>
        <p:nvSpPr>
          <p:cNvPr id="20485" name="Rectangle 3"/>
          <p:cNvSpPr>
            <a:spLocks noGrp="1" noChangeArrowheads="1"/>
          </p:cNvSpPr>
          <p:nvPr>
            <p:ph type="body" idx="1"/>
          </p:nvPr>
        </p:nvSpPr>
        <p:spPr/>
        <p:txBody>
          <a:bodyPr/>
          <a:lstStyle/>
          <a:p>
            <a:pPr marL="609600" indent="-609600">
              <a:lnSpc>
                <a:spcPct val="90000"/>
              </a:lnSpc>
            </a:pPr>
            <a:r>
              <a:rPr lang="en-US" smtClean="0"/>
              <a:t>There are usually more projects than available time and resources to implement them</a:t>
            </a:r>
          </a:p>
          <a:p>
            <a:pPr marL="609600" indent="-609600">
              <a:lnSpc>
                <a:spcPct val="90000"/>
              </a:lnSpc>
            </a:pPr>
            <a:r>
              <a:rPr lang="en-US" smtClean="0"/>
              <a:t>Methods for selecting projects include:</a:t>
            </a:r>
          </a:p>
          <a:p>
            <a:pPr marL="990600" lvl="1" indent="-533400">
              <a:lnSpc>
                <a:spcPct val="90000"/>
              </a:lnSpc>
            </a:pPr>
            <a:r>
              <a:rPr lang="en-US" smtClean="0"/>
              <a:t>Focusing on broad organizational needs</a:t>
            </a:r>
          </a:p>
          <a:p>
            <a:pPr marL="990600" lvl="1" indent="-533400">
              <a:lnSpc>
                <a:spcPct val="90000"/>
              </a:lnSpc>
            </a:pPr>
            <a:r>
              <a:rPr lang="en-US" smtClean="0"/>
              <a:t>Categorizing information technology projects</a:t>
            </a:r>
          </a:p>
          <a:p>
            <a:pPr marL="990600" lvl="1" indent="-533400">
              <a:lnSpc>
                <a:spcPct val="90000"/>
              </a:lnSpc>
            </a:pPr>
            <a:r>
              <a:rPr lang="en-US" smtClean="0"/>
              <a:t>Performing net present value or other financial analyses</a:t>
            </a:r>
          </a:p>
          <a:p>
            <a:pPr marL="990600" lvl="1" indent="-533400">
              <a:lnSpc>
                <a:spcPct val="90000"/>
              </a:lnSpc>
            </a:pPr>
            <a:r>
              <a:rPr lang="en-US" smtClean="0"/>
              <a:t>Using a weighted scoring model</a:t>
            </a:r>
          </a:p>
          <a:p>
            <a:pPr marL="990600" lvl="1" indent="-533400">
              <a:lnSpc>
                <a:spcPct val="90000"/>
              </a:lnSpc>
            </a:pPr>
            <a:r>
              <a:rPr lang="en-US" smtClean="0"/>
              <a:t>Implementing a balanced scorecard</a:t>
            </a:r>
          </a:p>
          <a:p>
            <a:pPr marL="609600" indent="-609600">
              <a:lnSpc>
                <a:spcPct val="90000"/>
              </a:lnSpc>
            </a:pPr>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1D63EB38-F110-4583-A3B7-1142A6285720}" type="slidenum">
              <a:rPr lang="en-US"/>
              <a:pPr>
                <a:defRPr/>
              </a:pPr>
              <a:t>14</a:t>
            </a:fld>
            <a:endParaRPr lang="en-US" dirty="0"/>
          </a:p>
        </p:txBody>
      </p:sp>
      <p:sp>
        <p:nvSpPr>
          <p:cNvPr id="21508" name="Rectangle 2"/>
          <p:cNvSpPr>
            <a:spLocks noGrp="1" noChangeArrowheads="1"/>
          </p:cNvSpPr>
          <p:nvPr>
            <p:ph type="title"/>
          </p:nvPr>
        </p:nvSpPr>
        <p:spPr>
          <a:xfrm>
            <a:off x="381000" y="533400"/>
            <a:ext cx="8305800" cy="1143000"/>
          </a:xfrm>
        </p:spPr>
        <p:txBody>
          <a:bodyPr/>
          <a:lstStyle/>
          <a:p>
            <a:r>
              <a:rPr lang="en-US" smtClean="0"/>
              <a:t>Focusing on Broad</a:t>
            </a:r>
            <a:br>
              <a:rPr lang="en-US" smtClean="0"/>
            </a:br>
            <a:r>
              <a:rPr lang="en-US" smtClean="0"/>
              <a:t>Organizational Needs</a:t>
            </a:r>
          </a:p>
        </p:txBody>
      </p:sp>
      <p:sp>
        <p:nvSpPr>
          <p:cNvPr id="21509" name="Rectangle 3"/>
          <p:cNvSpPr>
            <a:spLocks noGrp="1" noChangeArrowheads="1"/>
          </p:cNvSpPr>
          <p:nvPr>
            <p:ph type="body" idx="1"/>
          </p:nvPr>
        </p:nvSpPr>
        <p:spPr>
          <a:xfrm>
            <a:off x="381000" y="2057400"/>
            <a:ext cx="8305800" cy="3962400"/>
          </a:xfrm>
        </p:spPr>
        <p:txBody>
          <a:bodyPr/>
          <a:lstStyle/>
          <a:p>
            <a:pPr>
              <a:lnSpc>
                <a:spcPct val="90000"/>
              </a:lnSpc>
            </a:pPr>
            <a:r>
              <a:rPr lang="en-US" smtClean="0"/>
              <a:t>It is often difficult to provide strong justification for many IT projects, but everyone agrees they have a high value</a:t>
            </a:r>
          </a:p>
          <a:p>
            <a:pPr>
              <a:lnSpc>
                <a:spcPct val="90000"/>
              </a:lnSpc>
            </a:pPr>
            <a:r>
              <a:rPr lang="en-US" smtClean="0"/>
              <a:t>“It is better to measure gold roughly than to count pennies precisely”</a:t>
            </a:r>
          </a:p>
          <a:p>
            <a:pPr>
              <a:lnSpc>
                <a:spcPct val="90000"/>
              </a:lnSpc>
            </a:pPr>
            <a:r>
              <a:rPr lang="en-US" smtClean="0"/>
              <a:t>Three important criteria for projects:</a:t>
            </a:r>
          </a:p>
          <a:p>
            <a:pPr lvl="1">
              <a:lnSpc>
                <a:spcPct val="90000"/>
              </a:lnSpc>
            </a:pPr>
            <a:r>
              <a:rPr lang="en-US" smtClean="0"/>
              <a:t>There is a</a:t>
            </a:r>
            <a:r>
              <a:rPr lang="en-US" b="1" smtClean="0"/>
              <a:t> </a:t>
            </a:r>
            <a:r>
              <a:rPr lang="en-US" b="1" i="1" smtClean="0"/>
              <a:t>need</a:t>
            </a:r>
            <a:r>
              <a:rPr lang="en-US" smtClean="0"/>
              <a:t> for the project</a:t>
            </a:r>
          </a:p>
          <a:p>
            <a:pPr lvl="1">
              <a:lnSpc>
                <a:spcPct val="90000"/>
              </a:lnSpc>
            </a:pPr>
            <a:r>
              <a:rPr lang="en-US" smtClean="0"/>
              <a:t>There are</a:t>
            </a:r>
            <a:r>
              <a:rPr lang="en-US" b="1" smtClean="0"/>
              <a:t> </a:t>
            </a:r>
            <a:r>
              <a:rPr lang="en-US" b="1" i="1" smtClean="0"/>
              <a:t>funds</a:t>
            </a:r>
            <a:r>
              <a:rPr lang="en-US" smtClean="0"/>
              <a:t> available</a:t>
            </a:r>
          </a:p>
          <a:p>
            <a:pPr lvl="1">
              <a:lnSpc>
                <a:spcPct val="90000"/>
              </a:lnSpc>
            </a:pPr>
            <a:r>
              <a:rPr lang="en-US" smtClean="0"/>
              <a:t>There’s a strong </a:t>
            </a:r>
            <a:r>
              <a:rPr lang="en-US" b="1" i="1" smtClean="0"/>
              <a:t>will</a:t>
            </a:r>
            <a:r>
              <a:rPr lang="en-US" b="1" smtClean="0"/>
              <a:t> </a:t>
            </a:r>
            <a:r>
              <a:rPr lang="en-US" smtClean="0"/>
              <a:t>to make the project succeed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A2517E26-807E-4038-BCA0-4F76E4A04A57}" type="slidenum">
              <a:rPr lang="en-US"/>
              <a:pPr>
                <a:defRPr/>
              </a:pPr>
              <a:t>15</a:t>
            </a:fld>
            <a:endParaRPr lang="en-US" dirty="0"/>
          </a:p>
        </p:txBody>
      </p:sp>
      <p:sp>
        <p:nvSpPr>
          <p:cNvPr id="22532" name="Rectangle 2"/>
          <p:cNvSpPr>
            <a:spLocks noGrp="1" noChangeArrowheads="1"/>
          </p:cNvSpPr>
          <p:nvPr>
            <p:ph type="title"/>
          </p:nvPr>
        </p:nvSpPr>
        <p:spPr>
          <a:xfrm>
            <a:off x="304800" y="533400"/>
            <a:ext cx="8610600" cy="673100"/>
          </a:xfrm>
        </p:spPr>
        <p:txBody>
          <a:bodyPr/>
          <a:lstStyle/>
          <a:p>
            <a:r>
              <a:rPr lang="en-US" smtClean="0"/>
              <a:t>Categorizing IT Projects</a:t>
            </a:r>
          </a:p>
        </p:txBody>
      </p:sp>
      <p:sp>
        <p:nvSpPr>
          <p:cNvPr id="22533" name="Rectangle 3"/>
          <p:cNvSpPr>
            <a:spLocks noGrp="1" noChangeArrowheads="1"/>
          </p:cNvSpPr>
          <p:nvPr>
            <p:ph type="body" idx="1"/>
          </p:nvPr>
        </p:nvSpPr>
        <p:spPr/>
        <p:txBody>
          <a:bodyPr/>
          <a:lstStyle/>
          <a:p>
            <a:r>
              <a:rPr lang="en-US" smtClean="0"/>
              <a:t>One categorization is whether the project addresses:</a:t>
            </a:r>
          </a:p>
          <a:p>
            <a:pPr lvl="1"/>
            <a:r>
              <a:rPr lang="en-US" smtClean="0"/>
              <a:t>A problem</a:t>
            </a:r>
          </a:p>
          <a:p>
            <a:pPr lvl="1"/>
            <a:r>
              <a:rPr lang="en-US" smtClean="0"/>
              <a:t>An opportunity</a:t>
            </a:r>
          </a:p>
          <a:p>
            <a:pPr lvl="1"/>
            <a:r>
              <a:rPr lang="en-US" smtClean="0"/>
              <a:t>A directive</a:t>
            </a:r>
          </a:p>
          <a:p>
            <a:r>
              <a:rPr lang="en-US" smtClean="0"/>
              <a:t>Another categorization is how long it will take to do and when it is needed</a:t>
            </a:r>
          </a:p>
          <a:p>
            <a:r>
              <a:rPr lang="en-US" smtClean="0"/>
              <a:t>Another is the overall priority of the project</a:t>
            </a:r>
          </a:p>
          <a:p>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32A1519E-4C20-4228-9D55-D36810E7CE1E}" type="slidenum">
              <a:rPr lang="en-US"/>
              <a:pPr>
                <a:defRPr/>
              </a:pPr>
              <a:t>16</a:t>
            </a:fld>
            <a:endParaRPr lang="en-US" dirty="0"/>
          </a:p>
        </p:txBody>
      </p:sp>
      <p:sp>
        <p:nvSpPr>
          <p:cNvPr id="23556" name="Rectangle 2"/>
          <p:cNvSpPr>
            <a:spLocks noGrp="1" noChangeArrowheads="1"/>
          </p:cNvSpPr>
          <p:nvPr>
            <p:ph type="title"/>
          </p:nvPr>
        </p:nvSpPr>
        <p:spPr>
          <a:xfrm>
            <a:off x="381000" y="527050"/>
            <a:ext cx="8686800" cy="615950"/>
          </a:xfrm>
        </p:spPr>
        <p:txBody>
          <a:bodyPr/>
          <a:lstStyle/>
          <a:p>
            <a:r>
              <a:rPr lang="en-US" smtClean="0"/>
              <a:t>Financial Analysis of Projects</a:t>
            </a:r>
          </a:p>
        </p:txBody>
      </p:sp>
      <p:sp>
        <p:nvSpPr>
          <p:cNvPr id="23557" name="Rectangle 3"/>
          <p:cNvSpPr>
            <a:spLocks noGrp="1" noChangeArrowheads="1"/>
          </p:cNvSpPr>
          <p:nvPr>
            <p:ph type="body" idx="1"/>
          </p:nvPr>
        </p:nvSpPr>
        <p:spPr>
          <a:xfrm>
            <a:off x="381000" y="1371600"/>
            <a:ext cx="8763000" cy="4791075"/>
          </a:xfrm>
        </p:spPr>
        <p:txBody>
          <a:bodyPr/>
          <a:lstStyle/>
          <a:p>
            <a:r>
              <a:rPr lang="en-US" smtClean="0"/>
              <a:t>Financial considerations are often an important consideration in selecting projects</a:t>
            </a:r>
          </a:p>
          <a:p>
            <a:r>
              <a:rPr lang="en-US" smtClean="0"/>
              <a:t>Three primary methods for determining the projected financial value of projects</a:t>
            </a:r>
          </a:p>
          <a:p>
            <a:pPr lvl="1"/>
            <a:r>
              <a:rPr lang="en-US" smtClean="0"/>
              <a:t>Net present value (NPV) analysis</a:t>
            </a:r>
          </a:p>
          <a:p>
            <a:pPr lvl="1"/>
            <a:r>
              <a:rPr lang="en-US" smtClean="0"/>
              <a:t>Return on investment (ROI)</a:t>
            </a:r>
          </a:p>
          <a:p>
            <a:pPr lvl="1"/>
            <a:r>
              <a:rPr lang="en-US" smtClean="0"/>
              <a:t>Payback analysis</a:t>
            </a:r>
          </a:p>
          <a:p>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37DB089-5AC4-4439-A8BB-B9C91DC37A9D}" type="slidenum">
              <a:rPr lang="en-US"/>
              <a:pPr>
                <a:defRPr/>
              </a:pPr>
              <a:t>17</a:t>
            </a:fld>
            <a:endParaRPr lang="en-US" dirty="0"/>
          </a:p>
        </p:txBody>
      </p:sp>
      <p:sp>
        <p:nvSpPr>
          <p:cNvPr id="24580" name="Rectangle 2"/>
          <p:cNvSpPr>
            <a:spLocks noGrp="1" noChangeArrowheads="1"/>
          </p:cNvSpPr>
          <p:nvPr>
            <p:ph type="title"/>
          </p:nvPr>
        </p:nvSpPr>
        <p:spPr>
          <a:xfrm>
            <a:off x="152400" y="603250"/>
            <a:ext cx="9144000" cy="615950"/>
          </a:xfrm>
        </p:spPr>
        <p:txBody>
          <a:bodyPr/>
          <a:lstStyle/>
          <a:p>
            <a:r>
              <a:rPr lang="en-US" smtClean="0"/>
              <a:t>Net Present Value Analysis</a:t>
            </a:r>
          </a:p>
        </p:txBody>
      </p:sp>
      <p:sp>
        <p:nvSpPr>
          <p:cNvPr id="24581" name="Rectangle 3"/>
          <p:cNvSpPr>
            <a:spLocks noGrp="1" noChangeArrowheads="1"/>
          </p:cNvSpPr>
          <p:nvPr>
            <p:ph type="body" idx="1"/>
          </p:nvPr>
        </p:nvSpPr>
        <p:spPr>
          <a:xfrm>
            <a:off x="228600" y="1457325"/>
            <a:ext cx="8567738" cy="4791075"/>
          </a:xfrm>
        </p:spPr>
        <p:txBody>
          <a:bodyPr/>
          <a:lstStyle/>
          <a:p>
            <a:r>
              <a:rPr lang="en-US" b="1" smtClean="0"/>
              <a:t>Net present value</a:t>
            </a:r>
            <a:r>
              <a:rPr lang="en-US" smtClean="0"/>
              <a:t> (NPV) analysis is a method of calculating the expected net monetary gain or loss from a project by discounting all expected future cash inflows and outflows to the present point in time</a:t>
            </a:r>
          </a:p>
          <a:p>
            <a:r>
              <a:rPr lang="en-US" smtClean="0"/>
              <a:t>Projects with a positive NPV should be considered if financial value is a key criterion</a:t>
            </a:r>
          </a:p>
          <a:p>
            <a:r>
              <a:rPr lang="en-US" smtClean="0"/>
              <a:t>The higher the NPV, the better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600" y="381000"/>
            <a:ext cx="8534400" cy="1066800"/>
          </a:xfrm>
        </p:spPr>
        <p:txBody>
          <a:bodyPr/>
          <a:lstStyle/>
          <a:p>
            <a:r>
              <a:rPr lang="en-US" smtClean="0"/>
              <a:t>Figure 4-3: Net Present Value Example</a:t>
            </a:r>
            <a:endParaRPr lang="en-US" sz="6000" smtClean="0"/>
          </a:p>
        </p:txBody>
      </p:sp>
      <p:pic>
        <p:nvPicPr>
          <p:cNvPr id="25603" name="Picture 4"/>
          <p:cNvPicPr>
            <a:picLocks noChangeAspect="1" noChangeArrowheads="1"/>
          </p:cNvPicPr>
          <p:nvPr/>
        </p:nvPicPr>
        <p:blipFill>
          <a:blip r:embed="rId2"/>
          <a:srcRect b="12816"/>
          <a:stretch>
            <a:fillRect/>
          </a:stretch>
        </p:blipFill>
        <p:spPr bwMode="auto">
          <a:xfrm>
            <a:off x="228600" y="1536700"/>
            <a:ext cx="7086600" cy="4635500"/>
          </a:xfrm>
          <a:prstGeom prst="rect">
            <a:avLst/>
          </a:prstGeom>
          <a:noFill/>
          <a:ln w="9525">
            <a:noFill/>
            <a:miter lim="800000"/>
            <a:headEnd/>
            <a:tailEnd/>
          </a:ln>
        </p:spPr>
      </p:pic>
      <p:sp>
        <p:nvSpPr>
          <p:cNvPr id="25604" name="Text Box 7"/>
          <p:cNvSpPr txBox="1">
            <a:spLocks noChangeArrowheads="1"/>
          </p:cNvSpPr>
          <p:nvPr/>
        </p:nvSpPr>
        <p:spPr bwMode="auto">
          <a:xfrm>
            <a:off x="7620000" y="2667000"/>
            <a:ext cx="1524000" cy="3378200"/>
          </a:xfrm>
          <a:prstGeom prst="rect">
            <a:avLst/>
          </a:prstGeom>
          <a:noFill/>
          <a:ln w="9525">
            <a:noFill/>
            <a:miter lim="800000"/>
            <a:headEnd/>
            <a:tailEnd/>
          </a:ln>
        </p:spPr>
        <p:txBody>
          <a:bodyPr>
            <a:spAutoFit/>
          </a:bodyPr>
          <a:lstStyle/>
          <a:p>
            <a:r>
              <a:rPr lang="en-US"/>
              <a:t>Note that </a:t>
            </a:r>
          </a:p>
          <a:p>
            <a:r>
              <a:rPr lang="en-US"/>
              <a:t>totals are </a:t>
            </a:r>
          </a:p>
          <a:p>
            <a:r>
              <a:rPr lang="en-US"/>
              <a:t>equal, but</a:t>
            </a:r>
          </a:p>
          <a:p>
            <a:r>
              <a:rPr lang="en-US"/>
              <a:t>NPVs are</a:t>
            </a:r>
          </a:p>
          <a:p>
            <a:r>
              <a:rPr lang="en-US"/>
              <a:t>not because of the time value of money</a:t>
            </a:r>
          </a:p>
        </p:txBody>
      </p:sp>
      <p:sp>
        <p:nvSpPr>
          <p:cNvPr id="25605" name="Line 8"/>
          <p:cNvSpPr>
            <a:spLocks noChangeShapeType="1"/>
          </p:cNvSpPr>
          <p:nvPr/>
        </p:nvSpPr>
        <p:spPr bwMode="auto">
          <a:xfrm flipH="1" flipV="1">
            <a:off x="7086600" y="3276600"/>
            <a:ext cx="609600" cy="838200"/>
          </a:xfrm>
          <a:prstGeom prst="line">
            <a:avLst/>
          </a:prstGeom>
          <a:noFill/>
          <a:ln w="9525">
            <a:solidFill>
              <a:schemeClr val="tx1"/>
            </a:solidFill>
            <a:round/>
            <a:headEnd/>
            <a:tailEnd type="triangle" w="med" len="med"/>
          </a:ln>
        </p:spPr>
        <p:txBody>
          <a:bodyPr/>
          <a:lstStyle/>
          <a:p>
            <a:endParaRPr lang="id-ID"/>
          </a:p>
        </p:txBody>
      </p:sp>
      <p:sp>
        <p:nvSpPr>
          <p:cNvPr id="25606" name="Line 9"/>
          <p:cNvSpPr>
            <a:spLocks noChangeShapeType="1"/>
          </p:cNvSpPr>
          <p:nvPr/>
        </p:nvSpPr>
        <p:spPr bwMode="auto">
          <a:xfrm flipH="1">
            <a:off x="7086600" y="4114800"/>
            <a:ext cx="609600" cy="1143000"/>
          </a:xfrm>
          <a:prstGeom prst="line">
            <a:avLst/>
          </a:prstGeom>
          <a:noFill/>
          <a:ln w="9525">
            <a:solidFill>
              <a:schemeClr val="tx1"/>
            </a:solidFill>
            <a:round/>
            <a:headEnd/>
            <a:tailEnd type="triangle" w="med" len="med"/>
          </a:ln>
        </p:spPr>
        <p:txBody>
          <a:bodyPr/>
          <a:lstStyle/>
          <a:p>
            <a:endParaRPr lang="id-ID"/>
          </a:p>
        </p:txBody>
      </p:sp>
      <p:sp>
        <p:nvSpPr>
          <p:cNvPr id="25607" name="Footer Placeholder 3"/>
          <p:cNvSpPr>
            <a:spLocks noGrp="1"/>
          </p:cNvSpPr>
          <p:nvPr/>
        </p:nvSpPr>
        <p:spPr bwMode="auto">
          <a:xfrm>
            <a:off x="1600200" y="6400800"/>
            <a:ext cx="6248400" cy="457200"/>
          </a:xfrm>
          <a:prstGeom prst="rect">
            <a:avLst/>
          </a:prstGeom>
          <a:noFill/>
          <a:ln w="9525">
            <a:noFill/>
            <a:miter lim="800000"/>
            <a:headEnd/>
            <a:tailEnd/>
          </a:ln>
        </p:spPr>
        <p:txBody>
          <a:bodyPr anchor="ctr"/>
          <a:lstStyle/>
          <a:p>
            <a:pPr>
              <a:lnSpc>
                <a:spcPct val="90000"/>
              </a:lnSpc>
              <a:spcBef>
                <a:spcPct val="20000"/>
              </a:spcBef>
            </a:pPr>
            <a:r>
              <a:rPr lang="en-US" sz="1400">
                <a:solidFill>
                  <a:schemeClr val="tx2"/>
                </a:solidFill>
                <a:latin typeface="Times New Roman" pitchFamily="18" charset="0"/>
              </a:rPr>
              <a:t>Information Technology Project Management, Fifth Edition, Copyright 2007</a:t>
            </a:r>
          </a:p>
        </p:txBody>
      </p:sp>
      <p:sp>
        <p:nvSpPr>
          <p:cNvPr id="25608" name="Slide Number Placeholder 4"/>
          <p:cNvSpPr>
            <a:spLocks noGrp="1"/>
          </p:cNvSpPr>
          <p:nvPr/>
        </p:nvSpPr>
        <p:spPr bwMode="auto">
          <a:xfrm>
            <a:off x="222250" y="6210300"/>
            <a:ext cx="457200" cy="457200"/>
          </a:xfrm>
          <a:prstGeom prst="ellipse">
            <a:avLst/>
          </a:prstGeom>
          <a:solidFill>
            <a:schemeClr val="accent1"/>
          </a:solidFill>
          <a:ln w="9525">
            <a:noFill/>
            <a:round/>
            <a:headEnd/>
            <a:tailEnd/>
          </a:ln>
        </p:spPr>
        <p:txBody>
          <a:bodyPr wrap="none" lIns="0" tIns="0" rIns="0" bIns="0" anchor="ctr" anchorCtr="1"/>
          <a:lstStyle/>
          <a:p>
            <a:pPr algn="ctr">
              <a:lnSpc>
                <a:spcPct val="90000"/>
              </a:lnSpc>
              <a:spcBef>
                <a:spcPct val="20000"/>
              </a:spcBef>
            </a:pPr>
            <a:fld id="{5BC7BB02-36F6-45A3-9F2A-381DDDF4F5FD}" type="slidenum">
              <a:rPr lang="en-US" sz="1400">
                <a:solidFill>
                  <a:srgbClr val="FFFFFF"/>
                </a:solidFill>
              </a:rPr>
              <a:pPr algn="ctr">
                <a:lnSpc>
                  <a:spcPct val="90000"/>
                </a:lnSpc>
                <a:spcBef>
                  <a:spcPct val="20000"/>
                </a:spcBef>
              </a:pPr>
              <a:t>18</a:t>
            </a:fld>
            <a:endParaRPr lang="en-US" sz="1400">
              <a:solidFill>
                <a:srgbClr val="FFFFFF"/>
              </a:solidFill>
            </a:endParaRPr>
          </a:p>
        </p:txBody>
      </p:sp>
      <p:sp>
        <p:nvSpPr>
          <p:cNvPr id="9" name="Slide Number Placeholder 8"/>
          <p:cNvSpPr>
            <a:spLocks noGrp="1"/>
          </p:cNvSpPr>
          <p:nvPr>
            <p:ph type="sldNum" sz="quarter" idx="12"/>
          </p:nvPr>
        </p:nvSpPr>
        <p:spPr/>
        <p:txBody>
          <a:bodyPr/>
          <a:lstStyle/>
          <a:p>
            <a:pPr>
              <a:defRPr/>
            </a:pPr>
            <a:fld id="{0EDD5CE5-75E9-46B3-AC90-EF8E64E34096}"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8600" y="274638"/>
            <a:ext cx="8458200" cy="1143000"/>
          </a:xfrm>
        </p:spPr>
        <p:txBody>
          <a:bodyPr/>
          <a:lstStyle/>
          <a:p>
            <a:r>
              <a:rPr lang="en-US" smtClean="0"/>
              <a:t>Figure 4-4: JWD Consulting NPV Example</a:t>
            </a:r>
          </a:p>
        </p:txBody>
      </p:sp>
      <p:sp>
        <p:nvSpPr>
          <p:cNvPr id="26627" name="Text Box 4"/>
          <p:cNvSpPr txBox="1">
            <a:spLocks noChangeArrowheads="1"/>
          </p:cNvSpPr>
          <p:nvPr/>
        </p:nvSpPr>
        <p:spPr bwMode="auto">
          <a:xfrm>
            <a:off x="0" y="1600200"/>
            <a:ext cx="1968500" cy="3140075"/>
          </a:xfrm>
          <a:prstGeom prst="rect">
            <a:avLst/>
          </a:prstGeom>
          <a:noFill/>
          <a:ln w="9525">
            <a:noFill/>
            <a:miter lim="800000"/>
            <a:headEnd/>
            <a:tailEnd/>
          </a:ln>
        </p:spPr>
        <p:txBody>
          <a:bodyPr>
            <a:spAutoFit/>
          </a:bodyPr>
          <a:lstStyle/>
          <a:p>
            <a:r>
              <a:rPr lang="en-US"/>
              <a:t>Multiply</a:t>
            </a:r>
          </a:p>
          <a:p>
            <a:r>
              <a:rPr lang="en-US"/>
              <a:t>by the</a:t>
            </a:r>
          </a:p>
          <a:p>
            <a:r>
              <a:rPr lang="en-US"/>
              <a:t>discount</a:t>
            </a:r>
          </a:p>
          <a:p>
            <a:r>
              <a:rPr lang="en-US"/>
              <a:t>factor each</a:t>
            </a:r>
          </a:p>
          <a:p>
            <a:r>
              <a:rPr lang="en-US"/>
              <a:t>year, then take cum.</a:t>
            </a:r>
          </a:p>
          <a:p>
            <a:r>
              <a:rPr lang="en-US"/>
              <a:t>benefits –</a:t>
            </a:r>
          </a:p>
          <a:p>
            <a:r>
              <a:rPr lang="en-US"/>
              <a:t>costs to</a:t>
            </a:r>
          </a:p>
          <a:p>
            <a:r>
              <a:rPr lang="en-US"/>
              <a:t>get NPV</a:t>
            </a:r>
          </a:p>
        </p:txBody>
      </p:sp>
      <p:sp>
        <p:nvSpPr>
          <p:cNvPr id="26628" name="Line 5"/>
          <p:cNvSpPr>
            <a:spLocks noChangeShapeType="1"/>
          </p:cNvSpPr>
          <p:nvPr/>
        </p:nvSpPr>
        <p:spPr bwMode="auto">
          <a:xfrm>
            <a:off x="1143000" y="2590800"/>
            <a:ext cx="609600" cy="0"/>
          </a:xfrm>
          <a:prstGeom prst="line">
            <a:avLst/>
          </a:prstGeom>
          <a:noFill/>
          <a:ln w="9525">
            <a:solidFill>
              <a:schemeClr val="tx1"/>
            </a:solidFill>
            <a:round/>
            <a:headEnd/>
            <a:tailEnd type="triangle" w="med" len="med"/>
          </a:ln>
        </p:spPr>
        <p:txBody>
          <a:bodyPr/>
          <a:lstStyle/>
          <a:p>
            <a:endParaRPr lang="id-ID"/>
          </a:p>
        </p:txBody>
      </p:sp>
      <p:sp>
        <p:nvSpPr>
          <p:cNvPr id="26629" name="Line 7"/>
          <p:cNvSpPr>
            <a:spLocks noChangeShapeType="1"/>
          </p:cNvSpPr>
          <p:nvPr/>
        </p:nvSpPr>
        <p:spPr bwMode="auto">
          <a:xfrm>
            <a:off x="1066800" y="4800600"/>
            <a:ext cx="609600" cy="0"/>
          </a:xfrm>
          <a:prstGeom prst="line">
            <a:avLst/>
          </a:prstGeom>
          <a:noFill/>
          <a:ln w="9525">
            <a:solidFill>
              <a:schemeClr val="tx1"/>
            </a:solidFill>
            <a:round/>
            <a:headEnd/>
            <a:tailEnd type="triangle" w="med" len="med"/>
          </a:ln>
        </p:spPr>
        <p:txBody>
          <a:bodyPr/>
          <a:lstStyle/>
          <a:p>
            <a:endParaRPr lang="id-ID"/>
          </a:p>
        </p:txBody>
      </p:sp>
      <p:pic>
        <p:nvPicPr>
          <p:cNvPr id="26630" name="Picture 8" descr="Fig04-03"/>
          <p:cNvPicPr>
            <a:picLocks noChangeAspect="1" noChangeArrowheads="1"/>
          </p:cNvPicPr>
          <p:nvPr/>
        </p:nvPicPr>
        <p:blipFill>
          <a:blip r:embed="rId2"/>
          <a:srcRect b="7169"/>
          <a:stretch>
            <a:fillRect/>
          </a:stretch>
        </p:blipFill>
        <p:spPr bwMode="auto">
          <a:xfrm>
            <a:off x="1828800" y="1371600"/>
            <a:ext cx="7162800" cy="4419600"/>
          </a:xfrm>
          <a:prstGeom prst="rect">
            <a:avLst/>
          </a:prstGeom>
          <a:noFill/>
          <a:ln w="9525">
            <a:noFill/>
            <a:miter lim="800000"/>
            <a:headEnd/>
            <a:tailEnd/>
          </a:ln>
        </p:spPr>
      </p:pic>
      <p:sp>
        <p:nvSpPr>
          <p:cNvPr id="26631" name="Text Box 9"/>
          <p:cNvSpPr txBox="1">
            <a:spLocks noChangeArrowheads="1"/>
          </p:cNvSpPr>
          <p:nvPr/>
        </p:nvSpPr>
        <p:spPr bwMode="auto">
          <a:xfrm>
            <a:off x="866775" y="5756275"/>
            <a:ext cx="7591425" cy="430213"/>
          </a:xfrm>
          <a:prstGeom prst="rect">
            <a:avLst/>
          </a:prstGeom>
          <a:noFill/>
          <a:ln w="9525">
            <a:noFill/>
            <a:miter lim="800000"/>
            <a:headEnd/>
            <a:tailEnd/>
          </a:ln>
        </p:spPr>
        <p:txBody>
          <a:bodyPr wrap="none">
            <a:spAutoFit/>
          </a:bodyPr>
          <a:lstStyle/>
          <a:p>
            <a:r>
              <a:rPr lang="en-US"/>
              <a:t>Note: See the template called business_case_financials.xls</a:t>
            </a:r>
          </a:p>
        </p:txBody>
      </p:sp>
      <p:sp>
        <p:nvSpPr>
          <p:cNvPr id="26632" name="Footer Placeholder 3"/>
          <p:cNvSpPr>
            <a:spLocks noGrp="1"/>
          </p:cNvSpPr>
          <p:nvPr/>
        </p:nvSpPr>
        <p:spPr bwMode="auto">
          <a:xfrm>
            <a:off x="1524000" y="6172200"/>
            <a:ext cx="6248400" cy="457200"/>
          </a:xfrm>
          <a:prstGeom prst="rect">
            <a:avLst/>
          </a:prstGeom>
          <a:noFill/>
          <a:ln w="9525">
            <a:noFill/>
            <a:miter lim="800000"/>
            <a:headEnd/>
            <a:tailEnd/>
          </a:ln>
        </p:spPr>
        <p:txBody>
          <a:bodyPr anchor="ctr"/>
          <a:lstStyle/>
          <a:p>
            <a:r>
              <a:rPr lang="en-US" sz="1400">
                <a:solidFill>
                  <a:schemeClr val="tx2"/>
                </a:solidFill>
                <a:latin typeface="Times New Roman" pitchFamily="18" charset="0"/>
              </a:rPr>
              <a:t>Information Technology Project Management, Fifth Edition, Copyright 2007</a:t>
            </a:r>
          </a:p>
        </p:txBody>
      </p:sp>
      <p:sp>
        <p:nvSpPr>
          <p:cNvPr id="11" name="Slide Number Placeholder 4"/>
          <p:cNvSpPr>
            <a:spLocks noGrp="1"/>
          </p:cNvSpPr>
          <p:nvPr/>
        </p:nvSpPr>
        <p:spPr>
          <a:xfrm>
            <a:off x="222250" y="6210300"/>
            <a:ext cx="457200" cy="457200"/>
          </a:xfrm>
          <a:prstGeom prst="ellipse">
            <a:avLst/>
          </a:prstGeom>
          <a:solidFill>
            <a:schemeClr val="accent1"/>
          </a:solidFill>
        </p:spPr>
        <p:txBody>
          <a:bodyPr wrap="none" lIns="0" tIns="0" rIns="0" bIns="0" anchor="ctr" anchorCtr="1"/>
          <a:ls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a:lstStyle>
          <a:p>
            <a:pPr algn="ctr">
              <a:lnSpc>
                <a:spcPct val="90000"/>
              </a:lnSpc>
              <a:spcBef>
                <a:spcPct val="20000"/>
              </a:spcBef>
              <a:defRPr/>
            </a:pPr>
            <a:fld id="{3A2A7BDE-B7BC-44C5-A195-2AF5D28CE29D}" type="slidenum">
              <a:rPr lang="en-US" sz="1400">
                <a:solidFill>
                  <a:srgbClr val="FFFFFF"/>
                </a:solidFill>
                <a:latin typeface="+mj-lt"/>
                <a:ea typeface="+mj-ea"/>
                <a:cs typeface="+mj-cs"/>
              </a:rPr>
              <a:pPr algn="ctr">
                <a:lnSpc>
                  <a:spcPct val="90000"/>
                </a:lnSpc>
                <a:spcBef>
                  <a:spcPct val="20000"/>
                </a:spcBef>
                <a:defRPr/>
              </a:pPr>
              <a:t>19</a:t>
            </a:fld>
            <a:endParaRPr lang="en-US" sz="1400" dirty="0">
              <a:solidFill>
                <a:srgbClr val="FFFFFF"/>
              </a:solidFill>
              <a:latin typeface="+mj-lt"/>
              <a:ea typeface="+mj-ea"/>
              <a:cs typeface="+mj-cs"/>
            </a:endParaRPr>
          </a:p>
        </p:txBody>
      </p:sp>
      <p:sp>
        <p:nvSpPr>
          <p:cNvPr id="10" name="Slide Number Placeholder 9"/>
          <p:cNvSpPr>
            <a:spLocks noGrp="1"/>
          </p:cNvSpPr>
          <p:nvPr>
            <p:ph type="sldNum" sz="quarter" idx="12"/>
          </p:nvPr>
        </p:nvSpPr>
        <p:spPr/>
        <p:txBody>
          <a:bodyPr/>
          <a:lstStyle/>
          <a:p>
            <a:pPr>
              <a:defRPr/>
            </a:pPr>
            <a:fld id="{0EDD5CE5-75E9-46B3-AC90-EF8E64E34096}"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E5E7081B-4BE0-40B4-9B9F-A6F6E10E96C5}" type="slidenum">
              <a:rPr lang="en-US"/>
              <a:pPr>
                <a:defRPr/>
              </a:pPr>
              <a:t>2</a:t>
            </a:fld>
            <a:endParaRPr lang="en-US" dirty="0"/>
          </a:p>
        </p:txBody>
      </p:sp>
      <p:sp>
        <p:nvSpPr>
          <p:cNvPr id="9220" name="Rectangle 2"/>
          <p:cNvSpPr>
            <a:spLocks noGrp="1" noChangeArrowheads="1"/>
          </p:cNvSpPr>
          <p:nvPr>
            <p:ph type="title"/>
          </p:nvPr>
        </p:nvSpPr>
        <p:spPr/>
        <p:txBody>
          <a:bodyPr/>
          <a:lstStyle/>
          <a:p>
            <a:r>
              <a:rPr lang="en-US" smtClean="0"/>
              <a:t>Learning Objectives</a:t>
            </a:r>
          </a:p>
        </p:txBody>
      </p:sp>
      <p:sp>
        <p:nvSpPr>
          <p:cNvPr id="9221" name="Rectangle 3"/>
          <p:cNvSpPr>
            <a:spLocks noGrp="1" noChangeArrowheads="1"/>
          </p:cNvSpPr>
          <p:nvPr>
            <p:ph type="body" idx="1"/>
          </p:nvPr>
        </p:nvSpPr>
        <p:spPr>
          <a:xfrm>
            <a:off x="381000" y="1371600"/>
            <a:ext cx="8458200" cy="4572000"/>
          </a:xfrm>
        </p:spPr>
        <p:txBody>
          <a:bodyPr/>
          <a:lstStyle/>
          <a:p>
            <a:pPr marL="609600" indent="-609600"/>
            <a:r>
              <a:rPr lang="en-US" smtClean="0"/>
              <a:t>Describe an overall framework for project integration management as it relates to the other PM knowledge areas and the project life cycle</a:t>
            </a:r>
          </a:p>
          <a:p>
            <a:pPr marL="609600" indent="-609600"/>
            <a:r>
              <a:rPr lang="en-US" smtClean="0"/>
              <a:t>Explain the strategic planning process and apply different project selection methods</a:t>
            </a:r>
          </a:p>
          <a:p>
            <a:pPr marL="609600" indent="-609600"/>
            <a:r>
              <a:rPr lang="en-US" smtClean="0"/>
              <a:t>Explain the importance of creating a project charter to formally initiate projects</a:t>
            </a:r>
          </a:p>
          <a:p>
            <a:pPr marL="609600" indent="-609600"/>
            <a:r>
              <a:rPr lang="en-US" smtClean="0"/>
              <a:t>Discuss the process of creating a preliminary project scope statement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1C881A4D-F4A0-4770-9C61-716105DAF0DB}" type="slidenum">
              <a:rPr lang="en-US"/>
              <a:pPr>
                <a:defRPr/>
              </a:pPr>
              <a:t>20</a:t>
            </a:fld>
            <a:endParaRPr lang="en-US" dirty="0"/>
          </a:p>
        </p:txBody>
      </p:sp>
      <p:sp>
        <p:nvSpPr>
          <p:cNvPr id="27652" name="Rectangle 2"/>
          <p:cNvSpPr>
            <a:spLocks noGrp="1" noChangeArrowheads="1"/>
          </p:cNvSpPr>
          <p:nvPr>
            <p:ph type="title"/>
          </p:nvPr>
        </p:nvSpPr>
        <p:spPr/>
        <p:txBody>
          <a:bodyPr/>
          <a:lstStyle/>
          <a:p>
            <a:r>
              <a:rPr lang="en-US" smtClean="0"/>
              <a:t>NPV Calculations</a:t>
            </a:r>
          </a:p>
        </p:txBody>
      </p:sp>
      <p:sp>
        <p:nvSpPr>
          <p:cNvPr id="27653" name="Rectangle 3"/>
          <p:cNvSpPr>
            <a:spLocks noGrp="1" noChangeArrowheads="1"/>
          </p:cNvSpPr>
          <p:nvPr>
            <p:ph type="body" idx="1"/>
          </p:nvPr>
        </p:nvSpPr>
        <p:spPr>
          <a:xfrm>
            <a:off x="381000" y="1295400"/>
            <a:ext cx="8458200" cy="4953000"/>
          </a:xfrm>
        </p:spPr>
        <p:txBody>
          <a:bodyPr/>
          <a:lstStyle/>
          <a:p>
            <a:pPr>
              <a:lnSpc>
                <a:spcPct val="90000"/>
              </a:lnSpc>
            </a:pPr>
            <a:r>
              <a:rPr lang="en-US" smtClean="0"/>
              <a:t>Determine estimated costs and benefits for the life of the project and the products it produces</a:t>
            </a:r>
          </a:p>
          <a:p>
            <a:pPr>
              <a:lnSpc>
                <a:spcPct val="90000"/>
              </a:lnSpc>
            </a:pPr>
            <a:r>
              <a:rPr lang="en-US" smtClean="0"/>
              <a:t>Determine the discount rate (check with your organization on what to use)</a:t>
            </a:r>
          </a:p>
          <a:p>
            <a:pPr>
              <a:lnSpc>
                <a:spcPct val="90000"/>
              </a:lnSpc>
            </a:pPr>
            <a:r>
              <a:rPr lang="en-US" smtClean="0"/>
              <a:t>Calculate the NPV (see text for details)</a:t>
            </a:r>
          </a:p>
          <a:p>
            <a:pPr>
              <a:lnSpc>
                <a:spcPct val="90000"/>
              </a:lnSpc>
            </a:pPr>
            <a:r>
              <a:rPr lang="en-US" smtClean="0"/>
              <a:t>Note: Some organizations consider the investment year as year 0, while others start in year 1; some people enter costs as negative numbers, while others do not</a:t>
            </a:r>
          </a:p>
          <a:p>
            <a:pPr lvl="1">
              <a:lnSpc>
                <a:spcPct val="90000"/>
              </a:lnSpc>
            </a:pPr>
            <a:r>
              <a:rPr lang="en-US" smtClean="0"/>
              <a:t>Check with your organization for their preferences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A356A122-D90E-4B1C-8CA6-77FAC1422E42}" type="slidenum">
              <a:rPr lang="en-US"/>
              <a:pPr>
                <a:defRPr/>
              </a:pPr>
              <a:t>21</a:t>
            </a:fld>
            <a:endParaRPr lang="en-US" dirty="0"/>
          </a:p>
        </p:txBody>
      </p:sp>
      <p:sp>
        <p:nvSpPr>
          <p:cNvPr id="28676" name="Rectangle 2"/>
          <p:cNvSpPr>
            <a:spLocks noGrp="1" noChangeArrowheads="1"/>
          </p:cNvSpPr>
          <p:nvPr>
            <p:ph type="title"/>
          </p:nvPr>
        </p:nvSpPr>
        <p:spPr>
          <a:xfrm>
            <a:off x="228600" y="468313"/>
            <a:ext cx="9144000" cy="674687"/>
          </a:xfrm>
        </p:spPr>
        <p:txBody>
          <a:bodyPr/>
          <a:lstStyle/>
          <a:p>
            <a:r>
              <a:rPr lang="en-US" smtClean="0"/>
              <a:t>Return on Investment</a:t>
            </a:r>
          </a:p>
        </p:txBody>
      </p:sp>
      <p:sp>
        <p:nvSpPr>
          <p:cNvPr id="28677" name="Rectangle 3"/>
          <p:cNvSpPr>
            <a:spLocks noGrp="1" noChangeArrowheads="1"/>
          </p:cNvSpPr>
          <p:nvPr>
            <p:ph type="body" idx="1"/>
          </p:nvPr>
        </p:nvSpPr>
        <p:spPr>
          <a:xfrm>
            <a:off x="304800" y="1219200"/>
            <a:ext cx="8458200" cy="4572000"/>
          </a:xfrm>
        </p:spPr>
        <p:txBody>
          <a:bodyPr/>
          <a:lstStyle/>
          <a:p>
            <a:pPr>
              <a:lnSpc>
                <a:spcPct val="90000"/>
              </a:lnSpc>
            </a:pPr>
            <a:r>
              <a:rPr lang="en-US" b="1" smtClean="0"/>
              <a:t>Return on investment</a:t>
            </a:r>
            <a:r>
              <a:rPr lang="en-US" smtClean="0"/>
              <a:t> (ROI) is calculated by subtracting the project costs from the benefits and then dividing by the costs</a:t>
            </a:r>
          </a:p>
          <a:p>
            <a:pPr lvl="1">
              <a:lnSpc>
                <a:spcPct val="90000"/>
              </a:lnSpc>
              <a:buFontTx/>
              <a:buNone/>
            </a:pPr>
            <a:r>
              <a:rPr lang="en-US" smtClean="0"/>
              <a:t>   ROI = (total discounted benefits - total discounted costs) / discounted costs</a:t>
            </a:r>
          </a:p>
          <a:p>
            <a:pPr>
              <a:lnSpc>
                <a:spcPct val="90000"/>
              </a:lnSpc>
            </a:pPr>
            <a:r>
              <a:rPr lang="en-US" smtClean="0"/>
              <a:t>The higher the ROI, the better	</a:t>
            </a:r>
          </a:p>
          <a:p>
            <a:pPr>
              <a:lnSpc>
                <a:spcPct val="90000"/>
              </a:lnSpc>
            </a:pPr>
            <a:r>
              <a:rPr lang="en-US" smtClean="0"/>
              <a:t>Many organizations have a </a:t>
            </a:r>
            <a:r>
              <a:rPr lang="en-US" b="1" smtClean="0"/>
              <a:t>required rate of return </a:t>
            </a:r>
            <a:r>
              <a:rPr lang="en-US" smtClean="0"/>
              <a:t>or minimum acceptable rate of return on investment for projects	</a:t>
            </a:r>
          </a:p>
          <a:p>
            <a:pPr>
              <a:lnSpc>
                <a:spcPct val="90000"/>
              </a:lnSpc>
            </a:pPr>
            <a:r>
              <a:rPr lang="en-US" b="1" smtClean="0"/>
              <a:t>Internal rate of return </a:t>
            </a:r>
            <a:r>
              <a:rPr lang="en-US" smtClean="0"/>
              <a:t>(IRR) can by calculated by finding the discount rate that makes the NPV equal to zero	</a:t>
            </a:r>
          </a:p>
          <a:p>
            <a:pPr lvl="1">
              <a:lnSpc>
                <a:spcPct val="90000"/>
              </a:lnSpc>
              <a:buFontTx/>
              <a:buNone/>
            </a:pPr>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E9DDFC9-CE08-44DF-9B77-DE3E394F3F3F}" type="slidenum">
              <a:rPr lang="en-US"/>
              <a:pPr>
                <a:defRPr/>
              </a:pPr>
              <a:t>22</a:t>
            </a:fld>
            <a:endParaRPr lang="en-US" dirty="0"/>
          </a:p>
        </p:txBody>
      </p:sp>
      <p:sp>
        <p:nvSpPr>
          <p:cNvPr id="29700" name="Rectangle 2"/>
          <p:cNvSpPr>
            <a:spLocks noGrp="1" noChangeArrowheads="1"/>
          </p:cNvSpPr>
          <p:nvPr>
            <p:ph type="title"/>
          </p:nvPr>
        </p:nvSpPr>
        <p:spPr>
          <a:xfrm>
            <a:off x="228600" y="392113"/>
            <a:ext cx="8839200" cy="674687"/>
          </a:xfrm>
        </p:spPr>
        <p:txBody>
          <a:bodyPr/>
          <a:lstStyle/>
          <a:p>
            <a:r>
              <a:rPr lang="en-US" smtClean="0"/>
              <a:t>Payback Analysis</a:t>
            </a:r>
          </a:p>
        </p:txBody>
      </p:sp>
      <p:sp>
        <p:nvSpPr>
          <p:cNvPr id="29701" name="Rectangle 3"/>
          <p:cNvSpPr>
            <a:spLocks noGrp="1" noChangeArrowheads="1"/>
          </p:cNvSpPr>
          <p:nvPr>
            <p:ph type="body" idx="1"/>
          </p:nvPr>
        </p:nvSpPr>
        <p:spPr>
          <a:xfrm>
            <a:off x="381000" y="1447800"/>
            <a:ext cx="8077200" cy="4114800"/>
          </a:xfrm>
        </p:spPr>
        <p:txBody>
          <a:bodyPr/>
          <a:lstStyle/>
          <a:p>
            <a:pPr>
              <a:lnSpc>
                <a:spcPct val="90000"/>
              </a:lnSpc>
            </a:pPr>
            <a:r>
              <a:rPr lang="en-US" smtClean="0"/>
              <a:t>Another important financial consideration is payback analysis</a:t>
            </a:r>
          </a:p>
          <a:p>
            <a:pPr>
              <a:lnSpc>
                <a:spcPct val="90000"/>
              </a:lnSpc>
            </a:pPr>
            <a:r>
              <a:rPr lang="en-US" smtClean="0"/>
              <a:t>The </a:t>
            </a:r>
            <a:r>
              <a:rPr lang="en-US" b="1" smtClean="0"/>
              <a:t>payback period</a:t>
            </a:r>
            <a:r>
              <a:rPr lang="en-US" smtClean="0"/>
              <a:t> is the amount of time it will take to recoup, in the form of net cash inflows, the total dollars invested in a project</a:t>
            </a:r>
          </a:p>
          <a:p>
            <a:pPr>
              <a:lnSpc>
                <a:spcPct val="90000"/>
              </a:lnSpc>
            </a:pPr>
            <a:r>
              <a:rPr lang="en-US" smtClean="0"/>
              <a:t>Payback occurs when the net cumulative discounted benefits equals the costs</a:t>
            </a:r>
          </a:p>
          <a:p>
            <a:pPr>
              <a:lnSpc>
                <a:spcPct val="90000"/>
              </a:lnSpc>
            </a:pPr>
            <a:r>
              <a:rPr lang="en-US" smtClean="0"/>
              <a:t>Many organizations want IT projects to have a fairly short payback period</a:t>
            </a:r>
          </a:p>
          <a:p>
            <a:pPr>
              <a:lnSpc>
                <a:spcPct val="90000"/>
              </a:lnSpc>
              <a:buFontTx/>
              <a:buNone/>
            </a:pPr>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8600" y="500063"/>
            <a:ext cx="8785225" cy="1023937"/>
          </a:xfrm>
        </p:spPr>
        <p:txBody>
          <a:bodyPr/>
          <a:lstStyle/>
          <a:p>
            <a:r>
              <a:rPr lang="en-US" smtClean="0"/>
              <a:t>Figure 4-5: Charting the Payback Period</a:t>
            </a:r>
            <a:endParaRPr lang="en-US" sz="4800" smtClean="0"/>
          </a:p>
        </p:txBody>
      </p:sp>
      <p:sp>
        <p:nvSpPr>
          <p:cNvPr id="30723" name="Footer Placeholder 3"/>
          <p:cNvSpPr>
            <a:spLocks noGrp="1"/>
          </p:cNvSpPr>
          <p:nvPr/>
        </p:nvSpPr>
        <p:spPr bwMode="auto">
          <a:xfrm>
            <a:off x="1600200" y="6400800"/>
            <a:ext cx="6248400" cy="457200"/>
          </a:xfrm>
          <a:prstGeom prst="rect">
            <a:avLst/>
          </a:prstGeom>
          <a:noFill/>
          <a:ln w="9525">
            <a:noFill/>
            <a:miter lim="800000"/>
            <a:headEnd/>
            <a:tailEnd/>
          </a:ln>
        </p:spPr>
        <p:txBody>
          <a:bodyPr anchor="ctr"/>
          <a:lstStyle/>
          <a:p>
            <a:pPr>
              <a:lnSpc>
                <a:spcPct val="90000"/>
              </a:lnSpc>
              <a:spcBef>
                <a:spcPct val="20000"/>
              </a:spcBef>
            </a:pPr>
            <a:r>
              <a:rPr lang="en-US" sz="1400">
                <a:solidFill>
                  <a:schemeClr val="tx2"/>
                </a:solidFill>
                <a:latin typeface="Times New Roman" pitchFamily="18" charset="0"/>
              </a:rPr>
              <a:t>Information Technology Project Management, Fifth Edition, Copyright 2007</a:t>
            </a:r>
          </a:p>
        </p:txBody>
      </p:sp>
      <p:sp>
        <p:nvSpPr>
          <p:cNvPr id="30724" name="Slide Number Placeholder 4"/>
          <p:cNvSpPr>
            <a:spLocks noGrp="1"/>
          </p:cNvSpPr>
          <p:nvPr/>
        </p:nvSpPr>
        <p:spPr bwMode="auto">
          <a:xfrm>
            <a:off x="222250" y="6210300"/>
            <a:ext cx="457200" cy="457200"/>
          </a:xfrm>
          <a:prstGeom prst="ellipse">
            <a:avLst/>
          </a:prstGeom>
          <a:solidFill>
            <a:schemeClr val="accent1"/>
          </a:solidFill>
          <a:ln w="9525">
            <a:noFill/>
            <a:round/>
            <a:headEnd/>
            <a:tailEnd/>
          </a:ln>
        </p:spPr>
        <p:txBody>
          <a:bodyPr wrap="none" lIns="0" tIns="0" rIns="0" bIns="0" anchor="ctr" anchorCtr="1"/>
          <a:lstStyle/>
          <a:p>
            <a:pPr algn="ctr">
              <a:lnSpc>
                <a:spcPct val="90000"/>
              </a:lnSpc>
              <a:spcBef>
                <a:spcPct val="20000"/>
              </a:spcBef>
            </a:pPr>
            <a:fld id="{7C60B868-949D-483F-ABB0-791E2AA14F0F}" type="slidenum">
              <a:rPr lang="en-US" sz="1400">
                <a:solidFill>
                  <a:srgbClr val="FFFFFF"/>
                </a:solidFill>
              </a:rPr>
              <a:pPr algn="ctr">
                <a:lnSpc>
                  <a:spcPct val="90000"/>
                </a:lnSpc>
                <a:spcBef>
                  <a:spcPct val="20000"/>
                </a:spcBef>
              </a:pPr>
              <a:t>23</a:t>
            </a:fld>
            <a:endParaRPr lang="en-US" sz="1400">
              <a:solidFill>
                <a:srgbClr val="FFFFFF"/>
              </a:solidFill>
            </a:endParaRPr>
          </a:p>
        </p:txBody>
      </p:sp>
      <p:pic>
        <p:nvPicPr>
          <p:cNvPr id="30725" name="Picture 8" descr="Fig04-05.bmp"/>
          <p:cNvPicPr>
            <a:picLocks noChangeAspect="1"/>
          </p:cNvPicPr>
          <p:nvPr/>
        </p:nvPicPr>
        <p:blipFill>
          <a:blip r:embed="rId2"/>
          <a:srcRect b="8017"/>
          <a:stretch>
            <a:fillRect/>
          </a:stretch>
        </p:blipFill>
        <p:spPr bwMode="auto">
          <a:xfrm>
            <a:off x="1524000" y="1517650"/>
            <a:ext cx="6324600" cy="47307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0EDD5CE5-75E9-46B3-AC90-EF8E64E34096}"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49EBB2A-CAB2-4A91-A37C-8107344BF528}" type="slidenum">
              <a:rPr lang="en-US"/>
              <a:pPr>
                <a:defRPr/>
              </a:pPr>
              <a:t>24</a:t>
            </a:fld>
            <a:endParaRPr lang="en-US" dirty="0"/>
          </a:p>
        </p:txBody>
      </p:sp>
      <p:sp>
        <p:nvSpPr>
          <p:cNvPr id="31748" name="Rectangle 2"/>
          <p:cNvSpPr>
            <a:spLocks noGrp="1" noChangeArrowheads="1"/>
          </p:cNvSpPr>
          <p:nvPr>
            <p:ph type="title"/>
          </p:nvPr>
        </p:nvSpPr>
        <p:spPr>
          <a:xfrm>
            <a:off x="304800" y="393700"/>
            <a:ext cx="8839200" cy="673100"/>
          </a:xfrm>
        </p:spPr>
        <p:txBody>
          <a:bodyPr/>
          <a:lstStyle/>
          <a:p>
            <a:r>
              <a:rPr lang="en-US" smtClean="0"/>
              <a:t>Weighted Scoring Model</a:t>
            </a:r>
          </a:p>
        </p:txBody>
      </p:sp>
      <p:sp>
        <p:nvSpPr>
          <p:cNvPr id="31749" name="Rectangle 3"/>
          <p:cNvSpPr>
            <a:spLocks noGrp="1" noChangeArrowheads="1"/>
          </p:cNvSpPr>
          <p:nvPr>
            <p:ph type="body" idx="1"/>
          </p:nvPr>
        </p:nvSpPr>
        <p:spPr>
          <a:xfrm>
            <a:off x="304800" y="1228725"/>
            <a:ext cx="8610600" cy="4791075"/>
          </a:xfrm>
        </p:spPr>
        <p:txBody>
          <a:bodyPr/>
          <a:lstStyle/>
          <a:p>
            <a:pPr marL="609600" indent="-609600">
              <a:lnSpc>
                <a:spcPct val="90000"/>
              </a:lnSpc>
            </a:pPr>
            <a:r>
              <a:rPr lang="en-US" smtClean="0"/>
              <a:t>A weighted scoring model is a tool that provides a systematic process for selecting projects based on many criteria</a:t>
            </a:r>
          </a:p>
          <a:p>
            <a:pPr marL="1371600" lvl="2" indent="-457200">
              <a:lnSpc>
                <a:spcPct val="90000"/>
              </a:lnSpc>
              <a:buFontTx/>
              <a:buAutoNum type="arabicPeriod"/>
            </a:pPr>
            <a:r>
              <a:rPr lang="en-US" sz="2400" smtClean="0"/>
              <a:t>Identify criteria important to the project selection process</a:t>
            </a:r>
          </a:p>
          <a:p>
            <a:pPr marL="1371600" lvl="2" indent="-457200">
              <a:lnSpc>
                <a:spcPct val="90000"/>
              </a:lnSpc>
              <a:buFontTx/>
              <a:buAutoNum type="arabicPeriod"/>
            </a:pPr>
            <a:r>
              <a:rPr lang="en-US" sz="2400" smtClean="0"/>
              <a:t>Assign weights (percentages) to each criterion so they add up to 100%</a:t>
            </a:r>
          </a:p>
          <a:p>
            <a:pPr marL="1371600" lvl="2" indent="-457200">
              <a:lnSpc>
                <a:spcPct val="90000"/>
              </a:lnSpc>
              <a:buFontTx/>
              <a:buAutoNum type="arabicPeriod"/>
            </a:pPr>
            <a:r>
              <a:rPr lang="en-US" sz="2400" smtClean="0"/>
              <a:t>Assign scores to each criterion for each project</a:t>
            </a:r>
          </a:p>
          <a:p>
            <a:pPr marL="1371600" lvl="2" indent="-457200">
              <a:lnSpc>
                <a:spcPct val="90000"/>
              </a:lnSpc>
              <a:buFontTx/>
              <a:buAutoNum type="arabicPeriod"/>
            </a:pPr>
            <a:r>
              <a:rPr lang="en-US" sz="2400" smtClean="0"/>
              <a:t>Multiply the scores by the weights and get the total weighted scores</a:t>
            </a:r>
          </a:p>
          <a:p>
            <a:pPr marL="609600" indent="-609600">
              <a:lnSpc>
                <a:spcPct val="90000"/>
              </a:lnSpc>
            </a:pPr>
            <a:r>
              <a:rPr lang="en-US" smtClean="0"/>
              <a:t>The higher the weighted score, the better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58763" y="577850"/>
            <a:ext cx="8885237" cy="946150"/>
          </a:xfrm>
        </p:spPr>
        <p:txBody>
          <a:bodyPr/>
          <a:lstStyle/>
          <a:p>
            <a:r>
              <a:rPr lang="en-US" smtClean="0"/>
              <a:t>Figure 4-6: Sample Weighted Scoring Model for Project Selection</a:t>
            </a:r>
          </a:p>
        </p:txBody>
      </p:sp>
      <p:sp>
        <p:nvSpPr>
          <p:cNvPr id="32771" name="Footer Placeholder 3"/>
          <p:cNvSpPr>
            <a:spLocks noGrp="1"/>
          </p:cNvSpPr>
          <p:nvPr/>
        </p:nvSpPr>
        <p:spPr bwMode="auto">
          <a:xfrm>
            <a:off x="1600200" y="6400800"/>
            <a:ext cx="6248400" cy="457200"/>
          </a:xfrm>
          <a:prstGeom prst="rect">
            <a:avLst/>
          </a:prstGeom>
          <a:noFill/>
          <a:ln w="9525">
            <a:noFill/>
            <a:miter lim="800000"/>
            <a:headEnd/>
            <a:tailEnd/>
          </a:ln>
        </p:spPr>
        <p:txBody>
          <a:bodyPr anchor="ctr"/>
          <a:lstStyle/>
          <a:p>
            <a:pPr>
              <a:lnSpc>
                <a:spcPct val="90000"/>
              </a:lnSpc>
              <a:spcBef>
                <a:spcPct val="20000"/>
              </a:spcBef>
            </a:pPr>
            <a:r>
              <a:rPr lang="en-US" sz="1400">
                <a:solidFill>
                  <a:schemeClr val="tx2"/>
                </a:solidFill>
                <a:latin typeface="Times New Roman" pitchFamily="18" charset="0"/>
              </a:rPr>
              <a:t>Information Technology Project Management, Fifth Edition, Copyright 2007</a:t>
            </a:r>
          </a:p>
        </p:txBody>
      </p:sp>
      <p:sp>
        <p:nvSpPr>
          <p:cNvPr id="32772" name="Slide Number Placeholder 4"/>
          <p:cNvSpPr>
            <a:spLocks noGrp="1"/>
          </p:cNvSpPr>
          <p:nvPr/>
        </p:nvSpPr>
        <p:spPr bwMode="auto">
          <a:xfrm>
            <a:off x="222250" y="6210300"/>
            <a:ext cx="457200" cy="457200"/>
          </a:xfrm>
          <a:prstGeom prst="ellipse">
            <a:avLst/>
          </a:prstGeom>
          <a:solidFill>
            <a:schemeClr val="accent1"/>
          </a:solidFill>
          <a:ln w="9525">
            <a:noFill/>
            <a:round/>
            <a:headEnd/>
            <a:tailEnd/>
          </a:ln>
        </p:spPr>
        <p:txBody>
          <a:bodyPr wrap="none" lIns="0" tIns="0" rIns="0" bIns="0" anchor="ctr" anchorCtr="1"/>
          <a:lstStyle/>
          <a:p>
            <a:pPr algn="ctr">
              <a:lnSpc>
                <a:spcPct val="90000"/>
              </a:lnSpc>
              <a:spcBef>
                <a:spcPct val="20000"/>
              </a:spcBef>
            </a:pPr>
            <a:fld id="{05CB9C03-8EA1-42A9-9962-244706179026}" type="slidenum">
              <a:rPr lang="en-US" sz="1400">
                <a:solidFill>
                  <a:srgbClr val="FFFFFF"/>
                </a:solidFill>
              </a:rPr>
              <a:pPr algn="ctr">
                <a:lnSpc>
                  <a:spcPct val="90000"/>
                </a:lnSpc>
                <a:spcBef>
                  <a:spcPct val="20000"/>
                </a:spcBef>
              </a:pPr>
              <a:t>25</a:t>
            </a:fld>
            <a:endParaRPr lang="en-US" sz="1400">
              <a:solidFill>
                <a:srgbClr val="FFFFFF"/>
              </a:solidFill>
            </a:endParaRPr>
          </a:p>
        </p:txBody>
      </p:sp>
      <p:pic>
        <p:nvPicPr>
          <p:cNvPr id="32773" name="Picture 7" descr="Fig04-06.bmp"/>
          <p:cNvPicPr>
            <a:picLocks noChangeAspect="1"/>
          </p:cNvPicPr>
          <p:nvPr/>
        </p:nvPicPr>
        <p:blipFill>
          <a:blip r:embed="rId2"/>
          <a:srcRect b="7436"/>
          <a:stretch>
            <a:fillRect/>
          </a:stretch>
        </p:blipFill>
        <p:spPr bwMode="auto">
          <a:xfrm>
            <a:off x="1981200" y="1543050"/>
            <a:ext cx="5105400" cy="485775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0EDD5CE5-75E9-46B3-AC90-EF8E64E34096}"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DD1E4FC2-4960-4F7A-8E2F-56698E0F1EE5}" type="slidenum">
              <a:rPr lang="en-US"/>
              <a:pPr>
                <a:defRPr/>
              </a:pPr>
              <a:t>26</a:t>
            </a:fld>
            <a:endParaRPr lang="en-US" dirty="0"/>
          </a:p>
        </p:txBody>
      </p:sp>
      <p:sp>
        <p:nvSpPr>
          <p:cNvPr id="33796" name="Rectangle 2"/>
          <p:cNvSpPr>
            <a:spLocks noGrp="1" noChangeArrowheads="1"/>
          </p:cNvSpPr>
          <p:nvPr>
            <p:ph type="title"/>
          </p:nvPr>
        </p:nvSpPr>
        <p:spPr>
          <a:xfrm>
            <a:off x="381000" y="381000"/>
            <a:ext cx="8305800" cy="1143000"/>
          </a:xfrm>
        </p:spPr>
        <p:txBody>
          <a:bodyPr/>
          <a:lstStyle/>
          <a:p>
            <a:r>
              <a:rPr lang="en-US" smtClean="0"/>
              <a:t>Implementing a Balanced Scorecard</a:t>
            </a:r>
          </a:p>
        </p:txBody>
      </p:sp>
      <p:sp>
        <p:nvSpPr>
          <p:cNvPr id="33797" name="Rectangle 3"/>
          <p:cNvSpPr>
            <a:spLocks noGrp="1" noChangeArrowheads="1"/>
          </p:cNvSpPr>
          <p:nvPr>
            <p:ph type="body" idx="1"/>
          </p:nvPr>
        </p:nvSpPr>
        <p:spPr>
          <a:xfrm>
            <a:off x="304800" y="1600200"/>
            <a:ext cx="8458200" cy="4572000"/>
          </a:xfrm>
        </p:spPr>
        <p:txBody>
          <a:bodyPr/>
          <a:lstStyle/>
          <a:p>
            <a:pPr>
              <a:lnSpc>
                <a:spcPct val="90000"/>
              </a:lnSpc>
            </a:pPr>
            <a:r>
              <a:rPr lang="en-US" smtClean="0"/>
              <a:t>Drs. Robert Kaplan and David Norton developed this approach to help select and manage projects that align with business strategy</a:t>
            </a:r>
          </a:p>
          <a:p>
            <a:pPr>
              <a:lnSpc>
                <a:spcPct val="90000"/>
              </a:lnSpc>
            </a:pPr>
            <a:r>
              <a:rPr lang="en-US" smtClean="0"/>
              <a:t>A </a:t>
            </a:r>
            <a:r>
              <a:rPr lang="en-US" b="1" smtClean="0"/>
              <a:t>balanced scorecard</a:t>
            </a:r>
            <a:r>
              <a:rPr lang="en-US" smtClean="0"/>
              <a:t>:</a:t>
            </a:r>
          </a:p>
          <a:p>
            <a:pPr lvl="1">
              <a:lnSpc>
                <a:spcPct val="90000"/>
              </a:lnSpc>
            </a:pPr>
            <a:r>
              <a:rPr lang="en-US" smtClean="0"/>
              <a:t>Is a methodology that converts an organization’s value drivers, such as customer service, innovation, operational efficiency, and financial performance, to a series of defined metrics</a:t>
            </a:r>
          </a:p>
          <a:p>
            <a:pPr>
              <a:lnSpc>
                <a:spcPct val="90000"/>
              </a:lnSpc>
            </a:pPr>
            <a:r>
              <a:rPr lang="en-US" smtClean="0"/>
              <a:t>See www.balancedscorecard.org for more information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04800" y="381000"/>
            <a:ext cx="8305800" cy="1143000"/>
          </a:xfrm>
        </p:spPr>
        <p:txBody>
          <a:bodyPr/>
          <a:lstStyle/>
          <a:p>
            <a:r>
              <a:rPr lang="en-US" smtClean="0"/>
              <a:t>Figure 4-7: Balanced Scorecard Example</a:t>
            </a:r>
          </a:p>
        </p:txBody>
      </p:sp>
      <p:sp>
        <p:nvSpPr>
          <p:cNvPr id="5" name="Slide Number Placeholder 4"/>
          <p:cNvSpPr>
            <a:spLocks noGrp="1"/>
          </p:cNvSpPr>
          <p:nvPr>
            <p:ph type="sldNum" sz="quarter" idx="11"/>
          </p:nvPr>
        </p:nvSpPr>
        <p:spPr/>
        <p:txBody>
          <a:bodyPr/>
          <a:lstStyle/>
          <a:p>
            <a:pPr>
              <a:defRPr/>
            </a:pPr>
            <a:fld id="{D6F28176-F572-43B9-95C8-F3B58605D322}" type="slidenum">
              <a:rPr lang="en-US" smtClean="0"/>
              <a:pPr>
                <a:defRPr/>
              </a:pPr>
              <a:t>27</a:t>
            </a:fld>
            <a:endParaRPr lang="en-US" dirty="0"/>
          </a:p>
        </p:txBody>
      </p:sp>
      <p:pic>
        <p:nvPicPr>
          <p:cNvPr id="34821" name="Picture 5" descr="Fig04-07.bmp"/>
          <p:cNvPicPr>
            <a:picLocks noChangeAspect="1"/>
          </p:cNvPicPr>
          <p:nvPr/>
        </p:nvPicPr>
        <p:blipFill>
          <a:blip r:embed="rId2"/>
          <a:srcRect b="16705"/>
          <a:stretch>
            <a:fillRect/>
          </a:stretch>
        </p:blipFill>
        <p:spPr bwMode="auto">
          <a:xfrm>
            <a:off x="1447800" y="1541463"/>
            <a:ext cx="5638800" cy="4173537"/>
          </a:xfrm>
          <a:prstGeom prst="rect">
            <a:avLst/>
          </a:prstGeom>
          <a:noFill/>
          <a:ln w="9525">
            <a:noFill/>
            <a:miter lim="800000"/>
            <a:headEnd/>
            <a:tailEnd/>
          </a:ln>
        </p:spPr>
      </p:pic>
      <p:sp>
        <p:nvSpPr>
          <p:cNvPr id="34822" name="TextBox 6"/>
          <p:cNvSpPr txBox="1">
            <a:spLocks noChangeArrowheads="1"/>
          </p:cNvSpPr>
          <p:nvPr/>
        </p:nvSpPr>
        <p:spPr bwMode="auto">
          <a:xfrm>
            <a:off x="914400" y="5705475"/>
            <a:ext cx="7045325" cy="923925"/>
          </a:xfrm>
          <a:prstGeom prst="rect">
            <a:avLst/>
          </a:prstGeom>
          <a:noFill/>
          <a:ln w="9525">
            <a:noFill/>
            <a:miter lim="800000"/>
            <a:headEnd/>
            <a:tailEnd/>
          </a:ln>
        </p:spPr>
        <p:txBody>
          <a:bodyPr>
            <a:spAutoFit/>
          </a:bodyPr>
          <a:lstStyle/>
          <a:p>
            <a:r>
              <a:rPr lang="en-US" sz="1600"/>
              <a:t>Defense Finance and Accounting Service, “DFAS Strategic Plan,” Nov 2001</a:t>
            </a:r>
          </a:p>
          <a:p>
            <a:r>
              <a:rPr lang="en-US" sz="1600" i="1"/>
              <a:t>(http://balancedscorecard.org/files/DFAS-strategic-plan.pdf ), p. 13.</a:t>
            </a: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95CA453D-19C4-49BA-A13B-23438316E791}" type="slidenum">
              <a:rPr lang="en-US"/>
              <a:pPr>
                <a:defRPr/>
              </a:pPr>
              <a:t>28</a:t>
            </a:fld>
            <a:endParaRPr lang="en-US" dirty="0"/>
          </a:p>
        </p:txBody>
      </p:sp>
      <p:sp>
        <p:nvSpPr>
          <p:cNvPr id="35844" name="Rectangle 2"/>
          <p:cNvSpPr>
            <a:spLocks noGrp="1" noChangeArrowheads="1"/>
          </p:cNvSpPr>
          <p:nvPr>
            <p:ph type="title"/>
          </p:nvPr>
        </p:nvSpPr>
        <p:spPr>
          <a:xfrm>
            <a:off x="304800" y="381000"/>
            <a:ext cx="9144000" cy="673100"/>
          </a:xfrm>
        </p:spPr>
        <p:txBody>
          <a:bodyPr/>
          <a:lstStyle/>
          <a:p>
            <a:r>
              <a:rPr lang="en-US" smtClean="0"/>
              <a:t>Project Charters</a:t>
            </a:r>
          </a:p>
        </p:txBody>
      </p:sp>
      <p:sp>
        <p:nvSpPr>
          <p:cNvPr id="35845" name="Rectangle 3"/>
          <p:cNvSpPr>
            <a:spLocks noGrp="1" noChangeArrowheads="1"/>
          </p:cNvSpPr>
          <p:nvPr>
            <p:ph type="body" idx="1"/>
          </p:nvPr>
        </p:nvSpPr>
        <p:spPr>
          <a:xfrm>
            <a:off x="533400" y="1143000"/>
            <a:ext cx="8153400" cy="5181600"/>
          </a:xfrm>
        </p:spPr>
        <p:txBody>
          <a:bodyPr/>
          <a:lstStyle/>
          <a:p>
            <a:pPr>
              <a:lnSpc>
                <a:spcPct val="90000"/>
              </a:lnSpc>
            </a:pPr>
            <a:r>
              <a:rPr lang="en-US" smtClean="0"/>
              <a:t>After deciding what project to work on, it is important to let the rest of the organization know</a:t>
            </a:r>
          </a:p>
          <a:p>
            <a:pPr>
              <a:lnSpc>
                <a:spcPct val="90000"/>
              </a:lnSpc>
            </a:pPr>
            <a:r>
              <a:rPr lang="en-US" smtClean="0"/>
              <a:t>A </a:t>
            </a:r>
            <a:r>
              <a:rPr lang="en-US" b="1" smtClean="0"/>
              <a:t>project charter</a:t>
            </a:r>
            <a:r>
              <a:rPr lang="en-US" smtClean="0"/>
              <a:t> is a document that formally recognizes the existence of a project and provides direction on the project’s objectives and management</a:t>
            </a:r>
          </a:p>
          <a:p>
            <a:pPr>
              <a:lnSpc>
                <a:spcPct val="90000"/>
              </a:lnSpc>
            </a:pPr>
            <a:r>
              <a:rPr lang="en-US" smtClean="0"/>
              <a:t>Key project stakeholders should sign a project charter to acknowledge agreement on the need and intent of the project; a signed charter is a key output of project integration management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xfrm>
            <a:off x="304800" y="381000"/>
            <a:ext cx="8382000" cy="1143000"/>
          </a:xfrm>
        </p:spPr>
        <p:txBody>
          <a:bodyPr/>
          <a:lstStyle/>
          <a:p>
            <a:r>
              <a:rPr lang="en-US" smtClean="0"/>
              <a:t>Figure 4-6: Project Integration Management Overview</a:t>
            </a:r>
          </a:p>
        </p:txBody>
      </p:sp>
      <p:pic>
        <p:nvPicPr>
          <p:cNvPr id="36867" name="Picture 5" descr="Fig04-06"/>
          <p:cNvPicPr>
            <a:picLocks noChangeAspect="1" noChangeArrowheads="1"/>
          </p:cNvPicPr>
          <p:nvPr/>
        </p:nvPicPr>
        <p:blipFill>
          <a:blip r:embed="rId2"/>
          <a:srcRect b="5038"/>
          <a:stretch>
            <a:fillRect/>
          </a:stretch>
        </p:blipFill>
        <p:spPr bwMode="auto">
          <a:xfrm>
            <a:off x="4206875" y="1371600"/>
            <a:ext cx="4098925" cy="5105400"/>
          </a:xfrm>
          <a:prstGeom prst="rect">
            <a:avLst/>
          </a:prstGeom>
          <a:noFill/>
          <a:ln w="9525">
            <a:noFill/>
            <a:miter lim="800000"/>
            <a:headEnd/>
            <a:tailEnd/>
          </a:ln>
        </p:spPr>
      </p:pic>
      <p:sp>
        <p:nvSpPr>
          <p:cNvPr id="36868" name="Footer Placeholder 3"/>
          <p:cNvSpPr>
            <a:spLocks noGrp="1"/>
          </p:cNvSpPr>
          <p:nvPr/>
        </p:nvSpPr>
        <p:spPr bwMode="auto">
          <a:xfrm>
            <a:off x="1600200" y="6400800"/>
            <a:ext cx="6248400" cy="457200"/>
          </a:xfrm>
          <a:prstGeom prst="rect">
            <a:avLst/>
          </a:prstGeom>
          <a:noFill/>
          <a:ln w="9525">
            <a:noFill/>
            <a:miter lim="800000"/>
            <a:headEnd/>
            <a:tailEnd/>
          </a:ln>
        </p:spPr>
        <p:txBody>
          <a:bodyPr anchor="ctr"/>
          <a:lstStyle/>
          <a:p>
            <a:pPr>
              <a:lnSpc>
                <a:spcPct val="90000"/>
              </a:lnSpc>
              <a:spcBef>
                <a:spcPct val="20000"/>
              </a:spcBef>
            </a:pPr>
            <a:r>
              <a:rPr lang="en-US" sz="1400">
                <a:solidFill>
                  <a:schemeClr val="tx2"/>
                </a:solidFill>
                <a:latin typeface="Times New Roman" pitchFamily="18" charset="0"/>
              </a:rPr>
              <a:t>Information Technology Project Management, Fifth Edition, Copyright 2007</a:t>
            </a:r>
          </a:p>
        </p:txBody>
      </p:sp>
      <p:sp>
        <p:nvSpPr>
          <p:cNvPr id="36869" name="Slide Number Placeholder 4"/>
          <p:cNvSpPr>
            <a:spLocks noGrp="1"/>
          </p:cNvSpPr>
          <p:nvPr/>
        </p:nvSpPr>
        <p:spPr bwMode="auto">
          <a:xfrm>
            <a:off x="222250" y="6210300"/>
            <a:ext cx="457200" cy="457200"/>
          </a:xfrm>
          <a:prstGeom prst="ellipse">
            <a:avLst/>
          </a:prstGeom>
          <a:solidFill>
            <a:schemeClr val="accent1"/>
          </a:solidFill>
          <a:ln w="9525">
            <a:noFill/>
            <a:round/>
            <a:headEnd/>
            <a:tailEnd/>
          </a:ln>
        </p:spPr>
        <p:txBody>
          <a:bodyPr wrap="none" lIns="0" tIns="0" rIns="0" bIns="0" anchor="ctr" anchorCtr="1"/>
          <a:lstStyle/>
          <a:p>
            <a:pPr algn="ctr">
              <a:lnSpc>
                <a:spcPct val="90000"/>
              </a:lnSpc>
              <a:spcBef>
                <a:spcPct val="20000"/>
              </a:spcBef>
            </a:pPr>
            <a:fld id="{7A114423-408F-4568-B9C5-9CB2958CF2A2}" type="slidenum">
              <a:rPr lang="en-US" sz="1400">
                <a:solidFill>
                  <a:srgbClr val="FFFFFF"/>
                </a:solidFill>
              </a:rPr>
              <a:pPr algn="ctr">
                <a:lnSpc>
                  <a:spcPct val="90000"/>
                </a:lnSpc>
                <a:spcBef>
                  <a:spcPct val="20000"/>
                </a:spcBef>
              </a:pPr>
              <a:t>29</a:t>
            </a:fld>
            <a:endParaRPr lang="en-US" sz="1400">
              <a:solidFill>
                <a:srgbClr val="FFFFFF"/>
              </a:solidFill>
            </a:endParaRPr>
          </a:p>
        </p:txBody>
      </p:sp>
      <p:sp>
        <p:nvSpPr>
          <p:cNvPr id="36870" name="TextBox 7"/>
          <p:cNvSpPr txBox="1">
            <a:spLocks noChangeArrowheads="1"/>
          </p:cNvSpPr>
          <p:nvPr/>
        </p:nvSpPr>
        <p:spPr bwMode="auto">
          <a:xfrm>
            <a:off x="152400" y="5722938"/>
            <a:ext cx="4087813" cy="677862"/>
          </a:xfrm>
          <a:prstGeom prst="rect">
            <a:avLst/>
          </a:prstGeom>
          <a:noFill/>
          <a:ln w="9525">
            <a:noFill/>
            <a:miter lim="800000"/>
            <a:headEnd/>
            <a:tailEnd/>
          </a:ln>
        </p:spPr>
        <p:txBody>
          <a:bodyPr wrap="none">
            <a:spAutoFit/>
          </a:bodyPr>
          <a:lstStyle/>
          <a:p>
            <a:r>
              <a:rPr lang="en-US" sz="1600" i="1"/>
              <a:t>PMBOK® Guide Third Edition, 2004, p. 79.</a:t>
            </a:r>
          </a:p>
          <a:p>
            <a:endParaRPr lang="en-US"/>
          </a:p>
        </p:txBody>
      </p:sp>
      <p:sp>
        <p:nvSpPr>
          <p:cNvPr id="7" name="Slide Number Placeholder 6"/>
          <p:cNvSpPr>
            <a:spLocks noGrp="1"/>
          </p:cNvSpPr>
          <p:nvPr>
            <p:ph type="sldNum" sz="quarter" idx="12"/>
          </p:nvPr>
        </p:nvSpPr>
        <p:spPr/>
        <p:txBody>
          <a:bodyPr/>
          <a:lstStyle/>
          <a:p>
            <a:pPr>
              <a:defRPr/>
            </a:pPr>
            <a:fld id="{0EDD5CE5-75E9-46B3-AC90-EF8E64E34096}"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FE54B121-4ED9-472D-9C2C-957EEE874962}" type="slidenum">
              <a:rPr lang="en-US"/>
              <a:pPr>
                <a:defRPr/>
              </a:pPr>
              <a:t>3</a:t>
            </a:fld>
            <a:endParaRPr lang="en-US" dirty="0"/>
          </a:p>
        </p:txBody>
      </p:sp>
      <p:sp>
        <p:nvSpPr>
          <p:cNvPr id="10244" name="Rectangle 2"/>
          <p:cNvSpPr>
            <a:spLocks noGrp="1" noChangeArrowheads="1"/>
          </p:cNvSpPr>
          <p:nvPr>
            <p:ph type="title"/>
          </p:nvPr>
        </p:nvSpPr>
        <p:spPr/>
        <p:txBody>
          <a:bodyPr/>
          <a:lstStyle/>
          <a:p>
            <a:r>
              <a:rPr lang="en-US" smtClean="0"/>
              <a:t>Learning Objectives (continued)</a:t>
            </a:r>
          </a:p>
        </p:txBody>
      </p:sp>
      <p:sp>
        <p:nvSpPr>
          <p:cNvPr id="10245" name="Rectangle 3"/>
          <p:cNvSpPr>
            <a:spLocks noGrp="1" noChangeArrowheads="1"/>
          </p:cNvSpPr>
          <p:nvPr>
            <p:ph type="body" idx="1"/>
          </p:nvPr>
        </p:nvSpPr>
        <p:spPr/>
        <p:txBody>
          <a:bodyPr/>
          <a:lstStyle/>
          <a:p>
            <a:pPr marL="609600" indent="-609600"/>
            <a:r>
              <a:rPr lang="en-US" smtClean="0"/>
              <a:t>Describe project management plan development, including content, using guidelines and templates for developing plans, and performing a stakeholder analysis to help manage relationships</a:t>
            </a:r>
          </a:p>
          <a:p>
            <a:pPr marL="609600" indent="-609600"/>
            <a:r>
              <a:rPr lang="en-US" smtClean="0"/>
              <a:t>Explain project execution, its relationship to project planning, the factors related to successful results, and tools and techniques to assist in project execution</a:t>
            </a:r>
          </a:p>
          <a:p>
            <a:pPr marL="609600" indent="-609600"/>
            <a:r>
              <a:rPr lang="en-US" smtClean="0"/>
              <a:t>Describe the process of monitoring and controlling project work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517FFDE0-5C8F-4A32-AD74-47B07CDA54E7}" type="slidenum">
              <a:rPr lang="en-US"/>
              <a:pPr>
                <a:defRPr/>
              </a:pPr>
              <a:t>30</a:t>
            </a:fld>
            <a:endParaRPr lang="en-US" dirty="0"/>
          </a:p>
        </p:txBody>
      </p:sp>
      <p:sp>
        <p:nvSpPr>
          <p:cNvPr id="37892" name="Rectangle 2"/>
          <p:cNvSpPr>
            <a:spLocks noGrp="1" noChangeArrowheads="1"/>
          </p:cNvSpPr>
          <p:nvPr>
            <p:ph type="title"/>
          </p:nvPr>
        </p:nvSpPr>
        <p:spPr>
          <a:xfrm>
            <a:off x="304800" y="0"/>
            <a:ext cx="8839200" cy="1311275"/>
          </a:xfrm>
        </p:spPr>
        <p:txBody>
          <a:bodyPr/>
          <a:lstStyle/>
          <a:p>
            <a:r>
              <a:rPr lang="en-US" smtClean="0"/>
              <a:t>Preliminary Scope Statements</a:t>
            </a:r>
          </a:p>
        </p:txBody>
      </p:sp>
      <p:sp>
        <p:nvSpPr>
          <p:cNvPr id="37893" name="Rectangle 3"/>
          <p:cNvSpPr>
            <a:spLocks noGrp="1" noChangeArrowheads="1"/>
          </p:cNvSpPr>
          <p:nvPr>
            <p:ph type="body" idx="1"/>
          </p:nvPr>
        </p:nvSpPr>
        <p:spPr>
          <a:xfrm>
            <a:off x="381000" y="1524000"/>
            <a:ext cx="8458200" cy="4343400"/>
          </a:xfrm>
        </p:spPr>
        <p:txBody>
          <a:bodyPr/>
          <a:lstStyle/>
          <a:p>
            <a:pPr>
              <a:lnSpc>
                <a:spcPct val="90000"/>
              </a:lnSpc>
            </a:pPr>
            <a:r>
              <a:rPr lang="en-US" smtClean="0"/>
              <a:t>A </a:t>
            </a:r>
            <a:r>
              <a:rPr lang="en-US" b="1" smtClean="0"/>
              <a:t>scope statement</a:t>
            </a:r>
            <a:r>
              <a:rPr lang="en-US" smtClean="0"/>
              <a:t> is a document used to develop and confirm a common understanding of the project scope</a:t>
            </a:r>
          </a:p>
          <a:p>
            <a:pPr>
              <a:lnSpc>
                <a:spcPct val="90000"/>
              </a:lnSpc>
            </a:pPr>
            <a:r>
              <a:rPr lang="en-US" smtClean="0"/>
              <a:t>It’s important for preventing </a:t>
            </a:r>
            <a:r>
              <a:rPr lang="en-US" b="1" smtClean="0"/>
              <a:t>scope creep</a:t>
            </a:r>
          </a:p>
          <a:p>
            <a:pPr lvl="1">
              <a:lnSpc>
                <a:spcPct val="90000"/>
              </a:lnSpc>
            </a:pPr>
            <a:r>
              <a:rPr lang="en-US" smtClean="0"/>
              <a:t>The tendency for project scope to keep getting bigger</a:t>
            </a:r>
          </a:p>
          <a:p>
            <a:pPr>
              <a:lnSpc>
                <a:spcPct val="90000"/>
              </a:lnSpc>
            </a:pPr>
            <a:r>
              <a:rPr lang="en-US" smtClean="0"/>
              <a:t>It’s good practice to develop a preliminary or initial scope statement during project initiation and a more detailed scope statement as the project progresses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F8C32720-AADA-442B-B3D9-82B53D7EA9C8}" type="slidenum">
              <a:rPr lang="en-US"/>
              <a:pPr>
                <a:defRPr/>
              </a:pPr>
              <a:t>31</a:t>
            </a:fld>
            <a:endParaRPr lang="en-US" dirty="0"/>
          </a:p>
        </p:txBody>
      </p:sp>
      <p:sp>
        <p:nvSpPr>
          <p:cNvPr id="38916" name="Rectangle 2"/>
          <p:cNvSpPr>
            <a:spLocks noGrp="1" noChangeArrowheads="1"/>
          </p:cNvSpPr>
          <p:nvPr>
            <p:ph type="title"/>
          </p:nvPr>
        </p:nvSpPr>
        <p:spPr/>
        <p:txBody>
          <a:bodyPr/>
          <a:lstStyle/>
          <a:p>
            <a:r>
              <a:rPr lang="en-US" smtClean="0"/>
              <a:t>Project Management Plans</a:t>
            </a:r>
          </a:p>
        </p:txBody>
      </p:sp>
      <p:sp>
        <p:nvSpPr>
          <p:cNvPr id="38917" name="Rectangle 3"/>
          <p:cNvSpPr>
            <a:spLocks noGrp="1" noChangeArrowheads="1"/>
          </p:cNvSpPr>
          <p:nvPr>
            <p:ph type="body" idx="1"/>
          </p:nvPr>
        </p:nvSpPr>
        <p:spPr>
          <a:xfrm>
            <a:off x="381000" y="1457325"/>
            <a:ext cx="8186738" cy="4791075"/>
          </a:xfrm>
        </p:spPr>
        <p:txBody>
          <a:bodyPr/>
          <a:lstStyle/>
          <a:p>
            <a:r>
              <a:rPr lang="en-US" smtClean="0"/>
              <a:t>A </a:t>
            </a:r>
            <a:r>
              <a:rPr lang="en-US" b="1" smtClean="0"/>
              <a:t>project management plan</a:t>
            </a:r>
            <a:r>
              <a:rPr lang="en-US" smtClean="0"/>
              <a:t> is a document used to coordinate all project planning documents and help guide a project’s execution and control</a:t>
            </a:r>
          </a:p>
          <a:p>
            <a:r>
              <a:rPr lang="en-US" smtClean="0"/>
              <a:t>Plans created in the other knowledge areas are subsidiary parts of the overall project management plan</a:t>
            </a:r>
            <a:endParaRPr lang="en-US" i="1"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E805FED6-95B5-4D9C-AD44-FE19A648F90C}" type="slidenum">
              <a:rPr lang="en-US"/>
              <a:pPr>
                <a:defRPr/>
              </a:pPr>
              <a:t>32</a:t>
            </a:fld>
            <a:endParaRPr lang="en-US" dirty="0"/>
          </a:p>
        </p:txBody>
      </p:sp>
      <p:sp>
        <p:nvSpPr>
          <p:cNvPr id="39940" name="Rectangle 2"/>
          <p:cNvSpPr>
            <a:spLocks noGrp="1" noChangeArrowheads="1"/>
          </p:cNvSpPr>
          <p:nvPr>
            <p:ph type="title"/>
          </p:nvPr>
        </p:nvSpPr>
        <p:spPr>
          <a:xfrm>
            <a:off x="381000" y="457200"/>
            <a:ext cx="8763000" cy="1143000"/>
          </a:xfrm>
        </p:spPr>
        <p:txBody>
          <a:bodyPr/>
          <a:lstStyle/>
          <a:p>
            <a:r>
              <a:rPr lang="en-US" smtClean="0"/>
              <a:t>Common Elements of a Project Management Plan</a:t>
            </a:r>
          </a:p>
        </p:txBody>
      </p:sp>
      <p:sp>
        <p:nvSpPr>
          <p:cNvPr id="39941" name="Rectangle 3"/>
          <p:cNvSpPr>
            <a:spLocks noGrp="1" noChangeArrowheads="1"/>
          </p:cNvSpPr>
          <p:nvPr>
            <p:ph type="body" idx="1"/>
          </p:nvPr>
        </p:nvSpPr>
        <p:spPr>
          <a:xfrm>
            <a:off x="533400" y="1762125"/>
            <a:ext cx="8186738" cy="4791075"/>
          </a:xfrm>
        </p:spPr>
        <p:txBody>
          <a:bodyPr/>
          <a:lstStyle/>
          <a:p>
            <a:r>
              <a:rPr lang="en-US" smtClean="0"/>
              <a:t>Introduction or overview of the project</a:t>
            </a:r>
          </a:p>
          <a:p>
            <a:r>
              <a:rPr lang="en-US" smtClean="0"/>
              <a:t>Description of how the project is organized</a:t>
            </a:r>
          </a:p>
          <a:p>
            <a:r>
              <a:rPr lang="en-US" smtClean="0"/>
              <a:t>Management and technical processes used on the project</a:t>
            </a:r>
          </a:p>
          <a:p>
            <a:r>
              <a:rPr lang="en-US" smtClean="0"/>
              <a:t>Work to be done, schedule, and budget information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title"/>
          </p:nvPr>
        </p:nvSpPr>
        <p:spPr>
          <a:xfrm>
            <a:off x="304800" y="914400"/>
            <a:ext cx="7772400" cy="1143000"/>
          </a:xfrm>
        </p:spPr>
        <p:txBody>
          <a:bodyPr/>
          <a:lstStyle/>
          <a:p>
            <a:r>
              <a:rPr lang="en-US" smtClean="0"/>
              <a:t>Table 4-1: Sample Contents for a Software Project Management Plan (SPMP)</a:t>
            </a:r>
          </a:p>
        </p:txBody>
      </p:sp>
      <p:sp>
        <p:nvSpPr>
          <p:cNvPr id="40963" name="Footer Placeholder 3"/>
          <p:cNvSpPr>
            <a:spLocks noGrp="1"/>
          </p:cNvSpPr>
          <p:nvPr/>
        </p:nvSpPr>
        <p:spPr bwMode="auto">
          <a:xfrm>
            <a:off x="1600200" y="6400800"/>
            <a:ext cx="6248400" cy="457200"/>
          </a:xfrm>
          <a:prstGeom prst="rect">
            <a:avLst/>
          </a:prstGeom>
          <a:noFill/>
          <a:ln w="9525">
            <a:noFill/>
            <a:miter lim="800000"/>
            <a:headEnd/>
            <a:tailEnd/>
          </a:ln>
        </p:spPr>
        <p:txBody>
          <a:bodyPr anchor="ctr"/>
          <a:lstStyle/>
          <a:p>
            <a:pPr>
              <a:lnSpc>
                <a:spcPct val="90000"/>
              </a:lnSpc>
              <a:spcBef>
                <a:spcPct val="20000"/>
              </a:spcBef>
            </a:pPr>
            <a:r>
              <a:rPr lang="en-US" sz="1400">
                <a:solidFill>
                  <a:schemeClr val="tx2"/>
                </a:solidFill>
                <a:latin typeface="Times New Roman" pitchFamily="18" charset="0"/>
              </a:rPr>
              <a:t>Information Technology Project Management, Fifth Edition, Copyright 2007</a:t>
            </a:r>
          </a:p>
        </p:txBody>
      </p:sp>
      <p:sp>
        <p:nvSpPr>
          <p:cNvPr id="40964" name="Slide Number Placeholder 4"/>
          <p:cNvSpPr>
            <a:spLocks noGrp="1"/>
          </p:cNvSpPr>
          <p:nvPr/>
        </p:nvSpPr>
        <p:spPr bwMode="auto">
          <a:xfrm>
            <a:off x="222250" y="6210300"/>
            <a:ext cx="457200" cy="457200"/>
          </a:xfrm>
          <a:prstGeom prst="ellipse">
            <a:avLst/>
          </a:prstGeom>
          <a:solidFill>
            <a:schemeClr val="accent1"/>
          </a:solidFill>
          <a:ln w="9525">
            <a:noFill/>
            <a:round/>
            <a:headEnd/>
            <a:tailEnd/>
          </a:ln>
        </p:spPr>
        <p:txBody>
          <a:bodyPr wrap="none" lIns="0" tIns="0" rIns="0" bIns="0" anchor="ctr" anchorCtr="1"/>
          <a:lstStyle/>
          <a:p>
            <a:pPr algn="ctr">
              <a:lnSpc>
                <a:spcPct val="90000"/>
              </a:lnSpc>
              <a:spcBef>
                <a:spcPct val="20000"/>
              </a:spcBef>
            </a:pPr>
            <a:fld id="{F7795AA6-42A5-4606-A556-58CFD72B6C22}" type="slidenum">
              <a:rPr lang="en-US" sz="1400">
                <a:solidFill>
                  <a:srgbClr val="FFFFFF"/>
                </a:solidFill>
              </a:rPr>
              <a:pPr algn="ctr">
                <a:lnSpc>
                  <a:spcPct val="90000"/>
                </a:lnSpc>
                <a:spcBef>
                  <a:spcPct val="20000"/>
                </a:spcBef>
              </a:pPr>
              <a:t>33</a:t>
            </a:fld>
            <a:endParaRPr lang="en-US" sz="1400">
              <a:solidFill>
                <a:srgbClr val="FFFFFF"/>
              </a:solidFill>
            </a:endParaRPr>
          </a:p>
        </p:txBody>
      </p:sp>
      <p:pic>
        <p:nvPicPr>
          <p:cNvPr id="40965" name="Picture 7" descr="Tbl04-01.bmp"/>
          <p:cNvPicPr>
            <a:picLocks noChangeAspect="1"/>
          </p:cNvPicPr>
          <p:nvPr/>
        </p:nvPicPr>
        <p:blipFill>
          <a:blip r:embed="rId2"/>
          <a:srcRect t="5533"/>
          <a:stretch>
            <a:fillRect/>
          </a:stretch>
        </p:blipFill>
        <p:spPr bwMode="auto">
          <a:xfrm>
            <a:off x="908050" y="1981200"/>
            <a:ext cx="7397750" cy="4370388"/>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0EDD5CE5-75E9-46B3-AC90-EF8E64E34096}"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pPr>
              <a:defRPr/>
            </a:pPr>
            <a:fld id="{127B651A-FCFC-4EAE-95A7-8ECD1E089B98}" type="slidenum">
              <a:rPr lang="en-US"/>
              <a:pPr>
                <a:defRPr/>
              </a:pPr>
              <a:t>34</a:t>
            </a:fld>
            <a:endParaRPr lang="en-US" dirty="0"/>
          </a:p>
        </p:txBody>
      </p:sp>
      <p:sp>
        <p:nvSpPr>
          <p:cNvPr id="41988" name="Rectangle 2"/>
          <p:cNvSpPr>
            <a:spLocks noGrp="1" noChangeArrowheads="1"/>
          </p:cNvSpPr>
          <p:nvPr>
            <p:ph type="title"/>
          </p:nvPr>
        </p:nvSpPr>
        <p:spPr>
          <a:xfrm>
            <a:off x="228600" y="381000"/>
            <a:ext cx="8686800" cy="838200"/>
          </a:xfrm>
        </p:spPr>
        <p:txBody>
          <a:bodyPr/>
          <a:lstStyle/>
          <a:p>
            <a:r>
              <a:rPr lang="en-US" smtClean="0"/>
              <a:t>What the Winners Do</a:t>
            </a:r>
          </a:p>
        </p:txBody>
      </p:sp>
      <p:sp>
        <p:nvSpPr>
          <p:cNvPr id="41989" name="Rectangle 3"/>
          <p:cNvSpPr>
            <a:spLocks noGrp="1" noChangeArrowheads="1"/>
          </p:cNvSpPr>
          <p:nvPr>
            <p:ph type="body" idx="1"/>
          </p:nvPr>
        </p:nvSpPr>
        <p:spPr>
          <a:xfrm>
            <a:off x="0" y="1447800"/>
            <a:ext cx="8839200" cy="4572000"/>
          </a:xfrm>
        </p:spPr>
        <p:txBody>
          <a:bodyPr/>
          <a:lstStyle/>
          <a:p>
            <a:pPr>
              <a:lnSpc>
                <a:spcPct val="90000"/>
              </a:lnSpc>
              <a:buFontTx/>
              <a:buNone/>
            </a:pPr>
            <a:r>
              <a:rPr lang="en-US" sz="2400" smtClean="0">
                <a:cs typeface="Times New Roman" pitchFamily="18" charset="0"/>
              </a:rPr>
              <a:t>   “The winners clearly spell out what needs to be done in a project, by whom, when, and how. For this they use an integrated toolbox, including PM tools, methods, and techniques…If a scheduling template is developed and used over and over, it becomes a repeatable action that leads to higher productivity and lower uncertainty. Sure, using scheduling templates is neither a breakthrough nor a feat. But laggards exhibited almost no use of the templates. Rather, in constructing schedules their project managers started with a clean sheet, a clear waste of time.”*</a:t>
            </a:r>
          </a:p>
        </p:txBody>
      </p:sp>
      <p:sp>
        <p:nvSpPr>
          <p:cNvPr id="41990" name="Text Box 4"/>
          <p:cNvSpPr txBox="1">
            <a:spLocks noChangeArrowheads="1"/>
          </p:cNvSpPr>
          <p:nvPr/>
        </p:nvSpPr>
        <p:spPr bwMode="auto">
          <a:xfrm>
            <a:off x="274638" y="5248275"/>
            <a:ext cx="8869362" cy="923925"/>
          </a:xfrm>
          <a:prstGeom prst="rect">
            <a:avLst/>
          </a:prstGeom>
          <a:noFill/>
          <a:ln w="9525">
            <a:noFill/>
            <a:miter lim="800000"/>
            <a:headEnd/>
            <a:tailEnd/>
          </a:ln>
        </p:spPr>
        <p:txBody>
          <a:bodyPr>
            <a:spAutoFit/>
          </a:bodyPr>
          <a:lstStyle/>
          <a:p>
            <a:r>
              <a:rPr lang="en-US" sz="1800">
                <a:cs typeface="Times New Roman" pitchFamily="18" charset="0"/>
              </a:rPr>
              <a:t>*Milosevic, Dragan and Ozbay. “Delivering Projects: What the Winners Do.” Proceedings of the Project Management Institute Annual Seminars &amp; Symposium (November 2001).</a:t>
            </a:r>
            <a:r>
              <a:rPr lang="en-US" sz="180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D67EB67D-BB90-43F4-9E47-8D35FF3B8188}" type="slidenum">
              <a:rPr lang="en-US"/>
              <a:pPr>
                <a:defRPr/>
              </a:pPr>
              <a:t>35</a:t>
            </a:fld>
            <a:endParaRPr lang="en-US" dirty="0"/>
          </a:p>
        </p:txBody>
      </p:sp>
      <p:sp>
        <p:nvSpPr>
          <p:cNvPr id="43012" name="Rectangle 2"/>
          <p:cNvSpPr>
            <a:spLocks noGrp="1" noChangeArrowheads="1"/>
          </p:cNvSpPr>
          <p:nvPr>
            <p:ph type="title"/>
          </p:nvPr>
        </p:nvSpPr>
        <p:spPr/>
        <p:txBody>
          <a:bodyPr/>
          <a:lstStyle/>
          <a:p>
            <a:r>
              <a:rPr lang="en-US" smtClean="0"/>
              <a:t>Stakeholder Analysis</a:t>
            </a:r>
          </a:p>
        </p:txBody>
      </p:sp>
      <p:sp>
        <p:nvSpPr>
          <p:cNvPr id="43013" name="Rectangle 3"/>
          <p:cNvSpPr>
            <a:spLocks noGrp="1" noChangeArrowheads="1"/>
          </p:cNvSpPr>
          <p:nvPr>
            <p:ph type="body" idx="1"/>
          </p:nvPr>
        </p:nvSpPr>
        <p:spPr>
          <a:xfrm>
            <a:off x="381000" y="1447800"/>
            <a:ext cx="8305800" cy="4572000"/>
          </a:xfrm>
        </p:spPr>
        <p:txBody>
          <a:bodyPr/>
          <a:lstStyle/>
          <a:p>
            <a:r>
              <a:rPr lang="en-US" smtClean="0"/>
              <a:t>A </a:t>
            </a:r>
            <a:r>
              <a:rPr lang="en-US" b="1" smtClean="0"/>
              <a:t>stakeholder analysis</a:t>
            </a:r>
            <a:r>
              <a:rPr lang="en-US" smtClean="0"/>
              <a:t> documents important (often sensitive) information about stakeholders such as:</a:t>
            </a:r>
          </a:p>
          <a:p>
            <a:pPr lvl="1"/>
            <a:r>
              <a:rPr lang="en-US" smtClean="0"/>
              <a:t>Stakeholders’ names and organizations</a:t>
            </a:r>
          </a:p>
          <a:p>
            <a:pPr lvl="1"/>
            <a:r>
              <a:rPr lang="en-US" smtClean="0"/>
              <a:t>Roles on the project</a:t>
            </a:r>
          </a:p>
          <a:p>
            <a:pPr lvl="1"/>
            <a:r>
              <a:rPr lang="en-US" smtClean="0"/>
              <a:t>Unique facts about stakeholders</a:t>
            </a:r>
          </a:p>
          <a:p>
            <a:pPr lvl="1"/>
            <a:r>
              <a:rPr lang="en-US" smtClean="0"/>
              <a:t>Level of influence and interest in the project</a:t>
            </a:r>
          </a:p>
          <a:p>
            <a:pPr lvl="1"/>
            <a:r>
              <a:rPr lang="en-US" smtClean="0"/>
              <a:t>Suggestions for managing relationships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8600" y="990600"/>
            <a:ext cx="8229600" cy="533400"/>
          </a:xfrm>
        </p:spPr>
        <p:txBody>
          <a:bodyPr/>
          <a:lstStyle/>
          <a:p>
            <a:r>
              <a:rPr lang="en-US" smtClean="0"/>
              <a:t>Table 4-2: Sample Stakeholder Analysis</a:t>
            </a:r>
          </a:p>
        </p:txBody>
      </p:sp>
      <p:pic>
        <p:nvPicPr>
          <p:cNvPr id="44035" name="Picture 4" descr="Tbl04-02"/>
          <p:cNvPicPr>
            <a:picLocks noChangeAspect="1" noChangeArrowheads="1"/>
          </p:cNvPicPr>
          <p:nvPr/>
        </p:nvPicPr>
        <p:blipFill>
          <a:blip r:embed="rId2"/>
          <a:srcRect t="3654"/>
          <a:stretch>
            <a:fillRect/>
          </a:stretch>
        </p:blipFill>
        <p:spPr bwMode="auto">
          <a:xfrm>
            <a:off x="2549525" y="882650"/>
            <a:ext cx="5680075" cy="5518150"/>
          </a:xfrm>
          <a:prstGeom prst="rect">
            <a:avLst/>
          </a:prstGeom>
          <a:noFill/>
          <a:ln w="9525">
            <a:noFill/>
            <a:miter lim="800000"/>
            <a:headEnd/>
            <a:tailEnd/>
          </a:ln>
        </p:spPr>
      </p:pic>
      <p:sp>
        <p:nvSpPr>
          <p:cNvPr id="44036" name="Footer Placeholder 3"/>
          <p:cNvSpPr>
            <a:spLocks noGrp="1"/>
          </p:cNvSpPr>
          <p:nvPr/>
        </p:nvSpPr>
        <p:spPr bwMode="auto">
          <a:xfrm>
            <a:off x="1600200" y="6400800"/>
            <a:ext cx="6248400" cy="457200"/>
          </a:xfrm>
          <a:prstGeom prst="rect">
            <a:avLst/>
          </a:prstGeom>
          <a:noFill/>
          <a:ln w="9525">
            <a:noFill/>
            <a:miter lim="800000"/>
            <a:headEnd/>
            <a:tailEnd/>
          </a:ln>
        </p:spPr>
        <p:txBody>
          <a:bodyPr anchor="ctr"/>
          <a:lstStyle/>
          <a:p>
            <a:pPr>
              <a:lnSpc>
                <a:spcPct val="90000"/>
              </a:lnSpc>
              <a:spcBef>
                <a:spcPct val="20000"/>
              </a:spcBef>
            </a:pPr>
            <a:r>
              <a:rPr lang="en-US" sz="1400">
                <a:solidFill>
                  <a:schemeClr val="tx2"/>
                </a:solidFill>
                <a:latin typeface="Times New Roman" pitchFamily="18" charset="0"/>
              </a:rPr>
              <a:t>Information Technology Project Management, Fifth Edition, Copyright 2007</a:t>
            </a:r>
          </a:p>
        </p:txBody>
      </p:sp>
      <p:sp>
        <p:nvSpPr>
          <p:cNvPr id="44037" name="Slide Number Placeholder 4"/>
          <p:cNvSpPr>
            <a:spLocks noGrp="1"/>
          </p:cNvSpPr>
          <p:nvPr/>
        </p:nvSpPr>
        <p:spPr bwMode="auto">
          <a:xfrm>
            <a:off x="222250" y="6210300"/>
            <a:ext cx="457200" cy="457200"/>
          </a:xfrm>
          <a:prstGeom prst="ellipse">
            <a:avLst/>
          </a:prstGeom>
          <a:solidFill>
            <a:schemeClr val="accent1"/>
          </a:solidFill>
          <a:ln w="9525">
            <a:noFill/>
            <a:round/>
            <a:headEnd/>
            <a:tailEnd/>
          </a:ln>
        </p:spPr>
        <p:txBody>
          <a:bodyPr wrap="none" lIns="0" tIns="0" rIns="0" bIns="0" anchor="ctr" anchorCtr="1"/>
          <a:lstStyle/>
          <a:p>
            <a:pPr algn="ctr">
              <a:lnSpc>
                <a:spcPct val="90000"/>
              </a:lnSpc>
              <a:spcBef>
                <a:spcPct val="20000"/>
              </a:spcBef>
            </a:pPr>
            <a:fld id="{55C6C594-F820-4F9D-BF6A-6F242EA9A207}" type="slidenum">
              <a:rPr lang="en-US" sz="1400">
                <a:solidFill>
                  <a:srgbClr val="FFFFFF"/>
                </a:solidFill>
              </a:rPr>
              <a:pPr algn="ctr">
                <a:lnSpc>
                  <a:spcPct val="90000"/>
                </a:lnSpc>
                <a:spcBef>
                  <a:spcPct val="20000"/>
                </a:spcBef>
              </a:pPr>
              <a:t>36</a:t>
            </a:fld>
            <a:endParaRPr lang="en-US" sz="1400">
              <a:solidFill>
                <a:srgbClr val="FFFFFF"/>
              </a:solidFill>
            </a:endParaRPr>
          </a:p>
        </p:txBody>
      </p:sp>
      <p:sp>
        <p:nvSpPr>
          <p:cNvPr id="6" name="Slide Number Placeholder 5"/>
          <p:cNvSpPr>
            <a:spLocks noGrp="1"/>
          </p:cNvSpPr>
          <p:nvPr>
            <p:ph type="sldNum" sz="quarter" idx="12"/>
          </p:nvPr>
        </p:nvSpPr>
        <p:spPr/>
        <p:txBody>
          <a:bodyPr/>
          <a:lstStyle/>
          <a:p>
            <a:pPr>
              <a:defRPr/>
            </a:pPr>
            <a:fld id="{0EDD5CE5-75E9-46B3-AC90-EF8E64E34096}"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119D02C-B1DA-41B2-BC75-CD81DFE81D8F}" type="slidenum">
              <a:rPr lang="en-US"/>
              <a:pPr>
                <a:defRPr/>
              </a:pPr>
              <a:t>37</a:t>
            </a:fld>
            <a:endParaRPr lang="en-US" dirty="0"/>
          </a:p>
        </p:txBody>
      </p:sp>
      <p:sp>
        <p:nvSpPr>
          <p:cNvPr id="45060" name="Rectangle 2"/>
          <p:cNvSpPr>
            <a:spLocks noGrp="1" noChangeArrowheads="1"/>
          </p:cNvSpPr>
          <p:nvPr>
            <p:ph type="title"/>
          </p:nvPr>
        </p:nvSpPr>
        <p:spPr>
          <a:xfrm>
            <a:off x="381000" y="152400"/>
            <a:ext cx="8305800" cy="914400"/>
          </a:xfrm>
        </p:spPr>
        <p:txBody>
          <a:bodyPr/>
          <a:lstStyle/>
          <a:p>
            <a:r>
              <a:rPr lang="en-US" smtClean="0"/>
              <a:t>Project Execution</a:t>
            </a:r>
          </a:p>
        </p:txBody>
      </p:sp>
      <p:sp>
        <p:nvSpPr>
          <p:cNvPr id="45061" name="Rectangle 3"/>
          <p:cNvSpPr>
            <a:spLocks noGrp="1" noChangeArrowheads="1"/>
          </p:cNvSpPr>
          <p:nvPr>
            <p:ph type="body" idx="1"/>
          </p:nvPr>
        </p:nvSpPr>
        <p:spPr>
          <a:xfrm>
            <a:off x="304800" y="1143000"/>
            <a:ext cx="8186738" cy="4791075"/>
          </a:xfrm>
        </p:spPr>
        <p:txBody>
          <a:bodyPr/>
          <a:lstStyle/>
          <a:p>
            <a:r>
              <a:rPr lang="en-US" smtClean="0"/>
              <a:t>Project execution involves managing and performing the work described in the project management plan</a:t>
            </a:r>
          </a:p>
          <a:p>
            <a:r>
              <a:rPr lang="en-US" smtClean="0"/>
              <a:t>The majority of time and money is usually spent on execution</a:t>
            </a:r>
          </a:p>
          <a:p>
            <a:r>
              <a:rPr lang="en-US" smtClean="0"/>
              <a:t>The application area of the project directly affects project execution because the products of the project are produced during execution</a:t>
            </a:r>
          </a:p>
          <a:p>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DC364CE9-B3CC-4FAB-B63F-34204FC17603}" type="slidenum">
              <a:rPr lang="en-US"/>
              <a:pPr>
                <a:defRPr/>
              </a:pPr>
              <a:t>38</a:t>
            </a:fld>
            <a:endParaRPr lang="en-US" dirty="0"/>
          </a:p>
        </p:txBody>
      </p:sp>
      <p:sp>
        <p:nvSpPr>
          <p:cNvPr id="46084" name="Rectangle 2"/>
          <p:cNvSpPr>
            <a:spLocks noGrp="1" noChangeArrowheads="1"/>
          </p:cNvSpPr>
          <p:nvPr>
            <p:ph type="title"/>
          </p:nvPr>
        </p:nvSpPr>
        <p:spPr>
          <a:xfrm>
            <a:off x="381000" y="457200"/>
            <a:ext cx="8305800" cy="1143000"/>
          </a:xfrm>
        </p:spPr>
        <p:txBody>
          <a:bodyPr/>
          <a:lstStyle/>
          <a:p>
            <a:r>
              <a:rPr lang="en-US" smtClean="0"/>
              <a:t>Coordinating Planning and Execution</a:t>
            </a:r>
          </a:p>
        </p:txBody>
      </p:sp>
      <p:sp>
        <p:nvSpPr>
          <p:cNvPr id="46085" name="Rectangle 3"/>
          <p:cNvSpPr>
            <a:spLocks noGrp="1" noChangeArrowheads="1"/>
          </p:cNvSpPr>
          <p:nvPr>
            <p:ph type="body" idx="1"/>
          </p:nvPr>
        </p:nvSpPr>
        <p:spPr>
          <a:xfrm>
            <a:off x="381000" y="1752600"/>
            <a:ext cx="8305800" cy="4114800"/>
          </a:xfrm>
        </p:spPr>
        <p:txBody>
          <a:bodyPr/>
          <a:lstStyle/>
          <a:p>
            <a:r>
              <a:rPr lang="en-US" smtClean="0"/>
              <a:t>Project planning and execution are intertwined and inseparable activities</a:t>
            </a:r>
          </a:p>
          <a:p>
            <a:r>
              <a:rPr lang="en-US" smtClean="0"/>
              <a:t>Those who will do the work should help to plan the work</a:t>
            </a:r>
          </a:p>
          <a:p>
            <a:r>
              <a:rPr lang="en-US" smtClean="0"/>
              <a:t>Project managers must solicit input from the team to develop realistic plans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EE06A7D5-6749-4484-8465-FE00DC1C1AEC}" type="slidenum">
              <a:rPr lang="en-US"/>
              <a:pPr>
                <a:defRPr/>
              </a:pPr>
              <a:t>39</a:t>
            </a:fld>
            <a:endParaRPr lang="en-US" dirty="0"/>
          </a:p>
        </p:txBody>
      </p:sp>
      <p:sp>
        <p:nvSpPr>
          <p:cNvPr id="47108" name="Rectangle 2"/>
          <p:cNvSpPr>
            <a:spLocks noGrp="1" noChangeArrowheads="1"/>
          </p:cNvSpPr>
          <p:nvPr>
            <p:ph type="title"/>
          </p:nvPr>
        </p:nvSpPr>
        <p:spPr>
          <a:xfrm>
            <a:off x="381000" y="381000"/>
            <a:ext cx="8305800" cy="1143000"/>
          </a:xfrm>
        </p:spPr>
        <p:txBody>
          <a:bodyPr/>
          <a:lstStyle/>
          <a:p>
            <a:r>
              <a:rPr lang="en-US" smtClean="0"/>
              <a:t>Providing Leadership and a Supportive Culture</a:t>
            </a:r>
          </a:p>
        </p:txBody>
      </p:sp>
      <p:sp>
        <p:nvSpPr>
          <p:cNvPr id="47109" name="Rectangle 3"/>
          <p:cNvSpPr>
            <a:spLocks noGrp="1" noChangeArrowheads="1"/>
          </p:cNvSpPr>
          <p:nvPr>
            <p:ph type="body" idx="1"/>
          </p:nvPr>
        </p:nvSpPr>
        <p:spPr>
          <a:xfrm>
            <a:off x="381000" y="1676400"/>
            <a:ext cx="8458200" cy="4876800"/>
          </a:xfrm>
        </p:spPr>
        <p:txBody>
          <a:bodyPr/>
          <a:lstStyle/>
          <a:p>
            <a:pPr>
              <a:lnSpc>
                <a:spcPct val="90000"/>
              </a:lnSpc>
            </a:pPr>
            <a:r>
              <a:rPr lang="en-US" smtClean="0"/>
              <a:t>Project managers must lead by example to demonstrate the importance of creating and then following good project plans</a:t>
            </a:r>
          </a:p>
          <a:p>
            <a:pPr>
              <a:lnSpc>
                <a:spcPct val="90000"/>
              </a:lnSpc>
            </a:pPr>
            <a:r>
              <a:rPr lang="en-US" smtClean="0"/>
              <a:t>Organizational culture can help project execution by:</a:t>
            </a:r>
          </a:p>
          <a:p>
            <a:pPr lvl="1">
              <a:lnSpc>
                <a:spcPct val="90000"/>
              </a:lnSpc>
            </a:pPr>
            <a:r>
              <a:rPr lang="en-US" smtClean="0"/>
              <a:t>Providing guidelines and templates</a:t>
            </a:r>
          </a:p>
          <a:p>
            <a:pPr lvl="1">
              <a:lnSpc>
                <a:spcPct val="90000"/>
              </a:lnSpc>
            </a:pPr>
            <a:r>
              <a:rPr lang="en-US" smtClean="0"/>
              <a:t>Tracking performance based on plans</a:t>
            </a:r>
          </a:p>
          <a:p>
            <a:pPr>
              <a:lnSpc>
                <a:spcPct val="90000"/>
              </a:lnSpc>
            </a:pPr>
            <a:r>
              <a:rPr lang="en-US" smtClean="0"/>
              <a:t>Project managers may still need to break the rules to meet project goals, and senior managers must support those actions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35E286CC-CE91-44AE-8999-C74C4BF83A03}" type="slidenum">
              <a:rPr lang="en-US"/>
              <a:pPr>
                <a:defRPr/>
              </a:pPr>
              <a:t>4</a:t>
            </a:fld>
            <a:endParaRPr lang="en-US" dirty="0"/>
          </a:p>
        </p:txBody>
      </p:sp>
      <p:sp>
        <p:nvSpPr>
          <p:cNvPr id="11268" name="Rectangle 2"/>
          <p:cNvSpPr>
            <a:spLocks noGrp="1" noChangeArrowheads="1"/>
          </p:cNvSpPr>
          <p:nvPr>
            <p:ph type="title"/>
          </p:nvPr>
        </p:nvSpPr>
        <p:spPr/>
        <p:txBody>
          <a:bodyPr/>
          <a:lstStyle/>
          <a:p>
            <a:r>
              <a:rPr lang="en-US" smtClean="0"/>
              <a:t>Learning Objectives (continued)</a:t>
            </a:r>
          </a:p>
        </p:txBody>
      </p:sp>
      <p:sp>
        <p:nvSpPr>
          <p:cNvPr id="11269" name="Rectangle 3"/>
          <p:cNvSpPr>
            <a:spLocks noGrp="1" noChangeArrowheads="1"/>
          </p:cNvSpPr>
          <p:nvPr>
            <p:ph type="body" idx="1"/>
          </p:nvPr>
        </p:nvSpPr>
        <p:spPr/>
        <p:txBody>
          <a:bodyPr/>
          <a:lstStyle/>
          <a:p>
            <a:pPr marL="609600" indent="-609600"/>
            <a:r>
              <a:rPr lang="en-US" smtClean="0"/>
              <a:t>Understand the integrated change control process, planning for and managing changes on information technology projects, and developing and using a change control system</a:t>
            </a:r>
          </a:p>
          <a:p>
            <a:pPr marL="609600" indent="-609600"/>
            <a:r>
              <a:rPr lang="en-US" smtClean="0"/>
              <a:t>Explain the importance of developing and following good procedures for closing projects</a:t>
            </a:r>
          </a:p>
          <a:p>
            <a:pPr marL="609600" indent="-609600"/>
            <a:r>
              <a:rPr lang="en-US" smtClean="0"/>
              <a:t>Describe how software can assist in project integration management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5FC7CA23-A058-4850-8403-C1D976AB84A5}" type="slidenum">
              <a:rPr lang="en-US"/>
              <a:pPr>
                <a:defRPr/>
              </a:pPr>
              <a:t>40</a:t>
            </a:fld>
            <a:endParaRPr lang="en-US" dirty="0"/>
          </a:p>
        </p:txBody>
      </p:sp>
      <p:sp>
        <p:nvSpPr>
          <p:cNvPr id="48132" name="Rectangle 2"/>
          <p:cNvSpPr>
            <a:spLocks noGrp="1" noChangeArrowheads="1"/>
          </p:cNvSpPr>
          <p:nvPr>
            <p:ph type="title"/>
          </p:nvPr>
        </p:nvSpPr>
        <p:spPr>
          <a:xfrm>
            <a:off x="381000" y="533400"/>
            <a:ext cx="8305800" cy="1143000"/>
          </a:xfrm>
        </p:spPr>
        <p:txBody>
          <a:bodyPr/>
          <a:lstStyle/>
          <a:p>
            <a:r>
              <a:rPr lang="en-US" smtClean="0"/>
              <a:t>Important Skills for Project Execution</a:t>
            </a:r>
          </a:p>
        </p:txBody>
      </p:sp>
      <p:sp>
        <p:nvSpPr>
          <p:cNvPr id="48133" name="Rectangle 3"/>
          <p:cNvSpPr>
            <a:spLocks noGrp="1" noChangeArrowheads="1"/>
          </p:cNvSpPr>
          <p:nvPr>
            <p:ph type="body" idx="1"/>
          </p:nvPr>
        </p:nvSpPr>
        <p:spPr>
          <a:xfrm>
            <a:off x="381000" y="1828800"/>
            <a:ext cx="8186738" cy="4038600"/>
          </a:xfrm>
        </p:spPr>
        <p:txBody>
          <a:bodyPr/>
          <a:lstStyle/>
          <a:p>
            <a:r>
              <a:rPr lang="en-US" smtClean="0"/>
              <a:t>General management skills like leadership, communication, and political skills</a:t>
            </a:r>
          </a:p>
          <a:p>
            <a:r>
              <a:rPr lang="en-US" smtClean="0"/>
              <a:t>Product, business, and application area skills and knowledge </a:t>
            </a:r>
          </a:p>
          <a:p>
            <a:r>
              <a:rPr lang="en-US" smtClean="0"/>
              <a:t>Use of specialized tools and techniques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75BE5844-4A62-4B3C-B424-A70271431B60}" type="slidenum">
              <a:rPr lang="en-US"/>
              <a:pPr>
                <a:defRPr/>
              </a:pPr>
              <a:t>41</a:t>
            </a:fld>
            <a:endParaRPr lang="en-US" dirty="0"/>
          </a:p>
        </p:txBody>
      </p:sp>
      <p:sp>
        <p:nvSpPr>
          <p:cNvPr id="49156" name="Rectangle 2"/>
          <p:cNvSpPr>
            <a:spLocks noGrp="1" noChangeArrowheads="1"/>
          </p:cNvSpPr>
          <p:nvPr>
            <p:ph type="title"/>
          </p:nvPr>
        </p:nvSpPr>
        <p:spPr>
          <a:xfrm>
            <a:off x="381000" y="457200"/>
            <a:ext cx="8305800" cy="1143000"/>
          </a:xfrm>
        </p:spPr>
        <p:txBody>
          <a:bodyPr/>
          <a:lstStyle/>
          <a:p>
            <a:r>
              <a:rPr lang="en-US" smtClean="0"/>
              <a:t>Project Execution Tools and Techniques</a:t>
            </a:r>
          </a:p>
        </p:txBody>
      </p:sp>
      <p:sp>
        <p:nvSpPr>
          <p:cNvPr id="49157" name="Rectangle 3"/>
          <p:cNvSpPr>
            <a:spLocks noGrp="1" noChangeArrowheads="1"/>
          </p:cNvSpPr>
          <p:nvPr>
            <p:ph type="body" idx="1"/>
          </p:nvPr>
        </p:nvSpPr>
        <p:spPr>
          <a:xfrm>
            <a:off x="500063" y="1752600"/>
            <a:ext cx="8186737" cy="4495800"/>
          </a:xfrm>
        </p:spPr>
        <p:txBody>
          <a:bodyPr/>
          <a:lstStyle/>
          <a:p>
            <a:pPr>
              <a:lnSpc>
                <a:spcPct val="80000"/>
              </a:lnSpc>
            </a:pPr>
            <a:r>
              <a:rPr lang="en-US" sz="2400" b="1" smtClean="0"/>
              <a:t>Project management methodology</a:t>
            </a:r>
            <a:r>
              <a:rPr lang="en-US" sz="2400" smtClean="0"/>
              <a:t>: many experienced project managers believe the most effective way to improve project management is to follow a methodology that describes not only what to do in managing a project, but how to do it</a:t>
            </a:r>
          </a:p>
          <a:p>
            <a:pPr>
              <a:lnSpc>
                <a:spcPct val="80000"/>
              </a:lnSpc>
            </a:pPr>
            <a:r>
              <a:rPr lang="en-US" sz="2400" b="1" smtClean="0"/>
              <a:t>Project management information systems</a:t>
            </a:r>
            <a:r>
              <a:rPr lang="en-US" sz="2400" smtClean="0"/>
              <a:t>: there are hundreds of project management software products available on the market today, and many organizations are moving toward powerful enterprise project management systems that are accessible via the Internet</a:t>
            </a:r>
          </a:p>
          <a:p>
            <a:pPr>
              <a:lnSpc>
                <a:spcPct val="80000"/>
              </a:lnSpc>
            </a:pPr>
            <a:r>
              <a:rPr lang="en-US" sz="2400" smtClean="0"/>
              <a:t>See the “What Went Right?” example of Kuala Lumpur’s Integrated Transport Information System on p. 161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FA9F64B-A71B-4B37-B331-67E09ACE5E6F}" type="slidenum">
              <a:rPr lang="en-US"/>
              <a:pPr>
                <a:defRPr/>
              </a:pPr>
              <a:t>42</a:t>
            </a:fld>
            <a:endParaRPr lang="en-US" dirty="0"/>
          </a:p>
        </p:txBody>
      </p:sp>
      <p:sp>
        <p:nvSpPr>
          <p:cNvPr id="50180" name="Rectangle 2"/>
          <p:cNvSpPr>
            <a:spLocks noGrp="1" noChangeArrowheads="1"/>
          </p:cNvSpPr>
          <p:nvPr>
            <p:ph type="title"/>
          </p:nvPr>
        </p:nvSpPr>
        <p:spPr>
          <a:xfrm>
            <a:off x="381000" y="457200"/>
            <a:ext cx="8305800" cy="1143000"/>
          </a:xfrm>
        </p:spPr>
        <p:txBody>
          <a:bodyPr/>
          <a:lstStyle/>
          <a:p>
            <a:r>
              <a:rPr lang="en-US" smtClean="0"/>
              <a:t>Monitoring and Controlling Project Work</a:t>
            </a:r>
          </a:p>
        </p:txBody>
      </p:sp>
      <p:sp>
        <p:nvSpPr>
          <p:cNvPr id="50181" name="Rectangle 3"/>
          <p:cNvSpPr>
            <a:spLocks noGrp="1" noChangeArrowheads="1"/>
          </p:cNvSpPr>
          <p:nvPr>
            <p:ph type="body" idx="1"/>
          </p:nvPr>
        </p:nvSpPr>
        <p:spPr>
          <a:xfrm>
            <a:off x="533400" y="1600200"/>
            <a:ext cx="8186738" cy="4343400"/>
          </a:xfrm>
        </p:spPr>
        <p:txBody>
          <a:bodyPr/>
          <a:lstStyle/>
          <a:p>
            <a:r>
              <a:rPr lang="en-US" smtClean="0"/>
              <a:t>Changes are inevitable on most projects, so it’s important to develop and follow a process to monitor and control changes</a:t>
            </a:r>
          </a:p>
          <a:p>
            <a:r>
              <a:rPr lang="en-US" smtClean="0"/>
              <a:t>Monitoring project work includes collecting, measuring, and disseminating performance information</a:t>
            </a:r>
          </a:p>
          <a:p>
            <a:r>
              <a:rPr lang="en-US" smtClean="0"/>
              <a:t>Two important outputs of monitoring and controlling project work include recommended corrective and preventive actions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a:xfrm>
            <a:off x="304800" y="228600"/>
            <a:ext cx="7772400" cy="914400"/>
          </a:xfrm>
        </p:spPr>
        <p:txBody>
          <a:bodyPr/>
          <a:lstStyle/>
          <a:p>
            <a:r>
              <a:rPr lang="en-US" smtClean="0"/>
              <a:t>Media Snapshot</a:t>
            </a:r>
          </a:p>
        </p:txBody>
      </p:sp>
      <p:sp>
        <p:nvSpPr>
          <p:cNvPr id="51203" name="Rectangle 5"/>
          <p:cNvSpPr>
            <a:spLocks noChangeArrowheads="1"/>
          </p:cNvSpPr>
          <p:nvPr/>
        </p:nvSpPr>
        <p:spPr bwMode="auto">
          <a:xfrm>
            <a:off x="457200" y="1127125"/>
            <a:ext cx="8229600" cy="4968875"/>
          </a:xfrm>
          <a:prstGeom prst="rect">
            <a:avLst/>
          </a:prstGeom>
          <a:noFill/>
          <a:ln w="9525">
            <a:noFill/>
            <a:miter lim="800000"/>
            <a:headEnd/>
            <a:tailEnd/>
          </a:ln>
        </p:spPr>
        <p:txBody>
          <a:bodyPr anchor="ctr">
            <a:spAutoFit/>
          </a:bodyPr>
          <a:lstStyle/>
          <a:p>
            <a:pPr indent="457200">
              <a:tabLst>
                <a:tab pos="762000" algn="l"/>
              </a:tabLst>
            </a:pPr>
            <a:r>
              <a:rPr lang="en-US" sz="2000">
                <a:cs typeface="Times New Roman" pitchFamily="18" charset="0"/>
              </a:rPr>
              <a:t>The 2002 Olympic Winter Games and Paralympics took five years to plan and cost more than $1.9 billion. PMI awarded the Salt Lake Organizing Committee (SLOC) the Project of the Year award for delivering world-class games.</a:t>
            </a:r>
            <a:endParaRPr lang="en-US" sz="2000"/>
          </a:p>
          <a:p>
            <a:pPr indent="457200" eaLnBrk="0" hangingPunct="0">
              <a:tabLst>
                <a:tab pos="762000" algn="l"/>
              </a:tabLst>
            </a:pPr>
            <a:r>
              <a:rPr lang="en-US" sz="2000">
                <a:cs typeface="Times New Roman" pitchFamily="18" charset="0"/>
              </a:rPr>
              <a:t>Four years before the Games began, the SLOC used a Primavera software-based system with a cascading color-coded WBS to integrate planning… The SLOC also used an Executive Roadmap, a one-page list of the top 100 Games-wide activities, to keep executives apprised of progress. Activities were tied to detailed project information within each department’s schedule. A 90-day highlighter showed which managers were accountable for each integrated activity. </a:t>
            </a:r>
          </a:p>
          <a:p>
            <a:pPr indent="457200" eaLnBrk="0" hangingPunct="0">
              <a:tabLst>
                <a:tab pos="762000" algn="l"/>
              </a:tabLst>
            </a:pPr>
            <a:r>
              <a:rPr lang="en-US" sz="2000">
                <a:cs typeface="Times New Roman" pitchFamily="18" charset="0"/>
              </a:rPr>
              <a:t>Fraser Bullock, SLOC Chief Operating Officer and Chief, said, “We knew when we were on and off schedule and where we had to apply additional resources. The interrelation of the functions meant they could not run in isolation—it was a smoothly running machine.”*</a:t>
            </a:r>
            <a:r>
              <a:rPr lang="en-US" sz="2000"/>
              <a:t> </a:t>
            </a:r>
          </a:p>
          <a:p>
            <a:pPr indent="457200" eaLnBrk="0" hangingPunct="0">
              <a:tabLst>
                <a:tab pos="762000" algn="l"/>
              </a:tabLst>
            </a:pPr>
            <a:endParaRPr lang="en-US" sz="2000"/>
          </a:p>
        </p:txBody>
      </p:sp>
      <p:sp>
        <p:nvSpPr>
          <p:cNvPr id="51204" name="Text Box 8"/>
          <p:cNvSpPr txBox="1">
            <a:spLocks noChangeArrowheads="1"/>
          </p:cNvSpPr>
          <p:nvPr/>
        </p:nvSpPr>
        <p:spPr bwMode="auto">
          <a:xfrm>
            <a:off x="533400" y="5867400"/>
            <a:ext cx="7867650" cy="457200"/>
          </a:xfrm>
          <a:prstGeom prst="rect">
            <a:avLst/>
          </a:prstGeom>
          <a:noFill/>
          <a:ln w="9525">
            <a:noFill/>
            <a:miter lim="800000"/>
            <a:headEnd/>
            <a:tailEnd/>
          </a:ln>
        </p:spPr>
        <p:txBody>
          <a:bodyPr wrap="none">
            <a:spAutoFit/>
          </a:bodyPr>
          <a:lstStyle/>
          <a:p>
            <a:r>
              <a:rPr lang="en-US" sz="1800"/>
              <a:t>*Foti, Ross, “The Best Winter Olympics, Period,” PM Network (January 2004) 23.</a:t>
            </a:r>
            <a:r>
              <a:rPr lang="en-US"/>
              <a:t> </a:t>
            </a:r>
          </a:p>
        </p:txBody>
      </p:sp>
      <p:sp>
        <p:nvSpPr>
          <p:cNvPr id="51205" name="Footer Placeholder 3"/>
          <p:cNvSpPr>
            <a:spLocks noGrp="1"/>
          </p:cNvSpPr>
          <p:nvPr/>
        </p:nvSpPr>
        <p:spPr bwMode="auto">
          <a:xfrm>
            <a:off x="1524000" y="6400800"/>
            <a:ext cx="6248400" cy="457200"/>
          </a:xfrm>
          <a:prstGeom prst="rect">
            <a:avLst/>
          </a:prstGeom>
          <a:noFill/>
          <a:ln w="9525">
            <a:noFill/>
            <a:miter lim="800000"/>
            <a:headEnd/>
            <a:tailEnd/>
          </a:ln>
        </p:spPr>
        <p:txBody>
          <a:bodyPr anchor="ctr"/>
          <a:lstStyle/>
          <a:p>
            <a:pPr>
              <a:lnSpc>
                <a:spcPct val="90000"/>
              </a:lnSpc>
              <a:spcBef>
                <a:spcPct val="20000"/>
              </a:spcBef>
            </a:pPr>
            <a:r>
              <a:rPr lang="en-US" sz="1400">
                <a:solidFill>
                  <a:schemeClr val="tx2"/>
                </a:solidFill>
                <a:latin typeface="Times New Roman" pitchFamily="18" charset="0"/>
              </a:rPr>
              <a:t>Information Technology Project Management, Fifth Edition, Copyright 2007</a:t>
            </a:r>
          </a:p>
        </p:txBody>
      </p:sp>
      <p:sp>
        <p:nvSpPr>
          <p:cNvPr id="51206" name="Slide Number Placeholder 4"/>
          <p:cNvSpPr>
            <a:spLocks noGrp="1"/>
          </p:cNvSpPr>
          <p:nvPr/>
        </p:nvSpPr>
        <p:spPr bwMode="auto">
          <a:xfrm>
            <a:off x="146050" y="6210300"/>
            <a:ext cx="457200" cy="457200"/>
          </a:xfrm>
          <a:prstGeom prst="ellipse">
            <a:avLst/>
          </a:prstGeom>
          <a:solidFill>
            <a:schemeClr val="accent1"/>
          </a:solidFill>
          <a:ln w="9525">
            <a:noFill/>
            <a:round/>
            <a:headEnd/>
            <a:tailEnd/>
          </a:ln>
        </p:spPr>
        <p:txBody>
          <a:bodyPr wrap="none" lIns="0" tIns="0" rIns="0" bIns="0" anchor="ctr" anchorCtr="1"/>
          <a:lstStyle/>
          <a:p>
            <a:pPr algn="ctr">
              <a:lnSpc>
                <a:spcPct val="90000"/>
              </a:lnSpc>
              <a:spcBef>
                <a:spcPct val="20000"/>
              </a:spcBef>
            </a:pPr>
            <a:fld id="{3D6A9544-7BB9-49A9-959E-BFD4027D7ECA}" type="slidenum">
              <a:rPr lang="en-US" sz="1400">
                <a:solidFill>
                  <a:srgbClr val="FFFFFF"/>
                </a:solidFill>
              </a:rPr>
              <a:pPr algn="ctr">
                <a:lnSpc>
                  <a:spcPct val="90000"/>
                </a:lnSpc>
                <a:spcBef>
                  <a:spcPct val="20000"/>
                </a:spcBef>
              </a:pPr>
              <a:t>43</a:t>
            </a:fld>
            <a:endParaRPr lang="en-US" sz="1400">
              <a:solidFill>
                <a:srgbClr val="FFFFFF"/>
              </a:solidFill>
            </a:endParaRPr>
          </a:p>
        </p:txBody>
      </p:sp>
      <p:sp>
        <p:nvSpPr>
          <p:cNvPr id="7" name="Slide Number Placeholder 6"/>
          <p:cNvSpPr>
            <a:spLocks noGrp="1"/>
          </p:cNvSpPr>
          <p:nvPr>
            <p:ph type="sldNum" sz="quarter" idx="12"/>
          </p:nvPr>
        </p:nvSpPr>
        <p:spPr/>
        <p:txBody>
          <a:bodyPr/>
          <a:lstStyle/>
          <a:p>
            <a:pPr>
              <a:defRPr/>
            </a:pPr>
            <a:fld id="{0EDD5CE5-75E9-46B3-AC90-EF8E64E34096}"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45598866-4439-4A7D-8CDB-CC236D292D53}" type="slidenum">
              <a:rPr lang="en-US"/>
              <a:pPr>
                <a:defRPr/>
              </a:pPr>
              <a:t>44</a:t>
            </a:fld>
            <a:endParaRPr lang="en-US" dirty="0"/>
          </a:p>
        </p:txBody>
      </p:sp>
      <p:sp>
        <p:nvSpPr>
          <p:cNvPr id="52228" name="Rectangle 2"/>
          <p:cNvSpPr>
            <a:spLocks noGrp="1" noChangeArrowheads="1"/>
          </p:cNvSpPr>
          <p:nvPr>
            <p:ph type="title"/>
          </p:nvPr>
        </p:nvSpPr>
        <p:spPr/>
        <p:txBody>
          <a:bodyPr/>
          <a:lstStyle/>
          <a:p>
            <a:r>
              <a:rPr lang="en-US" smtClean="0"/>
              <a:t>Integrated Change Control</a:t>
            </a:r>
          </a:p>
        </p:txBody>
      </p:sp>
      <p:sp>
        <p:nvSpPr>
          <p:cNvPr id="52229" name="Rectangle 3"/>
          <p:cNvSpPr>
            <a:spLocks noGrp="1" noChangeArrowheads="1"/>
          </p:cNvSpPr>
          <p:nvPr>
            <p:ph type="body" idx="1"/>
          </p:nvPr>
        </p:nvSpPr>
        <p:spPr/>
        <p:txBody>
          <a:bodyPr/>
          <a:lstStyle/>
          <a:p>
            <a:pPr marL="609600" indent="-609600"/>
            <a:r>
              <a:rPr lang="en-US" smtClean="0"/>
              <a:t>Three main objectives are:</a:t>
            </a:r>
          </a:p>
          <a:p>
            <a:pPr marL="990600" lvl="1" indent="-533400"/>
            <a:r>
              <a:rPr lang="en-US" smtClean="0"/>
              <a:t>Influencing the factors that create changes to ensure that changes are beneficial</a:t>
            </a:r>
          </a:p>
          <a:p>
            <a:pPr marL="990600" lvl="1" indent="-533400"/>
            <a:r>
              <a:rPr lang="en-US" smtClean="0"/>
              <a:t>Determining that a change has occurred</a:t>
            </a:r>
          </a:p>
          <a:p>
            <a:pPr marL="990600" lvl="1" indent="-533400"/>
            <a:r>
              <a:rPr lang="en-US" smtClean="0"/>
              <a:t>Managing actual changes as they occur</a:t>
            </a:r>
          </a:p>
          <a:p>
            <a:pPr marL="609600" indent="-609600"/>
            <a:r>
              <a:rPr lang="en-US" smtClean="0"/>
              <a:t>A </a:t>
            </a:r>
            <a:r>
              <a:rPr lang="en-US" b="1" smtClean="0"/>
              <a:t>baseline</a:t>
            </a:r>
            <a:r>
              <a:rPr lang="en-US" smtClean="0"/>
              <a:t> is the approved project management plan plus approved changes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84FAA450-8055-4518-8840-1F2F2F181317}" type="slidenum">
              <a:rPr lang="en-US"/>
              <a:pPr>
                <a:defRPr/>
              </a:pPr>
              <a:t>45</a:t>
            </a:fld>
            <a:endParaRPr lang="en-US" dirty="0"/>
          </a:p>
        </p:txBody>
      </p:sp>
      <p:sp>
        <p:nvSpPr>
          <p:cNvPr id="53252" name="Rectangle 2"/>
          <p:cNvSpPr>
            <a:spLocks noGrp="1" noChangeArrowheads="1"/>
          </p:cNvSpPr>
          <p:nvPr>
            <p:ph type="title"/>
          </p:nvPr>
        </p:nvSpPr>
        <p:spPr>
          <a:xfrm>
            <a:off x="381000" y="381000"/>
            <a:ext cx="8305800" cy="1143000"/>
          </a:xfrm>
        </p:spPr>
        <p:txBody>
          <a:bodyPr/>
          <a:lstStyle/>
          <a:p>
            <a:r>
              <a:rPr lang="en-US" smtClean="0"/>
              <a:t>Change Control on Information Technology Projects</a:t>
            </a:r>
          </a:p>
        </p:txBody>
      </p:sp>
      <p:sp>
        <p:nvSpPr>
          <p:cNvPr id="53253" name="Rectangle 3"/>
          <p:cNvSpPr>
            <a:spLocks noGrp="1" noChangeArrowheads="1"/>
          </p:cNvSpPr>
          <p:nvPr>
            <p:ph type="body" idx="1"/>
          </p:nvPr>
        </p:nvSpPr>
        <p:spPr>
          <a:xfrm>
            <a:off x="381000" y="1600200"/>
            <a:ext cx="8305800" cy="4572000"/>
          </a:xfrm>
        </p:spPr>
        <p:txBody>
          <a:bodyPr/>
          <a:lstStyle/>
          <a:p>
            <a:r>
              <a:rPr lang="en-US" smtClean="0"/>
              <a:t>Former view: the project team should strive to do exactly what was planned on time and within budget</a:t>
            </a:r>
          </a:p>
          <a:p>
            <a:r>
              <a:rPr lang="en-US" smtClean="0"/>
              <a:t>Problem: stakeholders rarely agreed up-front on the project scope, and time and cost estimates were inaccurate</a:t>
            </a:r>
          </a:p>
          <a:p>
            <a:r>
              <a:rPr lang="en-US" smtClean="0"/>
              <a:t>Modern view: project management is a process of constant communication and negotiation</a:t>
            </a:r>
          </a:p>
          <a:p>
            <a:r>
              <a:rPr lang="en-US" smtClean="0"/>
              <a:t>Solution: changes are often beneficial, and the project team should plan for them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7C5A26FA-11C5-492C-BE01-23D1DFBD8870}" type="slidenum">
              <a:rPr lang="en-US"/>
              <a:pPr>
                <a:defRPr/>
              </a:pPr>
              <a:t>46</a:t>
            </a:fld>
            <a:endParaRPr lang="en-US" dirty="0"/>
          </a:p>
        </p:txBody>
      </p:sp>
      <p:sp>
        <p:nvSpPr>
          <p:cNvPr id="54276" name="Rectangle 2"/>
          <p:cNvSpPr>
            <a:spLocks noGrp="1" noChangeArrowheads="1"/>
          </p:cNvSpPr>
          <p:nvPr>
            <p:ph type="title"/>
          </p:nvPr>
        </p:nvSpPr>
        <p:spPr/>
        <p:txBody>
          <a:bodyPr/>
          <a:lstStyle/>
          <a:p>
            <a:r>
              <a:rPr lang="en-US" smtClean="0"/>
              <a:t>Change Control System</a:t>
            </a:r>
          </a:p>
        </p:txBody>
      </p:sp>
      <p:sp>
        <p:nvSpPr>
          <p:cNvPr id="54277" name="Rectangle 3"/>
          <p:cNvSpPr>
            <a:spLocks noGrp="1" noChangeArrowheads="1"/>
          </p:cNvSpPr>
          <p:nvPr>
            <p:ph type="body" idx="1"/>
          </p:nvPr>
        </p:nvSpPr>
        <p:spPr/>
        <p:txBody>
          <a:bodyPr/>
          <a:lstStyle/>
          <a:p>
            <a:r>
              <a:rPr lang="en-US" smtClean="0"/>
              <a:t>A formal, documented process that describes when and how official project documents and work may be changed</a:t>
            </a:r>
          </a:p>
          <a:p>
            <a:r>
              <a:rPr lang="en-US" smtClean="0"/>
              <a:t>Describes who is authorized to make changes and how to make them</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F892196B-4B2E-44BB-82D7-6CD79CCB5C5E}" type="slidenum">
              <a:rPr lang="en-US"/>
              <a:pPr>
                <a:defRPr/>
              </a:pPr>
              <a:t>47</a:t>
            </a:fld>
            <a:endParaRPr lang="en-US" dirty="0"/>
          </a:p>
        </p:txBody>
      </p:sp>
      <p:sp>
        <p:nvSpPr>
          <p:cNvPr id="55300" name="Rectangle 2"/>
          <p:cNvSpPr>
            <a:spLocks noGrp="1" noChangeArrowheads="1"/>
          </p:cNvSpPr>
          <p:nvPr>
            <p:ph type="title"/>
          </p:nvPr>
        </p:nvSpPr>
        <p:spPr/>
        <p:txBody>
          <a:bodyPr/>
          <a:lstStyle/>
          <a:p>
            <a:r>
              <a:rPr lang="en-US" smtClean="0"/>
              <a:t>Change Control Board (CCB)</a:t>
            </a:r>
          </a:p>
        </p:txBody>
      </p:sp>
      <p:sp>
        <p:nvSpPr>
          <p:cNvPr id="55301" name="Rectangle 3"/>
          <p:cNvSpPr>
            <a:spLocks noGrp="1" noChangeArrowheads="1"/>
          </p:cNvSpPr>
          <p:nvPr>
            <p:ph type="body" idx="1"/>
          </p:nvPr>
        </p:nvSpPr>
        <p:spPr/>
        <p:txBody>
          <a:bodyPr/>
          <a:lstStyle/>
          <a:p>
            <a:r>
              <a:rPr lang="en-US" smtClean="0"/>
              <a:t>A formal group of people responsible for approving or rejecting changes on a project</a:t>
            </a:r>
          </a:p>
          <a:p>
            <a:r>
              <a:rPr lang="en-US" smtClean="0"/>
              <a:t>CCBs provide guidelines for preparing change requests, evaluate change requests, and manage the implementation of approved changes</a:t>
            </a:r>
          </a:p>
          <a:p>
            <a:r>
              <a:rPr lang="en-US" smtClean="0"/>
              <a:t>Includes stakeholders from the entire organization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2C2CBA76-B859-497C-AAD7-A6ACABFEB1D2}" type="slidenum">
              <a:rPr lang="en-US"/>
              <a:pPr>
                <a:defRPr/>
              </a:pPr>
              <a:t>48</a:t>
            </a:fld>
            <a:endParaRPr lang="en-US" dirty="0"/>
          </a:p>
        </p:txBody>
      </p:sp>
      <p:sp>
        <p:nvSpPr>
          <p:cNvPr id="56324" name="Rectangle 2"/>
          <p:cNvSpPr>
            <a:spLocks noGrp="1" noChangeArrowheads="1"/>
          </p:cNvSpPr>
          <p:nvPr>
            <p:ph type="title"/>
          </p:nvPr>
        </p:nvSpPr>
        <p:spPr/>
        <p:txBody>
          <a:bodyPr/>
          <a:lstStyle/>
          <a:p>
            <a:r>
              <a:rPr lang="en-US" smtClean="0"/>
              <a:t>Making Timely Changes</a:t>
            </a:r>
          </a:p>
        </p:txBody>
      </p:sp>
      <p:sp>
        <p:nvSpPr>
          <p:cNvPr id="56325" name="Rectangle 3"/>
          <p:cNvSpPr>
            <a:spLocks noGrp="1" noChangeArrowheads="1"/>
          </p:cNvSpPr>
          <p:nvPr>
            <p:ph type="body" idx="1"/>
          </p:nvPr>
        </p:nvSpPr>
        <p:spPr/>
        <p:txBody>
          <a:bodyPr/>
          <a:lstStyle/>
          <a:p>
            <a:r>
              <a:rPr lang="en-US" smtClean="0"/>
              <a:t>Some CCBs only meet occasionally, so it may take too long for changes to occur</a:t>
            </a:r>
          </a:p>
          <a:p>
            <a:r>
              <a:rPr lang="en-US" smtClean="0"/>
              <a:t>Some organizations have policies in place for time-sensitive changes</a:t>
            </a:r>
          </a:p>
          <a:p>
            <a:pPr lvl="1"/>
            <a:r>
              <a:rPr lang="en-US" smtClean="0"/>
              <a:t>“48-hour policy” allows project team members to make decisions, then they have 48 hours to reverse the decision pending senior management approval</a:t>
            </a:r>
          </a:p>
          <a:p>
            <a:pPr lvl="1"/>
            <a:r>
              <a:rPr lang="en-US" smtClean="0"/>
              <a:t>Delegate changes to the lowest level possible, but keep everyone informed of changes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445B5020-52A8-4685-BBA2-1F1844FC230E}" type="slidenum">
              <a:rPr lang="en-US"/>
              <a:pPr>
                <a:defRPr/>
              </a:pPr>
              <a:t>49</a:t>
            </a:fld>
            <a:endParaRPr lang="en-US" dirty="0"/>
          </a:p>
        </p:txBody>
      </p:sp>
      <p:sp>
        <p:nvSpPr>
          <p:cNvPr id="57348" name="Rectangle 2"/>
          <p:cNvSpPr>
            <a:spLocks noGrp="1" noChangeArrowheads="1"/>
          </p:cNvSpPr>
          <p:nvPr>
            <p:ph type="title"/>
          </p:nvPr>
        </p:nvSpPr>
        <p:spPr>
          <a:xfrm>
            <a:off x="381000" y="228600"/>
            <a:ext cx="8305800" cy="914400"/>
          </a:xfrm>
        </p:spPr>
        <p:txBody>
          <a:bodyPr/>
          <a:lstStyle/>
          <a:p>
            <a:r>
              <a:rPr lang="en-US" smtClean="0"/>
              <a:t>Configuration Management</a:t>
            </a:r>
          </a:p>
        </p:txBody>
      </p:sp>
      <p:sp>
        <p:nvSpPr>
          <p:cNvPr id="57349" name="Rectangle 3"/>
          <p:cNvSpPr>
            <a:spLocks noGrp="1" noChangeArrowheads="1"/>
          </p:cNvSpPr>
          <p:nvPr>
            <p:ph type="body" idx="1"/>
          </p:nvPr>
        </p:nvSpPr>
        <p:spPr>
          <a:xfrm>
            <a:off x="228600" y="1304925"/>
            <a:ext cx="8186738" cy="4791075"/>
          </a:xfrm>
        </p:spPr>
        <p:txBody>
          <a:bodyPr/>
          <a:lstStyle/>
          <a:p>
            <a:pPr>
              <a:lnSpc>
                <a:spcPct val="90000"/>
              </a:lnSpc>
            </a:pPr>
            <a:r>
              <a:rPr lang="en-US" smtClean="0"/>
              <a:t>Ensures that the descriptions of the project’s products are correct and complete</a:t>
            </a:r>
          </a:p>
          <a:p>
            <a:pPr>
              <a:lnSpc>
                <a:spcPct val="90000"/>
              </a:lnSpc>
            </a:pPr>
            <a:r>
              <a:rPr lang="en-US" smtClean="0"/>
              <a:t>Involves identifying and controlling the functional and physical design characteristics of products and their support documentation</a:t>
            </a:r>
          </a:p>
          <a:p>
            <a:pPr>
              <a:lnSpc>
                <a:spcPct val="90000"/>
              </a:lnSpc>
            </a:pPr>
            <a:r>
              <a:rPr lang="en-US" smtClean="0"/>
              <a:t>Configuration management specialists identify and document configuration requirements, control changes, record and report changes, and audit the products to verify conformance to requirements</a:t>
            </a:r>
          </a:p>
          <a:p>
            <a:pPr>
              <a:lnSpc>
                <a:spcPct val="90000"/>
              </a:lnSpc>
            </a:pPr>
            <a:r>
              <a:rPr lang="en-US" smtClean="0"/>
              <a:t>See www.icmhq.com for more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E35356AA-50E5-4C2D-85FF-2756E3195F89}" type="slidenum">
              <a:rPr lang="en-US"/>
              <a:pPr>
                <a:defRPr/>
              </a:pPr>
              <a:t>5</a:t>
            </a:fld>
            <a:endParaRPr lang="en-US" dirty="0"/>
          </a:p>
        </p:txBody>
      </p:sp>
      <p:sp>
        <p:nvSpPr>
          <p:cNvPr id="12292" name="Rectangle 2"/>
          <p:cNvSpPr>
            <a:spLocks noGrp="1" noChangeArrowheads="1"/>
          </p:cNvSpPr>
          <p:nvPr>
            <p:ph type="title"/>
          </p:nvPr>
        </p:nvSpPr>
        <p:spPr>
          <a:xfrm>
            <a:off x="304800" y="914400"/>
            <a:ext cx="8305800" cy="1143000"/>
          </a:xfrm>
        </p:spPr>
        <p:txBody>
          <a:bodyPr/>
          <a:lstStyle/>
          <a:p>
            <a:r>
              <a:rPr lang="en-US" smtClean="0"/>
              <a:t>The Key to Overall Project Success: Good Project Integration Management</a:t>
            </a:r>
          </a:p>
        </p:txBody>
      </p:sp>
      <p:sp>
        <p:nvSpPr>
          <p:cNvPr id="12293" name="Rectangle 3"/>
          <p:cNvSpPr>
            <a:spLocks noGrp="1" noChangeArrowheads="1"/>
          </p:cNvSpPr>
          <p:nvPr>
            <p:ph type="body" idx="1"/>
          </p:nvPr>
        </p:nvSpPr>
        <p:spPr>
          <a:xfrm>
            <a:off x="533400" y="2133600"/>
            <a:ext cx="8186738" cy="4114800"/>
          </a:xfrm>
        </p:spPr>
        <p:txBody>
          <a:bodyPr/>
          <a:lstStyle/>
          <a:p>
            <a:r>
              <a:rPr lang="en-US" smtClean="0"/>
              <a:t>Project managers must coordinate all of the other knowledge areas throughout a project’s life cycle</a:t>
            </a:r>
          </a:p>
          <a:p>
            <a:r>
              <a:rPr lang="en-US" smtClean="0"/>
              <a:t>Many new project managers have trouble looking at the “big picture” and want to focus on too many details (See opening case for a real example)</a:t>
            </a:r>
          </a:p>
          <a:p>
            <a:r>
              <a:rPr lang="en-US" smtClean="0"/>
              <a:t>Project integration management is </a:t>
            </a:r>
            <a:r>
              <a:rPr lang="en-US" i="1" smtClean="0"/>
              <a:t>not</a:t>
            </a:r>
            <a:r>
              <a:rPr lang="en-US" smtClean="0"/>
              <a:t> the same thing as software integration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F7E854F4-20E5-462B-86B5-ED3D1E07AF9D}" type="slidenum">
              <a:rPr lang="en-US"/>
              <a:pPr>
                <a:defRPr/>
              </a:pPr>
              <a:t>50</a:t>
            </a:fld>
            <a:endParaRPr lang="en-US" dirty="0"/>
          </a:p>
        </p:txBody>
      </p:sp>
      <p:sp>
        <p:nvSpPr>
          <p:cNvPr id="58372" name="Rectangle 2"/>
          <p:cNvSpPr>
            <a:spLocks noGrp="1" noChangeArrowheads="1"/>
          </p:cNvSpPr>
          <p:nvPr>
            <p:ph type="title"/>
          </p:nvPr>
        </p:nvSpPr>
        <p:spPr>
          <a:xfrm>
            <a:off x="381000" y="1143000"/>
            <a:ext cx="8305800" cy="1143000"/>
          </a:xfrm>
        </p:spPr>
        <p:txBody>
          <a:bodyPr/>
          <a:lstStyle/>
          <a:p>
            <a:r>
              <a:rPr lang="en-US" smtClean="0"/>
              <a:t>Table 4-3: Suggestions for Performing Integrated Change Control</a:t>
            </a:r>
          </a:p>
        </p:txBody>
      </p:sp>
      <p:pic>
        <p:nvPicPr>
          <p:cNvPr id="58373" name="Picture 6" descr="Tbl04-03.bmp"/>
          <p:cNvPicPr>
            <a:picLocks noChangeAspect="1"/>
          </p:cNvPicPr>
          <p:nvPr/>
        </p:nvPicPr>
        <p:blipFill>
          <a:blip r:embed="rId2"/>
          <a:srcRect t="6976"/>
          <a:stretch>
            <a:fillRect/>
          </a:stretch>
        </p:blipFill>
        <p:spPr bwMode="auto">
          <a:xfrm>
            <a:off x="560388" y="2590800"/>
            <a:ext cx="8213725" cy="30480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A3527CBE-3E06-4E3F-ABC2-BA45296A7ED5}" type="slidenum">
              <a:rPr lang="en-US"/>
              <a:pPr>
                <a:defRPr/>
              </a:pPr>
              <a:t>51</a:t>
            </a:fld>
            <a:endParaRPr lang="en-US" dirty="0"/>
          </a:p>
        </p:txBody>
      </p:sp>
      <p:sp>
        <p:nvSpPr>
          <p:cNvPr id="59396" name="Rectangle 2"/>
          <p:cNvSpPr>
            <a:spLocks noGrp="1" noChangeArrowheads="1"/>
          </p:cNvSpPr>
          <p:nvPr>
            <p:ph type="title"/>
          </p:nvPr>
        </p:nvSpPr>
        <p:spPr/>
        <p:txBody>
          <a:bodyPr/>
          <a:lstStyle/>
          <a:p>
            <a:r>
              <a:rPr lang="en-US" smtClean="0"/>
              <a:t>Closing Projects</a:t>
            </a:r>
          </a:p>
        </p:txBody>
      </p:sp>
      <p:sp>
        <p:nvSpPr>
          <p:cNvPr id="59397" name="Rectangle 3"/>
          <p:cNvSpPr>
            <a:spLocks noGrp="1" noChangeArrowheads="1"/>
          </p:cNvSpPr>
          <p:nvPr>
            <p:ph type="body" idx="1"/>
          </p:nvPr>
        </p:nvSpPr>
        <p:spPr/>
        <p:txBody>
          <a:bodyPr/>
          <a:lstStyle/>
          <a:p>
            <a:r>
              <a:rPr lang="en-US" smtClean="0"/>
              <a:t>To close a project, you must finalize all activities and transfer the completed or cancelled work to the appropriate people</a:t>
            </a:r>
          </a:p>
          <a:p>
            <a:r>
              <a:rPr lang="en-US" smtClean="0"/>
              <a:t>Main outputs include:</a:t>
            </a:r>
          </a:p>
          <a:p>
            <a:pPr lvl="1"/>
            <a:r>
              <a:rPr lang="en-US" smtClean="0"/>
              <a:t>Administrative closure procedures</a:t>
            </a:r>
          </a:p>
          <a:p>
            <a:pPr lvl="1"/>
            <a:r>
              <a:rPr lang="en-US" smtClean="0"/>
              <a:t>Contract closure procedures</a:t>
            </a:r>
          </a:p>
          <a:p>
            <a:pPr lvl="1"/>
            <a:r>
              <a:rPr lang="en-US" smtClean="0"/>
              <a:t>Final products, services, or results</a:t>
            </a:r>
          </a:p>
          <a:p>
            <a:pPr lvl="1"/>
            <a:r>
              <a:rPr lang="en-US" smtClean="0"/>
              <a:t>Organizational process asset updates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0FA173E4-0E64-4E5C-AD22-1D2BF3BEDC38}" type="slidenum">
              <a:rPr lang="en-US"/>
              <a:pPr>
                <a:defRPr/>
              </a:pPr>
              <a:t>52</a:t>
            </a:fld>
            <a:endParaRPr lang="en-US" dirty="0"/>
          </a:p>
        </p:txBody>
      </p:sp>
      <p:sp>
        <p:nvSpPr>
          <p:cNvPr id="60420" name="Rectangle 2"/>
          <p:cNvSpPr>
            <a:spLocks noGrp="1" noChangeArrowheads="1"/>
          </p:cNvSpPr>
          <p:nvPr>
            <p:ph type="title"/>
          </p:nvPr>
        </p:nvSpPr>
        <p:spPr>
          <a:xfrm>
            <a:off x="304800" y="457200"/>
            <a:ext cx="8305800" cy="1143000"/>
          </a:xfrm>
        </p:spPr>
        <p:txBody>
          <a:bodyPr/>
          <a:lstStyle/>
          <a:p>
            <a:r>
              <a:rPr lang="en-US" smtClean="0"/>
              <a:t>Using Software to Assist in Project Integration Management</a:t>
            </a:r>
          </a:p>
        </p:txBody>
      </p:sp>
      <p:sp>
        <p:nvSpPr>
          <p:cNvPr id="60421" name="Rectangle 3"/>
          <p:cNvSpPr>
            <a:spLocks noGrp="1" noChangeArrowheads="1"/>
          </p:cNvSpPr>
          <p:nvPr>
            <p:ph type="body" idx="1"/>
          </p:nvPr>
        </p:nvSpPr>
        <p:spPr>
          <a:xfrm>
            <a:off x="381000" y="1676400"/>
            <a:ext cx="8458200" cy="4953000"/>
          </a:xfrm>
        </p:spPr>
        <p:txBody>
          <a:bodyPr/>
          <a:lstStyle/>
          <a:p>
            <a:pPr>
              <a:lnSpc>
                <a:spcPct val="90000"/>
              </a:lnSpc>
            </a:pPr>
            <a:r>
              <a:rPr lang="en-US" smtClean="0"/>
              <a:t>Several types of software can be used to assist in project integration management</a:t>
            </a:r>
          </a:p>
          <a:p>
            <a:pPr lvl="1">
              <a:lnSpc>
                <a:spcPct val="90000"/>
              </a:lnSpc>
            </a:pPr>
            <a:r>
              <a:rPr lang="en-US" smtClean="0"/>
              <a:t>Documents can be created with word-processing software</a:t>
            </a:r>
          </a:p>
          <a:p>
            <a:pPr lvl="1">
              <a:lnSpc>
                <a:spcPct val="90000"/>
              </a:lnSpc>
            </a:pPr>
            <a:r>
              <a:rPr lang="en-US" smtClean="0"/>
              <a:t>Presentations are created with presentation software</a:t>
            </a:r>
          </a:p>
          <a:p>
            <a:pPr lvl="1">
              <a:lnSpc>
                <a:spcPct val="90000"/>
              </a:lnSpc>
            </a:pPr>
            <a:r>
              <a:rPr lang="en-US" smtClean="0"/>
              <a:t>Tracking can be done with spreadsheets or databases</a:t>
            </a:r>
          </a:p>
          <a:p>
            <a:pPr lvl="1">
              <a:lnSpc>
                <a:spcPct val="90000"/>
              </a:lnSpc>
            </a:pPr>
            <a:r>
              <a:rPr lang="en-US" smtClean="0"/>
              <a:t>Communication software like e-mail and Web authoring tools facilitate communications</a:t>
            </a:r>
          </a:p>
          <a:p>
            <a:pPr lvl="1">
              <a:lnSpc>
                <a:spcPct val="90000"/>
              </a:lnSpc>
            </a:pPr>
            <a:r>
              <a:rPr lang="en-US" smtClean="0"/>
              <a:t>Project management software can pull everything together and show detailed and summarized information</a:t>
            </a:r>
          </a:p>
          <a:p>
            <a:pPr lvl="1">
              <a:lnSpc>
                <a:spcPct val="90000"/>
              </a:lnSpc>
            </a:pPr>
            <a:r>
              <a:rPr lang="en-US" smtClean="0"/>
              <a:t>Business Service Management (BSM) tools track the execution of business process flows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D30E1A6F-4523-4738-A5C1-2551B5A95172}" type="slidenum">
              <a:rPr lang="en-US"/>
              <a:pPr>
                <a:defRPr/>
              </a:pPr>
              <a:t>53</a:t>
            </a:fld>
            <a:endParaRPr lang="en-US" dirty="0"/>
          </a:p>
        </p:txBody>
      </p:sp>
      <p:sp>
        <p:nvSpPr>
          <p:cNvPr id="61444" name="Rectangle 2"/>
          <p:cNvSpPr>
            <a:spLocks noGrp="1" noChangeArrowheads="1"/>
          </p:cNvSpPr>
          <p:nvPr>
            <p:ph type="title"/>
          </p:nvPr>
        </p:nvSpPr>
        <p:spPr/>
        <p:txBody>
          <a:bodyPr/>
          <a:lstStyle/>
          <a:p>
            <a:r>
              <a:rPr lang="en-US" smtClean="0"/>
              <a:t>Chapter Summary</a:t>
            </a:r>
          </a:p>
        </p:txBody>
      </p:sp>
      <p:sp>
        <p:nvSpPr>
          <p:cNvPr id="61445" name="Rectangle 3"/>
          <p:cNvSpPr>
            <a:spLocks noGrp="1" noChangeArrowheads="1"/>
          </p:cNvSpPr>
          <p:nvPr>
            <p:ph type="body" idx="1"/>
          </p:nvPr>
        </p:nvSpPr>
        <p:spPr>
          <a:xfrm>
            <a:off x="381000" y="1447800"/>
            <a:ext cx="8305800" cy="4572000"/>
          </a:xfrm>
        </p:spPr>
        <p:txBody>
          <a:bodyPr/>
          <a:lstStyle/>
          <a:p>
            <a:r>
              <a:rPr lang="en-US" smtClean="0"/>
              <a:t>Project integration management includes:</a:t>
            </a:r>
          </a:p>
          <a:p>
            <a:pPr lvl="1"/>
            <a:r>
              <a:rPr lang="en-US" smtClean="0"/>
              <a:t>Developing a project charter</a:t>
            </a:r>
          </a:p>
          <a:p>
            <a:pPr lvl="1"/>
            <a:r>
              <a:rPr lang="en-US" smtClean="0"/>
              <a:t>Developing a preliminary project scope statement</a:t>
            </a:r>
          </a:p>
          <a:p>
            <a:pPr lvl="1"/>
            <a:r>
              <a:rPr lang="en-US" smtClean="0"/>
              <a:t>Developing a project management plan</a:t>
            </a:r>
          </a:p>
          <a:p>
            <a:pPr lvl="1"/>
            <a:r>
              <a:rPr lang="en-US" smtClean="0"/>
              <a:t>Directing and managing project execution</a:t>
            </a:r>
          </a:p>
          <a:p>
            <a:pPr lvl="1"/>
            <a:r>
              <a:rPr lang="en-US" smtClean="0"/>
              <a:t>Monitoring and controlling project work</a:t>
            </a:r>
          </a:p>
          <a:p>
            <a:pPr lvl="1"/>
            <a:r>
              <a:rPr lang="en-US" smtClean="0"/>
              <a:t>Performing integrated change control</a:t>
            </a:r>
          </a:p>
          <a:p>
            <a:pPr lvl="1"/>
            <a:r>
              <a:rPr lang="en-US" smtClean="0"/>
              <a:t>Closing the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98921475-2F4C-4040-AC09-5932BC30FA1D}" type="slidenum">
              <a:rPr lang="en-US"/>
              <a:pPr>
                <a:defRPr/>
              </a:pPr>
              <a:t>6</a:t>
            </a:fld>
            <a:endParaRPr lang="en-US" dirty="0"/>
          </a:p>
        </p:txBody>
      </p:sp>
      <p:sp>
        <p:nvSpPr>
          <p:cNvPr id="13316" name="Rectangle 2"/>
          <p:cNvSpPr>
            <a:spLocks noGrp="1" noChangeArrowheads="1"/>
          </p:cNvSpPr>
          <p:nvPr>
            <p:ph type="title"/>
          </p:nvPr>
        </p:nvSpPr>
        <p:spPr>
          <a:xfrm>
            <a:off x="381000" y="381000"/>
            <a:ext cx="8305800" cy="1143000"/>
          </a:xfrm>
        </p:spPr>
        <p:txBody>
          <a:bodyPr/>
          <a:lstStyle/>
          <a:p>
            <a:r>
              <a:rPr lang="en-US" smtClean="0"/>
              <a:t>Project Integration Management Processes</a:t>
            </a:r>
          </a:p>
        </p:txBody>
      </p:sp>
      <p:sp>
        <p:nvSpPr>
          <p:cNvPr id="13317" name="Rectangle 3"/>
          <p:cNvSpPr>
            <a:spLocks noGrp="1" noChangeArrowheads="1"/>
          </p:cNvSpPr>
          <p:nvPr>
            <p:ph type="body" idx="1"/>
          </p:nvPr>
        </p:nvSpPr>
        <p:spPr>
          <a:xfrm>
            <a:off x="228600" y="1609725"/>
            <a:ext cx="8491538" cy="4791075"/>
          </a:xfrm>
        </p:spPr>
        <p:txBody>
          <a:bodyPr/>
          <a:lstStyle/>
          <a:p>
            <a:pPr marL="609600" indent="-609600">
              <a:lnSpc>
                <a:spcPct val="80000"/>
              </a:lnSpc>
            </a:pPr>
            <a:r>
              <a:rPr lang="en-US" b="1" smtClean="0"/>
              <a:t>Develop the project charter</a:t>
            </a:r>
            <a:r>
              <a:rPr lang="en-US" smtClean="0"/>
              <a:t>: working with stakeholders to create the document that formally authorizes a project—the charter</a:t>
            </a:r>
          </a:p>
          <a:p>
            <a:pPr marL="609600" indent="-609600">
              <a:lnSpc>
                <a:spcPct val="80000"/>
              </a:lnSpc>
            </a:pPr>
            <a:r>
              <a:rPr lang="en-US" b="1" smtClean="0"/>
              <a:t>Develop the preliminary project scope statement</a:t>
            </a:r>
            <a:r>
              <a:rPr lang="en-US" smtClean="0"/>
              <a:t>: working with stakeholders, especially users of the project’s products, services, or results, to develop the high-level scope requirements and create a preliminary project scope statement</a:t>
            </a:r>
            <a:endParaRPr lang="en-US" b="1" smtClean="0"/>
          </a:p>
          <a:p>
            <a:pPr marL="609600" indent="-609600">
              <a:lnSpc>
                <a:spcPct val="80000"/>
              </a:lnSpc>
            </a:pPr>
            <a:r>
              <a:rPr lang="en-US" b="1" smtClean="0"/>
              <a:t>Develop the project management plan</a:t>
            </a:r>
            <a:r>
              <a:rPr lang="en-US" smtClean="0"/>
              <a:t>: coordinating all planning efforts to create a consistent, coherent document—the project management plan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D3CA5836-CA78-4CCF-9555-76271396078F}" type="slidenum">
              <a:rPr lang="en-US"/>
              <a:pPr>
                <a:defRPr/>
              </a:pPr>
              <a:t>7</a:t>
            </a:fld>
            <a:endParaRPr lang="en-US" dirty="0"/>
          </a:p>
        </p:txBody>
      </p:sp>
      <p:sp>
        <p:nvSpPr>
          <p:cNvPr id="14340" name="Rectangle 2"/>
          <p:cNvSpPr>
            <a:spLocks noGrp="1" noChangeArrowheads="1"/>
          </p:cNvSpPr>
          <p:nvPr>
            <p:ph type="title"/>
          </p:nvPr>
        </p:nvSpPr>
        <p:spPr>
          <a:xfrm>
            <a:off x="381000" y="381000"/>
            <a:ext cx="8305800" cy="1143000"/>
          </a:xfrm>
        </p:spPr>
        <p:txBody>
          <a:bodyPr/>
          <a:lstStyle/>
          <a:p>
            <a:r>
              <a:rPr lang="en-US" smtClean="0"/>
              <a:t>Project Integration Management Processes (continued)</a:t>
            </a:r>
          </a:p>
        </p:txBody>
      </p:sp>
      <p:sp>
        <p:nvSpPr>
          <p:cNvPr id="14341" name="Rectangle 3"/>
          <p:cNvSpPr>
            <a:spLocks noGrp="1" noChangeArrowheads="1"/>
          </p:cNvSpPr>
          <p:nvPr>
            <p:ph type="body" idx="1"/>
          </p:nvPr>
        </p:nvSpPr>
        <p:spPr>
          <a:xfrm>
            <a:off x="381000" y="1752600"/>
            <a:ext cx="8305800" cy="4572000"/>
          </a:xfrm>
        </p:spPr>
        <p:txBody>
          <a:bodyPr/>
          <a:lstStyle/>
          <a:p>
            <a:pPr marL="609600" indent="-609600">
              <a:lnSpc>
                <a:spcPct val="80000"/>
              </a:lnSpc>
            </a:pPr>
            <a:r>
              <a:rPr lang="en-US" b="1" smtClean="0"/>
              <a:t>Direct and manage project execution</a:t>
            </a:r>
            <a:r>
              <a:rPr lang="en-US" smtClean="0"/>
              <a:t>:</a:t>
            </a:r>
            <a:r>
              <a:rPr lang="en-US" b="1" smtClean="0"/>
              <a:t> </a:t>
            </a:r>
            <a:r>
              <a:rPr lang="en-US" smtClean="0"/>
              <a:t>carrying out the project management plan by performing the activities included in it</a:t>
            </a:r>
          </a:p>
          <a:p>
            <a:pPr marL="609600" indent="-609600">
              <a:lnSpc>
                <a:spcPct val="80000"/>
              </a:lnSpc>
            </a:pPr>
            <a:r>
              <a:rPr lang="en-US" b="1" smtClean="0"/>
              <a:t>Monitor and control the project work</a:t>
            </a:r>
            <a:r>
              <a:rPr lang="en-US" smtClean="0"/>
              <a:t>: overseeing project work to meet the performance objectives of the project</a:t>
            </a:r>
          </a:p>
          <a:p>
            <a:pPr marL="609600" indent="-609600">
              <a:lnSpc>
                <a:spcPct val="80000"/>
              </a:lnSpc>
            </a:pPr>
            <a:r>
              <a:rPr lang="en-US" b="1" smtClean="0"/>
              <a:t>Perform integrated change control</a:t>
            </a:r>
            <a:r>
              <a:rPr lang="en-US" smtClean="0"/>
              <a:t>: coordinating changes that affect the project’s deliverables and organizational process assets</a:t>
            </a:r>
          </a:p>
          <a:p>
            <a:pPr marL="609600" indent="-609600">
              <a:lnSpc>
                <a:spcPct val="80000"/>
              </a:lnSpc>
            </a:pPr>
            <a:r>
              <a:rPr lang="en-US" b="1" smtClean="0"/>
              <a:t>Close the project</a:t>
            </a:r>
            <a:r>
              <a:rPr lang="en-US" smtClean="0"/>
              <a:t>: finalizing all project activities to formally close the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28600" y="304800"/>
            <a:ext cx="8305800" cy="1143000"/>
          </a:xfrm>
        </p:spPr>
        <p:txBody>
          <a:bodyPr/>
          <a:lstStyle/>
          <a:p>
            <a:r>
              <a:rPr lang="en-US" smtClean="0"/>
              <a:t>Figure 4-1: Project Integration Management Summary</a:t>
            </a:r>
          </a:p>
        </p:txBody>
      </p:sp>
      <p:sp>
        <p:nvSpPr>
          <p:cNvPr id="5" name="Slide Number Placeholder 4"/>
          <p:cNvSpPr>
            <a:spLocks noGrp="1"/>
          </p:cNvSpPr>
          <p:nvPr>
            <p:ph type="sldNum" sz="quarter" idx="11"/>
          </p:nvPr>
        </p:nvSpPr>
        <p:spPr/>
        <p:txBody>
          <a:bodyPr/>
          <a:lstStyle/>
          <a:p>
            <a:pPr>
              <a:defRPr/>
            </a:pPr>
            <a:fld id="{3B685CBD-84EF-4BB1-BD8A-92D9E040BF5A}" type="slidenum">
              <a:rPr lang="en-US" smtClean="0"/>
              <a:pPr>
                <a:defRPr/>
              </a:pPr>
              <a:t>8</a:t>
            </a:fld>
            <a:endParaRPr lang="en-US" dirty="0"/>
          </a:p>
        </p:txBody>
      </p:sp>
      <p:pic>
        <p:nvPicPr>
          <p:cNvPr id="15365" name="Picture 5" descr="Fig04-01.bmp"/>
          <p:cNvPicPr>
            <a:picLocks noChangeAspect="1"/>
          </p:cNvPicPr>
          <p:nvPr/>
        </p:nvPicPr>
        <p:blipFill>
          <a:blip r:embed="rId2"/>
          <a:srcRect b="9454"/>
          <a:stretch>
            <a:fillRect/>
          </a:stretch>
        </p:blipFill>
        <p:spPr bwMode="auto">
          <a:xfrm>
            <a:off x="990600" y="1511300"/>
            <a:ext cx="7162800" cy="48133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81000" y="228600"/>
            <a:ext cx="8305800" cy="685800"/>
          </a:xfrm>
        </p:spPr>
        <p:txBody>
          <a:bodyPr/>
          <a:lstStyle/>
          <a:p>
            <a:r>
              <a:rPr lang="en-US" smtClean="0"/>
              <a:t>What Went Wrong?</a:t>
            </a:r>
          </a:p>
        </p:txBody>
      </p:sp>
      <p:sp>
        <p:nvSpPr>
          <p:cNvPr id="16387" name="Content Placeholder 2"/>
          <p:cNvSpPr>
            <a:spLocks noGrp="1"/>
          </p:cNvSpPr>
          <p:nvPr>
            <p:ph sz="quarter" idx="1"/>
          </p:nvPr>
        </p:nvSpPr>
        <p:spPr>
          <a:xfrm>
            <a:off x="228600" y="990600"/>
            <a:ext cx="8686800" cy="4572000"/>
          </a:xfrm>
        </p:spPr>
        <p:txBody>
          <a:bodyPr/>
          <a:lstStyle/>
          <a:p>
            <a:r>
              <a:rPr lang="en-US" sz="2400" smtClean="0"/>
              <a:t>The Airbus A380 megajet project was two years behind schedule in Oct. 2006, causing Airbus’ parent company to face an expected loss of $6.1 billion over the next four years</a:t>
            </a:r>
          </a:p>
          <a:p>
            <a:r>
              <a:rPr lang="en-US" sz="2400" smtClean="0"/>
              <a:t>The project suffered from severe integration management problems, or “integration disintegration... Early this year, when pre-assembled bundles containing hundreds of miles of cabin wiring were delivered from a German factory to the assembly line in France, workers discovered that the bundles, called harnesses, didn't fit properly into the plane. Assembly slowed to a near-standstill, as workers tried to pull the bundles apart and re-thread them through the fuselage. Now Airbus will have to go back to the drawing board and redesign the wiring system.”*</a:t>
            </a:r>
          </a:p>
        </p:txBody>
      </p:sp>
      <p:sp>
        <p:nvSpPr>
          <p:cNvPr id="5" name="Slide Number Placeholder 4"/>
          <p:cNvSpPr>
            <a:spLocks noGrp="1"/>
          </p:cNvSpPr>
          <p:nvPr>
            <p:ph type="sldNum" sz="quarter" idx="11"/>
          </p:nvPr>
        </p:nvSpPr>
        <p:spPr/>
        <p:txBody>
          <a:bodyPr/>
          <a:lstStyle/>
          <a:p>
            <a:pPr>
              <a:defRPr/>
            </a:pPr>
            <a:fld id="{C3CBA9A5-3D76-4C8B-9F1A-E119F7A1F42C}" type="slidenum">
              <a:rPr lang="en-US" smtClean="0"/>
              <a:pPr>
                <a:defRPr/>
              </a:pPr>
              <a:t>9</a:t>
            </a:fld>
            <a:endParaRPr lang="en-US" dirty="0"/>
          </a:p>
        </p:txBody>
      </p:sp>
      <p:sp>
        <p:nvSpPr>
          <p:cNvPr id="16390" name="TextBox 5"/>
          <p:cNvSpPr txBox="1">
            <a:spLocks noChangeArrowheads="1"/>
          </p:cNvSpPr>
          <p:nvPr/>
        </p:nvSpPr>
        <p:spPr bwMode="auto">
          <a:xfrm>
            <a:off x="533400" y="5943600"/>
            <a:ext cx="7975600" cy="677863"/>
          </a:xfrm>
          <a:prstGeom prst="rect">
            <a:avLst/>
          </a:prstGeom>
          <a:noFill/>
          <a:ln w="9525">
            <a:noFill/>
            <a:miter lim="800000"/>
            <a:headEnd/>
            <a:tailEnd/>
          </a:ln>
        </p:spPr>
        <p:txBody>
          <a:bodyPr>
            <a:spAutoFit/>
          </a:bodyPr>
          <a:lstStyle/>
          <a:p>
            <a:r>
              <a:rPr lang="en-US" sz="1600"/>
              <a:t>*Matlack, Carol. “First, Blame the Software,” </a:t>
            </a:r>
            <a:r>
              <a:rPr lang="en-US" sz="1600" i="1"/>
              <a:t>BusinessWeek Online (October 5, 2006).</a:t>
            </a:r>
          </a:p>
          <a:p>
            <a:endParaRPr lang="en-US"/>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1800</TotalTime>
  <Words>3019</Words>
  <Application>Microsoft PowerPoint</Application>
  <PresentationFormat>On-screen Show (4:3)</PresentationFormat>
  <Paragraphs>319</Paragraphs>
  <Slides>53</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53</vt:i4>
      </vt:variant>
    </vt:vector>
  </HeadingPairs>
  <TitlesOfParts>
    <vt:vector size="61" baseType="lpstr">
      <vt:lpstr>Arial</vt:lpstr>
      <vt:lpstr>Calibri</vt:lpstr>
      <vt:lpstr>Times New Roman</vt:lpstr>
      <vt:lpstr>Wingdings 2</vt:lpstr>
      <vt:lpstr>Arial Rounded MT Bold</vt:lpstr>
      <vt:lpstr>Arial Black</vt:lpstr>
      <vt:lpstr>Custom Design</vt:lpstr>
      <vt:lpstr>Equity</vt:lpstr>
      <vt:lpstr>Chapter 4: Project Integration Management</vt:lpstr>
      <vt:lpstr>Learning Objectives</vt:lpstr>
      <vt:lpstr>Learning Objectives (continued)</vt:lpstr>
      <vt:lpstr>Learning Objectives (continued)</vt:lpstr>
      <vt:lpstr>The Key to Overall Project Success: Good Project Integration Management</vt:lpstr>
      <vt:lpstr>Project Integration Management Processes</vt:lpstr>
      <vt:lpstr>Project Integration Management Processes (continued)</vt:lpstr>
      <vt:lpstr>Figure 4-1: Project Integration Management Summary</vt:lpstr>
      <vt:lpstr>What Went Wrong?</vt:lpstr>
      <vt:lpstr>Strategic Planning and Project Selection</vt:lpstr>
      <vt:lpstr>Figure 4-2: Information Technology Planning Process</vt:lpstr>
      <vt:lpstr>Best Practice</vt:lpstr>
      <vt:lpstr>Methods for Selecting Projects</vt:lpstr>
      <vt:lpstr>Focusing on Broad Organizational Needs</vt:lpstr>
      <vt:lpstr>Categorizing IT Projects</vt:lpstr>
      <vt:lpstr>Financial Analysis of Projects</vt:lpstr>
      <vt:lpstr>Net Present Value Analysis</vt:lpstr>
      <vt:lpstr>Figure 4-3: Net Present Value Example</vt:lpstr>
      <vt:lpstr>Figure 4-4: JWD Consulting NPV Example</vt:lpstr>
      <vt:lpstr>NPV Calculations</vt:lpstr>
      <vt:lpstr>Return on Investment</vt:lpstr>
      <vt:lpstr>Payback Analysis</vt:lpstr>
      <vt:lpstr>Figure 4-5: Charting the Payback Period</vt:lpstr>
      <vt:lpstr>Weighted Scoring Model</vt:lpstr>
      <vt:lpstr>Figure 4-6: Sample Weighted Scoring Model for Project Selection</vt:lpstr>
      <vt:lpstr>Implementing a Balanced Scorecard</vt:lpstr>
      <vt:lpstr>Figure 4-7: Balanced Scorecard Example</vt:lpstr>
      <vt:lpstr>Project Charters</vt:lpstr>
      <vt:lpstr>Figure 4-6: Project Integration Management Overview</vt:lpstr>
      <vt:lpstr>Preliminary Scope Statements</vt:lpstr>
      <vt:lpstr>Project Management Plans</vt:lpstr>
      <vt:lpstr>Common Elements of a Project Management Plan</vt:lpstr>
      <vt:lpstr>Table 4-1: Sample Contents for a Software Project Management Plan (SPMP)</vt:lpstr>
      <vt:lpstr>What the Winners Do</vt:lpstr>
      <vt:lpstr>Stakeholder Analysis</vt:lpstr>
      <vt:lpstr>Table 4-2: Sample Stakeholder Analysis</vt:lpstr>
      <vt:lpstr>Project Execution</vt:lpstr>
      <vt:lpstr>Coordinating Planning and Execution</vt:lpstr>
      <vt:lpstr>Providing Leadership and a Supportive Culture</vt:lpstr>
      <vt:lpstr>Important Skills for Project Execution</vt:lpstr>
      <vt:lpstr>Project Execution Tools and Techniques</vt:lpstr>
      <vt:lpstr>Monitoring and Controlling Project Work</vt:lpstr>
      <vt:lpstr>Media Snapshot</vt:lpstr>
      <vt:lpstr>Integrated Change Control</vt:lpstr>
      <vt:lpstr>Change Control on Information Technology Projects</vt:lpstr>
      <vt:lpstr>Change Control System</vt:lpstr>
      <vt:lpstr>Change Control Board (CCB)</vt:lpstr>
      <vt:lpstr>Making Timely Changes</vt:lpstr>
      <vt:lpstr>Configuration Management</vt:lpstr>
      <vt:lpstr>Table 4-3: Suggestions for Performing Integrated Change Control</vt:lpstr>
      <vt:lpstr>Closing Projects</vt:lpstr>
      <vt:lpstr>Using Software to Assist in Project Integration Management</vt:lpstr>
      <vt:lpstr>Chapter Summary</vt:lpstr>
    </vt:vector>
  </TitlesOfParts>
  <Company>Augsburg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Course Technology</dc:creator>
  <cp:lastModifiedBy>User</cp:lastModifiedBy>
  <cp:revision>140</cp:revision>
  <dcterms:created xsi:type="dcterms:W3CDTF">2001-07-05T23:10:12Z</dcterms:created>
  <dcterms:modified xsi:type="dcterms:W3CDTF">2015-09-20T12:10:58Z</dcterms:modified>
</cp:coreProperties>
</file>