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38"/>
  </p:notesMasterIdLst>
  <p:handoutMasterIdLst>
    <p:handoutMasterId r:id="rId39"/>
  </p:handoutMasterIdLst>
  <p:sldIdLst>
    <p:sldId id="257" r:id="rId3"/>
    <p:sldId id="334" r:id="rId4"/>
    <p:sldId id="335" r:id="rId5"/>
    <p:sldId id="336" r:id="rId6"/>
    <p:sldId id="337" r:id="rId7"/>
    <p:sldId id="364" r:id="rId8"/>
    <p:sldId id="338" r:id="rId9"/>
    <p:sldId id="365"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66" r:id="rId29"/>
    <p:sldId id="357" r:id="rId30"/>
    <p:sldId id="358" r:id="rId31"/>
    <p:sldId id="367" r:id="rId32"/>
    <p:sldId id="359" r:id="rId33"/>
    <p:sldId id="360" r:id="rId34"/>
    <p:sldId id="361" r:id="rId35"/>
    <p:sldId id="362" r:id="rId36"/>
    <p:sldId id="363" r:id="rId3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1887" autoAdjust="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D039081-9B54-4FB6-A405-099D82BA550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DE2ABAE4-9195-4EDB-BB03-21A180AC0DF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id-ID" smtClean="0"/>
          </a:p>
        </p:txBody>
      </p:sp>
      <p:sp>
        <p:nvSpPr>
          <p:cNvPr id="45060" name="Slide Number Placeholder 3"/>
          <p:cNvSpPr>
            <a:spLocks noGrp="1"/>
          </p:cNvSpPr>
          <p:nvPr>
            <p:ph type="sldNum" sz="quarter" idx="5"/>
          </p:nvPr>
        </p:nvSpPr>
        <p:spPr>
          <a:noFill/>
        </p:spPr>
        <p:txBody>
          <a:bodyPr/>
          <a:lstStyle/>
          <a:p>
            <a:fld id="{13A50C59-3D6A-4DEC-9242-E5CC5B23145E}"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BA020A91-BDD4-4F5B-9C1F-13CFC27D767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60D137AA-E796-407D-9D17-0E57AF58EC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38956672-9683-4057-912F-383B28575A14}"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4C211043-D0C0-40C4-B16B-23730E11090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524000" y="6400800"/>
            <a:ext cx="6248400" cy="457200"/>
          </a:xfrm>
        </p:spPr>
        <p:txBody>
          <a:bodyPr/>
          <a:lstStyle>
            <a:lvl1pPr>
              <a:buFontTx/>
              <a:buNone/>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1"/>
          </p:nvPr>
        </p:nvSpPr>
        <p:spPr/>
        <p:txBody>
          <a:bodyPr/>
          <a:lstStyle>
            <a:lvl1pPr>
              <a:buNone/>
              <a:defRPr/>
            </a:lvl1pPr>
          </a:lstStyle>
          <a:p>
            <a:pPr>
              <a:defRPr/>
            </a:pPr>
            <a:fld id="{FA790ECC-BD4D-42F2-9890-325E3DCEA022}"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Information Technology Project Management, Fifth Edition, Copyright 2007</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E5665CC9-DF43-4E97-898C-98D06FB5DAE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22"/>
          <p:cNvSpPr>
            <a:spLocks noGrp="1"/>
          </p:cNvSpPr>
          <p:nvPr>
            <p:ph type="sldNum" sz="quarter" idx="12"/>
          </p:nvPr>
        </p:nvSpPr>
        <p:spPr/>
        <p:txBody>
          <a:bodyPr/>
          <a:lstStyle>
            <a:lvl1pPr>
              <a:defRPr/>
            </a:lvl1pPr>
          </a:lstStyle>
          <a:p>
            <a:pPr>
              <a:defRPr/>
            </a:pPr>
            <a:fld id="{A06644E2-814E-49FB-AE9B-099DC9EC93AA}"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22"/>
          <p:cNvSpPr>
            <a:spLocks noGrp="1"/>
          </p:cNvSpPr>
          <p:nvPr>
            <p:ph type="sldNum" sz="quarter" idx="12"/>
          </p:nvPr>
        </p:nvSpPr>
        <p:spPr/>
        <p:txBody>
          <a:bodyPr/>
          <a:lstStyle>
            <a:lvl1pPr>
              <a:defRPr/>
            </a:lvl1pPr>
          </a:lstStyle>
          <a:p>
            <a:pPr>
              <a:defRPr/>
            </a:pPr>
            <a:fld id="{98C1D92F-6A3C-441C-A106-247EBA976975}"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22"/>
          <p:cNvSpPr>
            <a:spLocks noGrp="1"/>
          </p:cNvSpPr>
          <p:nvPr>
            <p:ph type="sldNum" sz="quarter" idx="12"/>
          </p:nvPr>
        </p:nvSpPr>
        <p:spPr/>
        <p:txBody>
          <a:bodyPr/>
          <a:lstStyle>
            <a:lvl1pPr>
              <a:defRPr/>
            </a:lvl1pPr>
          </a:lstStyle>
          <a:p>
            <a:pPr>
              <a:defRPr/>
            </a:pPr>
            <a:fld id="{5BDECF27-A91B-4AC4-9CF5-5520A351A4D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22"/>
          <p:cNvSpPr>
            <a:spLocks noGrp="1"/>
          </p:cNvSpPr>
          <p:nvPr>
            <p:ph type="sldNum" sz="quarter" idx="12"/>
          </p:nvPr>
        </p:nvSpPr>
        <p:spPr/>
        <p:txBody>
          <a:bodyPr/>
          <a:lstStyle>
            <a:lvl1pPr>
              <a:defRPr/>
            </a:lvl1pPr>
          </a:lstStyle>
          <a:p>
            <a:pPr>
              <a:defRPr/>
            </a:pPr>
            <a:fld id="{9E29004E-3950-4A98-9B89-0B08E37266AD}"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6"/>
          <p:cNvSpPr>
            <a:spLocks noGrp="1"/>
          </p:cNvSpPr>
          <p:nvPr>
            <p:ph type="sldNum" sz="quarter" idx="12"/>
          </p:nvPr>
        </p:nvSpPr>
        <p:spPr/>
        <p:txBody>
          <a:bodyPr/>
          <a:lstStyle>
            <a:lvl1pPr>
              <a:defRPr/>
            </a:lvl1pPr>
          </a:lstStyle>
          <a:p>
            <a:pPr>
              <a:defRPr/>
            </a:pPr>
            <a:fld id="{5B39F502-E84E-4E9D-9A20-E59B5835823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18BAAC20-591D-4F68-B3A6-EF152D1A4B1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Information Technology Project Management, Fifth Edition, Copyright 2007</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2131DE7-C080-48D3-96FA-733F8DC35B42}"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18F998BC-67EA-4A3E-AEE5-92D219AA96F7}"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9EB1C8C2-ED53-453A-BC50-F944A45ED78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5264ADCD-14CF-4C26-A96B-98AA3EC51A3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BDDBC0B6-5EF3-497A-9EE6-86BE6E2609A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5"/>
          <p:cNvSpPr>
            <a:spLocks noGrp="1"/>
          </p:cNvSpPr>
          <p:nvPr>
            <p:ph type="sldNum" sz="quarter" idx="12"/>
          </p:nvPr>
        </p:nvSpPr>
        <p:spPr/>
        <p:txBody>
          <a:bodyPr/>
          <a:lstStyle>
            <a:lvl1pPr>
              <a:defRPr/>
            </a:lvl1pPr>
          </a:lstStyle>
          <a:p>
            <a:pPr>
              <a:defRPr/>
            </a:pPr>
            <a:fld id="{554BE3DD-3F10-4B62-B4D7-7607E903519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2"/>
          </p:nvPr>
        </p:nvSpPr>
        <p:spPr/>
        <p:txBody>
          <a:bodyPr/>
          <a:lstStyle>
            <a:lvl1pPr>
              <a:defRPr/>
            </a:lvl1pPr>
          </a:lstStyle>
          <a:p>
            <a:pPr>
              <a:defRPr/>
            </a:pPr>
            <a:fld id="{608EA4B8-227F-4580-AFF3-F7FCE89C81E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5"/>
          <p:cNvSpPr>
            <a:spLocks noGrp="1"/>
          </p:cNvSpPr>
          <p:nvPr>
            <p:ph type="sldNum" sz="quarter" idx="12"/>
          </p:nvPr>
        </p:nvSpPr>
        <p:spPr/>
        <p:txBody>
          <a:bodyPr/>
          <a:lstStyle>
            <a:lvl1pPr>
              <a:defRPr/>
            </a:lvl1pPr>
          </a:lstStyle>
          <a:p>
            <a:pPr>
              <a:defRPr/>
            </a:pPr>
            <a:fld id="{58BAC216-5298-43B0-9DC4-87031F048F8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531D4D71-42C0-482D-8428-3E39FD65434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3DCDD7BE-B5DF-408B-A778-74D9B0AEECC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F3574B14-93ED-466C-861D-37166718752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400">
                <a:solidFill>
                  <a:schemeClr val="tx2"/>
                </a:solidFill>
                <a:latin typeface="Times New Roman" pitchFamily="18" charset="0"/>
              </a:defRPr>
            </a:lvl1pPr>
          </a:lstStyle>
          <a:p>
            <a:pPr>
              <a:defRPr/>
            </a:pPr>
            <a:r>
              <a:rPr lang="en-US"/>
              <a:t>Information Technology Project Management, Fifth Edition, Copyright 2007</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lnSpc>
                <a:spcPct val="90000"/>
              </a:lnSpc>
              <a:spcBef>
                <a:spcPct val="20000"/>
              </a:spcBef>
              <a:buFontTx/>
              <a:buChar char="•"/>
              <a:defRPr kumimoji="0" sz="1400">
                <a:solidFill>
                  <a:srgbClr val="FFFFFF"/>
                </a:solidFill>
                <a:latin typeface="+mj-lt"/>
                <a:ea typeface="+mj-ea"/>
                <a:cs typeface="+mj-cs"/>
              </a:defRPr>
            </a:lvl1pPr>
          </a:lstStyle>
          <a:p>
            <a:pPr>
              <a:defRPr/>
            </a:pPr>
            <a:fld id="{F85F44B6-4954-4319-8BB9-EF4B36E9A62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74" r:id="rId4"/>
    <p:sldLayoutId id="2147483875" r:id="rId5"/>
    <p:sldLayoutId id="2147483876" r:id="rId6"/>
    <p:sldLayoutId id="2147483877" r:id="rId7"/>
    <p:sldLayoutId id="2147483883" r:id="rId8"/>
    <p:sldLayoutId id="2147483884" r:id="rId9"/>
    <p:sldLayoutId id="2147483878" r:id="rId10"/>
    <p:sldLayoutId id="2147483879"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Chapter </a:t>
            </a:r>
            <a:r>
              <a:rPr sz="3000" smtClean="0">
                <a:effectLst>
                  <a:outerShdw blurRad="38100" dist="38100" dir="2700000" algn="tl">
                    <a:srgbClr val="FFFFFF"/>
                  </a:outerShdw>
                </a:effectLst>
                <a:latin typeface="Arial Rounded MT Bold" pitchFamily="34" charset="0"/>
              </a:rPr>
              <a:t>5:</a:t>
            </a: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Project Scope Management</a:t>
            </a:r>
            <a:endParaRPr sz="300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304800" y="3810000"/>
            <a:ext cx="5791200" cy="1349375"/>
          </a:xfrm>
          <a:prstGeom prst="rect">
            <a:avLst/>
          </a:prstGeom>
          <a:noFill/>
          <a:ln w="9525">
            <a:noFill/>
            <a:miter lim="800000"/>
            <a:headEnd/>
            <a:tailEnd/>
          </a:ln>
          <a:effectLst/>
        </p:spPr>
        <p:txBody>
          <a:bodyPr/>
          <a:lstStyle/>
          <a:p>
            <a:pPr>
              <a:defRPr/>
            </a:pPr>
            <a:r>
              <a:rPr lang="en-US" sz="2800" dirty="0">
                <a:solidFill>
                  <a:srgbClr val="666699"/>
                </a:solidFill>
                <a:effectLst>
                  <a:outerShdw blurRad="38100" dist="38100" dir="2700000" algn="tl">
                    <a:srgbClr val="000000"/>
                  </a:outerShdw>
                </a:effectLst>
                <a:latin typeface="Arial Black" pitchFamily="34" charset="0"/>
              </a:rPr>
              <a:t>Information Technology Project </a:t>
            </a:r>
            <a:r>
              <a:rPr lang="en-US" sz="2800" dirty="0" smtClean="0">
                <a:solidFill>
                  <a:srgbClr val="666699"/>
                </a:solidFill>
                <a:effectLst>
                  <a:outerShdw blurRad="38100" dist="38100" dir="2700000" algn="tl">
                    <a:srgbClr val="000000"/>
                  </a:outerShdw>
                </a:effectLst>
                <a:latin typeface="Arial Black" pitchFamily="34" charset="0"/>
              </a:rPr>
              <a:t>Management</a:t>
            </a:r>
            <a:endParaRPr lang="en-US" sz="2800" dirty="0">
              <a:solidFill>
                <a:srgbClr val="666699"/>
              </a:solidFill>
              <a:effectLst>
                <a:outerShdw blurRad="38100" dist="38100" dir="2700000" algn="tl">
                  <a:srgbClr val="000000"/>
                </a:outerShdw>
              </a:effectLst>
              <a:latin typeface="Arial Black" pitchFamily="34" charset="0"/>
            </a:endParaRPr>
          </a:p>
        </p:txBody>
      </p:sp>
      <p:pic>
        <p:nvPicPr>
          <p:cNvPr id="8196" name="Picture 4"/>
          <p:cNvPicPr>
            <a:picLocks noChangeAspect="1" noChangeArrowheads="1"/>
          </p:cNvPicPr>
          <p:nvPr/>
        </p:nvPicPr>
        <p:blipFill>
          <a:blip r:embed="rId3"/>
          <a:srcRect l="53035" t="18163" r="5449" b="11752"/>
          <a:stretch>
            <a:fillRect/>
          </a:stretch>
        </p:blipFill>
        <p:spPr bwMode="auto">
          <a:xfrm>
            <a:off x="6172200" y="3276600"/>
            <a:ext cx="2543175" cy="321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52400" y="503238"/>
            <a:ext cx="8305800" cy="411162"/>
          </a:xfrm>
        </p:spPr>
        <p:txBody>
          <a:bodyPr/>
          <a:lstStyle/>
          <a:p>
            <a:r>
              <a:rPr lang="en-US" smtClean="0"/>
              <a:t>Table 5-2: Sample Project Charter</a:t>
            </a:r>
          </a:p>
        </p:txBody>
      </p:sp>
      <p:sp>
        <p:nvSpPr>
          <p:cNvPr id="8" name="Slide Number Placeholder 7"/>
          <p:cNvSpPr>
            <a:spLocks noGrp="1"/>
          </p:cNvSpPr>
          <p:nvPr>
            <p:ph type="sldNum" sz="quarter" idx="12"/>
          </p:nvPr>
        </p:nvSpPr>
        <p:spPr/>
        <p:txBody>
          <a:bodyPr/>
          <a:lstStyle/>
          <a:p>
            <a:pPr>
              <a:buFontTx/>
              <a:buNone/>
              <a:defRPr/>
            </a:pPr>
            <a:fld id="{4684610C-4924-4C42-9531-9FC8324D528B}" type="slidenum">
              <a:rPr lang="en-US" smtClean="0"/>
              <a:pPr>
                <a:buFontTx/>
                <a:buNone/>
                <a:defRPr/>
              </a:pPr>
              <a:t>10</a:t>
            </a:fld>
            <a:endParaRPr lang="en-US" dirty="0"/>
          </a:p>
        </p:txBody>
      </p:sp>
      <p:pic>
        <p:nvPicPr>
          <p:cNvPr id="17413" name="Picture 9" descr="Tbl05-02.bmp"/>
          <p:cNvPicPr>
            <a:picLocks noChangeAspect="1"/>
          </p:cNvPicPr>
          <p:nvPr/>
        </p:nvPicPr>
        <p:blipFill>
          <a:blip r:embed="rId2"/>
          <a:srcRect t="2380"/>
          <a:stretch>
            <a:fillRect/>
          </a:stretch>
        </p:blipFill>
        <p:spPr bwMode="auto">
          <a:xfrm>
            <a:off x="2239963" y="838200"/>
            <a:ext cx="4237037" cy="5486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288925"/>
            <a:ext cx="8915400" cy="1311275"/>
          </a:xfrm>
        </p:spPr>
        <p:txBody>
          <a:bodyPr/>
          <a:lstStyle/>
          <a:p>
            <a:r>
              <a:rPr lang="en-US" smtClean="0"/>
              <a:t>Scope Definition and the</a:t>
            </a:r>
            <a:br>
              <a:rPr lang="en-US" smtClean="0"/>
            </a:br>
            <a:r>
              <a:rPr lang="en-US" smtClean="0"/>
              <a:t>Project Scope Statement</a:t>
            </a:r>
          </a:p>
        </p:txBody>
      </p:sp>
      <p:sp>
        <p:nvSpPr>
          <p:cNvPr id="18435" name="Rectangle 3"/>
          <p:cNvSpPr>
            <a:spLocks noGrp="1" noChangeArrowheads="1"/>
          </p:cNvSpPr>
          <p:nvPr>
            <p:ph type="body" idx="1"/>
          </p:nvPr>
        </p:nvSpPr>
        <p:spPr>
          <a:xfrm>
            <a:off x="381000" y="1752600"/>
            <a:ext cx="8458200" cy="4343400"/>
          </a:xfrm>
        </p:spPr>
        <p:txBody>
          <a:bodyPr/>
          <a:lstStyle/>
          <a:p>
            <a:r>
              <a:rPr lang="en-US" smtClean="0"/>
              <a:t>The preliminary scope statement, project charter, organizational process assets, and approved change requests provide a basis for creating the project scope statement</a:t>
            </a:r>
          </a:p>
          <a:p>
            <a:r>
              <a:rPr lang="en-US" smtClean="0"/>
              <a:t>As time progresses, the scope of a project should become more clear and specific</a:t>
            </a:r>
          </a:p>
        </p:txBody>
      </p:sp>
      <p:sp>
        <p:nvSpPr>
          <p:cNvPr id="8" name="Slide Number Placeholder 7"/>
          <p:cNvSpPr>
            <a:spLocks noGrp="1"/>
          </p:cNvSpPr>
          <p:nvPr>
            <p:ph type="sldNum" sz="quarter" idx="11"/>
          </p:nvPr>
        </p:nvSpPr>
        <p:spPr/>
        <p:txBody>
          <a:bodyPr/>
          <a:lstStyle/>
          <a:p>
            <a:pPr>
              <a:defRPr/>
            </a:pPr>
            <a:fld id="{03A3A2ED-E1C7-40E0-9241-84BB8E9A9A79}"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381000" y="457200"/>
            <a:ext cx="7772400" cy="1143000"/>
          </a:xfrm>
        </p:spPr>
        <p:txBody>
          <a:bodyPr/>
          <a:lstStyle/>
          <a:p>
            <a:r>
              <a:rPr lang="en-US" smtClean="0"/>
              <a:t>Table 5-3: Further Defining Project Scope</a:t>
            </a:r>
          </a:p>
        </p:txBody>
      </p:sp>
      <p:sp>
        <p:nvSpPr>
          <p:cNvPr id="8" name="Slide Number Placeholder 7"/>
          <p:cNvSpPr>
            <a:spLocks noGrp="1"/>
          </p:cNvSpPr>
          <p:nvPr>
            <p:ph type="sldNum" sz="quarter" idx="12"/>
          </p:nvPr>
        </p:nvSpPr>
        <p:spPr/>
        <p:txBody>
          <a:bodyPr/>
          <a:lstStyle/>
          <a:p>
            <a:pPr>
              <a:buFontTx/>
              <a:buNone/>
              <a:defRPr/>
            </a:pPr>
            <a:fld id="{AA0575D9-7AFE-419D-B84B-BB45621FEE47}" type="slidenum">
              <a:rPr lang="en-US" smtClean="0"/>
              <a:pPr>
                <a:buFontTx/>
                <a:buNone/>
                <a:defRPr/>
              </a:pPr>
              <a:t>12</a:t>
            </a:fld>
            <a:endParaRPr lang="en-US" dirty="0"/>
          </a:p>
        </p:txBody>
      </p:sp>
      <p:pic>
        <p:nvPicPr>
          <p:cNvPr id="19461" name="Picture 8" descr="Tbl05-03.bmp"/>
          <p:cNvPicPr>
            <a:picLocks noChangeAspect="1"/>
          </p:cNvPicPr>
          <p:nvPr/>
        </p:nvPicPr>
        <p:blipFill>
          <a:blip r:embed="rId2"/>
          <a:srcRect t="7048"/>
          <a:stretch>
            <a:fillRect/>
          </a:stretch>
        </p:blipFill>
        <p:spPr bwMode="auto">
          <a:xfrm>
            <a:off x="685800" y="1752600"/>
            <a:ext cx="7826375" cy="3657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304800" y="152400"/>
            <a:ext cx="8839200" cy="914400"/>
          </a:xfrm>
        </p:spPr>
        <p:txBody>
          <a:bodyPr/>
          <a:lstStyle/>
          <a:p>
            <a:r>
              <a:rPr lang="en-US" smtClean="0"/>
              <a:t>Media Snapshot</a:t>
            </a:r>
          </a:p>
        </p:txBody>
      </p:sp>
      <p:sp>
        <p:nvSpPr>
          <p:cNvPr id="20483" name="Rectangle 5"/>
          <p:cNvSpPr>
            <a:spLocks noChangeArrowheads="1"/>
          </p:cNvSpPr>
          <p:nvPr/>
        </p:nvSpPr>
        <p:spPr bwMode="auto">
          <a:xfrm>
            <a:off x="304800" y="1143000"/>
            <a:ext cx="8534400" cy="5016500"/>
          </a:xfrm>
          <a:prstGeom prst="rect">
            <a:avLst/>
          </a:prstGeom>
          <a:noFill/>
          <a:ln w="9525">
            <a:noFill/>
            <a:miter lim="800000"/>
            <a:headEnd/>
            <a:tailEnd/>
          </a:ln>
        </p:spPr>
        <p:txBody>
          <a:bodyPr anchor="ctr">
            <a:spAutoFit/>
          </a:bodyPr>
          <a:lstStyle/>
          <a:p>
            <a:pPr indent="457200"/>
            <a:r>
              <a:rPr lang="en-US" sz="2000"/>
              <a:t>Many people enjoy watching television shows like Changing Rooms or Trading Spaces, where participants have two days and $1,000 to update a room in their neighbor’s house. Since the time and cost are set, it’s the scope that has the most flexibility. Designers on these shows often have to change initial scope goals due to budget or time constraints.</a:t>
            </a:r>
          </a:p>
          <a:p>
            <a:pPr indent="457200"/>
            <a:r>
              <a:rPr lang="en-US" sz="2000"/>
              <a:t>Although most homeowners are very happy with work done on the show, some are obviously disappointed. Unlike most projects where the project team works closely with the customer, homeowners have little say in what gets done and cannot inspect the work along the way… What happens when the homeowners don’t like the work that’s been done? The FAQ section of tlc.com says, “Everyone on our show is told upfront that there’s a chance they won’t like the final design of the room. Each applicant signs a release acknowledging that the show is not responsible for redecorating a room that isn’t to the owner’s taste.” </a:t>
            </a:r>
          </a:p>
          <a:p>
            <a:pPr indent="457200"/>
            <a:r>
              <a:rPr lang="en-US" sz="2000"/>
              <a:t>Too bad you can’t get sponsors for most projects to sign a similar release form. It would make project scope management much easier!</a:t>
            </a:r>
          </a:p>
        </p:txBody>
      </p:sp>
      <p:sp>
        <p:nvSpPr>
          <p:cNvPr id="8" name="Slide Number Placeholder 7"/>
          <p:cNvSpPr>
            <a:spLocks noGrp="1"/>
          </p:cNvSpPr>
          <p:nvPr>
            <p:ph type="sldNum" sz="quarter" idx="12"/>
          </p:nvPr>
        </p:nvSpPr>
        <p:spPr/>
        <p:txBody>
          <a:bodyPr/>
          <a:lstStyle/>
          <a:p>
            <a:pPr>
              <a:buFontTx/>
              <a:buNone/>
              <a:defRPr/>
            </a:pPr>
            <a:fld id="{5A2DD3B2-FB2F-4687-A8D8-09C03A2C79A8}" type="slidenum">
              <a:rPr lang="en-US" smtClean="0"/>
              <a:pPr>
                <a:buFontTx/>
                <a:buNone/>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533400"/>
            <a:ext cx="8305800" cy="1143000"/>
          </a:xfrm>
        </p:spPr>
        <p:txBody>
          <a:bodyPr/>
          <a:lstStyle/>
          <a:p>
            <a:r>
              <a:rPr lang="en-US" smtClean="0"/>
              <a:t>Creating the Work Breakdown Structure (WBS)</a:t>
            </a:r>
          </a:p>
        </p:txBody>
      </p:sp>
      <p:sp>
        <p:nvSpPr>
          <p:cNvPr id="21507" name="Rectangle 3"/>
          <p:cNvSpPr>
            <a:spLocks noGrp="1" noChangeArrowheads="1"/>
          </p:cNvSpPr>
          <p:nvPr>
            <p:ph type="body" idx="1"/>
          </p:nvPr>
        </p:nvSpPr>
        <p:spPr>
          <a:xfrm>
            <a:off x="381000" y="1676400"/>
            <a:ext cx="8305800" cy="4572000"/>
          </a:xfrm>
        </p:spPr>
        <p:txBody>
          <a:bodyPr/>
          <a:lstStyle/>
          <a:p>
            <a:r>
              <a:rPr lang="en-US" smtClean="0"/>
              <a:t>A </a:t>
            </a:r>
            <a:r>
              <a:rPr lang="en-US" b="1" smtClean="0"/>
              <a:t>WBS</a:t>
            </a:r>
            <a:r>
              <a:rPr lang="en-US" smtClean="0"/>
              <a:t> is a deliverable-oriented grouping of the work involved in a project that defines the total scope of the project</a:t>
            </a:r>
          </a:p>
          <a:p>
            <a:r>
              <a:rPr lang="en-US" smtClean="0"/>
              <a:t>WBS is a foundation document that provides the basis for planning and managing project schedules, costs, resources, and changes</a:t>
            </a:r>
          </a:p>
          <a:p>
            <a:r>
              <a:rPr lang="en-US" b="1" smtClean="0"/>
              <a:t>Decomposition</a:t>
            </a:r>
            <a:r>
              <a:rPr lang="en-US" smtClean="0"/>
              <a:t> is subdividing project deliverables into smaller pieces</a:t>
            </a:r>
          </a:p>
          <a:p>
            <a:r>
              <a:rPr lang="en-US" smtClean="0"/>
              <a:t>A </a:t>
            </a:r>
            <a:r>
              <a:rPr lang="en-US" b="1" smtClean="0"/>
              <a:t>work package </a:t>
            </a:r>
            <a:r>
              <a:rPr lang="en-US" smtClean="0"/>
              <a:t>is a task at the lowest level of the WBS</a:t>
            </a:r>
          </a:p>
        </p:txBody>
      </p:sp>
      <p:sp>
        <p:nvSpPr>
          <p:cNvPr id="8" name="Slide Number Placeholder 7"/>
          <p:cNvSpPr>
            <a:spLocks noGrp="1"/>
          </p:cNvSpPr>
          <p:nvPr>
            <p:ph type="sldNum" sz="quarter" idx="11"/>
          </p:nvPr>
        </p:nvSpPr>
        <p:spPr/>
        <p:txBody>
          <a:bodyPr/>
          <a:lstStyle/>
          <a:p>
            <a:pPr>
              <a:defRPr/>
            </a:pPr>
            <a:fld id="{8A13BF86-20CF-4308-9F12-B992ACF1B256}"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61975"/>
            <a:ext cx="7772400" cy="1190625"/>
          </a:xfrm>
        </p:spPr>
        <p:txBody>
          <a:bodyPr/>
          <a:lstStyle/>
          <a:p>
            <a:r>
              <a:rPr lang="en-US" smtClean="0"/>
              <a:t>Figure 5-2: Sample Intranet WBS</a:t>
            </a:r>
            <a:br>
              <a:rPr lang="en-US" smtClean="0"/>
            </a:br>
            <a:r>
              <a:rPr lang="en-US" smtClean="0"/>
              <a:t>Organized by Product </a:t>
            </a:r>
          </a:p>
        </p:txBody>
      </p:sp>
      <p:pic>
        <p:nvPicPr>
          <p:cNvPr id="22531" name="Picture 4"/>
          <p:cNvPicPr>
            <a:picLocks noChangeAspect="1" noChangeArrowheads="1"/>
          </p:cNvPicPr>
          <p:nvPr/>
        </p:nvPicPr>
        <p:blipFill>
          <a:blip r:embed="rId2"/>
          <a:srcRect t="20512" b="31702"/>
          <a:stretch>
            <a:fillRect/>
          </a:stretch>
        </p:blipFill>
        <p:spPr bwMode="auto">
          <a:xfrm>
            <a:off x="381000" y="1981200"/>
            <a:ext cx="8289925" cy="29718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9C140929-7C42-4C58-9859-131D82EE5A75}" type="slidenum">
              <a:rPr lang="en-US" smtClean="0"/>
              <a:pPr>
                <a:buFontTx/>
                <a:buNone/>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09575"/>
            <a:ext cx="7772400" cy="1190625"/>
          </a:xfrm>
        </p:spPr>
        <p:txBody>
          <a:bodyPr/>
          <a:lstStyle/>
          <a:p>
            <a:r>
              <a:rPr lang="en-US" smtClean="0"/>
              <a:t>Figure 5-3: Sample Intranet WBS</a:t>
            </a:r>
            <a:br>
              <a:rPr lang="en-US" smtClean="0"/>
            </a:br>
            <a:r>
              <a:rPr lang="en-US" smtClean="0"/>
              <a:t>Organized by Phase</a:t>
            </a:r>
          </a:p>
        </p:txBody>
      </p:sp>
      <p:pic>
        <p:nvPicPr>
          <p:cNvPr id="23555" name="Picture 4"/>
          <p:cNvPicPr>
            <a:picLocks noChangeAspect="1" noChangeArrowheads="1"/>
          </p:cNvPicPr>
          <p:nvPr/>
        </p:nvPicPr>
        <p:blipFill>
          <a:blip r:embed="rId2"/>
          <a:srcRect t="5673" b="15390"/>
          <a:stretch>
            <a:fillRect/>
          </a:stretch>
        </p:blipFill>
        <p:spPr bwMode="auto">
          <a:xfrm>
            <a:off x="685800" y="1525588"/>
            <a:ext cx="7848600" cy="4646612"/>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123B77BB-7F12-45B4-8FF7-308FBDD6D771}" type="slidenum">
              <a:rPr lang="en-US" smtClean="0"/>
              <a:pPr>
                <a:buFontTx/>
                <a:buNone/>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485775"/>
            <a:ext cx="9220200" cy="1190625"/>
          </a:xfrm>
        </p:spPr>
        <p:txBody>
          <a:bodyPr/>
          <a:lstStyle/>
          <a:p>
            <a:r>
              <a:rPr lang="en-US" smtClean="0"/>
              <a:t>Table 5-4: Intranet WBS in Tabular Form</a:t>
            </a:r>
          </a:p>
        </p:txBody>
      </p:sp>
      <p:sp>
        <p:nvSpPr>
          <p:cNvPr id="24579" name="Rectangle 3"/>
          <p:cNvSpPr>
            <a:spLocks noChangeArrowheads="1"/>
          </p:cNvSpPr>
          <p:nvPr/>
        </p:nvSpPr>
        <p:spPr bwMode="auto">
          <a:xfrm>
            <a:off x="1549400" y="1539875"/>
            <a:ext cx="6908800" cy="4708525"/>
          </a:xfrm>
          <a:prstGeom prst="rect">
            <a:avLst/>
          </a:prstGeom>
          <a:noFill/>
          <a:ln w="12700" cap="sq">
            <a:noFill/>
            <a:miter lim="800000"/>
            <a:headEnd type="none" w="sm" len="sm"/>
            <a:tailEnd type="none" w="sm" len="sm"/>
          </a:ln>
        </p:spPr>
        <p:txBody>
          <a:bodyPr>
            <a:spAutoFit/>
          </a:bodyPr>
          <a:lstStyle/>
          <a:p>
            <a:pPr eaLnBrk="0" hangingPunct="0"/>
            <a:r>
              <a:rPr lang="en-US" sz="2000"/>
              <a:t>1.0 Concept</a:t>
            </a:r>
          </a:p>
          <a:p>
            <a:pPr eaLnBrk="0" hangingPunct="0"/>
            <a:r>
              <a:rPr lang="en-US" sz="2000"/>
              <a:t>	1.1 Evaluate current systems</a:t>
            </a:r>
          </a:p>
          <a:p>
            <a:pPr eaLnBrk="0" hangingPunct="0"/>
            <a:r>
              <a:rPr lang="en-US" sz="2000"/>
              <a:t>	1.2 Define Requirements</a:t>
            </a:r>
          </a:p>
          <a:p>
            <a:pPr eaLnBrk="0" hangingPunct="0"/>
            <a:r>
              <a:rPr lang="en-US" sz="2000"/>
              <a:t>		1.2.1 Define user requirements</a:t>
            </a:r>
          </a:p>
          <a:p>
            <a:pPr eaLnBrk="0" hangingPunct="0"/>
            <a:r>
              <a:rPr lang="en-US" sz="2000"/>
              <a:t>		1.2.2 Define content requirements</a:t>
            </a:r>
          </a:p>
          <a:p>
            <a:pPr eaLnBrk="0" hangingPunct="0"/>
            <a:r>
              <a:rPr lang="en-US" sz="2000"/>
              <a:t>		1.2.3 Define system requirements</a:t>
            </a:r>
          </a:p>
          <a:p>
            <a:pPr eaLnBrk="0" hangingPunct="0"/>
            <a:r>
              <a:rPr lang="en-US" sz="2000"/>
              <a:t>		1.2.4 Define server owner requirements</a:t>
            </a:r>
          </a:p>
          <a:p>
            <a:pPr eaLnBrk="0" hangingPunct="0"/>
            <a:r>
              <a:rPr lang="en-US" sz="2000"/>
              <a:t>	1.3 Define specific functionality</a:t>
            </a:r>
          </a:p>
          <a:p>
            <a:pPr eaLnBrk="0" hangingPunct="0"/>
            <a:r>
              <a:rPr lang="en-US" sz="2000"/>
              <a:t>	1.4 Define risks and risk management approach</a:t>
            </a:r>
          </a:p>
          <a:p>
            <a:pPr eaLnBrk="0" hangingPunct="0"/>
            <a:r>
              <a:rPr lang="en-US" sz="2000"/>
              <a:t>	1.5 Develop project plan</a:t>
            </a:r>
          </a:p>
          <a:p>
            <a:pPr eaLnBrk="0" hangingPunct="0"/>
            <a:r>
              <a:rPr lang="en-US" sz="2000"/>
              <a:t>	1.6 Brief Web development team</a:t>
            </a:r>
          </a:p>
          <a:p>
            <a:pPr eaLnBrk="0" hangingPunct="0"/>
            <a:r>
              <a:rPr lang="en-US" sz="2000"/>
              <a:t>2.0 Web Site Design</a:t>
            </a:r>
          </a:p>
          <a:p>
            <a:pPr eaLnBrk="0" hangingPunct="0"/>
            <a:r>
              <a:rPr lang="en-US" sz="2000"/>
              <a:t>3.0 Web Site Development</a:t>
            </a:r>
          </a:p>
          <a:p>
            <a:pPr eaLnBrk="0" hangingPunct="0"/>
            <a:r>
              <a:rPr lang="en-US" sz="2000"/>
              <a:t>4.0 Roll Out</a:t>
            </a:r>
          </a:p>
          <a:p>
            <a:pPr eaLnBrk="0" hangingPunct="0"/>
            <a:r>
              <a:rPr lang="en-US" sz="2000"/>
              <a:t>5.0 Support</a:t>
            </a:r>
          </a:p>
        </p:txBody>
      </p:sp>
      <p:sp>
        <p:nvSpPr>
          <p:cNvPr id="8" name="Slide Number Placeholder 7"/>
          <p:cNvSpPr>
            <a:spLocks noGrp="1"/>
          </p:cNvSpPr>
          <p:nvPr>
            <p:ph type="sldNum" sz="quarter" idx="12"/>
          </p:nvPr>
        </p:nvSpPr>
        <p:spPr/>
        <p:txBody>
          <a:bodyPr/>
          <a:lstStyle/>
          <a:p>
            <a:pPr>
              <a:buFontTx/>
              <a:buNone/>
              <a:defRPr/>
            </a:pPr>
            <a:fld id="{44190996-03C7-477C-AAF5-0F16743D87FC}" type="slidenum">
              <a:rPr lang="en-US" smtClean="0"/>
              <a:pPr>
                <a:buFontTx/>
                <a:buNone/>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9088" y="692150"/>
            <a:ext cx="8443912" cy="908050"/>
          </a:xfrm>
        </p:spPr>
        <p:txBody>
          <a:bodyPr/>
          <a:lstStyle/>
          <a:p>
            <a:r>
              <a:rPr lang="en-US" smtClean="0"/>
              <a:t>Figure 5-4: Intranet WBS and Gantt Chart in Microsoft Project</a:t>
            </a:r>
          </a:p>
        </p:txBody>
      </p:sp>
      <p:pic>
        <p:nvPicPr>
          <p:cNvPr id="25603" name="Picture 5"/>
          <p:cNvPicPr>
            <a:picLocks noChangeAspect="1" noChangeArrowheads="1"/>
          </p:cNvPicPr>
          <p:nvPr/>
        </p:nvPicPr>
        <p:blipFill>
          <a:blip r:embed="rId2"/>
          <a:srcRect t="11470" b="16924"/>
          <a:stretch>
            <a:fillRect/>
          </a:stretch>
        </p:blipFill>
        <p:spPr bwMode="auto">
          <a:xfrm>
            <a:off x="457200" y="1676400"/>
            <a:ext cx="8229600" cy="44196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pPr>
              <a:buFontTx/>
              <a:buNone/>
              <a:defRPr/>
            </a:pPr>
            <a:fld id="{313979A8-74A5-43BD-BB5C-8185DB8FBB4F}" type="slidenum">
              <a:rPr lang="en-US" smtClean="0"/>
              <a:pPr>
                <a:buFontTx/>
                <a:buNone/>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990600"/>
            <a:ext cx="9144000" cy="1143000"/>
          </a:xfrm>
        </p:spPr>
        <p:txBody>
          <a:bodyPr/>
          <a:lstStyle/>
          <a:p>
            <a:r>
              <a:rPr lang="en-US" smtClean="0"/>
              <a:t>Figure 5-5: Intranet Gantt Chart Organized by Project Management Process Groups</a:t>
            </a:r>
          </a:p>
        </p:txBody>
      </p:sp>
      <p:pic>
        <p:nvPicPr>
          <p:cNvPr id="26627" name="Picture 4"/>
          <p:cNvPicPr>
            <a:picLocks noChangeAspect="1" noChangeArrowheads="1"/>
          </p:cNvPicPr>
          <p:nvPr/>
        </p:nvPicPr>
        <p:blipFill>
          <a:blip r:embed="rId2"/>
          <a:srcRect t="10146" b="17061"/>
          <a:stretch>
            <a:fillRect/>
          </a:stretch>
        </p:blipFill>
        <p:spPr bwMode="auto">
          <a:xfrm>
            <a:off x="685800" y="1981200"/>
            <a:ext cx="8229600" cy="44942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5F332314-799C-4C96-95BC-EBD50151D2FE}" type="slidenum">
              <a:rPr lang="en-US" smtClean="0"/>
              <a:pPr>
                <a:buFontTx/>
                <a:buNone/>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74638"/>
            <a:ext cx="8305800" cy="715962"/>
          </a:xfrm>
        </p:spPr>
        <p:txBody>
          <a:bodyPr/>
          <a:lstStyle/>
          <a:p>
            <a:r>
              <a:rPr lang="en-US" smtClean="0"/>
              <a:t>Learning Objectives</a:t>
            </a:r>
          </a:p>
        </p:txBody>
      </p:sp>
      <p:sp>
        <p:nvSpPr>
          <p:cNvPr id="9219" name="Rectangle 3"/>
          <p:cNvSpPr>
            <a:spLocks noGrp="1" noChangeArrowheads="1"/>
          </p:cNvSpPr>
          <p:nvPr>
            <p:ph type="body" idx="1"/>
          </p:nvPr>
        </p:nvSpPr>
        <p:spPr>
          <a:xfrm>
            <a:off x="152400" y="1066800"/>
            <a:ext cx="8763000" cy="4572000"/>
          </a:xfrm>
        </p:spPr>
        <p:txBody>
          <a:bodyPr/>
          <a:lstStyle/>
          <a:p>
            <a:pPr marL="609600" indent="-609600"/>
            <a:r>
              <a:rPr lang="en-US" smtClean="0"/>
              <a:t>Understand the elements that make good project scope management important</a:t>
            </a:r>
          </a:p>
          <a:p>
            <a:pPr marL="609600" indent="-609600"/>
            <a:r>
              <a:rPr lang="en-US" smtClean="0"/>
              <a:t>Explain the scope planning process and describe the contents of a scope management plan</a:t>
            </a:r>
          </a:p>
          <a:p>
            <a:pPr marL="609600" indent="-609600"/>
            <a:r>
              <a:rPr lang="en-US" smtClean="0"/>
              <a:t>Describe the process for developing a project scope statement using the project charter and preliminary scope statement</a:t>
            </a:r>
          </a:p>
          <a:p>
            <a:pPr marL="609600" indent="-609600"/>
            <a:r>
              <a:rPr lang="en-US" smtClean="0"/>
              <a:t>Discuss the scope definition process and work involved in constructing a work breakdown structure using the analogy, top-down, bottom-up, and mind-mapping approaches</a:t>
            </a:r>
          </a:p>
        </p:txBody>
      </p:sp>
      <p:sp>
        <p:nvSpPr>
          <p:cNvPr id="8" name="Slide Number Placeholder 7"/>
          <p:cNvSpPr>
            <a:spLocks noGrp="1"/>
          </p:cNvSpPr>
          <p:nvPr>
            <p:ph type="sldNum" sz="quarter" idx="11"/>
          </p:nvPr>
        </p:nvSpPr>
        <p:spPr/>
        <p:txBody>
          <a:bodyPr/>
          <a:lstStyle/>
          <a:p>
            <a:pPr>
              <a:defRPr/>
            </a:pPr>
            <a:fld id="{5CE73F4F-E4C4-4EBB-B6A2-71475F0AE5C2}"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74638"/>
            <a:ext cx="7772400" cy="1143000"/>
          </a:xfrm>
        </p:spPr>
        <p:txBody>
          <a:bodyPr/>
          <a:lstStyle/>
          <a:p>
            <a:r>
              <a:rPr lang="en-US" smtClean="0"/>
              <a:t>Table 5-5: Executing Tasks for JWD Consulting’s WBS</a:t>
            </a:r>
          </a:p>
        </p:txBody>
      </p:sp>
      <p:pic>
        <p:nvPicPr>
          <p:cNvPr id="27651" name="Picture 3"/>
          <p:cNvPicPr>
            <a:picLocks noChangeAspect="1" noChangeArrowheads="1"/>
          </p:cNvPicPr>
          <p:nvPr/>
        </p:nvPicPr>
        <p:blipFill>
          <a:blip r:embed="rId2"/>
          <a:srcRect t="5244"/>
          <a:stretch>
            <a:fillRect/>
          </a:stretch>
        </p:blipFill>
        <p:spPr bwMode="auto">
          <a:xfrm>
            <a:off x="1219200" y="1447800"/>
            <a:ext cx="6858000" cy="48752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C5616BF4-BC68-41D4-AFDF-2D0D5DAEA4E7}" type="slidenum">
              <a:rPr lang="en-US" smtClean="0"/>
              <a:pPr>
                <a:buFontTx/>
                <a:buNone/>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9713" y="609600"/>
            <a:ext cx="9056687" cy="533400"/>
          </a:xfrm>
        </p:spPr>
        <p:txBody>
          <a:bodyPr/>
          <a:lstStyle/>
          <a:p>
            <a:r>
              <a:rPr lang="en-US" smtClean="0"/>
              <a:t>Approaches to Developing WBSs</a:t>
            </a:r>
          </a:p>
        </p:txBody>
      </p:sp>
      <p:sp>
        <p:nvSpPr>
          <p:cNvPr id="28675" name="Rectangle 3"/>
          <p:cNvSpPr>
            <a:spLocks noGrp="1" noChangeArrowheads="1"/>
          </p:cNvSpPr>
          <p:nvPr>
            <p:ph type="body" idx="1"/>
          </p:nvPr>
        </p:nvSpPr>
        <p:spPr>
          <a:xfrm>
            <a:off x="304800" y="1295400"/>
            <a:ext cx="8458200" cy="4410075"/>
          </a:xfrm>
        </p:spPr>
        <p:txBody>
          <a:bodyPr/>
          <a:lstStyle/>
          <a:p>
            <a:pPr>
              <a:lnSpc>
                <a:spcPct val="90000"/>
              </a:lnSpc>
            </a:pPr>
            <a:r>
              <a:rPr lang="en-US" smtClean="0"/>
              <a:t>Using guidelines: some organizations, like the DOD, provide guidelines for preparing WBSs</a:t>
            </a:r>
          </a:p>
          <a:p>
            <a:pPr>
              <a:lnSpc>
                <a:spcPct val="90000"/>
              </a:lnSpc>
            </a:pPr>
            <a:r>
              <a:rPr lang="en-US" smtClean="0"/>
              <a:t>The </a:t>
            </a:r>
            <a:r>
              <a:rPr lang="en-US" b="1" smtClean="0"/>
              <a:t>analogy approach</a:t>
            </a:r>
            <a:r>
              <a:rPr lang="en-US" smtClean="0"/>
              <a:t>: review WBSs of similar projects and tailor to your project</a:t>
            </a:r>
          </a:p>
          <a:p>
            <a:pPr>
              <a:lnSpc>
                <a:spcPct val="90000"/>
              </a:lnSpc>
            </a:pPr>
            <a:r>
              <a:rPr lang="en-US" smtClean="0"/>
              <a:t>The </a:t>
            </a:r>
            <a:r>
              <a:rPr lang="en-US" b="1" smtClean="0"/>
              <a:t>top-down approach</a:t>
            </a:r>
            <a:r>
              <a:rPr lang="en-US" smtClean="0"/>
              <a:t>: start with the largest items of the project and break them down</a:t>
            </a:r>
          </a:p>
          <a:p>
            <a:pPr>
              <a:lnSpc>
                <a:spcPct val="90000"/>
              </a:lnSpc>
            </a:pPr>
            <a:r>
              <a:rPr lang="en-US" smtClean="0"/>
              <a:t>The </a:t>
            </a:r>
            <a:r>
              <a:rPr lang="en-US" b="1" smtClean="0"/>
              <a:t>bottom-up approach</a:t>
            </a:r>
            <a:r>
              <a:rPr lang="en-US" smtClean="0"/>
              <a:t>: start with the specific tasks and roll them up</a:t>
            </a:r>
          </a:p>
          <a:p>
            <a:pPr>
              <a:lnSpc>
                <a:spcPct val="90000"/>
              </a:lnSpc>
            </a:pPr>
            <a:r>
              <a:rPr lang="en-US" smtClean="0"/>
              <a:t>Mind-mapping approach: </a:t>
            </a:r>
            <a:r>
              <a:rPr lang="en-US" b="1" smtClean="0"/>
              <a:t>mind mapping </a:t>
            </a:r>
            <a:r>
              <a:rPr lang="en-US" smtClean="0"/>
              <a:t>is a technique that uses branches radiating out from a core idea to structure thoughts and ideas</a:t>
            </a:r>
          </a:p>
        </p:txBody>
      </p:sp>
      <p:sp>
        <p:nvSpPr>
          <p:cNvPr id="8" name="Slide Number Placeholder 7"/>
          <p:cNvSpPr>
            <a:spLocks noGrp="1"/>
          </p:cNvSpPr>
          <p:nvPr>
            <p:ph type="sldNum" sz="quarter" idx="11"/>
          </p:nvPr>
        </p:nvSpPr>
        <p:spPr/>
        <p:txBody>
          <a:bodyPr/>
          <a:lstStyle/>
          <a:p>
            <a:pPr>
              <a:defRPr/>
            </a:pPr>
            <a:fld id="{4BC8DA91-3A34-4445-ADAA-6E4CB19EB046}"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81000"/>
            <a:ext cx="8458200" cy="1143000"/>
          </a:xfrm>
        </p:spPr>
        <p:txBody>
          <a:bodyPr/>
          <a:lstStyle/>
          <a:p>
            <a:r>
              <a:rPr lang="en-US" smtClean="0"/>
              <a:t>Figure 5-6: Sample Mind-Mapping Approach for Creating a WBS</a:t>
            </a:r>
          </a:p>
        </p:txBody>
      </p:sp>
      <p:pic>
        <p:nvPicPr>
          <p:cNvPr id="29699" name="Picture 4" descr="Fig05-05"/>
          <p:cNvPicPr>
            <a:picLocks noChangeAspect="1" noChangeArrowheads="1"/>
          </p:cNvPicPr>
          <p:nvPr/>
        </p:nvPicPr>
        <p:blipFill>
          <a:blip r:embed="rId2"/>
          <a:srcRect b="7051"/>
          <a:stretch>
            <a:fillRect/>
          </a:stretch>
        </p:blipFill>
        <p:spPr bwMode="auto">
          <a:xfrm>
            <a:off x="685800" y="1817688"/>
            <a:ext cx="8077200" cy="4583112"/>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617368DB-A4A8-49FE-97F0-7033B2A1D0DA}" type="slidenum">
              <a:rPr lang="en-US" smtClean="0"/>
              <a:pPr>
                <a:buFontTx/>
                <a:buNone/>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304800" y="381000"/>
            <a:ext cx="7772400" cy="1143000"/>
          </a:xfrm>
        </p:spPr>
        <p:txBody>
          <a:bodyPr/>
          <a:lstStyle/>
          <a:p>
            <a:r>
              <a:rPr lang="en-US" smtClean="0"/>
              <a:t>Figure 5-7: Resulting WBS in Chart Form</a:t>
            </a:r>
          </a:p>
        </p:txBody>
      </p:sp>
      <p:pic>
        <p:nvPicPr>
          <p:cNvPr id="30723" name="Picture 5" descr="Fig05-06"/>
          <p:cNvPicPr>
            <a:picLocks noChangeAspect="1" noChangeArrowheads="1"/>
          </p:cNvPicPr>
          <p:nvPr/>
        </p:nvPicPr>
        <p:blipFill>
          <a:blip r:embed="rId2"/>
          <a:srcRect l="1740" b="7750"/>
          <a:stretch>
            <a:fillRect/>
          </a:stretch>
        </p:blipFill>
        <p:spPr bwMode="auto">
          <a:xfrm>
            <a:off x="304800" y="1647825"/>
            <a:ext cx="8610600" cy="45243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buFontTx/>
              <a:buNone/>
              <a:defRPr/>
            </a:pPr>
            <a:fld id="{B68F359D-DB76-4B29-8C4E-7C5C097E95B0}" type="slidenum">
              <a:rPr lang="en-US" smtClean="0"/>
              <a:pPr>
                <a:buFontTx/>
                <a:buNone/>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533400"/>
            <a:ext cx="8305800" cy="1143000"/>
          </a:xfrm>
        </p:spPr>
        <p:txBody>
          <a:bodyPr/>
          <a:lstStyle/>
          <a:p>
            <a:r>
              <a:rPr lang="en-US" smtClean="0"/>
              <a:t>The WBS Dictionary and Scope Baseline</a:t>
            </a:r>
          </a:p>
        </p:txBody>
      </p:sp>
      <p:sp>
        <p:nvSpPr>
          <p:cNvPr id="31747" name="Rectangle 3"/>
          <p:cNvSpPr>
            <a:spLocks noGrp="1" noChangeArrowheads="1"/>
          </p:cNvSpPr>
          <p:nvPr>
            <p:ph type="body" idx="1"/>
          </p:nvPr>
        </p:nvSpPr>
        <p:spPr>
          <a:xfrm>
            <a:off x="381000" y="1676400"/>
            <a:ext cx="8305800" cy="4572000"/>
          </a:xfrm>
        </p:spPr>
        <p:txBody>
          <a:bodyPr/>
          <a:lstStyle/>
          <a:p>
            <a:r>
              <a:rPr lang="en-US" smtClean="0"/>
              <a:t>Many WBS tasks are vague and must be explained more so people know what to do and can estimate how long it will take and what it will cost to do the work</a:t>
            </a:r>
          </a:p>
          <a:p>
            <a:r>
              <a:rPr lang="en-US" smtClean="0"/>
              <a:t>A </a:t>
            </a:r>
            <a:r>
              <a:rPr lang="en-US" b="1" smtClean="0"/>
              <a:t>WBS dictionary</a:t>
            </a:r>
            <a:r>
              <a:rPr lang="en-US" smtClean="0"/>
              <a:t> is a document that describes detailed information about each WBS item</a:t>
            </a:r>
          </a:p>
          <a:p>
            <a:r>
              <a:rPr lang="en-US" smtClean="0"/>
              <a:t>The approved project scope statement and its WBS and WBS dictionary form the </a:t>
            </a:r>
            <a:r>
              <a:rPr lang="en-US" b="1" smtClean="0"/>
              <a:t>scope baseline</a:t>
            </a:r>
            <a:r>
              <a:rPr lang="en-US" smtClean="0"/>
              <a:t>, which is used to measure performance in meeting project scope goals</a:t>
            </a:r>
          </a:p>
        </p:txBody>
      </p:sp>
      <p:sp>
        <p:nvSpPr>
          <p:cNvPr id="8" name="Slide Number Placeholder 7"/>
          <p:cNvSpPr>
            <a:spLocks noGrp="1"/>
          </p:cNvSpPr>
          <p:nvPr>
            <p:ph type="sldNum" sz="quarter" idx="11"/>
          </p:nvPr>
        </p:nvSpPr>
        <p:spPr/>
        <p:txBody>
          <a:bodyPr/>
          <a:lstStyle/>
          <a:p>
            <a:pPr>
              <a:defRPr/>
            </a:pPr>
            <a:fld id="{9D8D98EC-DCD8-48D8-B287-E63B45B75578}"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1020763"/>
            <a:ext cx="8839200" cy="579437"/>
          </a:xfrm>
        </p:spPr>
        <p:txBody>
          <a:bodyPr/>
          <a:lstStyle/>
          <a:p>
            <a:r>
              <a:rPr lang="en-US" smtClean="0"/>
              <a:t>Advice for Creating a WBS and WBS Dictionary*</a:t>
            </a:r>
          </a:p>
        </p:txBody>
      </p:sp>
      <p:sp>
        <p:nvSpPr>
          <p:cNvPr id="32771" name="Rectangle 3"/>
          <p:cNvSpPr>
            <a:spLocks noGrp="1" noChangeArrowheads="1"/>
          </p:cNvSpPr>
          <p:nvPr>
            <p:ph type="body" idx="1"/>
          </p:nvPr>
        </p:nvSpPr>
        <p:spPr>
          <a:xfrm>
            <a:off x="457200" y="1609725"/>
            <a:ext cx="8458200" cy="4486275"/>
          </a:xfrm>
        </p:spPr>
        <p:txBody>
          <a:bodyPr/>
          <a:lstStyle/>
          <a:p>
            <a:pPr>
              <a:lnSpc>
                <a:spcPct val="80000"/>
              </a:lnSpc>
            </a:pPr>
            <a:r>
              <a:rPr lang="en-US" smtClean="0"/>
              <a:t>A unit of work should appear at only one place in the WBS</a:t>
            </a:r>
          </a:p>
          <a:p>
            <a:pPr>
              <a:lnSpc>
                <a:spcPct val="80000"/>
              </a:lnSpc>
            </a:pPr>
            <a:r>
              <a:rPr lang="en-US" smtClean="0"/>
              <a:t>The work content of a WBS item is the sum of the WBS items below it</a:t>
            </a:r>
          </a:p>
          <a:p>
            <a:pPr>
              <a:lnSpc>
                <a:spcPct val="80000"/>
              </a:lnSpc>
            </a:pPr>
            <a:r>
              <a:rPr lang="en-US" smtClean="0"/>
              <a:t>A WBS item is the responsibility of only one individual, even though many people may be working on it</a:t>
            </a:r>
          </a:p>
          <a:p>
            <a:pPr>
              <a:lnSpc>
                <a:spcPct val="80000"/>
              </a:lnSpc>
            </a:pPr>
            <a:r>
              <a:rPr lang="en-US" smtClean="0"/>
              <a:t>The WBS must be consistent with the way in which work is actually going to be performed; it should serve the project team first, and other purposes only if practical</a:t>
            </a:r>
          </a:p>
        </p:txBody>
      </p:sp>
      <p:sp>
        <p:nvSpPr>
          <p:cNvPr id="32772" name="Text Box 4"/>
          <p:cNvSpPr txBox="1">
            <a:spLocks noChangeArrowheads="1"/>
          </p:cNvSpPr>
          <p:nvPr/>
        </p:nvSpPr>
        <p:spPr bwMode="auto">
          <a:xfrm>
            <a:off x="304800" y="5826125"/>
            <a:ext cx="8839200" cy="1108075"/>
          </a:xfrm>
          <a:prstGeom prst="rect">
            <a:avLst/>
          </a:prstGeom>
          <a:noFill/>
          <a:ln w="12700" cap="sq">
            <a:noFill/>
            <a:miter lim="800000"/>
            <a:headEnd type="none" w="sm" len="sm"/>
            <a:tailEnd type="none" w="sm" len="sm"/>
          </a:ln>
        </p:spPr>
        <p:txBody>
          <a:bodyPr>
            <a:spAutoFit/>
          </a:bodyPr>
          <a:lstStyle/>
          <a:p>
            <a:pPr eaLnBrk="0" hangingPunct="0"/>
            <a:r>
              <a:rPr lang="en-US" sz="1800" b="1"/>
              <a:t>*</a:t>
            </a:r>
            <a:r>
              <a:rPr lang="en-US" sz="1800"/>
              <a:t>Cleland, David I.</a:t>
            </a:r>
            <a:r>
              <a:rPr lang="en-US" sz="1800" b="1"/>
              <a:t>  </a:t>
            </a:r>
            <a:r>
              <a:rPr lang="en-US" sz="1800" i="1"/>
              <a:t>Project Management: Strategic Design and Implementation</a:t>
            </a:r>
            <a:r>
              <a:rPr lang="en-US" sz="1800" b="1" i="1"/>
              <a:t>,</a:t>
            </a:r>
            <a:r>
              <a:rPr lang="en-US" sz="1800" b="1"/>
              <a:t> </a:t>
            </a:r>
            <a:r>
              <a:rPr lang="en-US" sz="1800"/>
              <a:t>1994</a:t>
            </a:r>
          </a:p>
          <a:p>
            <a:pPr eaLnBrk="0" hangingPunct="0">
              <a:spcBef>
                <a:spcPct val="50000"/>
              </a:spcBef>
            </a:pPr>
            <a:endParaRPr lang="en-US" sz="3200"/>
          </a:p>
        </p:txBody>
      </p:sp>
      <p:sp>
        <p:nvSpPr>
          <p:cNvPr id="9" name="Slide Number Placeholder 8"/>
          <p:cNvSpPr>
            <a:spLocks noGrp="1"/>
          </p:cNvSpPr>
          <p:nvPr>
            <p:ph type="sldNum" sz="quarter" idx="11"/>
          </p:nvPr>
        </p:nvSpPr>
        <p:spPr/>
        <p:txBody>
          <a:bodyPr/>
          <a:lstStyle/>
          <a:p>
            <a:pPr>
              <a:defRPr/>
            </a:pPr>
            <a:fld id="{D1D0E405-58A2-41BE-8429-D40D81E89B31}"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81000"/>
            <a:ext cx="8305800" cy="1143000"/>
          </a:xfrm>
        </p:spPr>
        <p:txBody>
          <a:bodyPr/>
          <a:lstStyle/>
          <a:p>
            <a:r>
              <a:rPr lang="en-US" smtClean="0"/>
              <a:t>Advice for Creating a WBS and WBS Dictionary (continued)*</a:t>
            </a:r>
          </a:p>
        </p:txBody>
      </p:sp>
      <p:sp>
        <p:nvSpPr>
          <p:cNvPr id="33795" name="Rectangle 3"/>
          <p:cNvSpPr>
            <a:spLocks noGrp="1" noChangeArrowheads="1"/>
          </p:cNvSpPr>
          <p:nvPr>
            <p:ph type="body" idx="1"/>
          </p:nvPr>
        </p:nvSpPr>
        <p:spPr>
          <a:xfrm>
            <a:off x="381000" y="1524000"/>
            <a:ext cx="8305800" cy="4572000"/>
          </a:xfrm>
        </p:spPr>
        <p:txBody>
          <a:bodyPr/>
          <a:lstStyle/>
          <a:p>
            <a:pPr>
              <a:lnSpc>
                <a:spcPct val="90000"/>
              </a:lnSpc>
            </a:pPr>
            <a:r>
              <a:rPr lang="en-US" smtClean="0"/>
              <a:t>Project team members should be involved in developing the WBS to ensure consistency and buy-in</a:t>
            </a:r>
          </a:p>
          <a:p>
            <a:pPr>
              <a:lnSpc>
                <a:spcPct val="90000"/>
              </a:lnSpc>
            </a:pPr>
            <a:r>
              <a:rPr lang="en-US" smtClean="0"/>
              <a:t>Each WBS item must be documented in a WBS dictionary to ensure accurate understanding of the scope of work included and not included in that item</a:t>
            </a:r>
          </a:p>
          <a:p>
            <a:pPr>
              <a:lnSpc>
                <a:spcPct val="90000"/>
              </a:lnSpc>
            </a:pPr>
            <a:r>
              <a:rPr lang="en-US" smtClean="0"/>
              <a:t>The WBS must be a flexible tool to accommodate inevitable changes while properly maintaining control of the work content in the project according to the scope statement</a:t>
            </a:r>
            <a:endParaRPr lang="en-US" sz="2400" smtClean="0"/>
          </a:p>
        </p:txBody>
      </p:sp>
      <p:sp>
        <p:nvSpPr>
          <p:cNvPr id="8" name="Slide Number Placeholder 7"/>
          <p:cNvSpPr>
            <a:spLocks noGrp="1"/>
          </p:cNvSpPr>
          <p:nvPr>
            <p:ph type="sldNum" sz="quarter" idx="11"/>
          </p:nvPr>
        </p:nvSpPr>
        <p:spPr/>
        <p:txBody>
          <a:bodyPr/>
          <a:lstStyle/>
          <a:p>
            <a:pPr>
              <a:defRPr/>
            </a:pPr>
            <a:fld id="{323CC40C-C072-4517-92AE-CDA092461006}" type="slidenum">
              <a:rPr lang="en-US" smtClean="0"/>
              <a:pPr>
                <a:defRPr/>
              </a:pPr>
              <a:t>26</a:t>
            </a:fld>
            <a:endParaRPr lang="en-US" dirty="0"/>
          </a:p>
        </p:txBody>
      </p:sp>
      <p:sp>
        <p:nvSpPr>
          <p:cNvPr id="33798" name="Text Box 4"/>
          <p:cNvSpPr txBox="1">
            <a:spLocks noChangeArrowheads="1"/>
          </p:cNvSpPr>
          <p:nvPr/>
        </p:nvSpPr>
        <p:spPr bwMode="auto">
          <a:xfrm>
            <a:off x="381000" y="5978525"/>
            <a:ext cx="8839200" cy="1108075"/>
          </a:xfrm>
          <a:prstGeom prst="rect">
            <a:avLst/>
          </a:prstGeom>
          <a:noFill/>
          <a:ln w="12700" cap="sq">
            <a:noFill/>
            <a:miter lim="800000"/>
            <a:headEnd type="none" w="sm" len="sm"/>
            <a:tailEnd type="none" w="sm" len="sm"/>
          </a:ln>
        </p:spPr>
        <p:txBody>
          <a:bodyPr>
            <a:spAutoFit/>
          </a:bodyPr>
          <a:lstStyle/>
          <a:p>
            <a:pPr eaLnBrk="0" hangingPunct="0"/>
            <a:r>
              <a:rPr lang="en-US" sz="1800" b="1"/>
              <a:t>*</a:t>
            </a:r>
            <a:r>
              <a:rPr lang="en-US" sz="1800"/>
              <a:t>Cleland, David I.</a:t>
            </a:r>
            <a:r>
              <a:rPr lang="en-US" sz="1800" b="1"/>
              <a:t>  </a:t>
            </a:r>
            <a:r>
              <a:rPr lang="en-US" sz="1800" i="1"/>
              <a:t>Project Management: Strategic Design and Implementation</a:t>
            </a:r>
            <a:r>
              <a:rPr lang="en-US" sz="1800" b="1" i="1"/>
              <a:t>,</a:t>
            </a:r>
            <a:r>
              <a:rPr lang="en-US" sz="1800" b="1"/>
              <a:t> </a:t>
            </a:r>
            <a:r>
              <a:rPr lang="en-US" sz="1800"/>
              <a:t>1994</a:t>
            </a:r>
          </a:p>
          <a:p>
            <a:pPr eaLnBrk="0" hangingPunct="0">
              <a:spcBef>
                <a:spcPct val="50000"/>
              </a:spcBef>
            </a:pPr>
            <a:endParaRPr lang="en-US"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152400"/>
            <a:ext cx="8305800" cy="1143000"/>
          </a:xfrm>
        </p:spPr>
        <p:txBody>
          <a:bodyPr/>
          <a:lstStyle/>
          <a:p>
            <a:r>
              <a:rPr lang="en-US" smtClean="0"/>
              <a:t>What Went Wrong?</a:t>
            </a:r>
          </a:p>
        </p:txBody>
      </p:sp>
      <p:sp>
        <p:nvSpPr>
          <p:cNvPr id="34819" name="Content Placeholder 2"/>
          <p:cNvSpPr>
            <a:spLocks noGrp="1"/>
          </p:cNvSpPr>
          <p:nvPr>
            <p:ph sz="quarter" idx="1"/>
          </p:nvPr>
        </p:nvSpPr>
        <p:spPr/>
        <p:txBody>
          <a:bodyPr/>
          <a:lstStyle/>
          <a:p>
            <a:r>
              <a:rPr lang="en-US" smtClean="0"/>
              <a:t>A project scope that is too broad and grandiose can cause severe problems</a:t>
            </a:r>
          </a:p>
          <a:p>
            <a:pPr lvl="1"/>
            <a:r>
              <a:rPr lang="en-US" smtClean="0"/>
              <a:t>Scope creep and an overemphasis on technology for technology’s sake resulted in the bankruptcy of a large pharmaceutical firm, Texas-based FoxMeyer Drug</a:t>
            </a:r>
          </a:p>
          <a:p>
            <a:pPr lvl="1"/>
            <a:r>
              <a:rPr lang="en-US" smtClean="0"/>
              <a:t>In 2001, McDonald’s fast-food chain initiated a project to create an intranet that would connect its headquarters with all of its restaurants to provide detailed operational information in real time; after spending $170 million on consultants and initial implementation planning, McDonald’s realized that the project was too much to handle and terminated it</a:t>
            </a:r>
          </a:p>
          <a:p>
            <a:endParaRPr lang="en-US" smtClean="0"/>
          </a:p>
        </p:txBody>
      </p:sp>
      <p:sp>
        <p:nvSpPr>
          <p:cNvPr id="5" name="Slide Number Placeholder 4"/>
          <p:cNvSpPr>
            <a:spLocks noGrp="1"/>
          </p:cNvSpPr>
          <p:nvPr>
            <p:ph type="sldNum" sz="quarter" idx="11"/>
          </p:nvPr>
        </p:nvSpPr>
        <p:spPr/>
        <p:txBody>
          <a:bodyPr/>
          <a:lstStyle/>
          <a:p>
            <a:pPr>
              <a:defRPr/>
            </a:pPr>
            <a:fld id="{474BBC9D-CDAE-47A7-A9C3-4DEB7C7FB33F}"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305800" cy="1143000"/>
          </a:xfrm>
        </p:spPr>
        <p:txBody>
          <a:bodyPr/>
          <a:lstStyle/>
          <a:p>
            <a:r>
              <a:rPr lang="en-US" smtClean="0"/>
              <a:t>Scope Verification</a:t>
            </a:r>
          </a:p>
        </p:txBody>
      </p:sp>
      <p:sp>
        <p:nvSpPr>
          <p:cNvPr id="35843" name="Rectangle 3"/>
          <p:cNvSpPr>
            <a:spLocks noGrp="1" noChangeArrowheads="1"/>
          </p:cNvSpPr>
          <p:nvPr>
            <p:ph type="body" idx="1"/>
          </p:nvPr>
        </p:nvSpPr>
        <p:spPr>
          <a:xfrm>
            <a:off x="304800" y="1457325"/>
            <a:ext cx="8686800" cy="4791075"/>
          </a:xfrm>
        </p:spPr>
        <p:txBody>
          <a:bodyPr/>
          <a:lstStyle/>
          <a:p>
            <a:pPr>
              <a:lnSpc>
                <a:spcPct val="90000"/>
              </a:lnSpc>
            </a:pPr>
            <a:r>
              <a:rPr lang="en-US" smtClean="0"/>
              <a:t>It is very difficult to create a good scope statement and WBS for a project</a:t>
            </a:r>
          </a:p>
          <a:p>
            <a:pPr>
              <a:lnSpc>
                <a:spcPct val="90000"/>
              </a:lnSpc>
            </a:pPr>
            <a:r>
              <a:rPr lang="en-US" smtClean="0"/>
              <a:t>It is even more difficult to verify project scope and minimize scope changes</a:t>
            </a:r>
          </a:p>
          <a:p>
            <a:pPr>
              <a:lnSpc>
                <a:spcPct val="90000"/>
              </a:lnSpc>
            </a:pPr>
            <a:r>
              <a:rPr lang="en-US" b="1" smtClean="0"/>
              <a:t>Scope verification </a:t>
            </a:r>
            <a:r>
              <a:rPr lang="en-US" smtClean="0"/>
              <a:t>involves formal acceptance of the completed project scope by the stakeholders</a:t>
            </a:r>
          </a:p>
          <a:p>
            <a:pPr>
              <a:lnSpc>
                <a:spcPct val="90000"/>
              </a:lnSpc>
            </a:pPr>
            <a:r>
              <a:rPr lang="en-US" smtClean="0"/>
              <a:t>Acceptance is often achieved by a customer inspection and then sign-off on key deliverables</a:t>
            </a:r>
            <a:endParaRPr lang="en-US" sz="2400" smtClean="0"/>
          </a:p>
        </p:txBody>
      </p:sp>
      <p:sp>
        <p:nvSpPr>
          <p:cNvPr id="8" name="Slide Number Placeholder 7"/>
          <p:cNvSpPr>
            <a:spLocks noGrp="1"/>
          </p:cNvSpPr>
          <p:nvPr>
            <p:ph type="sldNum" sz="quarter" idx="11"/>
          </p:nvPr>
        </p:nvSpPr>
        <p:spPr/>
        <p:txBody>
          <a:bodyPr/>
          <a:lstStyle/>
          <a:p>
            <a:pPr>
              <a:defRPr/>
            </a:pPr>
            <a:fld id="{0F5B6C1D-1A30-414B-B142-C3FBDFBBA568}"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Scope Control</a:t>
            </a:r>
          </a:p>
        </p:txBody>
      </p:sp>
      <p:sp>
        <p:nvSpPr>
          <p:cNvPr id="36867" name="Rectangle 3"/>
          <p:cNvSpPr>
            <a:spLocks noGrp="1" noChangeArrowheads="1"/>
          </p:cNvSpPr>
          <p:nvPr>
            <p:ph type="body" idx="1"/>
          </p:nvPr>
        </p:nvSpPr>
        <p:spPr/>
        <p:txBody>
          <a:bodyPr/>
          <a:lstStyle/>
          <a:p>
            <a:r>
              <a:rPr lang="en-US" b="1" smtClean="0"/>
              <a:t>Scope control</a:t>
            </a:r>
            <a:r>
              <a:rPr lang="en-US" smtClean="0"/>
              <a:t> involves controlling changes to the project scope</a:t>
            </a:r>
          </a:p>
          <a:p>
            <a:r>
              <a:rPr lang="en-US" smtClean="0"/>
              <a:t>Goals of scope control are to:</a:t>
            </a:r>
          </a:p>
          <a:p>
            <a:pPr lvl="1"/>
            <a:r>
              <a:rPr lang="en-US" smtClean="0"/>
              <a:t>Influence the factors that cause scope changes</a:t>
            </a:r>
          </a:p>
          <a:p>
            <a:pPr lvl="1"/>
            <a:r>
              <a:rPr lang="en-US" smtClean="0"/>
              <a:t>Assure changes are processed according to procedures developed as part of integrated change control</a:t>
            </a:r>
          </a:p>
          <a:p>
            <a:pPr lvl="1"/>
            <a:r>
              <a:rPr lang="en-US" smtClean="0"/>
              <a:t>Manage changes when they occur</a:t>
            </a:r>
          </a:p>
          <a:p>
            <a:r>
              <a:rPr lang="en-US" b="1" smtClean="0"/>
              <a:t>Variance</a:t>
            </a:r>
            <a:r>
              <a:rPr lang="en-US" smtClean="0"/>
              <a:t> is the difference between planned and actual performance</a:t>
            </a:r>
          </a:p>
        </p:txBody>
      </p:sp>
      <p:sp>
        <p:nvSpPr>
          <p:cNvPr id="8" name="Slide Number Placeholder 7"/>
          <p:cNvSpPr>
            <a:spLocks noGrp="1"/>
          </p:cNvSpPr>
          <p:nvPr>
            <p:ph type="sldNum" sz="quarter" idx="11"/>
          </p:nvPr>
        </p:nvSpPr>
        <p:spPr/>
        <p:txBody>
          <a:bodyPr/>
          <a:lstStyle/>
          <a:p>
            <a:pPr>
              <a:defRPr/>
            </a:pPr>
            <a:fld id="{D7155799-BF02-44F7-A136-B11809D555B2}"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50"/>
          <p:cNvSpPr>
            <a:spLocks noGrp="1" noChangeArrowheads="1"/>
          </p:cNvSpPr>
          <p:nvPr>
            <p:ph type="title"/>
          </p:nvPr>
        </p:nvSpPr>
        <p:spPr>
          <a:xfrm>
            <a:off x="381000" y="-76200"/>
            <a:ext cx="8305800" cy="1143000"/>
          </a:xfrm>
        </p:spPr>
        <p:txBody>
          <a:bodyPr/>
          <a:lstStyle/>
          <a:p>
            <a:r>
              <a:rPr lang="en-US" smtClean="0"/>
              <a:t>Learning Objectives (continued)</a:t>
            </a:r>
          </a:p>
        </p:txBody>
      </p:sp>
      <p:sp>
        <p:nvSpPr>
          <p:cNvPr id="10243" name="Rectangle 2051"/>
          <p:cNvSpPr>
            <a:spLocks noGrp="1" noChangeArrowheads="1"/>
          </p:cNvSpPr>
          <p:nvPr>
            <p:ph type="body" idx="1"/>
          </p:nvPr>
        </p:nvSpPr>
        <p:spPr/>
        <p:txBody>
          <a:bodyPr/>
          <a:lstStyle/>
          <a:p>
            <a:pPr marL="609600" indent="-609600"/>
            <a:r>
              <a:rPr lang="en-US" smtClean="0"/>
              <a:t>Explain the importance of scope verification and how it relates to scope definition and control</a:t>
            </a:r>
          </a:p>
          <a:p>
            <a:pPr marL="609600" indent="-609600"/>
            <a:r>
              <a:rPr lang="en-US" smtClean="0"/>
              <a:t>Understand the importance of scope control and approaches for preventing scope-related problems on information technology projects</a:t>
            </a:r>
          </a:p>
          <a:p>
            <a:pPr marL="609600" indent="-609600"/>
            <a:r>
              <a:rPr lang="en-US" smtClean="0"/>
              <a:t>Describe how software can assist in project scope management</a:t>
            </a:r>
          </a:p>
        </p:txBody>
      </p:sp>
      <p:sp>
        <p:nvSpPr>
          <p:cNvPr id="8" name="Slide Number Placeholder 7"/>
          <p:cNvSpPr>
            <a:spLocks noGrp="1"/>
          </p:cNvSpPr>
          <p:nvPr>
            <p:ph type="sldNum" sz="quarter" idx="11"/>
          </p:nvPr>
        </p:nvSpPr>
        <p:spPr/>
        <p:txBody>
          <a:bodyPr/>
          <a:lstStyle/>
          <a:p>
            <a:pPr>
              <a:defRPr/>
            </a:pPr>
            <a:fld id="{304A4EB0-9A75-4A38-B6CB-CFB7D28B3AB9}"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Best Practices for Avoiding Scope Problems</a:t>
            </a:r>
          </a:p>
        </p:txBody>
      </p:sp>
      <p:sp>
        <p:nvSpPr>
          <p:cNvPr id="37891" name="Content Placeholder 2"/>
          <p:cNvSpPr>
            <a:spLocks noGrp="1"/>
          </p:cNvSpPr>
          <p:nvPr>
            <p:ph sz="quarter" idx="1"/>
          </p:nvPr>
        </p:nvSpPr>
        <p:spPr>
          <a:xfrm>
            <a:off x="381000" y="1371600"/>
            <a:ext cx="8610600" cy="4572000"/>
          </a:xfrm>
        </p:spPr>
        <p:txBody>
          <a:bodyPr/>
          <a:lstStyle/>
          <a:p>
            <a:pPr>
              <a:buFont typeface="Wingdings 2" pitchFamily="18" charset="2"/>
              <a:buNone/>
            </a:pPr>
            <a:r>
              <a:rPr lang="en-US" sz="2400" smtClean="0"/>
              <a:t>1. Keep the scope realistic: Don’t make projects so large that they can’t be completed; break large projects down into a series of smaller ones</a:t>
            </a:r>
          </a:p>
          <a:p>
            <a:pPr>
              <a:buFont typeface="Wingdings 2" pitchFamily="18" charset="2"/>
              <a:buNone/>
            </a:pPr>
            <a:r>
              <a:rPr lang="en-US" sz="2400" smtClean="0"/>
              <a:t>2. Involve users in project scope management: Assign key users to the project team and give them ownership of requirements definition and scope verification</a:t>
            </a:r>
          </a:p>
          <a:p>
            <a:pPr>
              <a:buFont typeface="Wingdings 2" pitchFamily="18" charset="2"/>
              <a:buNone/>
            </a:pPr>
            <a:r>
              <a:rPr lang="en-US" sz="2400" smtClean="0"/>
              <a:t>3. Use off-the-shelf hardware and software whenever possible: Many IT people enjoy using the latest and greatest technology, but business needs, not technology trends, must take priority</a:t>
            </a:r>
          </a:p>
          <a:p>
            <a:pPr>
              <a:buFont typeface="Wingdings 2" pitchFamily="18" charset="2"/>
              <a:buNone/>
            </a:pPr>
            <a:r>
              <a:rPr lang="en-US" sz="2400" smtClean="0"/>
              <a:t>4. Follow good project management processes: As described in this chapter and others, there are well-defined processes for managing project scope and others aspects of projects</a:t>
            </a:r>
          </a:p>
          <a:p>
            <a:endParaRPr lang="en-US" sz="2400" smtClean="0"/>
          </a:p>
        </p:txBody>
      </p:sp>
      <p:sp>
        <p:nvSpPr>
          <p:cNvPr id="5" name="Slide Number Placeholder 4"/>
          <p:cNvSpPr>
            <a:spLocks noGrp="1"/>
          </p:cNvSpPr>
          <p:nvPr>
            <p:ph type="sldNum" sz="quarter" idx="11"/>
          </p:nvPr>
        </p:nvSpPr>
        <p:spPr/>
        <p:txBody>
          <a:bodyPr/>
          <a:lstStyle/>
          <a:p>
            <a:pPr>
              <a:defRPr/>
            </a:pPr>
            <a:fld id="{39436E98-F7E0-4262-A435-E441F411BA9A}"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533400"/>
            <a:ext cx="8763000" cy="487363"/>
          </a:xfrm>
        </p:spPr>
        <p:txBody>
          <a:bodyPr/>
          <a:lstStyle/>
          <a:p>
            <a:r>
              <a:rPr lang="en-US" smtClean="0"/>
              <a:t>Suggestions for Improving User Input</a:t>
            </a:r>
          </a:p>
        </p:txBody>
      </p:sp>
      <p:sp>
        <p:nvSpPr>
          <p:cNvPr id="38915" name="Rectangle 3"/>
          <p:cNvSpPr>
            <a:spLocks noGrp="1" noChangeArrowheads="1"/>
          </p:cNvSpPr>
          <p:nvPr>
            <p:ph type="body" idx="1"/>
          </p:nvPr>
        </p:nvSpPr>
        <p:spPr>
          <a:xfrm>
            <a:off x="457200" y="1219200"/>
            <a:ext cx="8305800" cy="4572000"/>
          </a:xfrm>
        </p:spPr>
        <p:txBody>
          <a:bodyPr/>
          <a:lstStyle/>
          <a:p>
            <a:r>
              <a:rPr lang="en-US" smtClean="0"/>
              <a:t>Develop a good project selection process and insist that sponsors are from the user organization</a:t>
            </a:r>
          </a:p>
          <a:p>
            <a:r>
              <a:rPr lang="en-US" smtClean="0"/>
              <a:t>Have users on the project team in important roles</a:t>
            </a:r>
          </a:p>
          <a:p>
            <a:r>
              <a:rPr lang="en-US" smtClean="0"/>
              <a:t>Have regular meetings with defined agendas, and have users sign off on key deliverables presented at meetings</a:t>
            </a:r>
          </a:p>
          <a:p>
            <a:r>
              <a:rPr lang="en-US" smtClean="0"/>
              <a:t>Deliver something to users and sponsors on a regular basis</a:t>
            </a:r>
          </a:p>
          <a:p>
            <a:r>
              <a:rPr lang="en-US" smtClean="0"/>
              <a:t>Don’t promise to deliver when you know you can’t</a:t>
            </a:r>
          </a:p>
          <a:p>
            <a:r>
              <a:rPr lang="en-US" smtClean="0"/>
              <a:t>Co-locate users with developers</a:t>
            </a:r>
          </a:p>
          <a:p>
            <a:endParaRPr lang="en-US" smtClean="0"/>
          </a:p>
        </p:txBody>
      </p:sp>
      <p:sp>
        <p:nvSpPr>
          <p:cNvPr id="8" name="Slide Number Placeholder 7"/>
          <p:cNvSpPr>
            <a:spLocks noGrp="1"/>
          </p:cNvSpPr>
          <p:nvPr>
            <p:ph type="sldNum" sz="quarter" idx="11"/>
          </p:nvPr>
        </p:nvSpPr>
        <p:spPr/>
        <p:txBody>
          <a:bodyPr/>
          <a:lstStyle/>
          <a:p>
            <a:pPr>
              <a:defRPr/>
            </a:pPr>
            <a:fld id="{30EDD601-4E11-4DF9-A796-F3B6D5E5D2ED}"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898525"/>
            <a:ext cx="8458200" cy="1311275"/>
          </a:xfrm>
        </p:spPr>
        <p:txBody>
          <a:bodyPr/>
          <a:lstStyle/>
          <a:p>
            <a:r>
              <a:rPr lang="en-US" smtClean="0"/>
              <a:t>Suggestions for Reducing Incomplete and Changing Requirements</a:t>
            </a:r>
          </a:p>
        </p:txBody>
      </p:sp>
      <p:sp>
        <p:nvSpPr>
          <p:cNvPr id="39939" name="Rectangle 3"/>
          <p:cNvSpPr>
            <a:spLocks noGrp="1" noChangeArrowheads="1"/>
          </p:cNvSpPr>
          <p:nvPr>
            <p:ph type="body" idx="1"/>
          </p:nvPr>
        </p:nvSpPr>
        <p:spPr>
          <a:xfrm>
            <a:off x="304800" y="2286000"/>
            <a:ext cx="8458200" cy="3657600"/>
          </a:xfrm>
        </p:spPr>
        <p:txBody>
          <a:bodyPr/>
          <a:lstStyle/>
          <a:p>
            <a:pPr>
              <a:lnSpc>
                <a:spcPct val="90000"/>
              </a:lnSpc>
            </a:pPr>
            <a:r>
              <a:rPr lang="en-US" smtClean="0"/>
              <a:t>Develop and follow a requirements management process</a:t>
            </a:r>
          </a:p>
          <a:p>
            <a:pPr>
              <a:lnSpc>
                <a:spcPct val="90000"/>
              </a:lnSpc>
            </a:pPr>
            <a:r>
              <a:rPr lang="en-US" smtClean="0"/>
              <a:t>Use techniques such as prototyping, use case modeling, and JAD to get more user involvement</a:t>
            </a:r>
          </a:p>
          <a:p>
            <a:pPr>
              <a:lnSpc>
                <a:spcPct val="90000"/>
              </a:lnSpc>
            </a:pPr>
            <a:r>
              <a:rPr lang="en-US" smtClean="0"/>
              <a:t>Put requirements in writing and keep them current</a:t>
            </a:r>
          </a:p>
          <a:p>
            <a:pPr>
              <a:lnSpc>
                <a:spcPct val="90000"/>
              </a:lnSpc>
            </a:pPr>
            <a:r>
              <a:rPr lang="en-US" smtClean="0"/>
              <a:t>Create a requirements management database for documenting and controlling requirements</a:t>
            </a:r>
          </a:p>
        </p:txBody>
      </p:sp>
      <p:sp>
        <p:nvSpPr>
          <p:cNvPr id="8" name="Slide Number Placeholder 7"/>
          <p:cNvSpPr>
            <a:spLocks noGrp="1"/>
          </p:cNvSpPr>
          <p:nvPr>
            <p:ph type="sldNum" sz="quarter" idx="11"/>
          </p:nvPr>
        </p:nvSpPr>
        <p:spPr/>
        <p:txBody>
          <a:bodyPr/>
          <a:lstStyle/>
          <a:p>
            <a:pPr>
              <a:defRPr/>
            </a:pPr>
            <a:fld id="{FB203FCA-BA69-4D59-B5E7-C52E236FEBB7}"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1066800"/>
            <a:ext cx="8305800" cy="1143000"/>
          </a:xfrm>
        </p:spPr>
        <p:txBody>
          <a:bodyPr/>
          <a:lstStyle/>
          <a:p>
            <a:r>
              <a:rPr lang="en-US" smtClean="0"/>
              <a:t>Suggestions for Reducing Incomplete and Changing Requirements (continued)</a:t>
            </a:r>
          </a:p>
        </p:txBody>
      </p:sp>
      <p:sp>
        <p:nvSpPr>
          <p:cNvPr id="40963" name="Rectangle 3"/>
          <p:cNvSpPr>
            <a:spLocks noGrp="1" noChangeArrowheads="1"/>
          </p:cNvSpPr>
          <p:nvPr>
            <p:ph type="body" idx="1"/>
          </p:nvPr>
        </p:nvSpPr>
        <p:spPr>
          <a:xfrm>
            <a:off x="381000" y="2286000"/>
            <a:ext cx="8305800" cy="3962400"/>
          </a:xfrm>
        </p:spPr>
        <p:txBody>
          <a:bodyPr/>
          <a:lstStyle/>
          <a:p>
            <a:r>
              <a:rPr lang="en-US" smtClean="0"/>
              <a:t>Provide adequate testing and conduct testing throughout the project life cycle</a:t>
            </a:r>
          </a:p>
          <a:p>
            <a:r>
              <a:rPr lang="en-US" smtClean="0"/>
              <a:t>Review changes from a systems perspective</a:t>
            </a:r>
          </a:p>
          <a:p>
            <a:r>
              <a:rPr lang="en-US" smtClean="0"/>
              <a:t>Emphasize completion dates to help focus on what’s most important</a:t>
            </a:r>
          </a:p>
          <a:p>
            <a:r>
              <a:rPr lang="en-US" smtClean="0"/>
              <a:t>Allocate resources specifically for handling change requests/enhancements like NWA did with ResNet</a:t>
            </a:r>
          </a:p>
          <a:p>
            <a:pPr>
              <a:buFontTx/>
              <a:buNone/>
            </a:pPr>
            <a:endParaRPr lang="en-US" smtClean="0"/>
          </a:p>
        </p:txBody>
      </p:sp>
      <p:sp>
        <p:nvSpPr>
          <p:cNvPr id="8" name="Slide Number Placeholder 7"/>
          <p:cNvSpPr>
            <a:spLocks noGrp="1"/>
          </p:cNvSpPr>
          <p:nvPr>
            <p:ph type="sldNum" sz="quarter" idx="11"/>
          </p:nvPr>
        </p:nvSpPr>
        <p:spPr/>
        <p:txBody>
          <a:bodyPr/>
          <a:lstStyle/>
          <a:p>
            <a:pPr>
              <a:defRPr/>
            </a:pPr>
            <a:fld id="{EC3E0A6C-F059-4F12-BF11-6E181A801A86}"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457200"/>
            <a:ext cx="8305800" cy="1143000"/>
          </a:xfrm>
        </p:spPr>
        <p:txBody>
          <a:bodyPr/>
          <a:lstStyle/>
          <a:p>
            <a:r>
              <a:rPr lang="en-US" smtClean="0"/>
              <a:t>Using Software to Assist in Project Scope Management</a:t>
            </a:r>
          </a:p>
        </p:txBody>
      </p:sp>
      <p:sp>
        <p:nvSpPr>
          <p:cNvPr id="41987" name="Rectangle 3"/>
          <p:cNvSpPr>
            <a:spLocks noGrp="1" noChangeArrowheads="1"/>
          </p:cNvSpPr>
          <p:nvPr>
            <p:ph type="body" idx="1"/>
          </p:nvPr>
        </p:nvSpPr>
        <p:spPr>
          <a:xfrm>
            <a:off x="457200" y="1676400"/>
            <a:ext cx="8305800" cy="4572000"/>
          </a:xfrm>
        </p:spPr>
        <p:txBody>
          <a:bodyPr/>
          <a:lstStyle/>
          <a:p>
            <a:pPr>
              <a:lnSpc>
                <a:spcPct val="90000"/>
              </a:lnSpc>
            </a:pPr>
            <a:r>
              <a:rPr lang="en-US" smtClean="0"/>
              <a:t>Word-processing software helps create several scope-related documents</a:t>
            </a:r>
          </a:p>
          <a:p>
            <a:pPr>
              <a:lnSpc>
                <a:spcPct val="90000"/>
              </a:lnSpc>
            </a:pPr>
            <a:r>
              <a:rPr lang="en-US" smtClean="0"/>
              <a:t>Spreadsheets help to perform financial calculations and weighed scoring models, and develop charts and graphs</a:t>
            </a:r>
          </a:p>
          <a:p>
            <a:pPr>
              <a:lnSpc>
                <a:spcPct val="90000"/>
              </a:lnSpc>
            </a:pPr>
            <a:r>
              <a:rPr lang="en-US" smtClean="0"/>
              <a:t>Communication software like e-mail and the Web help clarify and communicate scope information</a:t>
            </a:r>
          </a:p>
          <a:p>
            <a:pPr>
              <a:lnSpc>
                <a:spcPct val="90000"/>
              </a:lnSpc>
            </a:pPr>
            <a:r>
              <a:rPr lang="en-US" smtClean="0"/>
              <a:t>Project management software helps in creating a WBS, the basis for tasks on a Gantt chart</a:t>
            </a:r>
          </a:p>
          <a:p>
            <a:pPr>
              <a:lnSpc>
                <a:spcPct val="90000"/>
              </a:lnSpc>
            </a:pPr>
            <a:r>
              <a:rPr lang="en-US" smtClean="0"/>
              <a:t>Specialized software is available to assist in project scope management</a:t>
            </a:r>
          </a:p>
        </p:txBody>
      </p:sp>
      <p:sp>
        <p:nvSpPr>
          <p:cNvPr id="8" name="Slide Number Placeholder 7"/>
          <p:cNvSpPr>
            <a:spLocks noGrp="1"/>
          </p:cNvSpPr>
          <p:nvPr>
            <p:ph type="sldNum" sz="quarter" idx="11"/>
          </p:nvPr>
        </p:nvSpPr>
        <p:spPr/>
        <p:txBody>
          <a:bodyPr/>
          <a:lstStyle/>
          <a:p>
            <a:pPr>
              <a:defRPr/>
            </a:pPr>
            <a:fld id="{D1529D7B-CBA6-4608-BE90-4292F7BB0F8D}"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76200"/>
            <a:ext cx="8305800" cy="1143000"/>
          </a:xfrm>
        </p:spPr>
        <p:txBody>
          <a:bodyPr/>
          <a:lstStyle/>
          <a:p>
            <a:r>
              <a:rPr lang="en-US" smtClean="0"/>
              <a:t>Chapter Summary</a:t>
            </a:r>
          </a:p>
        </p:txBody>
      </p:sp>
      <p:sp>
        <p:nvSpPr>
          <p:cNvPr id="43011" name="Rectangle 3"/>
          <p:cNvSpPr>
            <a:spLocks noGrp="1" noChangeArrowheads="1"/>
          </p:cNvSpPr>
          <p:nvPr>
            <p:ph type="body" idx="1"/>
          </p:nvPr>
        </p:nvSpPr>
        <p:spPr>
          <a:xfrm>
            <a:off x="381000" y="1295400"/>
            <a:ext cx="8305800" cy="4572000"/>
          </a:xfrm>
        </p:spPr>
        <p:txBody>
          <a:bodyPr/>
          <a:lstStyle/>
          <a:p>
            <a:r>
              <a:rPr lang="en-US" smtClean="0"/>
              <a:t>Project scope management includes the processes required to ensure that the project addresses all the work required, and only the work required, to complete the project successfully</a:t>
            </a:r>
          </a:p>
          <a:p>
            <a:r>
              <a:rPr lang="en-US" smtClean="0"/>
              <a:t>Main processes include:</a:t>
            </a:r>
          </a:p>
          <a:p>
            <a:pPr lvl="1"/>
            <a:r>
              <a:rPr lang="en-US" smtClean="0"/>
              <a:t>Scope planning</a:t>
            </a:r>
          </a:p>
          <a:p>
            <a:pPr lvl="1"/>
            <a:r>
              <a:rPr lang="en-US" smtClean="0"/>
              <a:t>Scope definition</a:t>
            </a:r>
          </a:p>
          <a:p>
            <a:pPr lvl="1"/>
            <a:r>
              <a:rPr lang="en-US" smtClean="0"/>
              <a:t>Creating the WBS</a:t>
            </a:r>
          </a:p>
          <a:p>
            <a:pPr lvl="1"/>
            <a:r>
              <a:rPr lang="en-US" smtClean="0"/>
              <a:t>Scope verification</a:t>
            </a:r>
          </a:p>
          <a:p>
            <a:pPr lvl="1"/>
            <a:r>
              <a:rPr lang="en-US" smtClean="0"/>
              <a:t>Scope control</a:t>
            </a:r>
          </a:p>
        </p:txBody>
      </p:sp>
      <p:sp>
        <p:nvSpPr>
          <p:cNvPr id="8" name="Slide Number Placeholder 7"/>
          <p:cNvSpPr>
            <a:spLocks noGrp="1"/>
          </p:cNvSpPr>
          <p:nvPr>
            <p:ph type="sldNum" sz="quarter" idx="11"/>
          </p:nvPr>
        </p:nvSpPr>
        <p:spPr/>
        <p:txBody>
          <a:bodyPr/>
          <a:lstStyle/>
          <a:p>
            <a:pPr>
              <a:defRPr/>
            </a:pPr>
            <a:fld id="{9A9065B4-032C-4138-90DF-60F956B1BDEA}" type="slidenum">
              <a:rPr lang="en-US" smtClean="0"/>
              <a:pPr>
                <a:defRPr/>
              </a:pPr>
              <a:t>35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228600"/>
            <a:ext cx="8686800" cy="914400"/>
          </a:xfrm>
        </p:spPr>
        <p:txBody>
          <a:bodyPr/>
          <a:lstStyle/>
          <a:p>
            <a:r>
              <a:rPr lang="en-US" smtClean="0"/>
              <a:t>What is Project Scope Management?</a:t>
            </a:r>
          </a:p>
        </p:txBody>
      </p:sp>
      <p:sp>
        <p:nvSpPr>
          <p:cNvPr id="11267" name="Rectangle 3"/>
          <p:cNvSpPr>
            <a:spLocks noGrp="1" noChangeArrowheads="1"/>
          </p:cNvSpPr>
          <p:nvPr>
            <p:ph type="body" idx="1"/>
          </p:nvPr>
        </p:nvSpPr>
        <p:spPr>
          <a:xfrm>
            <a:off x="228600" y="1295400"/>
            <a:ext cx="8415338" cy="5334000"/>
          </a:xfrm>
        </p:spPr>
        <p:txBody>
          <a:bodyPr/>
          <a:lstStyle/>
          <a:p>
            <a:r>
              <a:rPr lang="en-US" b="1" smtClean="0"/>
              <a:t>Scope</a:t>
            </a:r>
            <a:r>
              <a:rPr lang="en-US" smtClean="0"/>
              <a:t> refers to </a:t>
            </a:r>
            <a:r>
              <a:rPr lang="en-US" i="1" smtClean="0"/>
              <a:t>all</a:t>
            </a:r>
            <a:r>
              <a:rPr lang="en-US" smtClean="0"/>
              <a:t> the work involved in creating the products of the project and the processes used to create them</a:t>
            </a:r>
          </a:p>
          <a:p>
            <a:r>
              <a:rPr lang="en-US" smtClean="0"/>
              <a:t> A </a:t>
            </a:r>
            <a:r>
              <a:rPr lang="en-US" b="1" smtClean="0"/>
              <a:t>deliverable</a:t>
            </a:r>
            <a:r>
              <a:rPr lang="en-US" smtClean="0"/>
              <a:t> is a product produced as part of a project, such as hardware or software, planning documents, or meeting minutes</a:t>
            </a:r>
          </a:p>
          <a:p>
            <a:r>
              <a:rPr lang="en-US" smtClean="0"/>
              <a:t>Project scope management includes the processes involved in defining and controlling what is or is not included in a project</a:t>
            </a:r>
          </a:p>
        </p:txBody>
      </p:sp>
      <p:sp>
        <p:nvSpPr>
          <p:cNvPr id="8" name="Slide Number Placeholder 7"/>
          <p:cNvSpPr>
            <a:spLocks noGrp="1"/>
          </p:cNvSpPr>
          <p:nvPr>
            <p:ph type="sldNum" sz="quarter" idx="11"/>
          </p:nvPr>
        </p:nvSpPr>
        <p:spPr/>
        <p:txBody>
          <a:bodyPr/>
          <a:lstStyle/>
          <a:p>
            <a:pPr>
              <a:defRPr/>
            </a:pPr>
            <a:fld id="{E597A7C4-52CE-4D10-A1EC-3FA3292EB9A7}"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081088"/>
            <a:ext cx="8915400" cy="519112"/>
          </a:xfrm>
        </p:spPr>
        <p:txBody>
          <a:bodyPr/>
          <a:lstStyle/>
          <a:p>
            <a:r>
              <a:rPr lang="en-US" smtClean="0"/>
              <a:t>Project Scope Management Processes</a:t>
            </a:r>
            <a:endParaRPr lang="en-US" sz="5400" smtClean="0"/>
          </a:p>
        </p:txBody>
      </p:sp>
      <p:sp>
        <p:nvSpPr>
          <p:cNvPr id="12291" name="Rectangle 3"/>
          <p:cNvSpPr>
            <a:spLocks noGrp="1" noChangeArrowheads="1"/>
          </p:cNvSpPr>
          <p:nvPr>
            <p:ph type="body" idx="1"/>
          </p:nvPr>
        </p:nvSpPr>
        <p:spPr>
          <a:xfrm>
            <a:off x="381000" y="1676400"/>
            <a:ext cx="8458200" cy="4953000"/>
          </a:xfrm>
        </p:spPr>
        <p:txBody>
          <a:bodyPr/>
          <a:lstStyle/>
          <a:p>
            <a:pPr marL="609600" indent="-609600"/>
            <a:r>
              <a:rPr lang="en-US" sz="2400" b="1" smtClean="0"/>
              <a:t>Scope planning</a:t>
            </a:r>
            <a:r>
              <a:rPr lang="en-US" sz="2400" smtClean="0"/>
              <a:t>:</a:t>
            </a:r>
            <a:r>
              <a:rPr lang="en-US" sz="2400" b="1" smtClean="0"/>
              <a:t> </a:t>
            </a:r>
            <a:r>
              <a:rPr lang="en-US" sz="2400" smtClean="0"/>
              <a:t>deciding how the scope will be defined, verified, and controlled </a:t>
            </a:r>
          </a:p>
          <a:p>
            <a:pPr marL="609600" indent="-609600"/>
            <a:r>
              <a:rPr lang="en-US" sz="2400" b="1" smtClean="0"/>
              <a:t>Scope definition</a:t>
            </a:r>
            <a:r>
              <a:rPr lang="en-US" sz="2400" smtClean="0"/>
              <a:t>: reviewing the project charter and preliminary scope statement and adding more information as requirements are developed and change requests are approved</a:t>
            </a:r>
            <a:endParaRPr lang="en-US" sz="2400" b="1" smtClean="0"/>
          </a:p>
          <a:p>
            <a:pPr marL="609600" indent="-609600"/>
            <a:r>
              <a:rPr lang="en-US" sz="2400" b="1" smtClean="0"/>
              <a:t>Creating the WBS</a:t>
            </a:r>
            <a:r>
              <a:rPr lang="en-US" sz="2400" smtClean="0"/>
              <a:t>: subdividing the major project deliverables into smaller, more manageable components</a:t>
            </a:r>
          </a:p>
          <a:p>
            <a:pPr marL="609600" indent="-609600"/>
            <a:r>
              <a:rPr lang="en-US" sz="2400" b="1" smtClean="0"/>
              <a:t>Scope verification</a:t>
            </a:r>
            <a:r>
              <a:rPr lang="en-US" sz="2400" smtClean="0"/>
              <a:t>: formalizing acceptance of the project scope</a:t>
            </a:r>
          </a:p>
          <a:p>
            <a:pPr marL="609600" indent="-609600"/>
            <a:r>
              <a:rPr lang="en-US" sz="2400" b="1" smtClean="0"/>
              <a:t>Scope control</a:t>
            </a:r>
            <a:r>
              <a:rPr lang="en-US" sz="2400" smtClean="0"/>
              <a:t>: controlling changes to project scope</a:t>
            </a:r>
          </a:p>
        </p:txBody>
      </p:sp>
      <p:sp>
        <p:nvSpPr>
          <p:cNvPr id="8" name="Slide Number Placeholder 7"/>
          <p:cNvSpPr>
            <a:spLocks noGrp="1"/>
          </p:cNvSpPr>
          <p:nvPr>
            <p:ph type="sldNum" sz="quarter" idx="11"/>
          </p:nvPr>
        </p:nvSpPr>
        <p:spPr/>
        <p:txBody>
          <a:bodyPr/>
          <a:lstStyle/>
          <a:p>
            <a:pPr>
              <a:defRPr/>
            </a:pPr>
            <a:fld id="{567520A2-BBF4-4E7F-92FE-4B371AAD4BA0}"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81000"/>
            <a:ext cx="8305800" cy="1143000"/>
          </a:xfrm>
        </p:spPr>
        <p:txBody>
          <a:bodyPr/>
          <a:lstStyle/>
          <a:p>
            <a:r>
              <a:rPr lang="en-US" smtClean="0"/>
              <a:t>Figure 5-1: Project Scope Management Summary</a:t>
            </a:r>
          </a:p>
        </p:txBody>
      </p:sp>
      <p:sp>
        <p:nvSpPr>
          <p:cNvPr id="5" name="Slide Number Placeholder 4"/>
          <p:cNvSpPr>
            <a:spLocks noGrp="1"/>
          </p:cNvSpPr>
          <p:nvPr>
            <p:ph type="sldNum" sz="quarter" idx="11"/>
          </p:nvPr>
        </p:nvSpPr>
        <p:spPr/>
        <p:txBody>
          <a:bodyPr/>
          <a:lstStyle/>
          <a:p>
            <a:pPr>
              <a:defRPr/>
            </a:pPr>
            <a:fld id="{41A7E3E3-8710-40EF-85D5-B11BB468D0F6}" type="slidenum">
              <a:rPr lang="en-US" smtClean="0"/>
              <a:pPr>
                <a:defRPr/>
              </a:pPr>
              <a:t>6</a:t>
            </a:fld>
            <a:endParaRPr lang="en-US" dirty="0"/>
          </a:p>
        </p:txBody>
      </p:sp>
      <p:pic>
        <p:nvPicPr>
          <p:cNvPr id="13317" name="Picture 5" descr="Fig05-01.bmp"/>
          <p:cNvPicPr>
            <a:picLocks noChangeAspect="1"/>
          </p:cNvPicPr>
          <p:nvPr/>
        </p:nvPicPr>
        <p:blipFill>
          <a:blip r:embed="rId2"/>
          <a:srcRect b="9047"/>
          <a:stretch>
            <a:fillRect/>
          </a:stretch>
        </p:blipFill>
        <p:spPr bwMode="auto">
          <a:xfrm>
            <a:off x="838200" y="1492250"/>
            <a:ext cx="7620000" cy="49085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1003300"/>
            <a:ext cx="8839200" cy="673100"/>
          </a:xfrm>
        </p:spPr>
        <p:txBody>
          <a:bodyPr/>
          <a:lstStyle/>
          <a:p>
            <a:r>
              <a:rPr lang="en-US" smtClean="0"/>
              <a:t>Scope Planning and the Scope Management Plan</a:t>
            </a:r>
          </a:p>
        </p:txBody>
      </p:sp>
      <p:sp>
        <p:nvSpPr>
          <p:cNvPr id="14339" name="Rectangle 3"/>
          <p:cNvSpPr>
            <a:spLocks noGrp="1" noChangeArrowheads="1"/>
          </p:cNvSpPr>
          <p:nvPr>
            <p:ph type="body" idx="1"/>
          </p:nvPr>
        </p:nvSpPr>
        <p:spPr>
          <a:xfrm>
            <a:off x="304800" y="1685925"/>
            <a:ext cx="8382000" cy="4791075"/>
          </a:xfrm>
        </p:spPr>
        <p:txBody>
          <a:bodyPr/>
          <a:lstStyle/>
          <a:p>
            <a:r>
              <a:rPr lang="en-US" smtClean="0"/>
              <a:t>The </a:t>
            </a:r>
            <a:r>
              <a:rPr lang="en-US" b="1" smtClean="0"/>
              <a:t>scope management plan </a:t>
            </a:r>
            <a:r>
              <a:rPr lang="en-US" smtClean="0"/>
              <a:t>is a document that includes descriptions of how the team will prepare the project scope statement, create the WBS, verify completion of the project deliverables, and control requests for changes to the project scope</a:t>
            </a:r>
          </a:p>
          <a:p>
            <a:r>
              <a:rPr lang="en-US" smtClean="0"/>
              <a:t>Key inputs include the project charter, preliminary scope statement, and project management plan </a:t>
            </a:r>
          </a:p>
        </p:txBody>
      </p:sp>
      <p:sp>
        <p:nvSpPr>
          <p:cNvPr id="8" name="Slide Number Placeholder 7"/>
          <p:cNvSpPr>
            <a:spLocks noGrp="1"/>
          </p:cNvSpPr>
          <p:nvPr>
            <p:ph type="sldNum" sz="quarter" idx="11"/>
          </p:nvPr>
        </p:nvSpPr>
        <p:spPr/>
        <p:txBody>
          <a:bodyPr/>
          <a:lstStyle/>
          <a:p>
            <a:pPr>
              <a:defRPr/>
            </a:pPr>
            <a:fld id="{28811405-3EC6-4B86-97D0-245CC4568DF7}"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152400"/>
            <a:ext cx="8305800" cy="1143000"/>
          </a:xfrm>
        </p:spPr>
        <p:txBody>
          <a:bodyPr/>
          <a:lstStyle/>
          <a:p>
            <a:r>
              <a:rPr lang="en-US" smtClean="0"/>
              <a:t>What Went Right?</a:t>
            </a:r>
          </a:p>
        </p:txBody>
      </p:sp>
      <p:sp>
        <p:nvSpPr>
          <p:cNvPr id="15363" name="Content Placeholder 2"/>
          <p:cNvSpPr>
            <a:spLocks noGrp="1"/>
          </p:cNvSpPr>
          <p:nvPr>
            <p:ph sz="quarter" idx="1"/>
          </p:nvPr>
        </p:nvSpPr>
        <p:spPr/>
        <p:txBody>
          <a:bodyPr/>
          <a:lstStyle/>
          <a:p>
            <a:r>
              <a:rPr lang="en-US" sz="2400" smtClean="0"/>
              <a:t>Many financial service companies use customer relationship management (CRM) systems to improve their understanding of and responsiveness to customers</a:t>
            </a:r>
          </a:p>
          <a:p>
            <a:r>
              <a:rPr lang="en-US" sz="2400" smtClean="0"/>
              <a:t>A senior management team at the Canadian money management company Dynamic Mutual Funds (DMF) launched an enterprise-wide, national program to build and manage its customer relationships</a:t>
            </a:r>
          </a:p>
          <a:p>
            <a:r>
              <a:rPr lang="en-US" sz="2400" smtClean="0"/>
              <a:t>They needed a faster and more organized, highly participative approach, so they proposed a new seven-step concept called project scope design</a:t>
            </a:r>
          </a:p>
          <a:p>
            <a:r>
              <a:rPr lang="en-US" sz="2400" smtClean="0"/>
              <a:t>DMF won an eCustomer World Golden Award for world-class innovation</a:t>
            </a:r>
          </a:p>
          <a:p>
            <a:endParaRPr lang="en-US" smtClean="0"/>
          </a:p>
        </p:txBody>
      </p:sp>
      <p:sp>
        <p:nvSpPr>
          <p:cNvPr id="5" name="Slide Number Placeholder 4"/>
          <p:cNvSpPr>
            <a:spLocks noGrp="1"/>
          </p:cNvSpPr>
          <p:nvPr>
            <p:ph type="sldNum" sz="quarter" idx="11"/>
          </p:nvPr>
        </p:nvSpPr>
        <p:spPr/>
        <p:txBody>
          <a:bodyPr/>
          <a:lstStyle/>
          <a:p>
            <a:pPr>
              <a:defRPr/>
            </a:pPr>
            <a:fld id="{32C56DDD-E1C5-444C-AA18-F1BECCA2A4E6}"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914400"/>
            <a:ext cx="9144000" cy="685800"/>
          </a:xfrm>
        </p:spPr>
        <p:txBody>
          <a:bodyPr/>
          <a:lstStyle/>
          <a:p>
            <a:r>
              <a:rPr lang="en-US" smtClean="0"/>
              <a:t>Table 5-1: Sample Scope Management Plan</a:t>
            </a:r>
          </a:p>
        </p:txBody>
      </p:sp>
      <p:sp>
        <p:nvSpPr>
          <p:cNvPr id="8" name="Slide Number Placeholder 7"/>
          <p:cNvSpPr>
            <a:spLocks noGrp="1"/>
          </p:cNvSpPr>
          <p:nvPr>
            <p:ph type="sldNum" sz="quarter" idx="12"/>
          </p:nvPr>
        </p:nvSpPr>
        <p:spPr/>
        <p:txBody>
          <a:bodyPr/>
          <a:lstStyle/>
          <a:p>
            <a:pPr>
              <a:buFontTx/>
              <a:buNone/>
              <a:defRPr/>
            </a:pPr>
            <a:fld id="{04E0791A-2C62-4D31-BEEF-CCFEEFFA71BD}" type="slidenum">
              <a:rPr lang="en-US" smtClean="0"/>
              <a:pPr>
                <a:buFontTx/>
                <a:buNone/>
                <a:defRPr/>
              </a:pPr>
              <a:t>9</a:t>
            </a:fld>
            <a:endParaRPr lang="en-US" dirty="0"/>
          </a:p>
        </p:txBody>
      </p:sp>
      <p:pic>
        <p:nvPicPr>
          <p:cNvPr id="16389" name="Picture 8" descr="Tbl05-01.bmp"/>
          <p:cNvPicPr>
            <a:picLocks noChangeAspect="1"/>
          </p:cNvPicPr>
          <p:nvPr/>
        </p:nvPicPr>
        <p:blipFill>
          <a:blip r:embed="rId2"/>
          <a:srcRect t="7893"/>
          <a:stretch>
            <a:fillRect/>
          </a:stretch>
        </p:blipFill>
        <p:spPr bwMode="auto">
          <a:xfrm>
            <a:off x="2362200" y="922338"/>
            <a:ext cx="4648200" cy="5554662"/>
          </a:xfrm>
          <a:prstGeom prst="rect">
            <a:avLst/>
          </a:prstGeom>
          <a:noFill/>
          <a:ln w="9525">
            <a:noFill/>
            <a:miter lim="800000"/>
            <a:headEnd/>
            <a:tailEnd/>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TotalTime>
  <Words>1848</Words>
  <Application>Microsoft PowerPoint</Application>
  <PresentationFormat>On-screen Show (4:3)</PresentationFormat>
  <Paragraphs>176</Paragraphs>
  <Slides>35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Times New Roman</vt:lpstr>
      <vt:lpstr>Wingdings 2</vt:lpstr>
      <vt:lpstr>Arial Rounded MT Bold</vt:lpstr>
      <vt:lpstr>Arial Black</vt:lpstr>
      <vt:lpstr>Custom Design</vt:lpstr>
      <vt:lpstr>Equity</vt:lpstr>
      <vt:lpstr>Chapter 5: Project Scope Management</vt:lpstr>
      <vt:lpstr>Learning Objectives</vt:lpstr>
      <vt:lpstr>Learning Objectives (continued)</vt:lpstr>
      <vt:lpstr>What is Project Scope Management?</vt:lpstr>
      <vt:lpstr>Project Scope Management Processes</vt:lpstr>
      <vt:lpstr>Figure 5-1: Project Scope Management Summary</vt:lpstr>
      <vt:lpstr>Scope Planning and the Scope Management Plan</vt:lpstr>
      <vt:lpstr>What Went Right?</vt:lpstr>
      <vt:lpstr>Table 5-1: Sample Scope Management Plan</vt:lpstr>
      <vt:lpstr>Table 5-2: Sample Project Charter</vt:lpstr>
      <vt:lpstr>Scope Definition and the Project Scope Statement</vt:lpstr>
      <vt:lpstr>Table 5-3: Further Defining Project Scope</vt:lpstr>
      <vt:lpstr>Media Snapshot</vt:lpstr>
      <vt:lpstr>Creating the Work Breakdown Structure (WBS)</vt:lpstr>
      <vt:lpstr>Figure 5-2: Sample Intranet WBS Organized by Product </vt:lpstr>
      <vt:lpstr>Figure 5-3: Sample Intranet WBS Organized by Phase</vt:lpstr>
      <vt:lpstr>Table 5-4: Intranet WBS in Tabular Form</vt:lpstr>
      <vt:lpstr>Figure 5-4: Intranet WBS and Gantt Chart in Microsoft Project</vt:lpstr>
      <vt:lpstr>Figure 5-5: Intranet Gantt Chart Organized by Project Management Process Groups</vt:lpstr>
      <vt:lpstr>Table 5-5: Executing Tasks for JWD Consulting’s WBS</vt:lpstr>
      <vt:lpstr>Approaches to Developing WBSs</vt:lpstr>
      <vt:lpstr>Figure 5-6: Sample Mind-Mapping Approach for Creating a WBS</vt:lpstr>
      <vt:lpstr>Figure 5-7: Resulting WBS in Chart Form</vt:lpstr>
      <vt:lpstr>The WBS Dictionary and Scope Baseline</vt:lpstr>
      <vt:lpstr>Advice for Creating a WBS and WBS Dictionary*</vt:lpstr>
      <vt:lpstr>Advice for Creating a WBS and WBS Dictionary (continued)*</vt:lpstr>
      <vt:lpstr>What Went Wrong?</vt:lpstr>
      <vt:lpstr>Scope Verification</vt:lpstr>
      <vt:lpstr>Scope Control</vt:lpstr>
      <vt:lpstr>Best Practices for Avoiding Scope Problems</vt:lpstr>
      <vt:lpstr>Suggestions for Improving User Input</vt:lpstr>
      <vt:lpstr>Suggestions for Reducing Incomplete and Changing Requirements</vt:lpstr>
      <vt:lpstr>Suggestions for Reducing Incomplete and Changing Requirements (continued)</vt:lpstr>
      <vt:lpstr>Using Software to Assist in Project Scope Management</vt:lpstr>
      <vt:lpstr>Chapter Summary</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Course Technology</dc:creator>
  <cp:lastModifiedBy>User</cp:lastModifiedBy>
  <cp:revision>129</cp:revision>
  <dcterms:created xsi:type="dcterms:W3CDTF">2001-07-05T23:10:12Z</dcterms:created>
  <dcterms:modified xsi:type="dcterms:W3CDTF">2015-09-27T10:56:31Z</dcterms:modified>
</cp:coreProperties>
</file>